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60" r:id="rId4"/>
    <p:sldId id="258" r:id="rId5"/>
    <p:sldId id="276" r:id="rId6"/>
    <p:sldId id="259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7" r:id="rId19"/>
    <p:sldId id="27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1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  <a:t>‹№›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4417" y="3717925"/>
            <a:ext cx="10943167" cy="1082675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altLang="zh-CN" noProof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6533" y="4940300"/>
            <a:ext cx="10949517" cy="981075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en-US" altLang="zh-CN" noProof="0"/>
              <a:t>Click to edit Master subtitle style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63A1C593-65D0-4073-BCC9-577B9352EA97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9B618960-8005-486C-9A75-10CB2AAC16F9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‹№›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en-US" altLang="zh-CN" dirty="0"/>
              <a:t>Click to edit Master title style</a:t>
            </a:r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63A1C593-65D0-4073-BCC9-577B9352EA97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9B618960-8005-486C-9A75-10CB2AAC16F9}" type="slidenum">
              <a:rPr lang="en-US" smtClean="0"/>
              <a:t>‹№›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97280"/>
          </a:xfrm>
        </p:spPr>
        <p:txBody>
          <a:bodyPr/>
          <a:lstStyle/>
          <a:p>
            <a:pPr algn="ctr"/>
            <a:r>
              <a:rPr lang="uk-UA" altLang="en-US" sz="1800">
                <a:latin typeface="Times New Roman" panose="02020603050405020304" charset="0"/>
                <a:cs typeface="Times New Roman" panose="02020603050405020304" charset="0"/>
              </a:rPr>
              <a:t>ЗАПОРІЗЬКИЙ НАЦІОНАЛЬНИЙ УНІВЕРСИТЕТ</a:t>
            </a:r>
            <a:br>
              <a:rPr lang="uk-UA" altLang="en-US" sz="180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uk-UA" altLang="en-US" sz="1800">
                <a:latin typeface="Times New Roman" panose="02020603050405020304" charset="0"/>
                <a:cs typeface="Times New Roman" panose="02020603050405020304" charset="0"/>
              </a:rPr>
              <a:t>ФАКУЛЬТЕТ СОЦШАЛЬНОЇ ПЕДАГОГІКИ ТА ПСИХОЛОГІЇ</a:t>
            </a:r>
            <a:br>
              <a:rPr lang="uk-UA" altLang="en-US" sz="180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uk-UA" altLang="en-US" sz="1800">
                <a:latin typeface="Times New Roman" panose="02020603050405020304" charset="0"/>
                <a:cs typeface="Times New Roman" panose="02020603050405020304" charset="0"/>
              </a:rPr>
              <a:t>КАФЕДРАСОЦІАЛЬНОЇ ПЕДАГОГІКИ ТА СПЕЦІАЛЬНОЇ ОСВІТИ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630680"/>
            <a:ext cx="10972800" cy="4943475"/>
          </a:xfrm>
        </p:spPr>
        <p:txBody>
          <a:bodyPr/>
          <a:lstStyle/>
          <a:p>
            <a:pPr marL="0" indent="0" algn="ctr">
              <a:buNone/>
            </a:pPr>
            <a:endParaRPr lang="en-US"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indent="0" algn="ctr">
              <a:buNone/>
            </a:pPr>
            <a:r>
              <a:rPr lang="en-US" sz="2400" b="1" u="sng">
                <a:latin typeface="Times New Roman" panose="02020603050405020304" charset="0"/>
                <a:cs typeface="Times New Roman" panose="02020603050405020304" charset="0"/>
                <a:sym typeface="+mn-ea"/>
              </a:rPr>
              <a:t>НАВЧАЛЬН</a:t>
            </a:r>
            <a:r>
              <a:rPr lang="uk-UA" altLang="en-US" sz="2400" b="1" u="sng">
                <a:latin typeface="Times New Roman" panose="02020603050405020304" charset="0"/>
                <a:cs typeface="Times New Roman" panose="02020603050405020304" charset="0"/>
                <a:sym typeface="+mn-ea"/>
              </a:rPr>
              <a:t>А</a:t>
            </a:r>
            <a:r>
              <a:rPr lang="en-US" sz="2400" b="1" u="sng">
                <a:latin typeface="Times New Roman" panose="02020603050405020304" charset="0"/>
                <a:cs typeface="Times New Roman" panose="02020603050405020304" charset="0"/>
                <a:sym typeface="+mn-ea"/>
              </a:rPr>
              <a:t> ДИСЦИПЛІ</a:t>
            </a:r>
            <a:r>
              <a:rPr lang="uk-UA" altLang="en-US" sz="2400" b="1" u="sng">
                <a:latin typeface="Times New Roman" panose="02020603050405020304" charset="0"/>
                <a:cs typeface="Times New Roman" panose="02020603050405020304" charset="0"/>
                <a:sym typeface="+mn-ea"/>
              </a:rPr>
              <a:t>НА</a:t>
            </a:r>
            <a:endParaRPr lang="uk-UA" altLang="en-US"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indent="0" algn="ctr">
              <a:buNone/>
            </a:pPr>
            <a:br>
              <a:rPr lang="uk-UA" altLang="en-US">
                <a:latin typeface="Times New Roman" panose="02020603050405020304" charset="0"/>
                <a:cs typeface="Times New Roman" panose="02020603050405020304" charset="0"/>
                <a:sym typeface="+mn-ea"/>
              </a:rPr>
            </a:br>
            <a:r>
              <a:rPr lang="uk-UA" altLang="en-US">
                <a:latin typeface="Times New Roman" panose="02020603050405020304" charset="0"/>
                <a:cs typeface="Times New Roman" panose="02020603050405020304" charset="0"/>
                <a:sym typeface="+mn-ea"/>
              </a:rPr>
              <a:t>Формування соціально-комунікативної компетентності молоді з комбінованими порушеннями</a:t>
            </a:r>
          </a:p>
          <a:p>
            <a:pPr marL="0" indent="0" algn="ctr">
              <a:buNone/>
            </a:pPr>
            <a:endParaRPr lang="uk-UA" altLang="en-US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indent="0" algn="ctr">
              <a:buNone/>
            </a:pPr>
            <a:r>
              <a:rPr lang="uk-UA" altLang="en-US">
                <a:latin typeface="Times New Roman" panose="02020603050405020304" charset="0"/>
                <a:cs typeface="Times New Roman" panose="02020603050405020304" charset="0"/>
                <a:sym typeface="+mn-ea"/>
              </a:rPr>
              <a:t>   </a:t>
            </a:r>
          </a:p>
          <a:p>
            <a:pPr marL="0" indent="0" algn="ctr">
              <a:buNone/>
            </a:pPr>
            <a:r>
              <a:rPr lang="uk-UA" altLang="en-US">
                <a:latin typeface="Times New Roman" panose="02020603050405020304" charset="0"/>
                <a:cs typeface="Times New Roman" panose="02020603050405020304" charset="0"/>
                <a:sym typeface="+mn-ea"/>
              </a:rPr>
              <a:t>							</a:t>
            </a:r>
            <a:r>
              <a:rPr lang="uk-UA" altLang="en-US" sz="20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Викладач : Наталя КВАША</a:t>
            </a:r>
            <a:endParaRPr lang="uk-UA" altLang="en-US" sz="2000" b="1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uk-UA" altLang="en-US" sz="200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endParaRPr lang="uk-UA" altLang="en-US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uk-UA" altLang="en-US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uk-UA" alt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105" y="457200"/>
            <a:ext cx="3932555" cy="259080"/>
          </a:xfrm>
        </p:spPr>
        <p:txBody>
          <a:bodyPr/>
          <a:lstStyle/>
          <a:p>
            <a:endParaRPr lang="en-US" sz="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505" y="835025"/>
            <a:ext cx="6172200" cy="5026025"/>
          </a:xfrm>
        </p:spPr>
        <p:txBody>
          <a:bodyPr/>
          <a:lstStyle/>
          <a:p>
            <a:pPr marL="0" indent="0">
              <a:buNone/>
            </a:pPr>
            <a:r>
              <a:rPr lang="en-US" sz="2400" i="1">
                <a:latin typeface="Times New Roman" panose="02020603050405020304" charset="0"/>
                <a:cs typeface="Times New Roman" panose="02020603050405020304" charset="0"/>
              </a:rPr>
              <a:t>Альтернативна та додаткова комунікація – можливість бути почутим. </a:t>
            </a:r>
          </a:p>
          <a:p>
            <a:pPr marL="0" indent="0">
              <a:buNone/>
            </a:pPr>
            <a:r>
              <a:rPr lang="en-US" sz="2400" i="1">
                <a:latin typeface="Times New Roman" panose="02020603050405020304" charset="0"/>
                <a:cs typeface="Times New Roman" panose="02020603050405020304" charset="0"/>
              </a:rPr>
              <a:t>Поняття про альтернативну та додаткову комунікацію (АДК) - «голосу» людини, в якій відсутносте мовлення. </a:t>
            </a:r>
          </a:p>
          <a:p>
            <a:pPr marL="0" indent="0">
              <a:buNone/>
            </a:pPr>
            <a:r>
              <a:rPr lang="en-US" sz="2400" i="1">
                <a:latin typeface="Times New Roman" panose="02020603050405020304" charset="0"/>
                <a:cs typeface="Times New Roman" panose="02020603050405020304" charset="0"/>
              </a:rPr>
              <a:t>Науково-доказові методи та методики. Вимоги до навчання фахівця, застосування на практиці. </a:t>
            </a:r>
          </a:p>
          <a:p>
            <a:pPr marL="0" indent="0">
              <a:buNone/>
            </a:pPr>
            <a:r>
              <a:rPr lang="en-US" sz="2400" i="1">
                <a:latin typeface="Times New Roman" panose="02020603050405020304" charset="0"/>
                <a:cs typeface="Times New Roman" panose="02020603050405020304" charset="0"/>
              </a:rPr>
              <a:t>Види, засоби, правила застосування АДК. </a:t>
            </a:r>
          </a:p>
          <a:p>
            <a:pPr marL="0" indent="0">
              <a:buNone/>
            </a:pPr>
            <a:r>
              <a:rPr lang="en-US" sz="2400" i="1">
                <a:latin typeface="Times New Roman" panose="02020603050405020304" charset="0"/>
                <a:cs typeface="Times New Roman" panose="02020603050405020304" charset="0"/>
              </a:rPr>
              <a:t>Умови ефективної роботи із засвоєння та використання АДК.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800" b="1">
                <a:solidFill>
                  <a:schemeClr val="accent6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Альтернативна та додаткова комунікація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105" y="457200"/>
            <a:ext cx="3932555" cy="268605"/>
          </a:xfrm>
        </p:spPr>
        <p:txBody>
          <a:bodyPr/>
          <a:lstStyle/>
          <a:p>
            <a:endParaRPr lang="en-US" sz="8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505" y="863600"/>
            <a:ext cx="6172200" cy="5243195"/>
          </a:xfrm>
        </p:spPr>
        <p:txBody>
          <a:bodyPr/>
          <a:lstStyle/>
          <a:p>
            <a:pPr marL="0" indent="0">
              <a:buNone/>
            </a:pPr>
            <a:r>
              <a:rPr lang="en-US" sz="2400" i="1">
                <a:latin typeface="Times New Roman" panose="02020603050405020304" charset="0"/>
                <a:cs typeface="Times New Roman" panose="02020603050405020304" charset="0"/>
              </a:rPr>
              <a:t>Жести як засіб комунікації при проблемах вербального спілкування. </a:t>
            </a:r>
          </a:p>
          <a:p>
            <a:pPr marL="0" indent="0">
              <a:buNone/>
            </a:pPr>
            <a:r>
              <a:rPr lang="en-US" sz="2400" i="1">
                <a:latin typeface="Times New Roman" panose="02020603050405020304" charset="0"/>
                <a:cs typeface="Times New Roman" panose="02020603050405020304" charset="0"/>
              </a:rPr>
              <a:t>Жестові системи, що відповідають усній мові, в роботі з дітьми (молоддю) з порушеннями комунікації. </a:t>
            </a:r>
          </a:p>
          <a:p>
            <a:pPr marL="0" indent="0">
              <a:buNone/>
            </a:pPr>
            <a:r>
              <a:rPr lang="en-US" sz="2400" i="1">
                <a:latin typeface="Times New Roman" panose="02020603050405020304" charset="0"/>
                <a:cs typeface="Times New Roman" panose="02020603050405020304" charset="0"/>
              </a:rPr>
              <a:t>Жести як засіб підтримки комунікації при різних видах проблем вербального спілкування. Вимоги до фахівця при навчанні жестам. Організація і проведення занять з використанням жестів. </a:t>
            </a:r>
          </a:p>
          <a:p>
            <a:pPr marL="0" indent="0">
              <a:buNone/>
            </a:pPr>
            <a:r>
              <a:rPr lang="en-US" sz="2400" i="1">
                <a:latin typeface="Times New Roman" panose="02020603050405020304" charset="0"/>
                <a:cs typeface="Times New Roman" panose="02020603050405020304" charset="0"/>
              </a:rPr>
              <a:t>Етапи корекційної роботи з навчання не вербальному спілкуванню, формування комунікативних навичок.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800" b="1">
                <a:solidFill>
                  <a:schemeClr val="accent6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Жести як засіб  комунікації при проблемах вербального спілкування</a:t>
            </a:r>
            <a:r>
              <a:rPr lang="uk-UA" altLang="en-US" sz="2800" b="1">
                <a:solidFill>
                  <a:schemeClr val="accent6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</a:p>
          <a:p>
            <a:endParaRPr lang="uk-UA" altLang="en-US" sz="2800" b="1">
              <a:solidFill>
                <a:schemeClr val="accent6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uk-UA" altLang="en-US" sz="2800" b="1">
              <a:solidFill>
                <a:schemeClr val="accent6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uk-UA" altLang="en-US" sz="2000" b="1" i="1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Times New Roman" panose="02020603050405020304" charset="0"/>
                <a:cs typeface="Times New Roman" panose="02020603050405020304" charset="0"/>
              </a:rPr>
              <a:t>не жестова мова!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105" y="457200"/>
            <a:ext cx="3932555" cy="530225"/>
          </a:xfrm>
        </p:spPr>
        <p:txBody>
          <a:bodyPr/>
          <a:lstStyle/>
          <a:p>
            <a:endParaRPr lang="en-US" sz="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i="1">
                <a:latin typeface="Times New Roman" panose="02020603050405020304" charset="0"/>
                <a:cs typeface="Times New Roman" panose="02020603050405020304" charset="0"/>
              </a:rPr>
              <a:t>Керівна роль фахівця. </a:t>
            </a:r>
          </a:p>
          <a:p>
            <a:pPr marL="0" indent="0">
              <a:buNone/>
            </a:pPr>
            <a:r>
              <a:rPr lang="en-US" sz="2400" i="1">
                <a:latin typeface="Times New Roman" panose="02020603050405020304" charset="0"/>
                <a:cs typeface="Times New Roman" panose="02020603050405020304" charset="0"/>
              </a:rPr>
              <a:t>Корекційна робота з формування  навичок (складові та очікуваний результат): розуміння мовлення, </a:t>
            </a:r>
          </a:p>
          <a:p>
            <a:pPr marL="0" indent="0">
              <a:buNone/>
            </a:pPr>
            <a:r>
              <a:rPr lang="en-US" sz="2400" i="1">
                <a:latin typeface="Times New Roman" panose="02020603050405020304" charset="0"/>
                <a:cs typeface="Times New Roman" panose="02020603050405020304" charset="0"/>
              </a:rPr>
              <a:t>імітації, </a:t>
            </a:r>
          </a:p>
          <a:p>
            <a:pPr marL="0" indent="0">
              <a:buNone/>
            </a:pPr>
            <a:r>
              <a:rPr lang="en-US" sz="2400" i="1">
                <a:latin typeface="Times New Roman" panose="02020603050405020304" charset="0"/>
                <a:cs typeface="Times New Roman" panose="02020603050405020304" charset="0"/>
              </a:rPr>
              <a:t>вказівний жест,</a:t>
            </a:r>
          </a:p>
          <a:p>
            <a:pPr marL="0" indent="0">
              <a:buNone/>
            </a:pPr>
            <a:r>
              <a:rPr lang="en-US" sz="2400" i="1">
                <a:latin typeface="Times New Roman" panose="02020603050405020304" charset="0"/>
                <a:cs typeface="Times New Roman" panose="02020603050405020304" charset="0"/>
              </a:rPr>
              <a:t> розрізняння емоцій, </a:t>
            </a:r>
          </a:p>
          <a:p>
            <a:pPr marL="0" indent="0">
              <a:buNone/>
            </a:pPr>
            <a:r>
              <a:rPr lang="en-US" sz="2400" i="1">
                <a:latin typeface="Times New Roman" panose="02020603050405020304" charset="0"/>
                <a:cs typeface="Times New Roman" panose="02020603050405020304" charset="0"/>
              </a:rPr>
              <a:t>розвиток мовлення, </a:t>
            </a:r>
          </a:p>
          <a:p>
            <a:pPr marL="0" indent="0">
              <a:buNone/>
            </a:pPr>
            <a:r>
              <a:rPr lang="en-US" sz="2400" i="1">
                <a:latin typeface="Times New Roman" panose="02020603050405020304" charset="0"/>
                <a:cs typeface="Times New Roman" panose="02020603050405020304" charset="0"/>
              </a:rPr>
              <a:t>розвиток навичок гри, </a:t>
            </a:r>
          </a:p>
          <a:p>
            <a:pPr marL="0" indent="0">
              <a:buNone/>
            </a:pPr>
            <a:r>
              <a:rPr lang="en-US" sz="2400" i="1">
                <a:latin typeface="Times New Roman" panose="02020603050405020304" charset="0"/>
                <a:cs typeface="Times New Roman" panose="02020603050405020304" charset="0"/>
              </a:rPr>
              <a:t>розвиток навичок  групової комунікації. Навчання “доброму” правилу.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800" b="1">
                <a:solidFill>
                  <a:schemeClr val="accent6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Корекційні заходи з формування та розвитку комунікативних навичок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09600" y="563880"/>
            <a:ext cx="10972800" cy="1434465"/>
          </a:xfrm>
        </p:spPr>
        <p:txBody>
          <a:bodyPr/>
          <a:lstStyle/>
          <a:p>
            <a:pPr algn="ctr"/>
            <a:r>
              <a:rPr lang="uk-UA" altLang="en-US" sz="2800" b="1">
                <a:solidFill>
                  <a:schemeClr val="accent6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Людина з інвалідністю в Україні сьогодні: </a:t>
            </a:r>
            <a:br>
              <a:rPr lang="uk-UA" altLang="en-US" sz="2800" b="1">
                <a:solidFill>
                  <a:schemeClr val="accent6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</a:br>
            <a:r>
              <a:rPr lang="uk-UA" altLang="en-US" sz="2800" b="1">
                <a:solidFill>
                  <a:schemeClr val="accent6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права та реальні можливості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609600" y="1998345"/>
            <a:ext cx="10972800" cy="4339590"/>
          </a:xfrm>
        </p:spPr>
        <p:txBody>
          <a:bodyPr/>
          <a:lstStyle/>
          <a:p>
            <a:pPr marL="0" indent="0">
              <a:buNone/>
            </a:pPr>
            <a:r>
              <a:rPr lang="en-US" sz="2400" u="sng">
                <a:latin typeface="Times New Roman" panose="02020603050405020304" charset="0"/>
                <a:cs typeface="Times New Roman" panose="02020603050405020304" charset="0"/>
              </a:rPr>
              <a:t>законодавство декларує</a:t>
            </a:r>
          </a:p>
          <a:p>
            <a:pPr marL="0" indent="0">
              <a:buNone/>
            </a:pPr>
            <a:r>
              <a:rPr lang="uk-UA" altLang="en-US" sz="2400">
                <a:latin typeface="Times New Roman" panose="02020603050405020304" charset="0"/>
                <a:cs typeface="Times New Roman" panose="02020603050405020304" charset="0"/>
              </a:rPr>
              <a:t>-</a:t>
            </a: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 поваг</a:t>
            </a:r>
            <a:r>
              <a:rPr lang="uk-UA" altLang="en-US" sz="2400">
                <a:latin typeface="Times New Roman" panose="02020603050405020304" charset="0"/>
                <a:cs typeface="Times New Roman" panose="02020603050405020304" charset="0"/>
              </a:rPr>
              <a:t>у</a:t>
            </a: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 гідності, право на життя і охорону здоров’я, освіту, соціальний захист</a:t>
            </a:r>
            <a:r>
              <a:rPr lang="uk-UA" altLang="en-US" sz="2400">
                <a:latin typeface="Times New Roman" panose="02020603050405020304" charset="0"/>
                <a:cs typeface="Times New Roman" panose="02020603050405020304" charset="0"/>
              </a:rPr>
              <a:t>;</a:t>
            </a: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  </a:t>
            </a:r>
          </a:p>
          <a:p>
            <a:pPr marL="0" indent="0">
              <a:buNone/>
            </a:pPr>
            <a:r>
              <a:rPr lang="uk-UA" altLang="en-US" sz="2400">
                <a:latin typeface="Times New Roman" panose="02020603050405020304" charset="0"/>
                <a:cs typeface="Times New Roman" panose="02020603050405020304" charset="0"/>
              </a:rPr>
              <a:t>-</a:t>
            </a: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 загальні права</a:t>
            </a:r>
            <a:r>
              <a:rPr lang="uk-UA" altLang="en-US" sz="2400"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заборон</a:t>
            </a:r>
            <a:r>
              <a:rPr lang="uk-UA" altLang="en-US" sz="2400">
                <a:latin typeface="Times New Roman" panose="02020603050405020304" charset="0"/>
                <a:cs typeface="Times New Roman" panose="02020603050405020304" charset="0"/>
              </a:rPr>
              <a:t>у</a:t>
            </a: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 дискримінації на підставі інвалідності, право на освіту, реабілітацію, право на здобуття професії</a:t>
            </a:r>
            <a:r>
              <a:rPr lang="uk-UA" altLang="en-US" sz="2400">
                <a:latin typeface="Times New Roman" panose="02020603050405020304" charset="0"/>
                <a:cs typeface="Times New Roman" panose="02020603050405020304" charset="0"/>
              </a:rPr>
              <a:t>, роботу;</a:t>
            </a: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 </a:t>
            </a:r>
          </a:p>
          <a:p>
            <a:pPr marL="0" indent="0">
              <a:buNone/>
            </a:pPr>
            <a:r>
              <a:rPr lang="uk-UA" altLang="en-US" sz="2400" u="sng">
                <a:latin typeface="Times New Roman" panose="02020603050405020304" charset="0"/>
                <a:cs typeface="Times New Roman" panose="02020603050405020304" charset="0"/>
              </a:rPr>
              <a:t>в</a:t>
            </a:r>
            <a:r>
              <a:rPr lang="en-US" sz="2400" u="sng">
                <a:latin typeface="Times New Roman" panose="02020603050405020304" charset="0"/>
                <a:cs typeface="Times New Roman" panose="02020603050405020304" charset="0"/>
              </a:rPr>
              <a:t> законодавстві не передбачені  більшість рекомендацій Стандартних правил ООН</a:t>
            </a: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uk-UA" altLang="en-US" sz="2400">
                <a:latin typeface="Times New Roman" panose="02020603050405020304" charset="0"/>
                <a:cs typeface="Times New Roman" panose="02020603050405020304" charset="0"/>
              </a:rPr>
              <a:t>-</a:t>
            </a: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 охорон</a:t>
            </a:r>
            <a:r>
              <a:rPr lang="uk-UA" altLang="en-US" sz="2400">
                <a:latin typeface="Times New Roman" panose="02020603050405020304" charset="0"/>
                <a:cs typeface="Times New Roman" panose="02020603050405020304" charset="0"/>
              </a:rPr>
              <a:t>а</a:t>
            </a: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 здоров’я – недостатня профілактика неповносправності; </a:t>
            </a:r>
          </a:p>
          <a:p>
            <a:pPr marL="0" indent="0">
              <a:buNone/>
            </a:pPr>
            <a:r>
              <a:rPr lang="uk-UA" altLang="en-US" sz="2400">
                <a:latin typeface="Times New Roman" panose="02020603050405020304" charset="0"/>
                <a:cs typeface="Times New Roman" panose="02020603050405020304" charset="0"/>
              </a:rPr>
              <a:t>- </a:t>
            </a: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реабілітаційні послуги за місцем проживання – велика рідкість</a:t>
            </a:r>
            <a:r>
              <a:rPr lang="uk-UA" altLang="en-US" sz="2400">
                <a:latin typeface="Times New Roman" panose="02020603050405020304" charset="0"/>
                <a:cs typeface="Times New Roman" panose="02020603050405020304" charset="0"/>
              </a:rPr>
              <a:t>;</a:t>
            </a:r>
          </a:p>
          <a:p>
            <a:pPr marL="0" indent="0">
              <a:buNone/>
            </a:pPr>
            <a:r>
              <a:rPr lang="uk-UA" altLang="en-US" sz="2400">
                <a:latin typeface="Times New Roman" panose="02020603050405020304" charset="0"/>
                <a:cs typeface="Times New Roman" panose="02020603050405020304" charset="0"/>
              </a:rPr>
              <a:t>- інклюзія для </a:t>
            </a: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дітей з середніми і важкими вадами; </a:t>
            </a:r>
          </a:p>
          <a:p>
            <a:pPr marL="0" indent="0">
              <a:buNone/>
            </a:pPr>
            <a:r>
              <a:rPr lang="uk-UA" altLang="en-US" sz="2400">
                <a:latin typeface="Times New Roman" panose="02020603050405020304" charset="0"/>
                <a:cs typeface="Times New Roman" panose="02020603050405020304" charset="0"/>
              </a:rPr>
              <a:t>- </a:t>
            </a: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слабе  професійне навчання дітей з інвалідністю; </a:t>
            </a:r>
          </a:p>
          <a:p>
            <a:pPr marL="0" indent="0">
              <a:buNone/>
            </a:pPr>
            <a:r>
              <a:rPr lang="uk-UA" altLang="en-US" sz="2400">
                <a:latin typeface="Times New Roman" panose="02020603050405020304" charset="0"/>
                <a:cs typeface="Times New Roman" panose="02020603050405020304" charset="0"/>
              </a:rPr>
              <a:t>- проблема з </a:t>
            </a: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доступніст</a:t>
            </a:r>
            <a:r>
              <a:rPr lang="uk-UA" altLang="en-US" sz="2400">
                <a:latin typeface="Times New Roman" panose="02020603050405020304" charset="0"/>
                <a:cs typeface="Times New Roman" panose="02020603050405020304" charset="0"/>
              </a:rPr>
              <a:t>ю і безбар</a:t>
            </a:r>
            <a:r>
              <a:rPr lang="en-US" altLang="en-US" sz="2400">
                <a:latin typeface="Times New Roman" panose="02020603050405020304" charset="0"/>
                <a:cs typeface="Times New Roman" panose="02020603050405020304" charset="0"/>
              </a:rPr>
              <a:t>’</a:t>
            </a:r>
            <a:r>
              <a:rPr lang="uk-UA" altLang="en-US" sz="2400">
                <a:latin typeface="Times New Roman" panose="02020603050405020304" charset="0"/>
                <a:cs typeface="Times New Roman" panose="02020603050405020304" charset="0"/>
              </a:rPr>
              <a:t>єрністю середовища.</a:t>
            </a: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  </a:t>
            </a:r>
          </a:p>
          <a:p>
            <a:pPr marL="0" indent="0">
              <a:buNone/>
            </a:pP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16915"/>
            <a:ext cx="10972800" cy="611505"/>
          </a:xfrm>
        </p:spPr>
        <p:txBody>
          <a:bodyPr/>
          <a:lstStyle/>
          <a:p>
            <a:r>
              <a:rPr lang="uk-UA" altLang="en-US" b="1">
                <a:solidFill>
                  <a:schemeClr val="accent6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Поняття:</a:t>
            </a:r>
            <a:r>
              <a:rPr lang="uk-UA" altLang="en-US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5280"/>
            <a:ext cx="10972800" cy="4473575"/>
          </a:xfrm>
        </p:spPr>
        <p:txBody>
          <a:bodyPr/>
          <a:lstStyle/>
          <a:p>
            <a:pPr marL="0" indent="0">
              <a:buNone/>
            </a:pPr>
            <a:r>
              <a:rPr lang="uk-UA" altLang="en-US">
                <a:latin typeface="Times New Roman" panose="02020603050405020304" charset="0"/>
                <a:cs typeface="Times New Roman" panose="02020603050405020304" charset="0"/>
                <a:sym typeface="+mn-ea"/>
              </a:rPr>
              <a:t>“інтеграція людини з інвалідністю в соціум”</a:t>
            </a:r>
            <a:r>
              <a:rPr lang="uk-UA" altLang="en-US" i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 -</a:t>
            </a:r>
          </a:p>
          <a:p>
            <a:pPr marL="0" indent="0">
              <a:buNone/>
            </a:pPr>
            <a:r>
              <a:rPr lang="uk-UA" altLang="en-US" sz="2400" b="1" u="sng">
                <a:latin typeface="Times New Roman" panose="02020603050405020304" charset="0"/>
                <a:cs typeface="Times New Roman" panose="02020603050405020304" charset="0"/>
                <a:sym typeface="+mn-ea"/>
              </a:rPr>
              <a:t>багаторічний процес</a:t>
            </a:r>
            <a:r>
              <a:rPr lang="uk-UA" alt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, який складається з соціальної адаптації, соціалізації, навчання основним соціальним навичкам, отримання освіти (за можливості здоров</a:t>
            </a:r>
            <a:r>
              <a:rPr lang="en-US" altLang="uk-UA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’</a:t>
            </a:r>
            <a:r>
              <a:rPr lang="uk-UA" alt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я), професійне навчання, орієнтування і вільне персування в середовищі тощо.........  </a:t>
            </a:r>
            <a:endParaRPr lang="uk-UA" altLang="en-US" i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indent="0">
              <a:buNone/>
            </a:pPr>
            <a:r>
              <a:rPr lang="uk-UA" altLang="en-US" i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“</a:t>
            </a:r>
            <a:r>
              <a:rPr lang="uk-UA" altLang="en-US">
                <a:latin typeface="Times New Roman" panose="02020603050405020304" charset="0"/>
                <a:cs typeface="Times New Roman" panose="02020603050405020304" charset="0"/>
                <a:sym typeface="+mn-ea"/>
              </a:rPr>
              <a:t>людина з інвалідністю інтегрована в соціум” -</a:t>
            </a:r>
            <a:r>
              <a:rPr lang="uk-UA" altLang="en-US" i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</a:p>
          <a:p>
            <a:pPr marL="0" indent="0">
              <a:buNone/>
            </a:pPr>
            <a:r>
              <a:rPr lang="uk-UA" alt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вміння фактично  жити </a:t>
            </a:r>
            <a:r>
              <a:rPr lang="uk-UA" altLang="en-US" sz="2400" b="1" u="sng">
                <a:latin typeface="Times New Roman" panose="02020603050405020304" charset="0"/>
                <a:cs typeface="Times New Roman" panose="02020603050405020304" charset="0"/>
                <a:sym typeface="+mn-ea"/>
              </a:rPr>
              <a:t>самостійно</a:t>
            </a:r>
            <a:r>
              <a:rPr lang="uk-UA" altLang="en-US" sz="2400" u="sng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uk-UA" alt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в соціумі, бути соціалізованим (соціально- компетентним)</a:t>
            </a:r>
          </a:p>
          <a:p>
            <a:pPr marL="0" indent="0" algn="ctr">
              <a:buNone/>
            </a:pPr>
            <a:r>
              <a:rPr lang="uk-UA" altLang="en-US" sz="2400" b="1" i="1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Ви часто зустрічаєтесь  “інтегрована”, в контексті? </a:t>
            </a:r>
            <a:endParaRPr lang="uk-UA" altLang="en-US" sz="2400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indent="0" algn="ctr">
              <a:buNone/>
            </a:pPr>
            <a:endParaRPr lang="uk-UA" altLang="en-US" sz="2400" b="1" i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indent="0">
              <a:buNone/>
            </a:pPr>
            <a:endParaRPr lang="uk-UA" altLang="en-US" sz="2400" b="1" i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15365"/>
            <a:ext cx="10972800" cy="1359535"/>
          </a:xfrm>
        </p:spPr>
        <p:txBody>
          <a:bodyPr/>
          <a:lstStyle/>
          <a:p>
            <a:r>
              <a:rPr lang="uk-UA" altLang="en-US" sz="2800" b="1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Times New Roman" panose="02020603050405020304" charset="0"/>
                <a:cs typeface="Times New Roman" panose="02020603050405020304" charset="0"/>
              </a:rPr>
              <a:t>Соціалізація </a:t>
            </a:r>
            <a:r>
              <a:rPr lang="en-US" sz="2800" b="1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– двосторонній </a:t>
            </a:r>
            <a:r>
              <a:rPr lang="en-US" sz="2800" b="1" u="sng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процес</a:t>
            </a:r>
            <a:r>
              <a:rPr lang="en-US" sz="2800">
                <a:latin typeface="Times New Roman" panose="02020603050405020304" charset="0"/>
                <a:cs typeface="Times New Roman" panose="02020603050405020304" charset="0"/>
                <a:sym typeface="+mn-ea"/>
              </a:rPr>
              <a:t>, </a:t>
            </a:r>
            <a:br>
              <a:rPr lang="en-US" sz="2800">
                <a:latin typeface="Times New Roman" panose="02020603050405020304" charset="0"/>
                <a:cs typeface="Times New Roman" panose="02020603050405020304" charset="0"/>
                <a:sym typeface="+mn-ea"/>
              </a:rPr>
            </a:br>
            <a:r>
              <a:rPr 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у ході якого </a:t>
            </a:r>
            <a:r>
              <a:rPr lang="en-US" sz="2400" u="sng">
                <a:latin typeface="Times New Roman" panose="02020603050405020304" charset="0"/>
                <a:cs typeface="Times New Roman" panose="02020603050405020304" charset="0"/>
                <a:sym typeface="+mn-ea"/>
              </a:rPr>
              <a:t>суспільство передає,</a:t>
            </a:r>
            <a:r>
              <a:rPr 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br>
              <a:rPr 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</a:br>
            <a:r>
              <a:rPr 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а </a:t>
            </a:r>
            <a:r>
              <a:rPr lang="uk-UA" altLang="en-US" sz="2400" u="sng">
                <a:latin typeface="Times New Roman" panose="02020603050405020304" charset="0"/>
                <a:cs typeface="Times New Roman" panose="02020603050405020304" charset="0"/>
                <a:sym typeface="+mn-ea"/>
              </a:rPr>
              <a:t>людина </a:t>
            </a:r>
            <a:r>
              <a:rPr lang="en-US" sz="2400" u="sng">
                <a:latin typeface="Times New Roman" panose="02020603050405020304" charset="0"/>
                <a:cs typeface="Times New Roman" panose="02020603050405020304" charset="0"/>
                <a:sym typeface="+mn-ea"/>
              </a:rPr>
              <a:t>засвоює</a:t>
            </a:r>
            <a:r>
              <a:rPr 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певні соціальні норми, цінності і правила поведінки</a:t>
            </a:r>
            <a:r>
              <a:rPr lang="uk-UA" alt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:</a:t>
            </a:r>
            <a:r>
              <a:rPr 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br>
              <a:rPr lang="en-US" sz="2400">
                <a:latin typeface="Times New Roman" panose="02020603050405020304" charset="0"/>
                <a:cs typeface="Times New Roman" panose="02020603050405020304" charset="0"/>
              </a:rPr>
            </a:br>
            <a:endParaRPr lang="en-US" altLang="en-US" sz="24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586355"/>
            <a:ext cx="10972800" cy="3742055"/>
          </a:xfrm>
        </p:spPr>
        <p:txBody>
          <a:bodyPr/>
          <a:lstStyle/>
          <a:p>
            <a:pPr marL="0" indent="0" algn="just">
              <a:buNone/>
            </a:pPr>
            <a:r>
              <a:rPr lang="en-US" sz="2400"/>
              <a:t> </a:t>
            </a: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засвоєння  зразків поведінки, психологічних установок, соціальних норм і цінностей, знань, навичок, як</a:t>
            </a:r>
            <a:r>
              <a:rPr lang="uk-UA" altLang="en-US" sz="2400">
                <a:latin typeface="Times New Roman" panose="02020603050405020304" charset="0"/>
                <a:cs typeface="Times New Roman" panose="02020603050405020304" charset="0"/>
              </a:rPr>
              <a:t>і</a:t>
            </a: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 відбува</a:t>
            </a:r>
            <a:r>
              <a:rPr lang="uk-UA" altLang="en-US" sz="2400">
                <a:latin typeface="Times New Roman" panose="02020603050405020304" charset="0"/>
                <a:cs typeface="Times New Roman" panose="02020603050405020304" charset="0"/>
              </a:rPr>
              <a:t>ю</a:t>
            </a: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ться під впливом </a:t>
            </a:r>
            <a:r>
              <a:rPr lang="en-US" sz="2400" b="1" u="sng">
                <a:latin typeface="Times New Roman" panose="02020603050405020304" charset="0"/>
                <a:cs typeface="Times New Roman" panose="02020603050405020304" charset="0"/>
              </a:rPr>
              <a:t>зовнішнього середовища</a:t>
            </a:r>
            <a:r>
              <a:rPr lang="en-US" sz="2400" u="sng">
                <a:latin typeface="Times New Roman" panose="02020603050405020304" charset="0"/>
                <a:cs typeface="Times New Roman" panose="02020603050405020304" charset="0"/>
              </a:rPr>
              <a:t>, </a:t>
            </a:r>
          </a:p>
          <a:p>
            <a:pPr marL="0" indent="0" algn="just">
              <a:buNone/>
            </a:pP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так і </a:t>
            </a:r>
            <a:r>
              <a:rPr 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під впливом </a:t>
            </a:r>
            <a:r>
              <a:rPr lang="uk-UA" altLang="en-US" sz="2400" b="1" u="sng">
                <a:latin typeface="Times New Roman" panose="02020603050405020304" charset="0"/>
                <a:cs typeface="Times New Roman" panose="02020603050405020304" charset="0"/>
                <a:sym typeface="+mn-ea"/>
              </a:rPr>
              <a:t>внутрішнього </a:t>
            </a:r>
            <a:r>
              <a:rPr lang="en-US" sz="2400" b="1" u="sng">
                <a:latin typeface="Times New Roman" panose="02020603050405020304" charset="0"/>
                <a:cs typeface="Times New Roman" panose="02020603050405020304" charset="0"/>
                <a:sym typeface="+mn-ea"/>
              </a:rPr>
              <a:t>середовища</a:t>
            </a:r>
            <a:r>
              <a:rPr lang="uk-UA" alt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,  </a:t>
            </a: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в результаті самосприйняття і самомоделювання життя, які допомагають  функціонувати як у конкретному суспільстві, так і у світовому просторі </a:t>
            </a:r>
            <a:endParaRPr lang="en-US" sz="2400"/>
          </a:p>
          <a:p>
            <a:pPr marL="0" indent="0">
              <a:buNone/>
            </a:pPr>
            <a:r>
              <a:rPr lang="en-US" sz="2400"/>
              <a:t> </a:t>
            </a:r>
          </a:p>
          <a:p>
            <a:pPr marL="0" indent="0">
              <a:buNone/>
            </a:pPr>
            <a:r>
              <a:rPr lang="uk-UA" altLang="en-US" sz="2400" b="1" i="1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Що на вашу думку входить до  зовнішнього середовища?</a:t>
            </a:r>
          </a:p>
          <a:p>
            <a:pPr marL="0" indent="0">
              <a:buNone/>
            </a:pPr>
            <a:r>
              <a:rPr lang="uk-UA" altLang="en-US" sz="2400" b="1" i="1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cs typeface="Times New Roman" panose="02020603050405020304" charset="0"/>
              </a:rPr>
              <a:t>				       внутрішнього середовища?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1273175"/>
          </a:xfrm>
        </p:spPr>
        <p:txBody>
          <a:bodyPr/>
          <a:lstStyle/>
          <a:p>
            <a:r>
              <a:rPr lang="en-US" sz="3200" b="1">
                <a:solidFill>
                  <a:schemeClr val="accent6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Нормальне життя кожної людини складається з дуже простих на перший погляд речей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11325"/>
            <a:ext cx="10972800" cy="4416425"/>
          </a:xfrm>
        </p:spPr>
        <p:txBody>
          <a:bodyPr/>
          <a:lstStyle/>
          <a:p>
            <a:pPr marL="0" indent="0">
              <a:buNone/>
            </a:pPr>
            <a:r>
              <a:rPr lang="uk-UA" altLang="en-US" sz="2400">
                <a:latin typeface="Times New Roman" panose="02020603050405020304" charset="0"/>
                <a:cs typeface="Times New Roman" panose="02020603050405020304" charset="0"/>
              </a:rPr>
              <a:t>- з</a:t>
            </a: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рост</a:t>
            </a:r>
            <a:r>
              <a:rPr lang="uk-UA" altLang="en-US" sz="2400">
                <a:latin typeface="Times New Roman" panose="02020603050405020304" charset="0"/>
                <a:cs typeface="Times New Roman" panose="02020603050405020304" charset="0"/>
              </a:rPr>
              <a:t>ати</a:t>
            </a: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 у будинку своїх батьків; </a:t>
            </a:r>
          </a:p>
          <a:p>
            <a:pPr marL="0" indent="0">
              <a:buNone/>
            </a:pPr>
            <a:r>
              <a:rPr lang="uk-UA" altLang="en-US" sz="2400">
                <a:latin typeface="Times New Roman" panose="02020603050405020304" charset="0"/>
                <a:cs typeface="Times New Roman" panose="02020603050405020304" charset="0"/>
              </a:rPr>
              <a:t>- </a:t>
            </a: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отримувати допомогу,</a:t>
            </a:r>
            <a:r>
              <a:rPr lang="uk-UA" altLang="en-US" sz="24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приймати  самостійн</a:t>
            </a:r>
            <a:r>
              <a:rPr lang="uk-UA" alt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і</a:t>
            </a:r>
            <a:r>
              <a:rPr 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рішен</a:t>
            </a:r>
            <a:r>
              <a:rPr lang="uk-UA" alt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ня</a:t>
            </a:r>
            <a:r>
              <a:rPr 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у міру дорослішання; </a:t>
            </a: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uk-UA" altLang="en-US" sz="2400">
                <a:latin typeface="Times New Roman" panose="02020603050405020304" charset="0"/>
                <a:cs typeface="Times New Roman" panose="02020603050405020304" charset="0"/>
              </a:rPr>
              <a:t>- </a:t>
            </a: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ходити в школу, навіть якщо потрібне навчання за спеціальною програмою; </a:t>
            </a:r>
          </a:p>
          <a:p>
            <a:pPr marL="0" indent="0">
              <a:buNone/>
            </a:pPr>
            <a:r>
              <a:rPr lang="uk-UA" alt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- </a:t>
            </a:r>
            <a:r>
              <a:rPr 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жити як рівний член суспільства</a:t>
            </a:r>
            <a:r>
              <a:rPr lang="uk-UA" alt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бути разом з іншими людьми</a:t>
            </a: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, суспільство яких приємне; </a:t>
            </a:r>
          </a:p>
          <a:p>
            <a:pPr marL="0" indent="0">
              <a:buNone/>
            </a:pPr>
            <a:r>
              <a:rPr lang="uk-UA" altLang="en-US" sz="2400">
                <a:latin typeface="Times New Roman" panose="02020603050405020304" charset="0"/>
                <a:cs typeface="Times New Roman" panose="02020603050405020304" charset="0"/>
              </a:rPr>
              <a:t>- </a:t>
            </a: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бути упевненим, що тебе сприймають серйозно і відносяться з повагою.</a:t>
            </a:r>
          </a:p>
          <a:p>
            <a:pPr marL="0" indent="0">
              <a:buNone/>
            </a:pPr>
            <a:r>
              <a:rPr lang="uk-UA" altLang="en-US" sz="2400">
                <a:latin typeface="Times New Roman" panose="02020603050405020304" charset="0"/>
                <a:cs typeface="Times New Roman" panose="02020603050405020304" charset="0"/>
              </a:rPr>
              <a:t>- </a:t>
            </a: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бути частиною громадського життя, а не доповненням до неї; </a:t>
            </a:r>
          </a:p>
          <a:p>
            <a:pPr marL="0" indent="0">
              <a:buNone/>
            </a:pPr>
            <a:r>
              <a:rPr lang="uk-UA" altLang="en-US" sz="2400">
                <a:latin typeface="Times New Roman" panose="02020603050405020304" charset="0"/>
                <a:cs typeface="Times New Roman" panose="02020603050405020304" charset="0"/>
              </a:rPr>
              <a:t>- </a:t>
            </a: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мати досить навичок і упевненості для того, щоб діяти; </a:t>
            </a:r>
          </a:p>
          <a:p>
            <a:pPr marL="0" indent="0">
              <a:buNone/>
            </a:pPr>
            <a:r>
              <a:rPr lang="uk-UA" altLang="en-US" sz="2400">
                <a:latin typeface="Times New Roman" panose="02020603050405020304" charset="0"/>
                <a:cs typeface="Times New Roman" panose="02020603050405020304" charset="0"/>
              </a:rPr>
              <a:t>- </a:t>
            </a: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мати права, вибір і незалежність; </a:t>
            </a:r>
          </a:p>
          <a:p>
            <a:pPr marL="0" indent="0">
              <a:buNone/>
            </a:pPr>
            <a:r>
              <a:rPr lang="uk-UA" altLang="en-US" sz="2400">
                <a:latin typeface="Times New Roman" panose="02020603050405020304" charset="0"/>
                <a:cs typeface="Times New Roman" panose="02020603050405020304" charset="0"/>
              </a:rPr>
              <a:t>- </a:t>
            </a: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бути шанованим і цінованим</a:t>
            </a:r>
            <a:r>
              <a:rPr lang="uk-UA" altLang="en-US" sz="2400">
                <a:latin typeface="Times New Roman" panose="02020603050405020304" charset="0"/>
                <a:cs typeface="Times New Roman" panose="02020603050405020304" charset="0"/>
              </a:rPr>
              <a:t>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en-US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Times New Roman" panose="02020603050405020304" charset="0"/>
                <a:cs typeface="Times New Roman" panose="02020603050405020304" charset="0"/>
              </a:rPr>
              <a:t>Домашнє завання - </a:t>
            </a:r>
            <a:r>
              <a:rPr lang="uk-UA" altLang="en-US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переглянути художній фільм</a:t>
            </a:r>
          </a:p>
        </p:txBody>
      </p:sp>
      <p:pic>
        <p:nvPicPr>
          <p:cNvPr id="6" name="Content Placeholder 5" descr="356933099_3548247892127574_6846916356882851254_n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77520" y="952500"/>
            <a:ext cx="3404870" cy="4953000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endParaRPr lang="uk-UA" altLang="en-US" b="1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ctr">
              <a:buNone/>
            </a:pPr>
            <a:r>
              <a:rPr lang="uk-UA" altLang="en-US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charset="0"/>
                <a:cs typeface="Times New Roman" panose="02020603050405020304" charset="0"/>
              </a:rPr>
              <a:t>Де живе мрія</a:t>
            </a:r>
            <a:endParaRPr lang="en-US" sz="200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ctr">
              <a:buNone/>
            </a:pPr>
            <a:r>
              <a:rPr lang="en-US" sz="20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Оригінальна назва: Where Hope Grows</a:t>
            </a:r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sz="2000">
                <a:latin typeface="Times New Roman" panose="02020603050405020304" charset="0"/>
                <a:cs typeface="Times New Roman" panose="02020603050405020304" charset="0"/>
              </a:rPr>
              <a:t>Жанр: </a:t>
            </a:r>
            <a:r>
              <a:rPr lang="uk-UA" altLang="en-US" sz="2000">
                <a:latin typeface="Times New Roman" panose="02020603050405020304" charset="0"/>
                <a:cs typeface="Times New Roman" panose="02020603050405020304" charset="0"/>
              </a:rPr>
              <a:t>д</a:t>
            </a:r>
            <a:r>
              <a:rPr lang="en-US" sz="2000">
                <a:latin typeface="Times New Roman" panose="02020603050405020304" charset="0"/>
                <a:cs typeface="Times New Roman" panose="02020603050405020304" charset="0"/>
              </a:rPr>
              <a:t>рама</a:t>
            </a:r>
          </a:p>
          <a:p>
            <a:pPr marL="0" indent="0">
              <a:buNone/>
            </a:pPr>
            <a:r>
              <a:rPr lang="en-US" sz="2000">
                <a:latin typeface="Times New Roman" panose="02020603050405020304" charset="0"/>
                <a:cs typeface="Times New Roman" panose="02020603050405020304" charset="0"/>
              </a:rPr>
              <a:t>Країна: США</a:t>
            </a:r>
            <a:r>
              <a:rPr lang="uk-UA" altLang="en-US" sz="2000">
                <a:latin typeface="Times New Roman" panose="02020603050405020304" charset="0"/>
                <a:cs typeface="Times New Roman" panose="02020603050405020304" charset="0"/>
              </a:rPr>
              <a:t>, 2014 рік</a:t>
            </a:r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sz="2000">
                <a:latin typeface="Times New Roman" panose="02020603050405020304" charset="0"/>
                <a:cs typeface="Times New Roman" panose="02020603050405020304" charset="0"/>
              </a:rPr>
              <a:t>Режисер: Кріс Даулінг</a:t>
            </a:r>
          </a:p>
          <a:p>
            <a:pPr marL="0" indent="0">
              <a:buNone/>
            </a:pPr>
            <a:r>
              <a:rPr lang="en-US" sz="2000">
                <a:latin typeface="Times New Roman" panose="02020603050405020304" charset="0"/>
                <a:cs typeface="Times New Roman" panose="02020603050405020304" charset="0"/>
              </a:rPr>
              <a:t>У ролях: Деніка МакКеллар, Брук Бернс, Вільям Забка, Алан Пауелл  ...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1207135" y="1801495"/>
            <a:ext cx="9588500" cy="2192655"/>
          </a:xfrm>
        </p:spPr>
        <p:txBody>
          <a:bodyPr/>
          <a:lstStyle/>
          <a:p>
            <a:r>
              <a:rPr lang="uk-UA" altLang="en-US" sz="4800" b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Times New Roman" panose="02020603050405020304" charset="0"/>
                <a:cs typeface="Times New Roman" panose="02020603050405020304" charset="0"/>
              </a:rPr>
              <a:t>Питання, побажання, пропозиції?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" y="0"/>
            <a:ext cx="12183745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itle 36"/>
          <p:cNvSpPr>
            <a:spLocks noGrp="1"/>
          </p:cNvSpPr>
          <p:nvPr>
            <p:ph type="title"/>
          </p:nvPr>
        </p:nvSpPr>
        <p:spPr>
          <a:xfrm>
            <a:off x="840105" y="457200"/>
            <a:ext cx="5111115" cy="619125"/>
          </a:xfrm>
        </p:spPr>
        <p:txBody>
          <a:bodyPr/>
          <a:lstStyle/>
          <a:p>
            <a:r>
              <a:rPr lang="uk-UA" altLang="en-US" sz="4000" b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Times New Roman" panose="02020603050405020304" charset="0"/>
                <a:cs typeface="Times New Roman" panose="02020603050405020304" charset="0"/>
              </a:rPr>
              <a:t>Наталя Кваша</a:t>
            </a:r>
          </a:p>
        </p:txBody>
      </p:sp>
      <p:pic>
        <p:nvPicPr>
          <p:cNvPr id="28" name="Picture Placeholder 27" descr="353450709_3527630257522671_3417168169384798758_n"/>
          <p:cNvPicPr>
            <a:picLocks noGrp="1" noChangeAspect="1"/>
          </p:cNvPicPr>
          <p:nvPr>
            <p:ph type="pic" idx="1"/>
          </p:nvPr>
        </p:nvPicPr>
        <p:blipFill>
          <a:blip r:embed="rId3"/>
          <a:stretch>
            <a:fillRect/>
          </a:stretch>
        </p:blipFill>
        <p:spPr>
          <a:xfrm>
            <a:off x="8873490" y="457200"/>
            <a:ext cx="2753360" cy="3516630"/>
          </a:xfrm>
          <a:prstGeom prst="rect">
            <a:avLst/>
          </a:prstGeom>
        </p:spPr>
      </p:pic>
      <p:sp>
        <p:nvSpPr>
          <p:cNvPr id="38" name="Text Placeholder 37"/>
          <p:cNvSpPr>
            <a:spLocks noGrp="1"/>
          </p:cNvSpPr>
          <p:nvPr>
            <p:ph type="body" sz="half" idx="2"/>
          </p:nvPr>
        </p:nvSpPr>
        <p:spPr>
          <a:xfrm>
            <a:off x="840105" y="1619885"/>
            <a:ext cx="6653530" cy="4448810"/>
          </a:xfrm>
        </p:spPr>
        <p:txBody>
          <a:bodyPr/>
          <a:lstStyle/>
          <a:p>
            <a:pPr algn="l"/>
            <a:r>
              <a:rPr lang="uk-UA" altLang="en-US" sz="2400" b="1" i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Times New Roman" panose="02020603050405020304" charset="0"/>
                <a:cs typeface="Times New Roman" panose="02020603050405020304" charset="0"/>
              </a:rPr>
              <a:t>* </a:t>
            </a:r>
            <a:r>
              <a:rPr lang="en-US" sz="2400" i="1">
                <a:latin typeface="Times New Roman" panose="02020603050405020304" charset="0"/>
                <a:cs typeface="Times New Roman" panose="02020603050405020304" charset="0"/>
              </a:rPr>
              <a:t>експертка</a:t>
            </a:r>
            <a:r>
              <a:rPr lang="uk-UA" altLang="en-US" sz="2400" i="1">
                <a:latin typeface="Times New Roman" panose="02020603050405020304" charset="0"/>
                <a:cs typeface="Times New Roman" panose="02020603050405020304" charset="0"/>
              </a:rPr>
              <a:t> з корекції  розвитку дітей (психолого-педагогічна, соціально-побутова реабілітація)</a:t>
            </a:r>
            <a:endParaRPr lang="en-US" sz="2400" i="1"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r>
              <a:rPr lang="uk-UA" altLang="en-US" sz="2400" b="1" i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Times New Roman" panose="02020603050405020304" charset="0"/>
                <a:cs typeface="Times New Roman" panose="02020603050405020304" charset="0"/>
              </a:rPr>
              <a:t>* </a:t>
            </a:r>
            <a:r>
              <a:rPr lang="en-US" sz="2400" i="1">
                <a:latin typeface="Times New Roman" panose="02020603050405020304" charset="0"/>
                <a:cs typeface="Times New Roman" panose="02020603050405020304" charset="0"/>
              </a:rPr>
              <a:t>тренерка </a:t>
            </a:r>
          </a:p>
          <a:p>
            <a:pPr algn="l"/>
            <a:r>
              <a:rPr lang="uk-UA" altLang="en-US" sz="2400" b="1" i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Times New Roman" panose="02020603050405020304" charset="0"/>
                <a:cs typeface="Times New Roman" panose="02020603050405020304" charset="0"/>
              </a:rPr>
              <a:t>* </a:t>
            </a:r>
            <a:r>
              <a:rPr lang="en-US" sz="2400" i="1">
                <a:latin typeface="Times New Roman" panose="02020603050405020304" charset="0"/>
                <a:cs typeface="Times New Roman" panose="02020603050405020304" charset="0"/>
              </a:rPr>
              <a:t>консультантка </a:t>
            </a:r>
            <a:endParaRPr lang="uk-UA" altLang="en-US" sz="2400" i="1"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r>
              <a:rPr lang="uk-UA" altLang="en-US" sz="2400" i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Times New Roman" panose="02020603050405020304" charset="0"/>
                <a:cs typeface="Times New Roman" panose="02020603050405020304" charset="0"/>
              </a:rPr>
              <a:t>* </a:t>
            </a:r>
            <a:r>
              <a:rPr lang="uk-UA" altLang="en-US" sz="2400" i="1">
                <a:latin typeface="Times New Roman" panose="02020603050405020304" charset="0"/>
                <a:cs typeface="Times New Roman" panose="02020603050405020304" charset="0"/>
              </a:rPr>
              <a:t>спів</a:t>
            </a:r>
            <a:r>
              <a:rPr lang="en-US" sz="2400" i="1">
                <a:latin typeface="Times New Roman" panose="02020603050405020304" charset="0"/>
                <a:cs typeface="Times New Roman" panose="02020603050405020304" charset="0"/>
              </a:rPr>
              <a:t>організаторка</a:t>
            </a:r>
            <a:r>
              <a:rPr lang="uk-UA" altLang="en-US" sz="2400" i="1">
                <a:latin typeface="Times New Roman" panose="02020603050405020304" charset="0"/>
                <a:cs typeface="Times New Roman" panose="02020603050405020304" charset="0"/>
              </a:rPr>
              <a:t>,</a:t>
            </a:r>
            <a:r>
              <a:rPr lang="en-US" sz="2400" i="1">
                <a:latin typeface="Times New Roman" panose="02020603050405020304" charset="0"/>
                <a:cs typeface="Times New Roman" panose="02020603050405020304" charset="0"/>
              </a:rPr>
              <a:t>  спікер</a:t>
            </a:r>
            <a:r>
              <a:rPr lang="uk-UA" altLang="en-US" sz="2400" i="1">
                <a:latin typeface="Times New Roman" panose="02020603050405020304" charset="0"/>
                <a:cs typeface="Times New Roman" panose="02020603050405020304" charset="0"/>
              </a:rPr>
              <a:t>ка</a:t>
            </a:r>
            <a:r>
              <a:rPr lang="en-US" sz="2400" i="1">
                <a:latin typeface="Times New Roman" panose="02020603050405020304" charset="0"/>
                <a:cs typeface="Times New Roman" panose="02020603050405020304" charset="0"/>
              </a:rPr>
              <a:t> міжнародних і всеукраїнських конференцій</a:t>
            </a: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09600" y="697230"/>
            <a:ext cx="10972800" cy="656590"/>
          </a:xfrm>
        </p:spPr>
        <p:txBody>
          <a:bodyPr/>
          <a:lstStyle/>
          <a:p>
            <a:pPr algn="ctr"/>
            <a:r>
              <a:rPr lang="uk-UA" altLang="en-US" sz="3200" b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Times New Roman" panose="02020603050405020304" charset="0"/>
                <a:cs typeface="Times New Roman" panose="02020603050405020304" charset="0"/>
              </a:rPr>
              <a:t>Освіта. Професійна діяльність.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half" idx="1"/>
          </p:nvPr>
        </p:nvSpPr>
        <p:spPr>
          <a:xfrm>
            <a:off x="609600" y="1602105"/>
            <a:ext cx="5384800" cy="4525645"/>
          </a:xfrm>
        </p:spPr>
        <p:txBody>
          <a:bodyPr/>
          <a:lstStyle/>
          <a:p>
            <a:pPr marL="0" indent="0">
              <a:buNone/>
            </a:pPr>
            <a:endParaRPr lang="en-US"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1996 </a:t>
            </a:r>
            <a:r>
              <a:rPr 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- </a:t>
            </a:r>
            <a:r>
              <a:rPr lang="uk-UA" alt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Бердянський </a:t>
            </a:r>
            <a:r>
              <a:rPr lang="uk-UA" alt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державний педагогічний інститут, викладач дошкільної педагогічки і психології</a:t>
            </a: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2020</a:t>
            </a:r>
            <a:r>
              <a:rPr 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- </a:t>
            </a:r>
            <a:r>
              <a:rPr lang="uk-UA" alt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Мелітопольский </a:t>
            </a:r>
            <a:r>
              <a:rPr lang="uk-UA" alt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державний педагогічний університет  </a:t>
            </a: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sz="2400">
                <a:latin typeface="Times New Roman" panose="02020603050405020304" charset="0"/>
                <a:cs typeface="Times New Roman" panose="02020603050405020304" charset="0"/>
                <a:sym typeface="+mn-ea"/>
              </a:rPr>
              <a:t>ім. Богдана Хмельницького,  психолог, практичний психолог</a:t>
            </a: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6197600" y="2011045"/>
            <a:ext cx="5384800" cy="4116705"/>
          </a:xfrm>
        </p:spPr>
        <p:txBody>
          <a:bodyPr/>
          <a:lstStyle/>
          <a:p>
            <a:pPr marL="0" indent="0">
              <a:buNone/>
            </a:pPr>
            <a:r>
              <a:rPr lang="uk-UA" altLang="en-US" sz="2400" b="1">
                <a:latin typeface="Times New Roman" panose="02020603050405020304" charset="0"/>
                <a:cs typeface="Times New Roman" panose="02020603050405020304" charset="0"/>
              </a:rPr>
              <a:t>до 2008</a:t>
            </a:r>
            <a:r>
              <a:rPr lang="uk-UA" altLang="en-US" sz="2400">
                <a:latin typeface="Times New Roman" panose="02020603050405020304" charset="0"/>
                <a:cs typeface="Times New Roman" panose="02020603050405020304" charset="0"/>
              </a:rPr>
              <a:t> - </a:t>
            </a: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заклади дошкільної освіти</a:t>
            </a:r>
            <a:r>
              <a:rPr lang="uk-UA" altLang="en-US" sz="2400">
                <a:latin typeface="Times New Roman" panose="02020603050405020304" charset="0"/>
                <a:cs typeface="Times New Roman" panose="02020603050405020304" charset="0"/>
              </a:rPr>
              <a:t> (вихователь, методист, завідувачка)</a:t>
            </a:r>
          </a:p>
          <a:p>
            <a:pPr marL="0" indent="0">
              <a:buNone/>
            </a:pP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uk-UA" altLang="en-US" sz="2400" b="1">
                <a:latin typeface="Times New Roman" panose="02020603050405020304" charset="0"/>
                <a:cs typeface="Times New Roman" panose="02020603050405020304" charset="0"/>
              </a:rPr>
              <a:t>з 2008 - 2023</a:t>
            </a:r>
            <a:r>
              <a:rPr lang="uk-UA" altLang="en-US" sz="24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Запорізького міського територіального центру соціального обслуговування (надання соціальних послуг), відділення комплексної реабілітації дітей з інвалідністю, </a:t>
            </a:r>
            <a:r>
              <a:rPr lang="uk-UA" altLang="en-US" sz="2400">
                <a:latin typeface="Times New Roman" panose="02020603050405020304" charset="0"/>
                <a:cs typeface="Times New Roman" panose="02020603050405020304" charset="0"/>
              </a:rPr>
              <a:t>(методист)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840105" y="1069975"/>
            <a:ext cx="10712450" cy="753745"/>
          </a:xfrm>
        </p:spPr>
        <p:txBody>
          <a:bodyPr/>
          <a:lstStyle/>
          <a:p>
            <a:pPr algn="ctr"/>
            <a:r>
              <a:rPr lang="uk-UA" altLang="en-US" sz="3200" b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Times New Roman" panose="02020603050405020304" charset="0"/>
                <a:cs typeface="Times New Roman" panose="02020603050405020304" charset="0"/>
              </a:rPr>
              <a:t>Неформальна освіта. Сертифікація. </a:t>
            </a:r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>
          <a:xfrm>
            <a:off x="6790055" y="2081530"/>
            <a:ext cx="4898390" cy="3779520"/>
          </a:xfrm>
        </p:spPr>
        <p:txBody>
          <a:bodyPr/>
          <a:lstStyle/>
          <a:p>
            <a:pPr marL="0" indent="0">
              <a:buNone/>
            </a:pPr>
            <a:r>
              <a:rPr lang="en-US" sz="20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2019 </a:t>
            </a:r>
            <a:r>
              <a:rPr lang="en-US" sz="2000">
                <a:latin typeface="Times New Roman" panose="02020603050405020304" charset="0"/>
                <a:cs typeface="Times New Roman" panose="02020603050405020304" charset="0"/>
                <a:sym typeface="+mn-ea"/>
              </a:rPr>
              <a:t>- нейропсихологічна діагностика і корекція в Київському інституті раціонально-інтуітивної психотерапії “Я”, </a:t>
            </a:r>
            <a:r>
              <a:rPr lang="uk-UA" altLang="en-US" sz="2000">
                <a:latin typeface="Times New Roman" panose="02020603050405020304" charset="0"/>
                <a:cs typeface="Times New Roman" panose="02020603050405020304" charset="0"/>
                <a:sym typeface="+mn-ea"/>
              </a:rPr>
              <a:t>(</a:t>
            </a:r>
            <a:r>
              <a:rPr lang="en-US" sz="2000">
                <a:latin typeface="Times New Roman" panose="02020603050405020304" charset="0"/>
                <a:cs typeface="Times New Roman" panose="02020603050405020304" charset="0"/>
                <a:sym typeface="+mn-ea"/>
              </a:rPr>
              <a:t>тренер Владислав Князєв</a:t>
            </a:r>
            <a:r>
              <a:rPr lang="uk-UA" altLang="en-US" sz="2000">
                <a:latin typeface="Times New Roman" panose="02020603050405020304" charset="0"/>
                <a:cs typeface="Times New Roman" panose="02020603050405020304" charset="0"/>
                <a:sym typeface="+mn-ea"/>
              </a:rPr>
              <a:t>)</a:t>
            </a:r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sz="20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2023</a:t>
            </a:r>
            <a:r>
              <a:rPr lang="en-US" sz="20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- TBRI (терапія основана на взаємовідносинах довіри)</a:t>
            </a:r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sz="20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2023</a:t>
            </a:r>
            <a:r>
              <a:rPr lang="uk-UA" altLang="en-US" sz="20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sz="2000">
                <a:latin typeface="Times New Roman" panose="02020603050405020304" charset="0"/>
                <a:cs typeface="Times New Roman" panose="02020603050405020304" charset="0"/>
                <a:sym typeface="+mn-ea"/>
              </a:rPr>
              <a:t>-</a:t>
            </a:r>
            <a:r>
              <a:rPr lang="uk-UA" altLang="en-US" sz="20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sz="2000">
                <a:latin typeface="Times New Roman" panose="02020603050405020304" charset="0"/>
                <a:cs typeface="Times New Roman" panose="02020603050405020304" charset="0"/>
                <a:sym typeface="+mn-ea"/>
              </a:rPr>
              <a:t>BSFT (короткотермінова психотерапія зосереждена на прийняття рішення).</a:t>
            </a:r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7" name="Text Placeholder 26"/>
          <p:cNvSpPr>
            <a:spLocks noGrp="1"/>
          </p:cNvSpPr>
          <p:nvPr>
            <p:ph type="body" sz="half" idx="2"/>
          </p:nvPr>
        </p:nvSpPr>
        <p:spPr>
          <a:xfrm>
            <a:off x="840105" y="1727835"/>
            <a:ext cx="4950460" cy="4637405"/>
          </a:xfrm>
        </p:spPr>
        <p:txBody>
          <a:bodyPr/>
          <a:lstStyle/>
          <a:p>
            <a:endParaRPr lang="en-US" sz="2000" b="1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2000" b="1">
                <a:latin typeface="Times New Roman" panose="02020603050405020304" charset="0"/>
                <a:cs typeface="Times New Roman" panose="02020603050405020304" charset="0"/>
              </a:rPr>
              <a:t>2010</a:t>
            </a:r>
            <a:r>
              <a:rPr lang="en-US" sz="2000">
                <a:latin typeface="Times New Roman" panose="02020603050405020304" charset="0"/>
                <a:cs typeface="Times New Roman" panose="02020603050405020304" charset="0"/>
              </a:rPr>
              <a:t>  і до сьогодні,  конференції, семінари, тренінги  тощо з корекції розвитку дітей (ментальні порушення)</a:t>
            </a:r>
          </a:p>
          <a:p>
            <a:r>
              <a:rPr lang="en-US" sz="2000" b="1">
                <a:latin typeface="Times New Roman" panose="02020603050405020304" charset="0"/>
                <a:cs typeface="Times New Roman" panose="02020603050405020304" charset="0"/>
              </a:rPr>
              <a:t>2016</a:t>
            </a:r>
            <a:r>
              <a:rPr lang="en-US" sz="2000">
                <a:latin typeface="Times New Roman" panose="02020603050405020304" charset="0"/>
                <a:cs typeface="Times New Roman" panose="02020603050405020304" charset="0"/>
              </a:rPr>
              <a:t> - Occupational Therapists в Kids Abilities Pediatric Therapy, США (Міннєсота, Сент-Пол)</a:t>
            </a:r>
          </a:p>
          <a:p>
            <a:r>
              <a:rPr lang="en-US" sz="2000" b="1">
                <a:latin typeface="Times New Roman" panose="02020603050405020304" charset="0"/>
                <a:cs typeface="Times New Roman" panose="02020603050405020304" charset="0"/>
              </a:rPr>
              <a:t>2018</a:t>
            </a:r>
            <a:r>
              <a:rPr lang="en-US" sz="2000">
                <a:latin typeface="Times New Roman" panose="02020603050405020304" charset="0"/>
                <a:cs typeface="Times New Roman" panose="02020603050405020304" charset="0"/>
              </a:rPr>
              <a:t> - Picture Exchange Communication System - PECS (комунікаціна система обміном зображеннями)</a:t>
            </a:r>
          </a:p>
          <a:p>
            <a:r>
              <a:rPr lang="en-US" sz="2000" b="1">
                <a:latin typeface="Times New Roman" panose="02020603050405020304" charset="0"/>
                <a:cs typeface="Times New Roman" panose="02020603050405020304" charset="0"/>
              </a:rPr>
              <a:t>2019</a:t>
            </a:r>
            <a:r>
              <a:rPr lang="en-US" sz="2000">
                <a:latin typeface="Times New Roman" panose="02020603050405020304" charset="0"/>
                <a:cs typeface="Times New Roman" panose="02020603050405020304" charset="0"/>
              </a:rPr>
              <a:t> - альтернативна та додадкова комунікація (Стивен фон Течнер, Алдона Мисаковська)</a:t>
            </a:r>
          </a:p>
          <a:p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68630"/>
            <a:ext cx="10972800" cy="784225"/>
          </a:xfrm>
        </p:spPr>
        <p:txBody>
          <a:bodyPr/>
          <a:lstStyle/>
          <a:p>
            <a:pPr algn="ctr"/>
            <a:r>
              <a:rPr lang="en-US" sz="3200" b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Times New Roman" panose="02020603050405020304" charset="0"/>
                <a:cs typeface="Times New Roman" panose="02020603050405020304" charset="0"/>
              </a:rPr>
              <a:t>В</a:t>
            </a:r>
            <a:r>
              <a:rPr lang="uk-UA" altLang="en-US" sz="3200" b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Times New Roman" panose="02020603050405020304" charset="0"/>
                <a:cs typeface="Times New Roman" panose="02020603050405020304" charset="0"/>
              </a:rPr>
              <a:t>ПРАВА</a:t>
            </a:r>
            <a:r>
              <a:rPr lang="uk-UA" altLang="en-US" b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280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uk-UA" altLang="en-US" sz="2800" b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“ЗНАЙОМСТВО” З ПЕРВИННОЇ КОМУНІКАЦІЇ</a:t>
            </a:r>
            <a:br>
              <a:rPr lang="en-US" sz="2800" b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Times New Roman" panose="02020603050405020304" charset="0"/>
                <a:cs typeface="Times New Roman" panose="02020603050405020304" charset="0"/>
              </a:rPr>
            </a:br>
            <a:endParaRPr lang="en-US" sz="2800" b="1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49425"/>
            <a:ext cx="5384800" cy="4378325"/>
          </a:xfrm>
        </p:spPr>
        <p:txBody>
          <a:bodyPr/>
          <a:lstStyle/>
          <a:p>
            <a:pPr marL="0" indent="0" algn="ctr">
              <a:buNone/>
            </a:pPr>
            <a:endParaRPr lang="uk-UA" alt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ctr">
              <a:buNone/>
            </a:pPr>
            <a:endParaRPr lang="uk-UA" alt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ctr">
              <a:buNone/>
            </a:pPr>
            <a:endParaRPr lang="uk-UA" altLang="en-US" b="1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ctr">
              <a:buNone/>
            </a:pPr>
            <a:r>
              <a:rPr lang="uk-UA" altLang="en-US" b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Times New Roman" panose="02020603050405020304" charset="0"/>
                <a:cs typeface="Times New Roman" panose="02020603050405020304" charset="0"/>
              </a:rPr>
              <a:t>РОЗКАЖІТЬ  ПРО СЕБЕ</a:t>
            </a:r>
            <a:endParaRPr lang="uk-UA" altLang="en-US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endParaRPr lang="en-US" sz="2400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indent="0">
              <a:buNone/>
            </a:pPr>
            <a:endParaRPr lang="en-US" sz="2400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indent="0">
              <a:buNone/>
            </a:pPr>
            <a:endParaRPr lang="en-US" altLang="en-US" sz="2400"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7" name="Content Placeholder 6" descr="завантаження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352030" y="1815465"/>
            <a:ext cx="4231005" cy="283527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en-US" b="1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Times New Roman" panose="02020603050405020304" charset="0"/>
                <a:cs typeface="Times New Roman" panose="02020603050405020304" charset="0"/>
              </a:rPr>
              <a:t>Навчальна дисципліна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4120515" cy="4953000"/>
          </a:xfrm>
        </p:spPr>
        <p:txBody>
          <a:bodyPr/>
          <a:lstStyle/>
          <a:p>
            <a:pPr marL="0" indent="0">
              <a:buNone/>
            </a:pPr>
            <a:r>
              <a:rPr lang="en-US" sz="2000" b="1">
                <a:latin typeface="Times New Roman" panose="02020603050405020304" charset="0"/>
                <a:cs typeface="Times New Roman" panose="02020603050405020304" charset="0"/>
              </a:rPr>
              <a:t>Мет</a:t>
            </a:r>
            <a:r>
              <a:rPr lang="uk-UA" altLang="en-US" sz="2000" b="1">
                <a:latin typeface="Times New Roman" panose="02020603050405020304" charset="0"/>
                <a:cs typeface="Times New Roman" panose="02020603050405020304" charset="0"/>
              </a:rPr>
              <a:t>а</a:t>
            </a:r>
            <a:r>
              <a:rPr lang="en-US" sz="2000" b="1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2000">
                <a:latin typeface="Times New Roman" panose="02020603050405020304" charset="0"/>
                <a:cs typeface="Times New Roman" panose="02020603050405020304" charset="0"/>
              </a:rPr>
              <a:t> </a:t>
            </a:r>
          </a:p>
          <a:p>
            <a:pPr marL="0" indent="0">
              <a:buNone/>
            </a:pPr>
            <a:r>
              <a:rPr lang="en-US" sz="2000">
                <a:latin typeface="Times New Roman" panose="02020603050405020304" charset="0"/>
                <a:cs typeface="Times New Roman" panose="02020603050405020304" charset="0"/>
              </a:rPr>
              <a:t>формування загальнотеоретичних уявлень і практичних навичок про організацію корекційної допомоги молоді з комбінованими порушеннями щодо формування соціально-комунікативної компетентності.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8905" y="1174750"/>
            <a:ext cx="6373495" cy="4953000"/>
          </a:xfrm>
        </p:spPr>
        <p:txBody>
          <a:bodyPr/>
          <a:lstStyle/>
          <a:p>
            <a:pPr marL="0" indent="0">
              <a:buNone/>
            </a:pPr>
            <a:r>
              <a:rPr lang="uk-UA" altLang="en-US" sz="2000" b="1">
                <a:latin typeface="Times New Roman" panose="02020603050405020304" charset="0"/>
                <a:cs typeface="Times New Roman" panose="02020603050405020304" charset="0"/>
              </a:rPr>
              <a:t>Завдання</a:t>
            </a:r>
            <a:r>
              <a:rPr lang="uk-UA" altLang="en-US" sz="2000">
                <a:latin typeface="Times New Roman" panose="02020603050405020304" charset="0"/>
                <a:cs typeface="Times New Roman" panose="02020603050405020304" charset="0"/>
              </a:rPr>
              <a:t> </a:t>
            </a:r>
          </a:p>
          <a:p>
            <a:pPr marL="0" indent="0">
              <a:buNone/>
            </a:pPr>
            <a:r>
              <a:rPr lang="uk-UA" altLang="en-US" sz="2000">
                <a:latin typeface="Times New Roman" panose="02020603050405020304" charset="0"/>
                <a:cs typeface="Times New Roman" panose="02020603050405020304" charset="0"/>
              </a:rPr>
              <a:t>ознайомлення з методологічними і теоретичними основами формування соціально-комунікативної компетентності;</a:t>
            </a:r>
          </a:p>
          <a:p>
            <a:pPr marL="0" indent="0">
              <a:buNone/>
            </a:pPr>
            <a:endParaRPr lang="uk-UA" altLang="en-US" sz="200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uk-UA" altLang="en-US" sz="2000">
                <a:latin typeface="Times New Roman" panose="02020603050405020304" charset="0"/>
                <a:cs typeface="Times New Roman" panose="02020603050405020304" charset="0"/>
              </a:rPr>
              <a:t>формування необхідних теоретичних знань та практичних вмінь студентів з питань формування соціально-комунікативної компетентності молоді з комбінованими порушеннями;</a:t>
            </a:r>
          </a:p>
          <a:p>
            <a:pPr marL="0" indent="0">
              <a:buNone/>
            </a:pPr>
            <a:endParaRPr lang="uk-UA" altLang="en-US" sz="200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uk-UA" altLang="en-US" sz="2000">
                <a:latin typeface="Times New Roman" panose="02020603050405020304" charset="0"/>
                <a:cs typeface="Times New Roman" panose="02020603050405020304" charset="0"/>
              </a:rPr>
              <a:t>формування знань про ефективність різних практичних методів допомоги особам з комбінованими порушеннями щодо соціальної інтеграції.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105" y="457200"/>
            <a:ext cx="3932555" cy="387985"/>
          </a:xfrm>
        </p:spPr>
        <p:txBody>
          <a:bodyPr/>
          <a:lstStyle/>
          <a:p>
            <a:r>
              <a:rPr lang="uk-UA" altLang="en-US" sz="3600" b="1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Times New Roman" panose="02020603050405020304" charset="0"/>
                <a:cs typeface="Times New Roman" panose="02020603050405020304" charset="0"/>
              </a:rPr>
              <a:t>Теми дисципліни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183505" y="844550"/>
            <a:ext cx="6172200" cy="5169535"/>
          </a:xfrm>
        </p:spPr>
        <p:txBody>
          <a:bodyPr/>
          <a:lstStyle/>
          <a:p>
            <a:pPr marL="0" indent="0">
              <a:buNone/>
            </a:pPr>
            <a:r>
              <a:rPr lang="uk-UA" altLang="en-US" sz="2000" i="1">
                <a:latin typeface="Times New Roman" panose="02020603050405020304" charset="0"/>
                <a:cs typeface="Times New Roman" panose="02020603050405020304" charset="0"/>
              </a:rPr>
              <a:t>Людина з інвалідністю в Україні сьогодні: права та реальні можливості. </a:t>
            </a:r>
          </a:p>
          <a:p>
            <a:pPr marL="0" indent="0">
              <a:buNone/>
            </a:pPr>
            <a:r>
              <a:rPr lang="uk-UA" altLang="en-US" sz="2000" i="1">
                <a:latin typeface="Times New Roman" panose="02020603050405020304" charset="0"/>
                <a:cs typeface="Times New Roman" panose="02020603050405020304" charset="0"/>
              </a:rPr>
              <a:t>Соціалізація молоді з комплексними порушеннями: права, можливості в сучасному світі. </a:t>
            </a:r>
          </a:p>
          <a:p>
            <a:pPr marL="0" indent="0">
              <a:buNone/>
            </a:pPr>
            <a:r>
              <a:rPr lang="uk-UA" altLang="en-US" sz="2000" i="1">
                <a:latin typeface="Times New Roman" panose="02020603050405020304" charset="0"/>
                <a:cs typeface="Times New Roman" panose="02020603050405020304" charset="0"/>
              </a:rPr>
              <a:t>Спільне та відмінне у поняттях:  «інтеграція людини з інвалідністю в соціум», «людина з інвалідністю інтегрована в соціум». </a:t>
            </a:r>
          </a:p>
          <a:p>
            <a:pPr marL="0" indent="0">
              <a:buNone/>
            </a:pPr>
            <a:r>
              <a:rPr lang="uk-UA" altLang="en-US" sz="2000" i="1">
                <a:latin typeface="Times New Roman" panose="02020603050405020304" charset="0"/>
                <a:cs typeface="Times New Roman" panose="02020603050405020304" charset="0"/>
              </a:rPr>
              <a:t>Соціальна адаптація, реабілітація, соціальна компетентність: процес та результат. </a:t>
            </a:r>
          </a:p>
          <a:p>
            <a:pPr marL="0" indent="0">
              <a:buNone/>
            </a:pPr>
            <a:r>
              <a:rPr lang="uk-UA" altLang="en-US" sz="2000" i="1">
                <a:latin typeface="Times New Roman" panose="02020603050405020304" charset="0"/>
                <a:cs typeface="Times New Roman" panose="02020603050405020304" charset="0"/>
              </a:rPr>
              <a:t>Зовнішні і внутрішні фактори з яких складається комунікація та соціалізація. </a:t>
            </a:r>
          </a:p>
          <a:p>
            <a:pPr marL="0" indent="0">
              <a:buNone/>
            </a:pPr>
            <a:r>
              <a:rPr lang="uk-UA" altLang="en-US" sz="2000" i="1">
                <a:latin typeface="Times New Roman" panose="02020603050405020304" charset="0"/>
                <a:cs typeface="Times New Roman" panose="02020603050405020304" charset="0"/>
              </a:rPr>
              <a:t>Діючі  послуги для дітей та дорослих з порушеннями розвитку, послуги на стадії впровадження. 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>
          <a:xfrm>
            <a:off x="840105" y="1607820"/>
            <a:ext cx="3932555" cy="4261485"/>
          </a:xfrm>
        </p:spPr>
        <p:txBody>
          <a:bodyPr/>
          <a:lstStyle/>
          <a:p>
            <a:endParaRPr lang="en-US" sz="32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2800" b="1">
                <a:solidFill>
                  <a:schemeClr val="accent6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Соціалізація молоді з комбінованими порушеннями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105" y="457200"/>
            <a:ext cx="3932555" cy="316865"/>
          </a:xfrm>
        </p:spPr>
        <p:txBody>
          <a:bodyPr/>
          <a:lstStyle/>
          <a:p>
            <a:endParaRPr lang="uk-UA" altLang="en-US" sz="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505" y="603885"/>
            <a:ext cx="6765925" cy="5257165"/>
          </a:xfrm>
        </p:spPr>
        <p:txBody>
          <a:bodyPr/>
          <a:lstStyle/>
          <a:p>
            <a:pPr marL="0" indent="0">
              <a:buNone/>
            </a:pPr>
            <a:r>
              <a:rPr lang="en-US" sz="2000" i="1">
                <a:latin typeface="Times New Roman" panose="02020603050405020304" charset="0"/>
                <a:cs typeface="Times New Roman" panose="02020603050405020304" charset="0"/>
              </a:rPr>
              <a:t>Тема 2. Сфери формування комунікативних навичок. Мета, завдання, етапи роботи формування комунікативних навичок. Показники компетентності. Складові комунікативних здібностей. Роль сім’ї, її вплив на рівень успішності соціальної адаптації, реабілітації як наслідок – успішної соціалізації. Робота з батьками (законними представниками): анкетування, консультування.</a:t>
            </a:r>
          </a:p>
          <a:p>
            <a:pPr marL="0" indent="0">
              <a:buNone/>
            </a:pPr>
            <a:r>
              <a:rPr lang="en-US" sz="2000" i="1">
                <a:latin typeface="Times New Roman" panose="02020603050405020304" charset="0"/>
                <a:cs typeface="Times New Roman" panose="02020603050405020304" charset="0"/>
              </a:rPr>
              <a:t>Тема 3. Розвиток здатності до спілкування, формування взаємовідносин. Соціальні норми: поняття, ознаки, види. Сутність та проблеми соціальної реабілітації дітей з інвалідністю. Формування соціальних норм у дітей з інвалідністю в базових соціальних середовищах. Стратегії, методи і прийоми формування соціальних навичок. Єдність вимог фахівців і батьків (законних представників, опікунів тощо). Безпека дітей та молоді з комплексними порушеннями, захист від насильства.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3055" y="2057400"/>
            <a:ext cx="4459605" cy="3811905"/>
          </a:xfrm>
        </p:spPr>
        <p:txBody>
          <a:bodyPr/>
          <a:lstStyle/>
          <a:p>
            <a:r>
              <a:rPr lang="en-US" sz="2800" b="1">
                <a:solidFill>
                  <a:schemeClr val="accent6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Сформованість комунікативних навичок – успішна соціалізація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105" y="457200"/>
            <a:ext cx="3932555" cy="450215"/>
          </a:xfrm>
        </p:spPr>
        <p:txBody>
          <a:bodyPr/>
          <a:lstStyle/>
          <a:p>
            <a:endParaRPr lang="en-US" sz="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505" y="739140"/>
            <a:ext cx="6172200" cy="5121910"/>
          </a:xfrm>
        </p:spPr>
        <p:txBody>
          <a:bodyPr/>
          <a:lstStyle/>
          <a:p>
            <a:pPr marL="0" indent="0">
              <a:buNone/>
            </a:pPr>
            <a:r>
              <a:rPr lang="en-US" sz="2400" i="1">
                <a:effectLst/>
                <a:latin typeface="Times New Roman" panose="02020603050405020304" charset="0"/>
                <a:cs typeface="Times New Roman" panose="02020603050405020304" charset="0"/>
              </a:rPr>
              <a:t>Агресивна реакція і агресивна поведінка: спільне та відмінності. </a:t>
            </a:r>
          </a:p>
          <a:p>
            <a:pPr marL="0" indent="0">
              <a:buNone/>
            </a:pPr>
            <a:r>
              <a:rPr lang="en-US" sz="2400" i="1">
                <a:effectLst/>
                <a:latin typeface="Times New Roman" panose="02020603050405020304" charset="0"/>
                <a:cs typeface="Times New Roman" panose="02020603050405020304" charset="0"/>
              </a:rPr>
              <a:t>Причини прояву агресії – питання актуальне для фахівця при комунікації з такими клієнтами (діти, дорослі). </a:t>
            </a:r>
          </a:p>
          <a:p>
            <a:pPr marL="0" indent="0">
              <a:buNone/>
            </a:pPr>
            <a:r>
              <a:rPr lang="en-US" sz="2400" i="1">
                <a:effectLst/>
                <a:latin typeface="Times New Roman" panose="02020603050405020304" charset="0"/>
                <a:cs typeface="Times New Roman" panose="02020603050405020304" charset="0"/>
              </a:rPr>
              <a:t>МКФ 11. </a:t>
            </a:r>
          </a:p>
          <a:p>
            <a:pPr marL="0" indent="0">
              <a:buNone/>
            </a:pPr>
            <a:r>
              <a:rPr lang="en-US" sz="2400" i="1">
                <a:effectLst/>
                <a:latin typeface="Times New Roman" panose="02020603050405020304" charset="0"/>
                <a:cs typeface="Times New Roman" panose="02020603050405020304" charset="0"/>
              </a:rPr>
              <a:t>Імовірні  причини агресії, її критерії. Кодекс гніву. </a:t>
            </a:r>
          </a:p>
          <a:p>
            <a:pPr marL="0" indent="0">
              <a:buNone/>
            </a:pPr>
            <a:r>
              <a:rPr lang="en-US" sz="2400" i="1">
                <a:effectLst/>
                <a:latin typeface="Times New Roman" panose="02020603050405020304" charset="0"/>
                <a:cs typeface="Times New Roman" panose="02020603050405020304" charset="0"/>
              </a:rPr>
              <a:t>Захист здоров’я та життя фахівця.</a:t>
            </a:r>
          </a:p>
          <a:p>
            <a:pPr marL="0" indent="0">
              <a:buNone/>
            </a:pPr>
            <a:r>
              <a:rPr lang="en-US" sz="2400" i="1">
                <a:effectLst/>
                <a:latin typeface="Times New Roman" panose="02020603050405020304" charset="0"/>
                <a:cs typeface="Times New Roman" panose="02020603050405020304" charset="0"/>
              </a:rPr>
              <a:t> Ближнє коло оточення особи з агресивною поведінкою (законні представники, опікуни тощо), співпраця з ними.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105" y="1913890"/>
            <a:ext cx="3932555" cy="3955415"/>
          </a:xfrm>
        </p:spPr>
        <p:txBody>
          <a:bodyPr/>
          <a:lstStyle/>
          <a:p>
            <a:r>
              <a:rPr lang="en-US" sz="2800" b="1">
                <a:solidFill>
                  <a:schemeClr val="accent6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Комунікація фахівця з особами з комбінованими порушеннями при проявах агресивної поведінки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reen Color">
  <a:themeElements>
    <a:clrScheme name="Green Color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9900"/>
      </a:accent1>
      <a:accent2>
        <a:srgbClr val="99CC00"/>
      </a:accent2>
      <a:accent3>
        <a:srgbClr val="FFFFFF"/>
      </a:accent3>
      <a:accent4>
        <a:srgbClr val="000000"/>
      </a:accent4>
      <a:accent5>
        <a:srgbClr val="AACAAA"/>
      </a:accent5>
      <a:accent6>
        <a:srgbClr val="8AB900"/>
      </a:accent6>
      <a:hlink>
        <a:srgbClr val="CC3300"/>
      </a:hlink>
      <a:folHlink>
        <a:srgbClr val="996600"/>
      </a:folHlink>
    </a:clrScheme>
    <a:fontScheme name="Green Color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Green Colo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Colo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Colo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Colo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Colo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Colo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9900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8AB900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1278</Words>
  <Application>Microsoft Office PowerPoint</Application>
  <PresentationFormat>Широкий екран</PresentationFormat>
  <Paragraphs>131</Paragraphs>
  <Slides>19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19</vt:i4>
      </vt:variant>
    </vt:vector>
  </HeadingPairs>
  <TitlesOfParts>
    <vt:vector size="23" baseType="lpstr">
      <vt:lpstr>Arial</vt:lpstr>
      <vt:lpstr>Calibri</vt:lpstr>
      <vt:lpstr>Times New Roman</vt:lpstr>
      <vt:lpstr>Green Color</vt:lpstr>
      <vt:lpstr>ЗАПОРІЗЬКИЙ НАЦІОНАЛЬНИЙ УНІВЕРСИТЕТ ФАКУЛЬТЕТ СОЦШАЛЬНОЇ ПЕДАГОГІКИ ТА ПСИХОЛОГІЇ КАФЕДРАСОЦІАЛЬНОЇ ПЕДАГОГІКИ ТА СПЕЦІАЛЬНОЇ ОСВІТИ</vt:lpstr>
      <vt:lpstr>Наталя Кваша</vt:lpstr>
      <vt:lpstr>Освіта. Професійна діяльність.</vt:lpstr>
      <vt:lpstr>Неформальна освіта. Сертифікація. </vt:lpstr>
      <vt:lpstr>ВПРАВА  “ЗНАЙОМСТВО” З ПЕРВИННОЇ КОМУНІКАЦІЇ </vt:lpstr>
      <vt:lpstr>Навчальна дисципліна</vt:lpstr>
      <vt:lpstr>Теми дисципліни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Людина з інвалідністю в Україні сьогодні:  права та реальні можливості</vt:lpstr>
      <vt:lpstr>Поняття: </vt:lpstr>
      <vt:lpstr>Соціалізація – двосторонній процес,  у ході якого суспільство передає,  а людина засвоює певні соціальні норми, цінності і правила поведінки:  </vt:lpstr>
      <vt:lpstr>Нормальне життя кожної людини складається з дуже простих на перший погляд речей</vt:lpstr>
      <vt:lpstr>Домашнє завання - переглянути художній фільм</vt:lpstr>
      <vt:lpstr>Питання, побажання, пропозиції?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ЗАПОРІЗЬКИЙ НАЦІОНАЛЬНИЙ УНІВЕРСИТЕТ ФАКУЛЬТЕТ СОціальної педагогіки та психології КАФЕДРАСОЦІАЛЬНОЇ ПЕДАГОГІКИ ТА СПЕЦІАЛЬНОЇ ОСВІТИ</dc:title>
  <dc:creator>Vladimir M</dc:creator>
  <cp:lastModifiedBy>Тетяна</cp:lastModifiedBy>
  <cp:revision>55</cp:revision>
  <dcterms:created xsi:type="dcterms:W3CDTF">2023-09-11T12:34:00Z</dcterms:created>
  <dcterms:modified xsi:type="dcterms:W3CDTF">2023-09-12T19:00:29Z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386392591D314B7AB695E3DE80D4B786</vt:lpwstr>
  </property>
  <property fmtid="{D5CDD505-2E9C-101B-9397-08002B2CF9AE}" pid="3" name="KSOProductBuildVer">
    <vt:lpwstr>1033-11.2.0.11341</vt:lpwstr>
  </property>
</Properties>
</file>