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761" r:id="rId6"/>
  </p:sldMasterIdLst>
  <p:notesMasterIdLst>
    <p:notesMasterId r:id="rId20"/>
  </p:notesMasterIdLst>
  <p:sldIdLst>
    <p:sldId id="256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84" r:id="rId17"/>
    <p:sldId id="285" r:id="rId18"/>
    <p:sldId id="287" r:id="rId19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704F2D-6897-45F8-8632-675ACC641497}">
  <a:tblStyle styleId="{A8704F2D-6897-45F8-8632-675ACC6414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ndara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637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44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24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58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85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80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77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84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70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111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89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08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737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79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486998" y="1915859"/>
            <a:ext cx="3646966" cy="288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96754" y="1915881"/>
            <a:ext cx="3639311" cy="288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356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7294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52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9316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7275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5156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7383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38499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2782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7039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95300" y="2860676"/>
            <a:ext cx="3638550" cy="288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4492625" y="1916113"/>
            <a:ext cx="36607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4"/>
          </p:nvPr>
        </p:nvSpPr>
        <p:spPr>
          <a:xfrm>
            <a:off x="4492626" y="2860676"/>
            <a:ext cx="365125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6806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57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87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069975" y="1554162"/>
            <a:ext cx="2073275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7162800" y="1550987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489450" y="1920876"/>
            <a:ext cx="3654425" cy="288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495300" y="1920875"/>
            <a:ext cx="3629025" cy="18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2963862" y="1650999"/>
            <a:ext cx="5627687" cy="422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2963862" y="614363"/>
            <a:ext cx="3741738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59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48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1340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069975" y="1554162"/>
            <a:ext cx="2073275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454400" y="1547812"/>
            <a:ext cx="42227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69975" y="1554162"/>
            <a:ext cx="2073275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454400" y="1547812"/>
            <a:ext cx="42227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069975" y="1554162"/>
            <a:ext cx="2073275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3454400" y="1547812"/>
            <a:ext cx="42227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7162800" y="1550987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069975" y="1554162"/>
            <a:ext cx="2073275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3454400" y="1547812"/>
            <a:ext cx="42227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069975" y="1554162"/>
            <a:ext cx="2073275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454400" y="1547812"/>
            <a:ext cx="42227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7162800" y="18891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7159625" y="6356350"/>
            <a:ext cx="113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ndara"/>
              <a:buNone/>
              <a:defRPr sz="12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93712" y="6356350"/>
            <a:ext cx="5102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721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/>
          </p:nvPr>
        </p:nvSpPr>
        <p:spPr>
          <a:xfrm>
            <a:off x="718434" y="2604103"/>
            <a:ext cx="7707132" cy="1470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 Black"/>
              <a:buNone/>
            </a:pPr>
            <a:r>
              <a:rPr lang="uk-UA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Гідрологія</a:t>
            </a:r>
            <a:endParaRPr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 descr="https://docviewer.yandex.ru/view/0/htmlimage?id=1icqo-2ef92g0p0j59psmuxsysjbn1e30giycb5kp9m9v57f9o95ujrqybu5jh3jfvinctmh3x139u5vpsh0ny2l7lz9kw4r3alnk967&amp;name=84fe.jpg&amp;dsid=26318e9563bdf36cf45dcc0863fec0d8"/>
          <p:cNvSpPr txBox="1"/>
          <p:nvPr/>
        </p:nvSpPr>
        <p:spPr>
          <a:xfrm>
            <a:off x="14128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7" name="Google Shape;247;p36" descr="https://docviewer.yandex.ru/view/0/htmlimage?id=1icqo-2ef92g0p0j59psmuxsysjbn1e30giycb5kp9m9v57f9o95ujrqybu5jh3jfvinctmh3x139u5vpsh0ny2l7lz9kw4r3alnk967&amp;name=84fe.jpg&amp;dsid=26318e9563bdf36cf45dcc0863fec0d8"/>
          <p:cNvSpPr txBox="1"/>
          <p:nvPr/>
        </p:nvSpPr>
        <p:spPr>
          <a:xfrm>
            <a:off x="293687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8" name="Google Shape;248;p36" descr="https://docviewer.yandex.ru/view/0/htmlimage?id=1icqo-2ef92g0p0j59psmuxsysjbn1e30giycb5kp9m9v57f9o95ujrqybu5jh3jfvinctmh3x139u5vpsh0ny2l7lz9kw4r3alnk967&amp;name=84fe.jpg&amp;dsid=26318e9563bdf36cf45dcc0863fec0d8"/>
          <p:cNvSpPr txBox="1"/>
          <p:nvPr/>
        </p:nvSpPr>
        <p:spPr>
          <a:xfrm>
            <a:off x="446087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9" name="Google Shape;249;p36" descr="http://media.gettyimages.com/photos/bust-of-aristotle-greek-philosopher-and-scientist-marble-sculpture-picture-id162275596?s=170667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512762"/>
            <a:ext cx="3543300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 descr="https://fithrotulkamilia.files.wordpress.com/2016/05/plato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987" y="479425"/>
            <a:ext cx="2465387" cy="443388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/>
          <p:nvPr/>
        </p:nvSpPr>
        <p:spPr>
          <a:xfrm>
            <a:off x="1907704" y="5053024"/>
            <a:ext cx="4572000" cy="923330"/>
          </a:xfrm>
          <a:prstGeom prst="rect">
            <a:avLst/>
          </a:prstGeom>
          <a:gradFill>
            <a:gsLst>
              <a:gs pos="0">
                <a:srgbClr val="C7DCE2"/>
              </a:gs>
              <a:gs pos="35000">
                <a:srgbClr val="C7DCE2"/>
              </a:gs>
              <a:gs pos="69000">
                <a:srgbClr val="C4DDE4"/>
              </a:gs>
              <a:gs pos="100000">
                <a:srgbClr val="AFD1D8"/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uk-UA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води виявляли інтерес і інші мислителі Давньої Греції – </a:t>
            </a:r>
            <a:r>
              <a:rPr lang="uk-UA" sz="18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Платон і </a:t>
            </a:r>
            <a:r>
              <a:rPr lang="uk-UA" sz="1800" b="1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Арістотель</a:t>
            </a:r>
            <a:r>
              <a:rPr lang="uk-UA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(вони задумалися про походження річок і джерел).</a:t>
            </a:r>
            <a:endParaRPr sz="1800" b="0" i="0" u="none" strike="noStrike" cap="none" dirty="0">
              <a:solidFill>
                <a:schemeClr val="bg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idx="1"/>
          </p:nvPr>
        </p:nvSpPr>
        <p:spPr>
          <a:xfrm>
            <a:off x="3455987" y="1544637"/>
            <a:ext cx="4284662" cy="47640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метеорологією,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геологією,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ґрунтознавством,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геоморфологією,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географією;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фізикою;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гідравлікою;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гідродинамікою;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математикою;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гідрометрією;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гідрохімією;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іншими науками, що вивчають атмосферу і літосферу. </a:t>
            </a:r>
            <a:endParaRPr/>
          </a:p>
        </p:txBody>
      </p:sp>
      <p:sp>
        <p:nvSpPr>
          <p:cNvPr id="326" name="Google Shape;326;p46"/>
          <p:cNvSpPr txBox="1"/>
          <p:nvPr/>
        </p:nvSpPr>
        <p:spPr>
          <a:xfrm>
            <a:off x="1042987" y="765175"/>
            <a:ext cx="4222750" cy="368300"/>
          </a:xfrm>
          <a:prstGeom prst="rect">
            <a:avLst/>
          </a:prstGeom>
          <a:solidFill>
            <a:schemeClr val="lt1"/>
          </a:solidFill>
          <a:ln w="384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uk-UA" sz="1800" b="1" i="0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3.Зв'язок гідрології з іншими науками.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47"/>
          <p:cNvGraphicFramePr/>
          <p:nvPr/>
        </p:nvGraphicFramePr>
        <p:xfrm>
          <a:off x="1476375" y="1268412"/>
          <a:ext cx="6191250" cy="371475"/>
        </p:xfrm>
        <a:graphic>
          <a:graphicData uri="http://schemas.openxmlformats.org/drawingml/2006/table">
            <a:tbl>
              <a:tblPr>
                <a:noFill/>
                <a:tableStyleId>{A8704F2D-6897-45F8-8632-675ACC641497}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ndara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водоспоживачів</a:t>
                      </a:r>
                      <a:endParaRPr/>
                    </a:p>
                  </a:txBody>
                  <a:tcPr marL="91425" marR="91425" marT="45800" marB="45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ndara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водокористувачів</a:t>
                      </a:r>
                      <a:endParaRPr/>
                    </a:p>
                  </a:txBody>
                  <a:tcPr marL="91425" marR="91425" marT="45800" marB="45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2" name="Google Shape;332;p47"/>
          <p:cNvSpPr txBox="1"/>
          <p:nvPr/>
        </p:nvSpPr>
        <p:spPr>
          <a:xfrm>
            <a:off x="760412" y="333375"/>
            <a:ext cx="7705725" cy="1366837"/>
          </a:xfrm>
          <a:prstGeom prst="rect">
            <a:avLst/>
          </a:prstGeom>
          <a:solidFill>
            <a:schemeClr val="lt1"/>
          </a:solidFill>
          <a:ln w="384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uk-UA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Теоретичне і практичне значення гідрології 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</a:pPr>
            <a:endParaRPr sz="1800" b="0" i="0" u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uk-UA" sz="1800" b="0" i="0" u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характером використання вод всі сучасні галузі народного господарства найчастіше поділяють на</a:t>
            </a:r>
            <a:endParaRPr dirty="0"/>
          </a:p>
        </p:txBody>
      </p:sp>
      <p:graphicFrame>
        <p:nvGraphicFramePr>
          <p:cNvPr id="333" name="Google Shape;333;p47"/>
          <p:cNvGraphicFramePr/>
          <p:nvPr>
            <p:extLst>
              <p:ext uri="{D42A27DB-BD31-4B8C-83A1-F6EECF244321}">
                <p14:modId xmlns:p14="http://schemas.microsoft.com/office/powerpoint/2010/main" val="1312832237"/>
              </p:ext>
            </p:extLst>
          </p:nvPr>
        </p:nvGraphicFramePr>
        <p:xfrm>
          <a:off x="1565275" y="2133600"/>
          <a:ext cx="6095975" cy="4023380"/>
        </p:xfrm>
        <a:graphic>
          <a:graphicData uri="http://schemas.openxmlformats.org/drawingml/2006/table">
            <a:tbl>
              <a:tblPr>
                <a:noFill/>
                <a:tableStyleId>{A8704F2D-6897-45F8-8632-675ACC641497}</a:tableStyleId>
              </a:tblPr>
              <a:tblGrid>
                <a:gridCol w="301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ndara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rgbClr val="FFFF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ВОДОСПОЖИВАЧІВ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800"/>
                        <a:buFont typeface="Candara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ВОДОКОРИСТУВАЧІВ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 ті галузі, що вилучають воду із її природних джерел (водотоків, водоймищ, водоносних пластів та ін.), споживають її для виготовлення промислової або сільськогосподарської продукції та для побутових потреб населення, і повертають в джерела у іншому місті, в меншій кількості і часто гіршої якості. 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 ті галузі, які не вилучають воду з джерел і використовують не саму воду, а її енергію або використовують воду як середовище та елемент ландшафту. 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4" name="Google Shape;344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346" name="Google Shape;346;p49"/>
          <p:cNvGraphicFramePr/>
          <p:nvPr>
            <p:extLst>
              <p:ext uri="{D42A27DB-BD31-4B8C-83A1-F6EECF244321}">
                <p14:modId xmlns:p14="http://schemas.microsoft.com/office/powerpoint/2010/main" val="3658379334"/>
              </p:ext>
            </p:extLst>
          </p:nvPr>
        </p:nvGraphicFramePr>
        <p:xfrm>
          <a:off x="539750" y="404812"/>
          <a:ext cx="8064500" cy="5726364"/>
        </p:xfrm>
        <a:graphic>
          <a:graphicData uri="http://schemas.openxmlformats.org/drawingml/2006/table">
            <a:tbl>
              <a:tblPr>
                <a:noFill/>
                <a:tableStyleId>{A8704F2D-6897-45F8-8632-675ACC641497}</a:tableStyleId>
              </a:tblPr>
              <a:tblGrid>
                <a:gridCol w="806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954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Гідрологічні спостереження необхідні не тільки для задоволення потреб водокористувачів і </a:t>
                      </a:r>
                      <a:r>
                        <a:rPr lang="uk-UA" sz="1800" b="1" i="0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водоспоживачів</a:t>
                      </a:r>
                      <a:r>
                        <a:rPr lang="uk-UA" sz="1800" b="1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Значні роль їх і у вирішенні таких проблем, як: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2200">
                <a:tc>
                  <a:txBody>
                    <a:bodyPr/>
                    <a:lstStyle/>
                    <a:p>
                      <a:pPr marL="742950" marR="0" lvl="1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uk-UA" sz="1800" b="0" i="0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захист населених пунктів і земель від повеней, причому не тільки на річках, але й у приморських районах, </a:t>
                      </a:r>
                      <a:endParaRPr sz="1400" b="0" i="0" u="none" strike="noStrike" cap="none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9550">
                <a:tc>
                  <a:txBody>
                    <a:bodyPr/>
                    <a:lstStyle/>
                    <a:p>
                      <a:pPr marL="742950" marR="0" lvl="1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uk-UA" sz="1800" b="0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прогнози погоди і стан водних об’єктів (довгострокові прогнози погоди неможливі без урахування динамічних і теплових процесів в океанах),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400">
                <a:tc>
                  <a:txBody>
                    <a:bodyPr/>
                    <a:lstStyle/>
                    <a:p>
                      <a:pPr marL="742950" marR="0" lvl="1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uk-UA" sz="1800" b="0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захист водних об’єктів від виснаження і забруднення (гідрологи приймають участь у контролі за станом водних об’єктів, застерігає про небажані зміни їх режиму і якості води, приймають участь у розробці природоохоронних заходів і </a:t>
                      </a:r>
                      <a:r>
                        <a:rPr lang="uk-UA" sz="1800" b="0" i="0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т.д</a:t>
                      </a:r>
                      <a:r>
                        <a:rPr lang="uk-UA" sz="1800" b="0" i="0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.).	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idx="1"/>
          </p:nvPr>
        </p:nvSpPr>
        <p:spPr>
          <a:xfrm>
            <a:off x="4919662" y="866775"/>
            <a:ext cx="4224337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-UA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Більша частина поверхні нашої планети, </a:t>
            </a:r>
            <a:r>
              <a:rPr lang="uk-UA" sz="18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близько 71%, </a:t>
            </a:r>
            <a:r>
              <a:rPr lang="uk-UA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вкрита Світовим океаном. Глибина Світового океану досягає </a:t>
            </a:r>
            <a:r>
              <a:rPr lang="uk-UA" sz="18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км. </a:t>
            </a:r>
            <a:r>
              <a:rPr lang="uk-UA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зрізати сушу і заповнити нею дно океанічної чаші, то вся планета покриється шаром води глибиною близько 3 км. </a:t>
            </a:r>
            <a:endParaRPr sz="14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8415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5" descr="http://www.infokart.ru/wp-content/uploads/2012/04/okean_zeml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205037"/>
            <a:ext cx="478790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idx="1"/>
          </p:nvPr>
        </p:nvSpPr>
        <p:spPr>
          <a:xfrm>
            <a:off x="3455987" y="1544637"/>
            <a:ext cx="5076825" cy="4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uk-UA" sz="17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Вода - один з найпоширеніших на Землі хімічних елементів. Природні води утворюють моря, океани, річки, озера, водосховища, болота, льодовики, у вигляді пари знаходиться в атмосфері, проникають в ґрунти. Без води неможливе існування життя на Землі. Велика роль води у формуванні географічної оболонки і зовнішності поверхні нашої планети. Вода - не тільки елемент природного середовища, але й активний геологічний та географічний чинник: вона служить носієм механічної і теплової енергії, транспортує речовини, здійснює роботу. Вода, завдяки своїй рухливості, грає найважливішу роль в обміні речовиною і енергією між геосферами і різними географічними районами. </a:t>
            </a:r>
            <a:endParaRPr sz="13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90500" algn="l" rtl="0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6" descr="http://vkusnovsem.org/uploads/posts/2015-07/1435844594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0712"/>
            <a:ext cx="3457575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 descr="https://cdn.cnbcafrica.com/wp-content/uploads/2017/02/03011844/water_drop_wikimedia_commons-1024x6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3644900"/>
            <a:ext cx="34798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idx="1"/>
          </p:nvPr>
        </p:nvSpPr>
        <p:spPr>
          <a:xfrm>
            <a:off x="323528" y="260648"/>
            <a:ext cx="4224528" cy="3456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uk-UA" sz="18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Гідрологія</a:t>
            </a:r>
            <a:r>
              <a:rPr lang="uk-UA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(буквально - наука про воду) вивчає природні води Землі, явища і процеси, що відбуваються при взаємодії з атмосферою, літосферою і біосферою, з урахуванням впливу господарської діяльності. Гідрологія відноситься до комплексу наук, що вивчають фізичні властивості Землі, зокрема її гідросферу. </a:t>
            </a:r>
            <a:endParaRPr dirty="0"/>
          </a:p>
          <a:p>
            <a:pPr marL="273050" marR="0" lvl="0" indent="-184150" algn="just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58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2686050" y="3103562"/>
            <a:ext cx="5976937" cy="1366837"/>
          </a:xfrm>
          <a:prstGeom prst="rect">
            <a:avLst/>
          </a:prstGeom>
          <a:solidFill>
            <a:schemeClr val="accent2"/>
          </a:solidFill>
          <a:ln w="38475" cap="flat" cmpd="sng">
            <a:solidFill>
              <a:srgbClr val="A161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uk-UA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Предметом вивчення гідрології</a:t>
            </a:r>
            <a:r>
              <a:rPr lang="uk-UA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водні об'єкти: океани, моря, річки, озера і водосховища, болота і скупчення вологи у вигляді сніжного покриву, льодовиків, ґрунтових і підземних вод. </a:t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395536" y="4469735"/>
            <a:ext cx="7056784" cy="13665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uk-UA" sz="18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Задачі загальної гідрології</a:t>
            </a:r>
            <a:r>
              <a:rPr lang="uk-UA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вивчення основних і найбільш загальних закономірностей процесів у водних об'єктах, виявлення їх взаємозв'язків з процесами, що протікають в атмосфері, літосфері і біосфері. </a:t>
            </a:r>
            <a:endParaRPr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idx="1"/>
          </p:nvPr>
        </p:nvSpPr>
        <p:spPr>
          <a:xfrm>
            <a:off x="1331640" y="1926139"/>
            <a:ext cx="6925384" cy="4522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uk-UA" sz="1800" b="1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Основний зміст гідрологічних досліджень</a:t>
            </a:r>
            <a:r>
              <a:rPr lang="uk-UA" sz="1800" b="0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uk-UA" sz="1800" b="0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географічних характеристик водних об'єктів (їх розподілу по території, розмірів, загальних описів);</a:t>
            </a:r>
            <a:endParaRPr dirty="0">
              <a:solidFill>
                <a:schemeClr val="bg1"/>
              </a:solidFill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uk-UA" sz="1800" b="0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з'ясування фізичних закономірностей взаємодії води з навколишнім середовищем (закони переміщення водних мас, випаровування води, танення снігу і крижаного покриву, дії води на річкове ложе і ін.);</a:t>
            </a:r>
            <a:endParaRPr sz="14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uk-UA" sz="1800" b="0" i="1" u="sng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чином, усестороннє вивчення гідрологічних процесів повинне передбачати:</a:t>
            </a:r>
            <a:endParaRPr sz="1400" b="0" i="1" u="sng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uk-UA" sz="1800" b="0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одного боку, дослідження вод як елементу географічного ландшафту, </a:t>
            </a:r>
            <a:endParaRPr sz="14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uk-UA" sz="1800" b="0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іншого - встановлення фізичних закономірностей, яким підкоряються гідрологічні процеси. </a:t>
            </a:r>
            <a:endParaRPr sz="14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58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7" name="Google Shape;197;p29" descr="http://bestuidesign.com/images/original/prevent-national-water-crisis-743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812"/>
            <a:ext cx="2524125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3525" y="-9525"/>
            <a:ext cx="2530475" cy="189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 descr="https://im0-tub-ua.yandex.net/i?id=81b6aef47eaa64d0fac1714495039680-l&amp;n=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/>
          <p:nvPr/>
        </p:nvSpPr>
        <p:spPr>
          <a:xfrm>
            <a:off x="899592" y="188640"/>
            <a:ext cx="7776864" cy="1685077"/>
          </a:xfrm>
          <a:prstGeom prst="rect">
            <a:avLst/>
          </a:prstGeom>
          <a:gradFill>
            <a:gsLst>
              <a:gs pos="0">
                <a:srgbClr val="DEE1DB"/>
              </a:gs>
              <a:gs pos="35000">
                <a:srgbClr val="DEE1DB"/>
              </a:gs>
              <a:gs pos="69000">
                <a:srgbClr val="DEE1DA"/>
              </a:gs>
              <a:gs pos="100000">
                <a:srgbClr val="D4D4CD"/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uk-UA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Оскільки процеси, які відбуваються в морях і океанах, істотно відрізняються від процесів, які відбуваються в річках, озерах і болотах, що визначає і відмінність в методах їх досліджень, гідрологія поділяється </a:t>
            </a:r>
            <a:endParaRPr dirty="0">
              <a:solidFill>
                <a:schemeClr val="bg1"/>
              </a:solidFill>
            </a:endParaRPr>
          </a:p>
          <a:p>
            <a:pPr marL="0" marR="0" lvl="0" indent="-114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uk-UA" sz="18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гідрологію морів (океанологією або океанографією)</a:t>
            </a:r>
            <a:endParaRPr dirty="0">
              <a:solidFill>
                <a:schemeClr val="bg1"/>
              </a:solidFill>
            </a:endParaRPr>
          </a:p>
          <a:p>
            <a:pPr marL="0" marR="0" lvl="0" indent="-114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uk-UA" sz="18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гідрологію</a:t>
            </a:r>
            <a:r>
              <a:rPr lang="uk-UA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суші.</a:t>
            </a:r>
            <a:r>
              <a:rPr lang="uk-UA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idx="1"/>
          </p:nvPr>
        </p:nvSpPr>
        <p:spPr>
          <a:xfrm>
            <a:off x="3563937" y="1628775"/>
            <a:ext cx="4224337" cy="2747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Залежно від об'єктів дослідження можна розрізняти: </a:t>
            </a: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гідрологію річок; </a:t>
            </a: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гідрологію озер; </a:t>
            </a: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гідрологію боліт; </a:t>
            </a: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гідрологію підземних вод; </a:t>
            </a: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гідрологію льодовиків. </a:t>
            </a: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8415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2" name="Google Shape;212;p31" descr="http://on2.docdat.com/tw_files2/urls_32/408/d-407865/407865_html_33c6e08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33375"/>
            <a:ext cx="8643937" cy="590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08409" y="1300163"/>
            <a:ext cx="3226041" cy="2128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uk-UA" sz="1800" b="1" i="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ГІДРОЛОГІЯ</a:t>
            </a:r>
            <a:r>
              <a:rPr lang="uk-UA" sz="1800" b="0" i="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uk-UA" sz="18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“ГІДОР” – ВОДА</a:t>
            </a:r>
            <a:br>
              <a:rPr lang="uk-UA" sz="18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“ЛОГОС” - ЗНАННЯ, НАУКА.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3803650" y="884237"/>
            <a:ext cx="4263904" cy="47989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Перші зачатки гідрології з'явилися на зорі історії людства, близько 6000 років тому, </a:t>
            </a:r>
            <a:r>
              <a:rPr lang="uk-UA"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Давньому Єгипті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У той час, коли на території сучасної </a:t>
            </a:r>
            <a:r>
              <a:rPr lang="uk-UA" sz="1800" b="0" i="1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Фінляндії і Карелії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можливо, подекуди ще танули залишки льодів останнього періоду заледеніння, єгипетські </a:t>
            </a:r>
            <a:r>
              <a:rPr lang="uk-UA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жерці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вели прості </a:t>
            </a:r>
            <a:r>
              <a:rPr lang="uk-UA"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гідрологічні спостереження 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визначали рівні води в періоди щорічних розливів Нілу.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284287" y="4508500"/>
            <a:ext cx="207327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uk-UA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ФІЛОСОФ</a:t>
            </a:r>
            <a:br>
              <a:rPr lang="uk-UA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ФАЛЕС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idx="1"/>
          </p:nvPr>
        </p:nvSpPr>
        <p:spPr>
          <a:xfrm>
            <a:off x="4140200" y="2376487"/>
            <a:ext cx="4224337" cy="10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uk-UA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належить твердження, що в основі всіх явищ знаходиться вода. </a:t>
            </a:r>
            <a:endParaRPr/>
          </a:p>
        </p:txBody>
      </p:sp>
      <p:pic>
        <p:nvPicPr>
          <p:cNvPr id="234" name="Google Shape;234;p34" descr="http://upload.mcvane.ge/uploads/526bc36765a6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76250"/>
            <a:ext cx="3275012" cy="379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765</Words>
  <Application>Microsoft Office PowerPoint</Application>
  <PresentationFormat>Экран (4:3)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Times New Roman</vt:lpstr>
      <vt:lpstr>Candara</vt:lpstr>
      <vt:lpstr>Calibri Light</vt:lpstr>
      <vt:lpstr>Arial</vt:lpstr>
      <vt:lpstr>Arial Black</vt:lpstr>
      <vt:lpstr>Calibri</vt:lpstr>
      <vt:lpstr>1_Tradeshow</vt:lpstr>
      <vt:lpstr>2_Tradeshow</vt:lpstr>
      <vt:lpstr>3_Tradeshow</vt:lpstr>
      <vt:lpstr>4_Tradeshow</vt:lpstr>
      <vt:lpstr>5_Tradeshow</vt:lpstr>
      <vt:lpstr>Небесная</vt:lpstr>
      <vt:lpstr>Гідрологія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ГІДРОЛОГІЯ - “ГІДОР” – ВОДА “ЛОГОС” - ЗНАННЯ, НАУКА. </vt:lpstr>
      <vt:lpstr>ФІЛОСОФ ФАЛЕС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Гідрологія</dc:title>
  <cp:lastModifiedBy>Учетная запись Майкрософт</cp:lastModifiedBy>
  <cp:revision>2</cp:revision>
  <dcterms:modified xsi:type="dcterms:W3CDTF">2022-02-14T18:19:16Z</dcterms:modified>
</cp:coreProperties>
</file>