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B450-BD06-456F-924B-05ECAB8589E9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71D95-3BD9-4DA7-ABAD-E15ED81CA82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B450-BD06-456F-924B-05ECAB8589E9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71D95-3BD9-4DA7-ABAD-E15ED81C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B450-BD06-456F-924B-05ECAB8589E9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71D95-3BD9-4DA7-ABAD-E15ED81C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B450-BD06-456F-924B-05ECAB8589E9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71D95-3BD9-4DA7-ABAD-E15ED81C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B450-BD06-456F-924B-05ECAB8589E9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1D71D95-3BD9-4DA7-ABAD-E15ED81CA82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B450-BD06-456F-924B-05ECAB8589E9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71D95-3BD9-4DA7-ABAD-E15ED81C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B450-BD06-456F-924B-05ECAB8589E9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71D95-3BD9-4DA7-ABAD-E15ED81C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B450-BD06-456F-924B-05ECAB8589E9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71D95-3BD9-4DA7-ABAD-E15ED81C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B450-BD06-456F-924B-05ECAB8589E9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71D95-3BD9-4DA7-ABAD-E15ED81C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B450-BD06-456F-924B-05ECAB8589E9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71D95-3BD9-4DA7-ABAD-E15ED81C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B450-BD06-456F-924B-05ECAB8589E9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71D95-3BD9-4DA7-ABAD-E15ED81CA8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37B450-BD06-456F-924B-05ECAB8589E9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D71D95-3BD9-4DA7-ABAD-E15ED81CA82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Медіакритика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smtClean="0"/>
              <a:t>як сегмент журналістики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1. Критика як </a:t>
            </a:r>
            <a:r>
              <a:rPr lang="uk-UA" dirty="0" err="1" smtClean="0"/>
              <a:t>пізнавально</a:t>
            </a:r>
            <a:r>
              <a:rPr lang="uk-UA" dirty="0" smtClean="0"/>
              <a:t> орієнтуюча діяльність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6085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Медіакритика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Медіакритика</a:t>
            </a:r>
            <a:r>
              <a:rPr lang="ru-RU" dirty="0"/>
              <a:t> </a:t>
            </a:r>
            <a:r>
              <a:rPr lang="ru-RU" dirty="0" err="1"/>
              <a:t>реалізується</a:t>
            </a:r>
            <a:r>
              <a:rPr lang="ru-RU" dirty="0"/>
              <a:t> в </a:t>
            </a:r>
            <a:r>
              <a:rPr lang="ru-RU" dirty="0" err="1"/>
              <a:t>сегменті</a:t>
            </a:r>
            <a:r>
              <a:rPr lang="ru-RU" dirty="0"/>
              <a:t> </a:t>
            </a:r>
            <a:r>
              <a:rPr lang="ru-RU" dirty="0" err="1"/>
              <a:t>журналістики</a:t>
            </a:r>
            <a:r>
              <a:rPr lang="ru-RU" dirty="0"/>
              <a:t> й </a:t>
            </a:r>
            <a:r>
              <a:rPr lang="ru-RU" dirty="0" err="1"/>
              <a:t>межує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критикою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родів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, </a:t>
            </a:r>
            <a:r>
              <a:rPr lang="ru-RU" dirty="0" err="1"/>
              <a:t>публіцистикою</a:t>
            </a:r>
            <a:r>
              <a:rPr lang="ru-RU" dirty="0"/>
              <a:t>, </a:t>
            </a:r>
            <a:r>
              <a:rPr lang="ru-RU" dirty="0" err="1"/>
              <a:t>есеїстикою</a:t>
            </a:r>
            <a:r>
              <a:rPr lang="ru-RU" dirty="0" smtClean="0"/>
              <a:t>.</a:t>
            </a:r>
          </a:p>
          <a:p>
            <a:r>
              <a:rPr lang="ru-RU" dirty="0" err="1"/>
              <a:t>Медіакритика</a:t>
            </a:r>
            <a:r>
              <a:rPr lang="ru-RU" dirty="0"/>
              <a:t> </a:t>
            </a:r>
            <a:r>
              <a:rPr lang="ru-RU" dirty="0" err="1"/>
              <a:t>постає</a:t>
            </a:r>
            <a:r>
              <a:rPr lang="ru-RU" dirty="0"/>
              <a:t> в </a:t>
            </a:r>
            <a:r>
              <a:rPr lang="ru-RU" dirty="0" err="1"/>
              <a:t>контексті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публіцистики</a:t>
            </a:r>
            <a:r>
              <a:rPr lang="ru-RU" dirty="0"/>
              <a:t>, яка,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, </a:t>
            </a:r>
            <a:r>
              <a:rPr lang="ru-RU" dirty="0" err="1"/>
              <a:t>виконує</a:t>
            </a:r>
            <a:r>
              <a:rPr lang="ru-RU" dirty="0"/>
              <a:t> роль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гармонійної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, </a:t>
            </a:r>
            <a:r>
              <a:rPr lang="ru-RU" dirty="0" err="1"/>
              <a:t>спрямовує</a:t>
            </a:r>
            <a:r>
              <a:rPr lang="ru-RU" dirty="0"/>
              <a:t> </a:t>
            </a:r>
            <a:r>
              <a:rPr lang="ru-RU" dirty="0" err="1"/>
              <a:t>суспільство</a:t>
            </a:r>
            <a:r>
              <a:rPr lang="ru-RU" dirty="0"/>
              <a:t> на </a:t>
            </a:r>
            <a:r>
              <a:rPr lang="ru-RU" dirty="0" err="1"/>
              <a:t>гуманістичні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/>
              <a:t> й </a:t>
            </a:r>
            <a:r>
              <a:rPr lang="ru-RU" dirty="0" err="1"/>
              <a:t>осмислення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буття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06716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/>
              <a:t>ресурси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1. «Телекритика» </a:t>
            </a:r>
            <a:r>
              <a:rPr lang="en-US" dirty="0"/>
              <a:t>http://ua.telekritika.ua/ </a:t>
            </a:r>
          </a:p>
          <a:p>
            <a:r>
              <a:rPr lang="en-US" dirty="0"/>
              <a:t>2. «</a:t>
            </a:r>
            <a:r>
              <a:rPr lang="ru-RU" dirty="0" err="1"/>
              <a:t>Медіакритика</a:t>
            </a:r>
            <a:r>
              <a:rPr lang="ru-RU" dirty="0"/>
              <a:t>» </a:t>
            </a:r>
            <a:r>
              <a:rPr lang="en-US" dirty="0"/>
              <a:t>http://www.mediakrytyka.info/ </a:t>
            </a:r>
          </a:p>
          <a:p>
            <a:r>
              <a:rPr lang="en-US" dirty="0"/>
              <a:t>3. «</a:t>
            </a:r>
            <a:r>
              <a:rPr lang="ru-RU" dirty="0"/>
              <a:t>Детектор </a:t>
            </a:r>
            <a:r>
              <a:rPr lang="ru-RU" dirty="0" err="1"/>
              <a:t>медіа</a:t>
            </a:r>
            <a:r>
              <a:rPr lang="ru-RU" dirty="0"/>
              <a:t>» </a:t>
            </a:r>
            <a:r>
              <a:rPr lang="en-US" dirty="0"/>
              <a:t>http://detector.media/</a:t>
            </a:r>
          </a:p>
          <a:p>
            <a:r>
              <a:rPr lang="ru-RU" dirty="0" err="1"/>
              <a:t>Популярні</a:t>
            </a:r>
            <a:r>
              <a:rPr lang="ru-RU" dirty="0"/>
              <a:t> </a:t>
            </a:r>
            <a:r>
              <a:rPr lang="ru-RU" dirty="0" err="1"/>
              <a:t>проєкти</a:t>
            </a:r>
            <a:r>
              <a:rPr lang="ru-RU" dirty="0"/>
              <a:t>: </a:t>
            </a:r>
          </a:p>
          <a:p>
            <a:r>
              <a:rPr lang="ru-RU" dirty="0" err="1"/>
              <a:t>Юлія</a:t>
            </a:r>
            <a:r>
              <a:rPr lang="ru-RU" dirty="0"/>
              <a:t> </a:t>
            </a:r>
            <a:r>
              <a:rPr lang="ru-RU" dirty="0" err="1"/>
              <a:t>Крапівіна</a:t>
            </a:r>
            <a:r>
              <a:rPr lang="ru-RU" dirty="0"/>
              <a:t> - </a:t>
            </a:r>
            <a:r>
              <a:rPr lang="en-US" dirty="0"/>
              <a:t>https://detector.media/authors/941/</a:t>
            </a:r>
          </a:p>
          <a:p>
            <a:r>
              <a:rPr lang="ru-RU" dirty="0"/>
              <a:t>Критика - </a:t>
            </a:r>
            <a:r>
              <a:rPr lang="en-US" dirty="0"/>
              <a:t>https://detector.media/category/kritika/</a:t>
            </a:r>
          </a:p>
          <a:p>
            <a:r>
              <a:rPr lang="en-US" dirty="0"/>
              <a:t> 4. </a:t>
            </a:r>
            <a:r>
              <a:rPr lang="ru-RU" dirty="0"/>
              <a:t>проект </a:t>
            </a:r>
            <a:r>
              <a:rPr lang="en-US" dirty="0" err="1"/>
              <a:t>MediaSapiens</a:t>
            </a:r>
            <a:r>
              <a:rPr lang="en-US" dirty="0"/>
              <a:t> http://osvita.mediasapiens.ua/ </a:t>
            </a:r>
          </a:p>
          <a:p>
            <a:r>
              <a:rPr lang="en-US" dirty="0"/>
              <a:t>5. </a:t>
            </a:r>
            <a:r>
              <a:rPr lang="ru-RU" dirty="0"/>
              <a:t>проект </a:t>
            </a:r>
            <a:r>
              <a:rPr lang="en-US" dirty="0" err="1"/>
              <a:t>Stopfake</a:t>
            </a:r>
            <a:r>
              <a:rPr lang="en-US" dirty="0"/>
              <a:t> http://www.stopfake.org/</a:t>
            </a:r>
          </a:p>
          <a:p>
            <a:r>
              <a:rPr lang="en-US" dirty="0"/>
              <a:t>6. </a:t>
            </a:r>
            <a:r>
              <a:rPr lang="ru-RU" dirty="0" err="1"/>
              <a:t>Проєкти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критичного </a:t>
            </a:r>
            <a:r>
              <a:rPr lang="ru-RU" dirty="0" err="1"/>
              <a:t>мислення</a:t>
            </a:r>
            <a:r>
              <a:rPr lang="ru-RU" dirty="0"/>
              <a:t> та </a:t>
            </a:r>
            <a:r>
              <a:rPr lang="ru-RU" dirty="0" err="1"/>
              <a:t>популяризації</a:t>
            </a:r>
            <a:r>
              <a:rPr lang="ru-RU" dirty="0"/>
              <a:t> науки: </a:t>
            </a:r>
          </a:p>
          <a:p>
            <a:r>
              <a:rPr lang="ru-RU" dirty="0" err="1"/>
              <a:t>Клятий</a:t>
            </a:r>
            <a:r>
              <a:rPr lang="ru-RU" dirty="0"/>
              <a:t> </a:t>
            </a:r>
            <a:r>
              <a:rPr lang="ru-RU" dirty="0" err="1"/>
              <a:t>раціоналіст</a:t>
            </a:r>
            <a:r>
              <a:rPr lang="ru-RU" dirty="0"/>
              <a:t> - </a:t>
            </a:r>
            <a:r>
              <a:rPr lang="en-US" dirty="0"/>
              <a:t>https://www.youtube.com/channel/UCioz7pLeEpBNrFfwHb2m-pA</a:t>
            </a:r>
          </a:p>
          <a:p>
            <a:r>
              <a:rPr lang="ru-RU" dirty="0"/>
              <a:t>Подкаст "Наука як по маслу": </a:t>
            </a:r>
            <a:r>
              <a:rPr lang="en-US" dirty="0"/>
              <a:t>https://hromadske.radio/podcasts/nauk... </a:t>
            </a:r>
          </a:p>
          <a:p>
            <a:r>
              <a:rPr lang="ru-RU" dirty="0" err="1"/>
              <a:t>Ольфакторний</a:t>
            </a:r>
            <a:r>
              <a:rPr lang="ru-RU" dirty="0"/>
              <a:t> дайджест: </a:t>
            </a:r>
            <a:r>
              <a:rPr lang="en-US" dirty="0"/>
              <a:t>https://www.nature.com/articles/s4159... http://www.sci-news.com/biology/human... https://journals.plos.org/</a:t>
            </a:r>
            <a:r>
              <a:rPr lang="en-US" dirty="0" err="1"/>
              <a:t>plosone</a:t>
            </a:r>
            <a:r>
              <a:rPr lang="en-US" dirty="0"/>
              <a:t>/art... </a:t>
            </a:r>
          </a:p>
          <a:p>
            <a:r>
              <a:rPr lang="ru-RU" dirty="0" err="1"/>
              <a:t>Мікропластик</a:t>
            </a:r>
            <a:r>
              <a:rPr lang="ru-RU" dirty="0"/>
              <a:t>: </a:t>
            </a:r>
            <a:r>
              <a:rPr lang="en-US" dirty="0"/>
              <a:t>https://linkinghub.elsevier.com/</a:t>
            </a:r>
            <a:r>
              <a:rPr lang="en-US" dirty="0" err="1"/>
              <a:t>retri</a:t>
            </a:r>
            <a:r>
              <a:rPr lang="en-US" dirty="0"/>
              <a:t>... </a:t>
            </a:r>
          </a:p>
          <a:p>
            <a:r>
              <a:rPr lang="ru-RU" dirty="0"/>
              <a:t>Рух </a:t>
            </a:r>
            <a:r>
              <a:rPr lang="ru-RU" dirty="0" err="1"/>
              <a:t>сперматозоїдів</a:t>
            </a:r>
            <a:r>
              <a:rPr lang="ru-RU" dirty="0"/>
              <a:t>: </a:t>
            </a:r>
            <a:r>
              <a:rPr lang="en-US" dirty="0"/>
              <a:t>https://advances.sciencemag.org/</a:t>
            </a:r>
            <a:r>
              <a:rPr lang="en-US" dirty="0" err="1"/>
              <a:t>conte</a:t>
            </a:r>
            <a:r>
              <a:rPr lang="en-US" dirty="0"/>
              <a:t>... https://advances.sciencemag.org/</a:t>
            </a:r>
            <a:r>
              <a:rPr lang="en-US" dirty="0" err="1"/>
              <a:t>conte</a:t>
            </a:r>
            <a:r>
              <a:rPr lang="en-US" dirty="0"/>
              <a:t>... </a:t>
            </a:r>
          </a:p>
          <a:p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ранніх</a:t>
            </a:r>
            <a:r>
              <a:rPr lang="ru-RU" dirty="0"/>
              <a:t> </a:t>
            </a:r>
            <a:r>
              <a:rPr lang="ru-RU" dirty="0" err="1"/>
              <a:t>етапів</a:t>
            </a:r>
            <a:r>
              <a:rPr lang="ru-RU" dirty="0"/>
              <a:t> </a:t>
            </a:r>
            <a:r>
              <a:rPr lang="ru-RU" dirty="0" err="1"/>
              <a:t>Всесвіту</a:t>
            </a:r>
            <a:r>
              <a:rPr lang="ru-RU" dirty="0"/>
              <a:t>: </a:t>
            </a:r>
            <a:r>
              <a:rPr lang="en-US" dirty="0"/>
              <a:t>https://academic.oup.com/</a:t>
            </a:r>
            <a:r>
              <a:rPr lang="en-US" dirty="0" err="1"/>
              <a:t>mnras</a:t>
            </a:r>
            <a:r>
              <a:rPr lang="en-US" dirty="0"/>
              <a:t>/</a:t>
            </a:r>
            <a:r>
              <a:rPr lang="en-US" dirty="0" err="1"/>
              <a:t>articl</a:t>
            </a:r>
            <a:r>
              <a:rPr lang="en-US" dirty="0"/>
              <a:t>...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804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Критика чистого </a:t>
            </a:r>
            <a:r>
              <a:rPr lang="ru-RU" dirty="0" err="1"/>
              <a:t>розуму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412776"/>
            <a:ext cx="3305522" cy="516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1709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Герменевтика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628800"/>
            <a:ext cx="6251401" cy="4724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9772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Критичне</a:t>
            </a:r>
            <a:r>
              <a:rPr lang="ru-RU" dirty="0" smtClean="0"/>
              <a:t> </a:t>
            </a:r>
            <a:r>
              <a:rPr lang="ru-RU" dirty="0" err="1"/>
              <a:t>мислення</a:t>
            </a:r>
            <a:r>
              <a:rPr lang="ru-RU" dirty="0"/>
              <a:t> 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44824"/>
            <a:ext cx="7148686" cy="4455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669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Інститут</a:t>
            </a:r>
            <a:r>
              <a:rPr lang="ru-RU" dirty="0" smtClean="0"/>
              <a:t> </a:t>
            </a:r>
            <a:r>
              <a:rPr lang="ru-RU" dirty="0"/>
              <a:t>Критичного </a:t>
            </a:r>
            <a:r>
              <a:rPr lang="ru-RU" dirty="0" err="1"/>
              <a:t>мислення</a:t>
            </a:r>
            <a:r>
              <a:rPr lang="ru-RU" dirty="0"/>
              <a:t> </a:t>
            </a:r>
            <a:r>
              <a:rPr lang="ru-RU" dirty="0" err="1"/>
              <a:t>Метью</a:t>
            </a:r>
            <a:r>
              <a:rPr lang="ru-RU" dirty="0"/>
              <a:t> </a:t>
            </a:r>
            <a:r>
              <a:rPr lang="ru-RU" dirty="0" err="1" smtClean="0"/>
              <a:t>Ліпмана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394047"/>
            <a:ext cx="3109118" cy="5463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7694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Ролан </a:t>
            </a:r>
            <a:r>
              <a:rPr lang="uk-UA" dirty="0" err="1" smtClean="0"/>
              <a:t>Барт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Критика не є наукою. Наука </a:t>
            </a:r>
            <a:r>
              <a:rPr lang="ru-RU" dirty="0" err="1"/>
              <a:t>вивчає</a:t>
            </a:r>
            <a:r>
              <a:rPr lang="ru-RU" dirty="0"/>
              <a:t> </a:t>
            </a:r>
            <a:r>
              <a:rPr lang="ru-RU" dirty="0" err="1"/>
              <a:t>змісти</a:t>
            </a:r>
            <a:r>
              <a:rPr lang="ru-RU" dirty="0"/>
              <a:t>, а критика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виробляє</a:t>
            </a:r>
            <a:r>
              <a:rPr lang="ru-RU" dirty="0"/>
              <a:t>. Критик </a:t>
            </a:r>
            <a:r>
              <a:rPr lang="ru-RU" dirty="0" err="1"/>
              <a:t>розщеплює</a:t>
            </a:r>
            <a:r>
              <a:rPr lang="ru-RU" dirty="0"/>
              <a:t> </a:t>
            </a:r>
            <a:r>
              <a:rPr lang="ru-RU" dirty="0" err="1"/>
              <a:t>змісти</a:t>
            </a:r>
            <a:r>
              <a:rPr lang="ru-RU" dirty="0"/>
              <a:t> і над </a:t>
            </a:r>
            <a:r>
              <a:rPr lang="ru-RU" dirty="0" err="1"/>
              <a:t>первинним</a:t>
            </a:r>
            <a:r>
              <a:rPr lang="ru-RU" dirty="0"/>
              <a:t> текстом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вторинний</a:t>
            </a:r>
            <a:r>
              <a:rPr lang="ru-RU" dirty="0"/>
              <a:t>, свою </a:t>
            </a:r>
            <a:r>
              <a:rPr lang="ru-RU" dirty="0" err="1"/>
              <a:t>внутрішньо</a:t>
            </a:r>
            <a:r>
              <a:rPr lang="ru-RU" dirty="0"/>
              <a:t> </a:t>
            </a:r>
            <a:r>
              <a:rPr lang="ru-RU" dirty="0" err="1"/>
              <a:t>організовану</a:t>
            </a:r>
            <a:r>
              <a:rPr lang="ru-RU" dirty="0"/>
              <a:t> систему </a:t>
            </a:r>
            <a:r>
              <a:rPr lang="ru-RU" dirty="0" err="1"/>
              <a:t>знаків</a:t>
            </a:r>
            <a:r>
              <a:rPr lang="ru-RU" dirty="0"/>
              <a:t>. </a:t>
            </a:r>
            <a:r>
              <a:rPr lang="ru-RU" dirty="0" err="1"/>
              <a:t>Отже</a:t>
            </a:r>
            <a:r>
              <a:rPr lang="ru-RU" dirty="0"/>
              <a:t>, критика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необхідний</a:t>
            </a:r>
            <a:r>
              <a:rPr lang="ru-RU" dirty="0"/>
              <a:t> резонанс для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мистецьких</a:t>
            </a:r>
            <a:r>
              <a:rPr lang="ru-RU" dirty="0"/>
              <a:t> </a:t>
            </a:r>
            <a:r>
              <a:rPr lang="ru-RU" dirty="0" err="1"/>
              <a:t>текстів</a:t>
            </a:r>
            <a:r>
              <a:rPr lang="ru-RU" dirty="0"/>
              <a:t>,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критичного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вироблятись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показати</a:t>
            </a:r>
            <a:r>
              <a:rPr lang="ru-RU" dirty="0"/>
              <a:t> </a:t>
            </a:r>
            <a:r>
              <a:rPr lang="ru-RU" dirty="0" err="1"/>
              <a:t>графічно</a:t>
            </a:r>
            <a:r>
              <a:rPr lang="ru-RU" dirty="0"/>
              <a:t>: </a:t>
            </a:r>
            <a:r>
              <a:rPr lang="ru-RU" dirty="0" err="1"/>
              <a:t>тексти</a:t>
            </a:r>
            <a:r>
              <a:rPr lang="ru-RU" dirty="0"/>
              <a:t> → </a:t>
            </a:r>
            <a:r>
              <a:rPr lang="ru-RU" dirty="0" err="1"/>
              <a:t>рецензії</a:t>
            </a:r>
            <a:r>
              <a:rPr lang="ru-RU" dirty="0"/>
              <a:t> → </a:t>
            </a:r>
            <a:r>
              <a:rPr lang="ru-RU" dirty="0" err="1"/>
              <a:t>ідеї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0213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Структура </a:t>
            </a:r>
            <a:r>
              <a:rPr lang="uk-UA" dirty="0" err="1" smtClean="0"/>
              <a:t>медіафілософії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060848"/>
            <a:ext cx="3022252" cy="464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283968" y="2060848"/>
            <a:ext cx="38884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	</a:t>
            </a:r>
            <a:r>
              <a:rPr lang="ru-RU" sz="2800" dirty="0" err="1" smtClean="0"/>
              <a:t>Філософія</a:t>
            </a:r>
            <a:r>
              <a:rPr lang="ru-RU" sz="2800" dirty="0" smtClean="0"/>
              <a:t> </a:t>
            </a:r>
            <a:r>
              <a:rPr lang="ru-RU" sz="2800" dirty="0" err="1" smtClean="0"/>
              <a:t>масової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комунікації</a:t>
            </a:r>
            <a:r>
              <a:rPr lang="ru-RU" sz="2800" dirty="0" smtClean="0"/>
              <a:t> (</a:t>
            </a:r>
            <a:r>
              <a:rPr lang="ru-RU" sz="2800" dirty="0" err="1" smtClean="0"/>
              <a:t>медіафілософія</a:t>
            </a:r>
            <a:r>
              <a:rPr lang="ru-RU" sz="2800" dirty="0" smtClean="0"/>
              <a:t>);</a:t>
            </a:r>
          </a:p>
          <a:p>
            <a:r>
              <a:rPr lang="ru-RU" sz="2800" dirty="0" smtClean="0"/>
              <a:t>2.	</a:t>
            </a:r>
            <a:r>
              <a:rPr lang="ru-RU" sz="2800" dirty="0" err="1" smtClean="0"/>
              <a:t>Медіаосвіта</a:t>
            </a:r>
            <a:r>
              <a:rPr lang="ru-RU" sz="2800" dirty="0" smtClean="0"/>
              <a:t> (</a:t>
            </a:r>
            <a:r>
              <a:rPr lang="ru-RU" sz="2800" dirty="0" err="1" smtClean="0"/>
              <a:t>медіаграмотність</a:t>
            </a:r>
            <a:r>
              <a:rPr lang="ru-RU" sz="2800" dirty="0" smtClean="0"/>
              <a:t>), </a:t>
            </a:r>
            <a:r>
              <a:rPr lang="ru-RU" sz="2800" dirty="0" err="1" smtClean="0"/>
              <a:t>медіапедагогіка</a:t>
            </a:r>
            <a:r>
              <a:rPr lang="ru-RU" sz="2800" dirty="0" smtClean="0"/>
              <a:t>;</a:t>
            </a:r>
          </a:p>
          <a:p>
            <a:r>
              <a:rPr lang="ru-RU" sz="2800" dirty="0" smtClean="0"/>
              <a:t>3.	</a:t>
            </a:r>
            <a:r>
              <a:rPr lang="ru-RU" sz="2800" dirty="0" err="1" smtClean="0"/>
              <a:t>Медіакритика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20560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Е.Тоффлер</a:t>
            </a:r>
            <a:r>
              <a:rPr lang="ru-RU" dirty="0"/>
              <a:t> </a:t>
            </a:r>
            <a:r>
              <a:rPr lang="ru-RU" dirty="0" err="1"/>
              <a:t>Інфосфера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204864"/>
            <a:ext cx="3951882" cy="3934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3661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err="1"/>
              <a:t>Медіаосвіта</a:t>
            </a:r>
            <a:r>
              <a:rPr lang="ru-RU" sz="2800" dirty="0"/>
              <a:t> </a:t>
            </a:r>
            <a:r>
              <a:rPr lang="ru-RU" sz="2800" dirty="0" err="1"/>
              <a:t>чи</a:t>
            </a:r>
            <a:r>
              <a:rPr lang="ru-RU" sz="2800" dirty="0"/>
              <a:t> </a:t>
            </a:r>
            <a:r>
              <a:rPr lang="ru-RU" sz="2800" dirty="0" err="1"/>
              <a:t>медіагармотність</a:t>
            </a:r>
            <a:r>
              <a:rPr lang="ru-RU" sz="2800" dirty="0"/>
              <a:t> </a:t>
            </a:r>
            <a:r>
              <a:rPr lang="ru-RU" sz="2800" dirty="0" err="1"/>
              <a:t>постає</a:t>
            </a:r>
            <a:r>
              <a:rPr lang="ru-RU" sz="2800" dirty="0"/>
              <a:t> як </a:t>
            </a:r>
            <a:r>
              <a:rPr lang="ru-RU" sz="2800" dirty="0" err="1"/>
              <a:t>спосіб</a:t>
            </a:r>
            <a:r>
              <a:rPr lang="ru-RU" sz="2800" dirty="0"/>
              <a:t> </a:t>
            </a:r>
            <a:r>
              <a:rPr lang="ru-RU" sz="2800" dirty="0" err="1"/>
              <a:t>подолання</a:t>
            </a:r>
            <a:r>
              <a:rPr lang="ru-RU" sz="2800" dirty="0"/>
              <a:t> </a:t>
            </a:r>
            <a:r>
              <a:rPr lang="ru-RU" sz="2800" dirty="0" err="1"/>
              <a:t>патогенних</a:t>
            </a:r>
            <a:r>
              <a:rPr lang="ru-RU" sz="2800" dirty="0"/>
              <a:t> </a:t>
            </a:r>
            <a:r>
              <a:rPr lang="ru-RU" sz="2800" dirty="0" err="1"/>
              <a:t>інформаційних</a:t>
            </a:r>
            <a:r>
              <a:rPr lang="ru-RU" sz="2800" dirty="0"/>
              <a:t> </a:t>
            </a:r>
            <a:r>
              <a:rPr lang="ru-RU" sz="2800" dirty="0" err="1"/>
              <a:t>потоків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Медіаосвіта</a:t>
            </a:r>
            <a:r>
              <a:rPr lang="ru-RU" dirty="0" smtClean="0"/>
              <a:t> </a:t>
            </a:r>
            <a:r>
              <a:rPr lang="ru-RU" dirty="0" err="1"/>
              <a:t>визначається</a:t>
            </a:r>
            <a:r>
              <a:rPr lang="ru-RU" dirty="0"/>
              <a:t> як «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, </a:t>
            </a:r>
            <a:r>
              <a:rPr lang="ru-RU" dirty="0" err="1"/>
              <a:t>спрямована</a:t>
            </a:r>
            <a:r>
              <a:rPr lang="ru-RU" dirty="0"/>
              <a:t> на </a:t>
            </a:r>
            <a:r>
              <a:rPr lang="ru-RU" dirty="0" err="1"/>
              <a:t>формування</a:t>
            </a:r>
            <a:r>
              <a:rPr lang="ru-RU" dirty="0"/>
              <a:t> в </a:t>
            </a:r>
            <a:r>
              <a:rPr lang="ru-RU" dirty="0" err="1"/>
              <a:t>суспільстві</a:t>
            </a:r>
            <a:r>
              <a:rPr lang="ru-RU" dirty="0"/>
              <a:t> </a:t>
            </a:r>
            <a:r>
              <a:rPr lang="ru-RU" dirty="0" err="1"/>
              <a:t>медіа-культури</a:t>
            </a:r>
            <a:r>
              <a:rPr lang="ru-RU" dirty="0"/>
              <a:t>, </a:t>
            </a:r>
            <a:r>
              <a:rPr lang="ru-RU" dirty="0" err="1"/>
              <a:t>підготовку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до </a:t>
            </a:r>
            <a:r>
              <a:rPr lang="ru-RU" dirty="0" err="1"/>
              <a:t>безпечної</a:t>
            </a:r>
            <a:r>
              <a:rPr lang="ru-RU" dirty="0"/>
              <a:t> та </a:t>
            </a:r>
            <a:r>
              <a:rPr lang="ru-RU" dirty="0" err="1"/>
              <a:t>ефективної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 smtClean="0"/>
              <a:t>сучасною</a:t>
            </a:r>
            <a:r>
              <a:rPr lang="ru-RU" dirty="0" smtClean="0"/>
              <a:t> </a:t>
            </a:r>
            <a:r>
              <a:rPr lang="ru-RU" dirty="0"/>
              <a:t>системою </a:t>
            </a:r>
            <a:r>
              <a:rPr lang="ru-RU" dirty="0" err="1"/>
              <a:t>мас-медіа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як </a:t>
            </a:r>
            <a:r>
              <a:rPr lang="ru-RU" dirty="0" err="1"/>
              <a:t>традиційні</a:t>
            </a:r>
            <a:r>
              <a:rPr lang="ru-RU" dirty="0"/>
              <a:t> (</a:t>
            </a:r>
            <a:r>
              <a:rPr lang="ru-RU" dirty="0" err="1"/>
              <a:t>друковані</a:t>
            </a:r>
            <a:r>
              <a:rPr lang="ru-RU" dirty="0"/>
              <a:t> </a:t>
            </a:r>
            <a:r>
              <a:rPr lang="ru-RU" dirty="0" err="1"/>
              <a:t>видання</a:t>
            </a:r>
            <a:r>
              <a:rPr lang="ru-RU" dirty="0"/>
              <a:t>, </a:t>
            </a:r>
            <a:r>
              <a:rPr lang="ru-RU" dirty="0" err="1"/>
              <a:t>радіо</a:t>
            </a:r>
            <a:r>
              <a:rPr lang="ru-RU" dirty="0"/>
              <a:t>, </a:t>
            </a:r>
            <a:r>
              <a:rPr lang="ru-RU" dirty="0" err="1"/>
              <a:t>кіно</a:t>
            </a:r>
            <a:r>
              <a:rPr lang="ru-RU" dirty="0"/>
              <a:t>, </a:t>
            </a:r>
            <a:r>
              <a:rPr lang="ru-RU" dirty="0" err="1"/>
              <a:t>телебачення</a:t>
            </a:r>
            <a:r>
              <a:rPr lang="ru-RU" dirty="0"/>
              <a:t>), так і </a:t>
            </a:r>
            <a:r>
              <a:rPr lang="ru-RU" dirty="0" err="1"/>
              <a:t>новітні</a:t>
            </a:r>
            <a:r>
              <a:rPr lang="ru-RU" dirty="0"/>
              <a:t> (</a:t>
            </a:r>
            <a:r>
              <a:rPr lang="ru-RU" dirty="0" err="1"/>
              <a:t>комп’ютерно</a:t>
            </a:r>
            <a:r>
              <a:rPr lang="ru-RU" dirty="0"/>
              <a:t> </a:t>
            </a:r>
            <a:r>
              <a:rPr lang="ru-RU" dirty="0" err="1"/>
              <a:t>опосередковане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, </a:t>
            </a:r>
            <a:r>
              <a:rPr lang="ru-RU" dirty="0" err="1"/>
              <a:t>інтернет</a:t>
            </a:r>
            <a:r>
              <a:rPr lang="ru-RU" dirty="0"/>
              <a:t>, </a:t>
            </a:r>
            <a:r>
              <a:rPr lang="ru-RU" dirty="0" err="1"/>
              <a:t>мобільна</a:t>
            </a:r>
            <a:r>
              <a:rPr lang="ru-RU" dirty="0"/>
              <a:t> </a:t>
            </a:r>
            <a:r>
              <a:rPr lang="ru-RU" dirty="0" err="1"/>
              <a:t>телефонія</a:t>
            </a:r>
            <a:r>
              <a:rPr lang="ru-RU" dirty="0"/>
              <a:t>) </a:t>
            </a:r>
            <a:r>
              <a:rPr lang="ru-RU" dirty="0" err="1"/>
              <a:t>медіа</a:t>
            </a:r>
            <a:r>
              <a:rPr lang="ru-RU" dirty="0"/>
              <a:t>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інформаційно-комунікаційних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» </a:t>
            </a:r>
          </a:p>
        </p:txBody>
      </p:sp>
    </p:spTree>
    <p:extLst>
      <p:ext uri="{BB962C8B-B14F-4D97-AF65-F5344CB8AC3E}">
        <p14:creationId xmlns:p14="http://schemas.microsoft.com/office/powerpoint/2010/main" val="1853328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40</TotalTime>
  <Words>338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Медіакритика  як сегмент журналістики</vt:lpstr>
      <vt:lpstr>Критика чистого розуму</vt:lpstr>
      <vt:lpstr>Герменевтика</vt:lpstr>
      <vt:lpstr>Критичне мислення </vt:lpstr>
      <vt:lpstr>Інститут Критичного мислення Метью Ліпмана</vt:lpstr>
      <vt:lpstr>Ролан Барт</vt:lpstr>
      <vt:lpstr>Структура медіафілософії</vt:lpstr>
      <vt:lpstr>Е.Тоффлер Інфосфера</vt:lpstr>
      <vt:lpstr>Медіаосвіта чи медіагармотність постає як спосіб подолання патогенних інформаційних потоків </vt:lpstr>
      <vt:lpstr>Медіакритика</vt:lpstr>
      <vt:lpstr>Інформаційні ресурси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Медіакритика  як сегмент журналістики</dc:title>
  <dc:creator>Людмила</dc:creator>
  <cp:lastModifiedBy>Людмила</cp:lastModifiedBy>
  <cp:revision>3</cp:revision>
  <dcterms:created xsi:type="dcterms:W3CDTF">2020-09-15T18:54:10Z</dcterms:created>
  <dcterms:modified xsi:type="dcterms:W3CDTF">2020-09-15T19:34:18Z</dcterms:modified>
</cp:coreProperties>
</file>