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9" r:id="rId3"/>
    <p:sldId id="290" r:id="rId4"/>
    <p:sldId id="291" r:id="rId5"/>
    <p:sldId id="293" r:id="rId6"/>
    <p:sldId id="274" r:id="rId7"/>
    <p:sldId id="275" r:id="rId8"/>
    <p:sldId id="271" r:id="rId9"/>
    <p:sldId id="276" r:id="rId10"/>
    <p:sldId id="292" r:id="rId11"/>
    <p:sldId id="277" r:id="rId12"/>
    <p:sldId id="278" r:id="rId13"/>
    <p:sldId id="279" r:id="rId14"/>
    <p:sldId id="285" r:id="rId15"/>
    <p:sldId id="269" r:id="rId16"/>
    <p:sldId id="283" r:id="rId17"/>
    <p:sldId id="281" r:id="rId18"/>
    <p:sldId id="295" r:id="rId19"/>
    <p:sldId id="268" r:id="rId20"/>
    <p:sldId id="284" r:id="rId21"/>
    <p:sldId id="282" r:id="rId22"/>
    <p:sldId id="260" r:id="rId23"/>
    <p:sldId id="261" r:id="rId24"/>
    <p:sldId id="286" r:id="rId25"/>
    <p:sldId id="262" r:id="rId26"/>
    <p:sldId id="263" r:id="rId27"/>
    <p:sldId id="273" r:id="rId28"/>
    <p:sldId id="289" r:id="rId29"/>
    <p:sldId id="272" r:id="rId30"/>
    <p:sldId id="264" r:id="rId31"/>
    <p:sldId id="267" r:id="rId32"/>
    <p:sldId id="287" r:id="rId33"/>
    <p:sldId id="266" r:id="rId34"/>
    <p:sldId id="300" r:id="rId35"/>
    <p:sldId id="299" r:id="rId36"/>
    <p:sldId id="298" r:id="rId37"/>
    <p:sldId id="296" r:id="rId38"/>
    <p:sldId id="258" r:id="rId39"/>
    <p:sldId id="257" r:id="rId40"/>
    <p:sldId id="288" r:id="rId41"/>
    <p:sldId id="29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8" autoAdjust="0"/>
    <p:restoredTop sz="96448" autoAdjust="0"/>
  </p:normalViewPr>
  <p:slideViewPr>
    <p:cSldViewPr>
      <p:cViewPr>
        <p:scale>
          <a:sx n="60" d="100"/>
          <a:sy n="60" d="100"/>
        </p:scale>
        <p:origin x="-164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5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0AA38-419A-4C28-BDFD-5E9B70C4EC75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768B71-3B71-4A6B-99F4-22B3BE4C04C4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1"/>
              </a:solidFill>
            </a:rPr>
            <a:t>Амінокислоти </a:t>
          </a:r>
          <a:endParaRPr lang="uk-UA" sz="2000" b="1" noProof="0" dirty="0">
            <a:solidFill>
              <a:schemeClr val="tx1"/>
            </a:solidFill>
          </a:endParaRPr>
        </a:p>
      </dgm:t>
    </dgm:pt>
    <dgm:pt modelId="{C2C1F03F-D174-4C00-8AFC-40D398DEBEB8}" type="parTrans" cxnId="{6378C792-5B5B-4E8A-8F34-838EE0663882}">
      <dgm:prSet/>
      <dgm:spPr/>
      <dgm:t>
        <a:bodyPr/>
        <a:lstStyle/>
        <a:p>
          <a:endParaRPr lang="ru-RU"/>
        </a:p>
      </dgm:t>
    </dgm:pt>
    <dgm:pt modelId="{59FDF8F1-48AA-4494-8163-E6FD82F0C0E5}" type="sibTrans" cxnId="{6378C792-5B5B-4E8A-8F34-838EE0663882}">
      <dgm:prSet/>
      <dgm:spPr/>
      <dgm:t>
        <a:bodyPr/>
        <a:lstStyle/>
        <a:p>
          <a:endParaRPr lang="ru-RU"/>
        </a:p>
      </dgm:t>
    </dgm:pt>
    <dgm:pt modelId="{46E7D725-4C90-4688-A232-4C3EC4C72ECC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1"/>
              </a:solidFill>
            </a:rPr>
            <a:t>Ліки</a:t>
          </a:r>
        </a:p>
        <a:p>
          <a:r>
            <a:rPr lang="uk-UA" sz="2000" b="1" noProof="0" dirty="0" smtClean="0">
              <a:solidFill>
                <a:schemeClr val="tx1"/>
              </a:solidFill>
            </a:rPr>
            <a:t>Глутамінова кислота, анестезин, новокаїн, </a:t>
          </a:r>
          <a:r>
            <a:rPr lang="uk-UA" sz="2000" b="1" i="1" noProof="0" dirty="0" smtClean="0">
              <a:solidFill>
                <a:schemeClr val="tx1"/>
              </a:solidFill>
            </a:rPr>
            <a:t>п</a:t>
          </a:r>
          <a:r>
            <a:rPr lang="uk-UA" sz="2000" b="1" noProof="0" dirty="0" smtClean="0">
              <a:solidFill>
                <a:schemeClr val="tx1"/>
              </a:solidFill>
            </a:rPr>
            <a:t>-</a:t>
          </a:r>
          <a:r>
            <a:rPr lang="uk-UA" sz="2000" b="1" noProof="0" dirty="0" err="1" smtClean="0">
              <a:solidFill>
                <a:schemeClr val="tx1"/>
              </a:solidFill>
            </a:rPr>
            <a:t>аміносаліцилова</a:t>
          </a:r>
          <a:r>
            <a:rPr lang="uk-UA" sz="2000" b="1" noProof="0" dirty="0" smtClean="0">
              <a:solidFill>
                <a:schemeClr val="tx1"/>
              </a:solidFill>
            </a:rPr>
            <a:t> кислота </a:t>
          </a:r>
          <a:endParaRPr lang="uk-UA" sz="2000" b="1" noProof="0" dirty="0">
            <a:solidFill>
              <a:schemeClr val="tx1"/>
            </a:solidFill>
          </a:endParaRPr>
        </a:p>
      </dgm:t>
    </dgm:pt>
    <dgm:pt modelId="{E1B737E1-4753-4AF8-A014-4459B93247D0}" type="parTrans" cxnId="{F28C7BFB-E660-47F2-97A1-B15BCBBF5DD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C3A3B75-EEE5-434A-AFE1-5230663CFF15}" type="sibTrans" cxnId="{F28C7BFB-E660-47F2-97A1-B15BCBBF5DD3}">
      <dgm:prSet/>
      <dgm:spPr/>
      <dgm:t>
        <a:bodyPr/>
        <a:lstStyle/>
        <a:p>
          <a:endParaRPr lang="ru-RU"/>
        </a:p>
      </dgm:t>
    </dgm:pt>
    <dgm:pt modelId="{9F170BE8-2B97-4944-A1C4-59CCA4EA2CF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2000" b="1" noProof="0" dirty="0" smtClean="0">
              <a:solidFill>
                <a:schemeClr val="tx1"/>
              </a:solidFill>
            </a:rPr>
            <a:t>Синтетичні волокна</a:t>
          </a:r>
        </a:p>
        <a:p>
          <a:r>
            <a:rPr lang="uk-UA" sz="2000" b="1" noProof="0" dirty="0" smtClean="0">
              <a:solidFill>
                <a:schemeClr val="tx1"/>
              </a:solidFill>
            </a:rPr>
            <a:t>Капрон </a:t>
          </a:r>
          <a:endParaRPr lang="uk-UA" sz="2000" b="1" noProof="0" dirty="0">
            <a:solidFill>
              <a:schemeClr val="tx1"/>
            </a:solidFill>
          </a:endParaRPr>
        </a:p>
      </dgm:t>
    </dgm:pt>
    <dgm:pt modelId="{E448E941-B30F-4D17-B418-78DE1509481A}" type="parTrans" cxnId="{D52DC8CA-66D1-4881-882A-8CD9AAB1A18F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4744DF6-3B9B-4712-900B-000AEF5A2094}" type="sibTrans" cxnId="{D52DC8CA-66D1-4881-882A-8CD9AAB1A18F}">
      <dgm:prSet/>
      <dgm:spPr/>
      <dgm:t>
        <a:bodyPr/>
        <a:lstStyle/>
        <a:p>
          <a:endParaRPr lang="ru-RU"/>
        </a:p>
      </dgm:t>
    </dgm:pt>
    <dgm:pt modelId="{3A3A0B62-0C66-409F-9776-29974E1DE3FB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1"/>
              </a:solidFill>
            </a:rPr>
            <a:t>Харчова промисловість</a:t>
          </a:r>
        </a:p>
        <a:p>
          <a:r>
            <a:rPr lang="uk-UA" sz="2000" b="1" noProof="0" dirty="0" err="1" smtClean="0">
              <a:solidFill>
                <a:schemeClr val="tx1"/>
              </a:solidFill>
            </a:rPr>
            <a:t>Глутамат</a:t>
          </a:r>
          <a:r>
            <a:rPr lang="uk-UA" sz="2000" b="1" noProof="0" dirty="0" smtClean="0">
              <a:solidFill>
                <a:schemeClr val="tx1"/>
              </a:solidFill>
            </a:rPr>
            <a:t> натрію </a:t>
          </a:r>
          <a:endParaRPr lang="uk-UA" sz="2000" b="1" noProof="0" dirty="0">
            <a:solidFill>
              <a:schemeClr val="tx1"/>
            </a:solidFill>
          </a:endParaRPr>
        </a:p>
      </dgm:t>
    </dgm:pt>
    <dgm:pt modelId="{D45F2496-4597-4446-9559-95DE37EAD309}" type="parTrans" cxnId="{F4AE84AE-7895-4912-853A-18C9ADF0354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A141182-F120-41DD-B225-6F7EFA43C51F}" type="sibTrans" cxnId="{F4AE84AE-7895-4912-853A-18C9ADF0354D}">
      <dgm:prSet/>
      <dgm:spPr/>
      <dgm:t>
        <a:bodyPr/>
        <a:lstStyle/>
        <a:p>
          <a:endParaRPr lang="ru-RU"/>
        </a:p>
      </dgm:t>
    </dgm:pt>
    <dgm:pt modelId="{4C5F4D92-7E92-42AB-9B7E-414E10D4BA0A}" type="pres">
      <dgm:prSet presAssocID="{68B0AA38-419A-4C28-BDFD-5E9B70C4EC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10678-BAE6-4B2B-8293-6FB8602288CF}" type="pres">
      <dgm:prSet presAssocID="{F9768B71-3B71-4A6B-99F4-22B3BE4C04C4}" presName="centerShape" presStyleLbl="node0" presStyleIdx="0" presStyleCnt="1" custScaleX="175196" custLinFactNeighborX="158" custLinFactNeighborY="-9014"/>
      <dgm:spPr/>
      <dgm:t>
        <a:bodyPr/>
        <a:lstStyle/>
        <a:p>
          <a:endParaRPr lang="ru-RU"/>
        </a:p>
      </dgm:t>
    </dgm:pt>
    <dgm:pt modelId="{88F14ACF-0D4B-4C0B-BE60-EEF2B5C8AF62}" type="pres">
      <dgm:prSet presAssocID="{E1B737E1-4753-4AF8-A014-4459B93247D0}" presName="Name9" presStyleLbl="parChTrans1D2" presStyleIdx="0" presStyleCnt="3"/>
      <dgm:spPr/>
      <dgm:t>
        <a:bodyPr/>
        <a:lstStyle/>
        <a:p>
          <a:endParaRPr lang="ru-RU"/>
        </a:p>
      </dgm:t>
    </dgm:pt>
    <dgm:pt modelId="{59C0FB7E-E3E2-482F-A5A6-5256209EC8C5}" type="pres">
      <dgm:prSet presAssocID="{E1B737E1-4753-4AF8-A014-4459B93247D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5C91B5A-C6AD-49EB-9102-D6A6161D6527}" type="pres">
      <dgm:prSet presAssocID="{46E7D725-4C90-4688-A232-4C3EC4C72ECC}" presName="node" presStyleLbl="node1" presStyleIdx="0" presStyleCnt="3" custScaleX="369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E3639-3026-4E3F-AC77-2DFDF86E7E3B}" type="pres">
      <dgm:prSet presAssocID="{E448E941-B30F-4D17-B418-78DE1509481A}" presName="Name9" presStyleLbl="parChTrans1D2" presStyleIdx="1" presStyleCnt="3"/>
      <dgm:spPr/>
      <dgm:t>
        <a:bodyPr/>
        <a:lstStyle/>
        <a:p>
          <a:endParaRPr lang="ru-RU"/>
        </a:p>
      </dgm:t>
    </dgm:pt>
    <dgm:pt modelId="{66B93EF8-82C7-48D5-A398-79E4A9CE147F}" type="pres">
      <dgm:prSet presAssocID="{E448E941-B30F-4D17-B418-78DE1509481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C68A46E-2C74-4216-AD59-4FC09CE65AA7}" type="pres">
      <dgm:prSet presAssocID="{9F170BE8-2B97-4944-A1C4-59CCA4EA2CFC}" presName="node" presStyleLbl="node1" presStyleIdx="1" presStyleCnt="3" custScaleX="194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F268A-0CF8-41B9-883C-631277B77913}" type="pres">
      <dgm:prSet presAssocID="{D45F2496-4597-4446-9559-95DE37EAD309}" presName="Name9" presStyleLbl="parChTrans1D2" presStyleIdx="2" presStyleCnt="3"/>
      <dgm:spPr/>
      <dgm:t>
        <a:bodyPr/>
        <a:lstStyle/>
        <a:p>
          <a:endParaRPr lang="ru-RU"/>
        </a:p>
      </dgm:t>
    </dgm:pt>
    <dgm:pt modelId="{86F5B58A-397D-48CF-A193-7F1BC7C0CECB}" type="pres">
      <dgm:prSet presAssocID="{D45F2496-4597-4446-9559-95DE37EAD30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48D7E71-7349-416F-926C-6CB672835FDD}" type="pres">
      <dgm:prSet presAssocID="{3A3A0B62-0C66-409F-9776-29974E1DE3FB}" presName="node" presStyleLbl="node1" presStyleIdx="2" presStyleCnt="3" custScaleX="207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8C7BFB-E660-47F2-97A1-B15BCBBF5DD3}" srcId="{F9768B71-3B71-4A6B-99F4-22B3BE4C04C4}" destId="{46E7D725-4C90-4688-A232-4C3EC4C72ECC}" srcOrd="0" destOrd="0" parTransId="{E1B737E1-4753-4AF8-A014-4459B93247D0}" sibTransId="{6C3A3B75-EEE5-434A-AFE1-5230663CFF15}"/>
    <dgm:cxn modelId="{CCD40C28-1269-4B5C-A822-28D8B37DAFD8}" type="presOf" srcId="{E448E941-B30F-4D17-B418-78DE1509481A}" destId="{719E3639-3026-4E3F-AC77-2DFDF86E7E3B}" srcOrd="0" destOrd="0" presId="urn:microsoft.com/office/officeart/2005/8/layout/radial1"/>
    <dgm:cxn modelId="{96D20372-2CBE-403B-848A-E83387B19FF2}" type="presOf" srcId="{E448E941-B30F-4D17-B418-78DE1509481A}" destId="{66B93EF8-82C7-48D5-A398-79E4A9CE147F}" srcOrd="1" destOrd="0" presId="urn:microsoft.com/office/officeart/2005/8/layout/radial1"/>
    <dgm:cxn modelId="{ADCCB29C-446F-4FBC-BD06-C34AC3972C38}" type="presOf" srcId="{D45F2496-4597-4446-9559-95DE37EAD309}" destId="{F6DF268A-0CF8-41B9-883C-631277B77913}" srcOrd="0" destOrd="0" presId="urn:microsoft.com/office/officeart/2005/8/layout/radial1"/>
    <dgm:cxn modelId="{3BE8ED1A-CF45-49B5-A272-CECF6D29C6DD}" type="presOf" srcId="{46E7D725-4C90-4688-A232-4C3EC4C72ECC}" destId="{C5C91B5A-C6AD-49EB-9102-D6A6161D6527}" srcOrd="0" destOrd="0" presId="urn:microsoft.com/office/officeart/2005/8/layout/radial1"/>
    <dgm:cxn modelId="{42009C20-C78D-41C3-8F45-D5FC23797ECD}" type="presOf" srcId="{D45F2496-4597-4446-9559-95DE37EAD309}" destId="{86F5B58A-397D-48CF-A193-7F1BC7C0CECB}" srcOrd="1" destOrd="0" presId="urn:microsoft.com/office/officeart/2005/8/layout/radial1"/>
    <dgm:cxn modelId="{6AA1B168-F7A1-4D6D-A3AB-515C40BF7F2E}" type="presOf" srcId="{E1B737E1-4753-4AF8-A014-4459B93247D0}" destId="{88F14ACF-0D4B-4C0B-BE60-EEF2B5C8AF62}" srcOrd="0" destOrd="0" presId="urn:microsoft.com/office/officeart/2005/8/layout/radial1"/>
    <dgm:cxn modelId="{3AB0CBE6-FA2E-4463-BE3F-E114ABEC08D7}" type="presOf" srcId="{3A3A0B62-0C66-409F-9776-29974E1DE3FB}" destId="{F48D7E71-7349-416F-926C-6CB672835FDD}" srcOrd="0" destOrd="0" presId="urn:microsoft.com/office/officeart/2005/8/layout/radial1"/>
    <dgm:cxn modelId="{AEA68215-4C77-41ED-A112-66EA31C4D6E0}" type="presOf" srcId="{68B0AA38-419A-4C28-BDFD-5E9B70C4EC75}" destId="{4C5F4D92-7E92-42AB-9B7E-414E10D4BA0A}" srcOrd="0" destOrd="0" presId="urn:microsoft.com/office/officeart/2005/8/layout/radial1"/>
    <dgm:cxn modelId="{AA399222-875D-45F4-A207-493D70D9BE90}" type="presOf" srcId="{F9768B71-3B71-4A6B-99F4-22B3BE4C04C4}" destId="{8B210678-BAE6-4B2B-8293-6FB8602288CF}" srcOrd="0" destOrd="0" presId="urn:microsoft.com/office/officeart/2005/8/layout/radial1"/>
    <dgm:cxn modelId="{F4AE84AE-7895-4912-853A-18C9ADF0354D}" srcId="{F9768B71-3B71-4A6B-99F4-22B3BE4C04C4}" destId="{3A3A0B62-0C66-409F-9776-29974E1DE3FB}" srcOrd="2" destOrd="0" parTransId="{D45F2496-4597-4446-9559-95DE37EAD309}" sibTransId="{6A141182-F120-41DD-B225-6F7EFA43C51F}"/>
    <dgm:cxn modelId="{EE6D2498-9DAF-4816-9DD3-16E92C1E72C3}" type="presOf" srcId="{9F170BE8-2B97-4944-A1C4-59CCA4EA2CFC}" destId="{8C68A46E-2C74-4216-AD59-4FC09CE65AA7}" srcOrd="0" destOrd="0" presId="urn:microsoft.com/office/officeart/2005/8/layout/radial1"/>
    <dgm:cxn modelId="{25A5B576-06D8-4C0A-9140-E135403D0E49}" type="presOf" srcId="{E1B737E1-4753-4AF8-A014-4459B93247D0}" destId="{59C0FB7E-E3E2-482F-A5A6-5256209EC8C5}" srcOrd="1" destOrd="0" presId="urn:microsoft.com/office/officeart/2005/8/layout/radial1"/>
    <dgm:cxn modelId="{6378C792-5B5B-4E8A-8F34-838EE0663882}" srcId="{68B0AA38-419A-4C28-BDFD-5E9B70C4EC75}" destId="{F9768B71-3B71-4A6B-99F4-22B3BE4C04C4}" srcOrd="0" destOrd="0" parTransId="{C2C1F03F-D174-4C00-8AFC-40D398DEBEB8}" sibTransId="{59FDF8F1-48AA-4494-8163-E6FD82F0C0E5}"/>
    <dgm:cxn modelId="{D52DC8CA-66D1-4881-882A-8CD9AAB1A18F}" srcId="{F9768B71-3B71-4A6B-99F4-22B3BE4C04C4}" destId="{9F170BE8-2B97-4944-A1C4-59CCA4EA2CFC}" srcOrd="1" destOrd="0" parTransId="{E448E941-B30F-4D17-B418-78DE1509481A}" sibTransId="{34744DF6-3B9B-4712-900B-000AEF5A2094}"/>
    <dgm:cxn modelId="{364563AF-503F-4245-B766-5ADBF2B685E3}" type="presParOf" srcId="{4C5F4D92-7E92-42AB-9B7E-414E10D4BA0A}" destId="{8B210678-BAE6-4B2B-8293-6FB8602288CF}" srcOrd="0" destOrd="0" presId="urn:microsoft.com/office/officeart/2005/8/layout/radial1"/>
    <dgm:cxn modelId="{A2F5E4EC-5E11-4651-9A0B-AED7D05876C2}" type="presParOf" srcId="{4C5F4D92-7E92-42AB-9B7E-414E10D4BA0A}" destId="{88F14ACF-0D4B-4C0B-BE60-EEF2B5C8AF62}" srcOrd="1" destOrd="0" presId="urn:microsoft.com/office/officeart/2005/8/layout/radial1"/>
    <dgm:cxn modelId="{E56ED7DF-E135-449F-A301-D294D48FEBAF}" type="presParOf" srcId="{88F14ACF-0D4B-4C0B-BE60-EEF2B5C8AF62}" destId="{59C0FB7E-E3E2-482F-A5A6-5256209EC8C5}" srcOrd="0" destOrd="0" presId="urn:microsoft.com/office/officeart/2005/8/layout/radial1"/>
    <dgm:cxn modelId="{0F374945-C9A0-4B05-8DEE-46010AC903D2}" type="presParOf" srcId="{4C5F4D92-7E92-42AB-9B7E-414E10D4BA0A}" destId="{C5C91B5A-C6AD-49EB-9102-D6A6161D6527}" srcOrd="2" destOrd="0" presId="urn:microsoft.com/office/officeart/2005/8/layout/radial1"/>
    <dgm:cxn modelId="{9FE5F9E7-12F9-4B3F-8944-C33FE88F36B3}" type="presParOf" srcId="{4C5F4D92-7E92-42AB-9B7E-414E10D4BA0A}" destId="{719E3639-3026-4E3F-AC77-2DFDF86E7E3B}" srcOrd="3" destOrd="0" presId="urn:microsoft.com/office/officeart/2005/8/layout/radial1"/>
    <dgm:cxn modelId="{3338B420-2914-4D0A-9E93-73957FE598E5}" type="presParOf" srcId="{719E3639-3026-4E3F-AC77-2DFDF86E7E3B}" destId="{66B93EF8-82C7-48D5-A398-79E4A9CE147F}" srcOrd="0" destOrd="0" presId="urn:microsoft.com/office/officeart/2005/8/layout/radial1"/>
    <dgm:cxn modelId="{4BED7BAD-8E03-46A7-89D3-0D4328658F12}" type="presParOf" srcId="{4C5F4D92-7E92-42AB-9B7E-414E10D4BA0A}" destId="{8C68A46E-2C74-4216-AD59-4FC09CE65AA7}" srcOrd="4" destOrd="0" presId="urn:microsoft.com/office/officeart/2005/8/layout/radial1"/>
    <dgm:cxn modelId="{7718E6AA-218E-454A-AB56-09230FF981BC}" type="presParOf" srcId="{4C5F4D92-7E92-42AB-9B7E-414E10D4BA0A}" destId="{F6DF268A-0CF8-41B9-883C-631277B77913}" srcOrd="5" destOrd="0" presId="urn:microsoft.com/office/officeart/2005/8/layout/radial1"/>
    <dgm:cxn modelId="{065AE2A2-6899-472B-805C-FAC06CFB0CB2}" type="presParOf" srcId="{F6DF268A-0CF8-41B9-883C-631277B77913}" destId="{86F5B58A-397D-48CF-A193-7F1BC7C0CECB}" srcOrd="0" destOrd="0" presId="urn:microsoft.com/office/officeart/2005/8/layout/radial1"/>
    <dgm:cxn modelId="{9A721FBF-9F6E-448B-B605-4B2E6DCC0914}" type="presParOf" srcId="{4C5F4D92-7E92-42AB-9B7E-414E10D4BA0A}" destId="{F48D7E71-7349-416F-926C-6CB672835FD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F60AE-BBC3-44F5-9D94-8C13DA067F7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F27A-24D0-4C73-A7C9-C483C948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EDBC3E-B93D-4DFA-B039-78B8DF8B040A}" type="datetime1">
              <a:rPr lang="ru-RU" smtClean="0"/>
              <a:t>30.04.2021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8A1CD-6C86-4E83-BC56-9BB2D0FE7C6B}" type="datetime1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CB557F9-9000-434C-A80E-660F5A067ED4}" type="datetime1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665BC-32D9-46DE-A6EF-624B86419999}" type="datetime1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77B2E4-9143-441B-8271-BAB9124A8ED5}" type="datetime1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0BF49-A1F2-4B20-8070-D36DAD9884C4}" type="datetime1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3C5A2-B555-49FC-B35C-87078035BB74}" type="datetime1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874F5-E6AA-4091-8B1D-32E495581C30}" type="datetime1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AB3CF9-9136-4D34-AF2E-3CC23F74ACBB}" type="datetime1">
              <a:rPr lang="ru-RU" smtClean="0"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431CB1-E5D4-4A18-A219-7DAE00BE163A}" type="datetime1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16A3C-0C10-4353-8326-DA2123306844}" type="datetime1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7FFBB1F-D7C8-4166-9E68-516ADCB94478}" type="datetime1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e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www.tryphonov.ru/tryphonov2/pic2/hemogl2.jpg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critical.ru/CardioSchool/content/doctor/1/images/i_01_01_09.gif" TargetMode="External"/><Relationship Id="rId4" Type="http://schemas.openxmlformats.org/officeDocument/2006/relationships/image" Target="../media/image5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1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hyperlink" Target="http://www.medline.ru/monograf/toxicology/p2-toxicodynamics/img/t-p65.gif" TargetMode="Externa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07904" y="1988840"/>
            <a:ext cx="5105400" cy="2924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 smtClean="0">
                <a:solidFill>
                  <a:schemeClr val="accent4"/>
                </a:solidFill>
              </a:rPr>
              <a:t>Лекція </a:t>
            </a:r>
            <a:r>
              <a:rPr lang="uk-UA" sz="3600" dirty="0" smtClean="0">
                <a:solidFill>
                  <a:schemeClr val="accent4"/>
                </a:solidFill>
              </a:rPr>
              <a:t>№</a:t>
            </a:r>
            <a:r>
              <a:rPr lang="en-US" sz="3600" dirty="0">
                <a:solidFill>
                  <a:schemeClr val="accent4"/>
                </a:solidFill>
              </a:rPr>
              <a:t>1</a:t>
            </a:r>
            <a:r>
              <a:rPr lang="uk-UA" sz="3600" smtClean="0">
                <a:solidFill>
                  <a:schemeClr val="accent4"/>
                </a:solidFill>
              </a:rPr>
              <a:t>3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АМІНОКИСЛОТИ ТА БІЛКИ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07704" y="5683696"/>
            <a:ext cx="6400800" cy="105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Лектор доц., </a:t>
            </a:r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к.б.н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. Корнет М.М. 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0798" y="260648"/>
            <a:ext cx="5618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Запорізький національній університет</a:t>
            </a:r>
          </a:p>
          <a:p>
            <a:pPr algn="ctr"/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Кафедра хімії 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http://cs619531.vk.me/v619531124/a89/jgwPXkhAvj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35" y="764704"/>
            <a:ext cx="2083660" cy="19560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Users\Marina\Desktop\Відкрита лекція - амінокислоти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124075" cy="21526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4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35546"/>
            <a:ext cx="515237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uk-UA" sz="2400" b="1" dirty="0" smtClean="0"/>
              <a:t>ХІМІЧНИЙ СИНТЕЗ АМІНОКИСЛОТ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473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1. Амоноліз </a:t>
            </a:r>
            <a:r>
              <a:rPr lang="uk-UA" b="1" u="sng" dirty="0" err="1" smtClean="0">
                <a:solidFill>
                  <a:schemeClr val="accent5">
                    <a:lumMod val="75000"/>
                  </a:schemeClr>
                </a:solidFill>
              </a:rPr>
              <a:t>галогенокарбонових</a:t>
            </a:r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 кислот</a:t>
            </a:r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180" y="1988840"/>
            <a:ext cx="793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2. Дія амоніаку і ціанідної кислоти на альдегіди (синтез </a:t>
            </a:r>
            <a:r>
              <a:rPr lang="uk-UA" b="1" u="sng" dirty="0" err="1" smtClean="0">
                <a:solidFill>
                  <a:schemeClr val="accent5">
                    <a:lumMod val="75000"/>
                  </a:schemeClr>
                </a:solidFill>
              </a:rPr>
              <a:t>Штреккера</a:t>
            </a:r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336" y="3347700"/>
            <a:ext cx="6046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3. Приєднання амоніаку до </a:t>
            </a:r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uk-UA" b="1" u="sng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β</a:t>
            </a:r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-ненасичених кислот</a:t>
            </a:r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336" y="4941168"/>
            <a:ext cx="7024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4. Відновлення </a:t>
            </a:r>
            <a:r>
              <a:rPr lang="uk-UA" b="1" u="sng" dirty="0" err="1" smtClean="0">
                <a:solidFill>
                  <a:schemeClr val="accent5">
                    <a:lumMod val="75000"/>
                  </a:schemeClr>
                </a:solidFill>
              </a:rPr>
              <a:t>нітробензойних</a:t>
            </a:r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 кислот (в умовах р-ї </a:t>
            </a:r>
            <a:r>
              <a:rPr lang="uk-UA" b="1" u="sng" dirty="0" err="1" smtClean="0">
                <a:solidFill>
                  <a:schemeClr val="accent5">
                    <a:lumMod val="75000"/>
                  </a:schemeClr>
                </a:solidFill>
              </a:rPr>
              <a:t>Зиніна</a:t>
            </a:r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862126"/>
              </p:ext>
            </p:extLst>
          </p:nvPr>
        </p:nvGraphicFramePr>
        <p:xfrm>
          <a:off x="589558" y="3941043"/>
          <a:ext cx="686276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6" name="Document" r:id="rId3" imgW="4248150" imgH="619125" progId="ChemWindow.Document">
                  <p:embed/>
                </p:oleObj>
              </mc:Choice>
              <mc:Fallback>
                <p:oleObj name="Document" r:id="rId3" imgW="4248150" imgH="619125" progId="ChemWindow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58" y="3941043"/>
                        <a:ext cx="6862762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00778"/>
              </p:ext>
            </p:extLst>
          </p:nvPr>
        </p:nvGraphicFramePr>
        <p:xfrm>
          <a:off x="138072" y="2370068"/>
          <a:ext cx="8008591" cy="87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7" name="CS ChemDraw Drawing" r:id="rId5" imgW="6436440" imgH="673560" progId="ChemDraw.Document.6.0">
                  <p:embed/>
                </p:oleObj>
              </mc:Choice>
              <mc:Fallback>
                <p:oleObj name="CS ChemDraw Drawing" r:id="rId5" imgW="6436440" imgH="673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072" y="2370068"/>
                        <a:ext cx="8008591" cy="874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43541"/>
              </p:ext>
            </p:extLst>
          </p:nvPr>
        </p:nvGraphicFramePr>
        <p:xfrm>
          <a:off x="220819" y="1134036"/>
          <a:ext cx="6751336" cy="71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8" name="CS ChemDraw Drawing" r:id="rId7" imgW="4689360" imgH="494280" progId="ChemDraw.Document.6.0">
                  <p:embed/>
                </p:oleObj>
              </mc:Choice>
              <mc:Fallback>
                <p:oleObj name="CS ChemDraw Drawing" r:id="rId7" imgW="4689360" imgH="494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819" y="1134036"/>
                        <a:ext cx="6751336" cy="71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388081"/>
              </p:ext>
            </p:extLst>
          </p:nvPr>
        </p:nvGraphicFramePr>
        <p:xfrm>
          <a:off x="2128838" y="5370513"/>
          <a:ext cx="2943225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9" name="CS ChemDraw Drawing" r:id="rId9" imgW="2943975" imgH="1509739" progId="ChemDraw.Document.6.0">
                  <p:embed/>
                </p:oleObj>
              </mc:Choice>
              <mc:Fallback>
                <p:oleObj name="CS ChemDraw Drawing" r:id="rId9" imgW="2943975" imgH="15097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28838" y="5370513"/>
                        <a:ext cx="2943225" cy="150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2924944"/>
            <a:ext cx="833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 err="1" smtClean="0"/>
              <a:t>альдімін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7752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450" y="235546"/>
            <a:ext cx="639790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uk-UA" sz="2400" b="1" dirty="0" smtClean="0"/>
              <a:t>3.1 ФІЗИЧНІ ВЛАСТИВОСТІ АМІНОКИСЛОТ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7704855" cy="41857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Нелеткі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Безбарвні кристалічні речовини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Добре розчинні у воді 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і погано розчинні у багатьох органічних розчинниках</a:t>
            </a:r>
            <a:endParaRPr lang="uk-UA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 Плавляться з розкладанням при високих температурах (&gt;200 </a:t>
            </a:r>
            <a:r>
              <a:rPr lang="uk-UA" sz="2400" baseline="30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С)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 Водні 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розчини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електропровідні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Більшість амінокислот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D-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ряду 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солодкі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на смак,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L-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ряду 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гіркі або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несмачні</a:t>
            </a:r>
            <a:endParaRPr lang="uk-U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6082" name="Picture 2" descr="C:\Users\Marina\Desktop\Відкрита лекція - амінокислоти\aminokislot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7749"/>
            <a:ext cx="2088232" cy="12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74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35546"/>
            <a:ext cx="627768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uk-UA" sz="2400" b="1" dirty="0" smtClean="0"/>
              <a:t>3.2 ХІМІЧНІ ВЛАСТИВОСТІ АМІНОКИСЛОТ</a:t>
            </a:r>
            <a:endParaRPr lang="ru-RU" sz="2400" b="1" dirty="0"/>
          </a:p>
        </p:txBody>
      </p:sp>
      <p:pic>
        <p:nvPicPr>
          <p:cNvPr id="3" name="Picture 3" descr="C:\VOETHRES\04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424113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5301208"/>
            <a:ext cx="759742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фізіологічному діапазоні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(5,1-6,3), обидві групи -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карбоксильна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аміногрупа повністю іонізовані.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980728"/>
            <a:ext cx="8049485" cy="4569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 smtClean="0"/>
              <a:t>Амінокислоти є </a:t>
            </a:r>
            <a:r>
              <a:rPr lang="uk-UA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амфолітами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/>
              <a:t>- вони можуть діяти і як кислоти і як основи.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3589" y="4077072"/>
            <a:ext cx="6070103" cy="872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Вони є </a:t>
            </a:r>
            <a:r>
              <a:rPr lang="uk-UA" dirty="0" smtClean="0"/>
              <a:t>біполярними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цвіттеріонами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/>
              <a:t>або молекулами, які мають як позитивний, так і негативний </a:t>
            </a:r>
            <a:r>
              <a:rPr lang="uk-UA" dirty="0" smtClean="0"/>
              <a:t>заряд.</a:t>
            </a:r>
            <a:endParaRPr lang="uk-UA" dirty="0"/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68930" b="6935"/>
          <a:stretch>
            <a:fillRect/>
          </a:stretch>
        </p:blipFill>
        <p:spPr bwMode="auto">
          <a:xfrm>
            <a:off x="4917965" y="1772816"/>
            <a:ext cx="2219821" cy="195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03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958109" y="3841165"/>
            <a:ext cx="2149475" cy="1516062"/>
            <a:chOff x="2835" y="436"/>
            <a:chExt cx="1354" cy="955"/>
          </a:xfrm>
        </p:grpSpPr>
        <p:sp>
          <p:nvSpPr>
            <p:cNvPr id="3" name="Text Box 17"/>
            <p:cNvSpPr txBox="1">
              <a:spLocks noChangeArrowheads="1"/>
            </p:cNvSpPr>
            <p:nvPr/>
          </p:nvSpPr>
          <p:spPr bwMode="auto">
            <a:xfrm>
              <a:off x="2835" y="527"/>
              <a:ext cx="13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dirty="0">
                  <a:solidFill>
                    <a:srgbClr val="0000FF"/>
                  </a:solidFill>
                </a:rPr>
                <a:t>R-CH-COO</a:t>
              </a:r>
              <a:endParaRPr lang="ru-RU" altLang="ru-RU" sz="3200" dirty="0">
                <a:solidFill>
                  <a:srgbClr val="0000FF"/>
                </a:solidFill>
              </a:endParaRPr>
            </a:p>
          </p:txBody>
        </p:sp>
        <p:sp>
          <p:nvSpPr>
            <p:cNvPr id="4" name="Line 18"/>
            <p:cNvSpPr>
              <a:spLocks noChangeShapeType="1"/>
            </p:cNvSpPr>
            <p:nvPr/>
          </p:nvSpPr>
          <p:spPr bwMode="auto">
            <a:xfrm>
              <a:off x="3210" y="849"/>
              <a:ext cx="0" cy="22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3061" y="1026"/>
              <a:ext cx="5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>
                  <a:solidFill>
                    <a:srgbClr val="0000FF"/>
                  </a:solidFill>
                </a:rPr>
                <a:t>NH</a:t>
              </a:r>
              <a:r>
                <a:rPr lang="en-US" altLang="ru-RU" sz="3200" baseline="-25000">
                  <a:solidFill>
                    <a:srgbClr val="0000FF"/>
                  </a:solidFill>
                </a:rPr>
                <a:t>3</a:t>
              </a:r>
              <a:endParaRPr lang="ru-RU" altLang="ru-RU" sz="3200">
                <a:solidFill>
                  <a:srgbClr val="0000FF"/>
                </a:solidFill>
              </a:endParaRPr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3988" y="436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dirty="0">
                  <a:solidFill>
                    <a:srgbClr val="0000FF"/>
                  </a:solidFill>
                </a:rPr>
                <a:t>-</a:t>
              </a:r>
              <a:endParaRPr lang="ru-RU" altLang="ru-RU" sz="3200" dirty="0">
                <a:solidFill>
                  <a:srgbClr val="0000FF"/>
                </a:solidFill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198" y="890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400">
                  <a:solidFill>
                    <a:srgbClr val="0000FF"/>
                  </a:solidFill>
                </a:rPr>
                <a:t>+</a:t>
              </a:r>
              <a:endParaRPr lang="ru-RU" altLang="ru-RU" sz="2400">
                <a:solidFill>
                  <a:srgbClr val="0000FF"/>
                </a:solidFill>
              </a:endParaRPr>
            </a:p>
          </p:txBody>
        </p:sp>
      </p:grpSp>
      <p:sp>
        <p:nvSpPr>
          <p:cNvPr id="8" name="Line 22"/>
          <p:cNvSpPr>
            <a:spLocks noChangeShapeType="1"/>
          </p:cNvSpPr>
          <p:nvPr/>
        </p:nvSpPr>
        <p:spPr bwMode="auto">
          <a:xfrm flipH="1" flipV="1">
            <a:off x="2339752" y="4269791"/>
            <a:ext cx="623084" cy="31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5148064" y="3429000"/>
            <a:ext cx="828676" cy="812800"/>
            <a:chOff x="1541" y="2013"/>
            <a:chExt cx="522" cy="512"/>
          </a:xfrm>
        </p:grpSpPr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1541" y="2160"/>
              <a:ext cx="48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dirty="0">
                  <a:solidFill>
                    <a:srgbClr val="0000FF"/>
                  </a:solidFill>
                </a:rPr>
                <a:t>OH</a:t>
              </a:r>
              <a:endParaRPr lang="ru-RU" altLang="ru-RU" sz="32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1862" y="2013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dirty="0">
                  <a:solidFill>
                    <a:srgbClr val="0000FF"/>
                  </a:solidFill>
                </a:rPr>
                <a:t>-</a:t>
              </a:r>
              <a:endParaRPr lang="ru-RU" altLang="ru-RU" sz="3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5904482" y="3789670"/>
            <a:ext cx="2149475" cy="1566862"/>
            <a:chOff x="44" y="2173"/>
            <a:chExt cx="1354" cy="987"/>
          </a:xfrm>
        </p:grpSpPr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44" y="2296"/>
              <a:ext cx="13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>
                  <a:solidFill>
                    <a:srgbClr val="0000FF"/>
                  </a:solidFill>
                </a:rPr>
                <a:t>R-CH-COO</a:t>
              </a:r>
              <a:endParaRPr lang="ru-RU" altLang="ru-RU" sz="3200">
                <a:solidFill>
                  <a:srgbClr val="0000FF"/>
                </a:solidFill>
              </a:endParaRPr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>
              <a:off x="419" y="2618"/>
              <a:ext cx="0" cy="22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270" y="2795"/>
              <a:ext cx="5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>
                  <a:solidFill>
                    <a:srgbClr val="0000FF"/>
                  </a:solidFill>
                </a:rPr>
                <a:t>NH</a:t>
              </a:r>
              <a:r>
                <a:rPr lang="en-US" altLang="ru-RU" sz="3200" baseline="-25000">
                  <a:solidFill>
                    <a:srgbClr val="0000FF"/>
                  </a:solidFill>
                </a:rPr>
                <a:t>2</a:t>
              </a:r>
              <a:endParaRPr lang="ru-RU" altLang="ru-RU" sz="3200" baseline="-25000">
                <a:solidFill>
                  <a:srgbClr val="0000FF"/>
                </a:solidFill>
              </a:endParaRPr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1155" y="2173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dirty="0">
                  <a:solidFill>
                    <a:srgbClr val="0000FF"/>
                  </a:solidFill>
                </a:rPr>
                <a:t>-</a:t>
              </a:r>
              <a:endParaRPr lang="ru-RU" altLang="ru-RU" sz="3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2339752" y="4415840"/>
            <a:ext cx="62467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>
            <a:off x="5220072" y="4269791"/>
            <a:ext cx="652459" cy="31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 flipH="1" flipV="1">
            <a:off x="5184402" y="4415840"/>
            <a:ext cx="57437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2438079" y="3552240"/>
            <a:ext cx="663576" cy="717550"/>
            <a:chOff x="3820" y="2024"/>
            <a:chExt cx="418" cy="452"/>
          </a:xfrm>
        </p:grpSpPr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4014" y="2024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400" dirty="0">
                  <a:solidFill>
                    <a:srgbClr val="0000FF"/>
                  </a:solidFill>
                </a:rPr>
                <a:t>+</a:t>
              </a:r>
              <a:endParaRPr lang="ru-RU" altLang="ru-RU" sz="24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3820" y="2111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dirty="0">
                  <a:solidFill>
                    <a:srgbClr val="0000FF"/>
                  </a:solidFill>
                </a:rPr>
                <a:t>H</a:t>
              </a:r>
              <a:endParaRPr lang="ru-RU" altLang="ru-RU" sz="3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Group 42"/>
          <p:cNvGrpSpPr>
            <a:grpSpLocks/>
          </p:cNvGrpSpPr>
          <p:nvPr/>
        </p:nvGrpSpPr>
        <p:grpSpPr bwMode="auto">
          <a:xfrm>
            <a:off x="-31403" y="4003090"/>
            <a:ext cx="2443163" cy="1371600"/>
            <a:chOff x="4221" y="2387"/>
            <a:chExt cx="1539" cy="864"/>
          </a:xfrm>
        </p:grpSpPr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4221" y="2387"/>
              <a:ext cx="15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dirty="0">
                  <a:solidFill>
                    <a:srgbClr val="0000FF"/>
                  </a:solidFill>
                </a:rPr>
                <a:t>R-CH-COOH</a:t>
              </a:r>
              <a:endParaRPr lang="ru-RU" altLang="ru-RU" sz="3200" dirty="0">
                <a:solidFill>
                  <a:srgbClr val="0000FF"/>
                </a:solidFill>
              </a:endParaRPr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>
              <a:off x="4596" y="2709"/>
              <a:ext cx="0" cy="22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4447" y="2886"/>
              <a:ext cx="5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>
                  <a:solidFill>
                    <a:srgbClr val="0000FF"/>
                  </a:solidFill>
                </a:rPr>
                <a:t>NH</a:t>
              </a:r>
              <a:r>
                <a:rPr lang="en-US" altLang="ru-RU" sz="3200" baseline="-25000">
                  <a:solidFill>
                    <a:srgbClr val="0000FF"/>
                  </a:solidFill>
                </a:rPr>
                <a:t>3</a:t>
              </a:r>
              <a:endParaRPr lang="ru-RU" altLang="ru-RU" sz="3200">
                <a:solidFill>
                  <a:srgbClr val="0000FF"/>
                </a:solidFill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584" y="2750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400">
                  <a:solidFill>
                    <a:srgbClr val="0000FF"/>
                  </a:solidFill>
                </a:rPr>
                <a:t>+</a:t>
              </a:r>
              <a:endParaRPr lang="ru-RU" altLang="ru-RU" sz="2400">
                <a:solidFill>
                  <a:srgbClr val="0000FF"/>
                </a:solidFill>
              </a:endParaRPr>
            </a:p>
          </p:txBody>
        </p:sp>
      </p:grp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2843808" y="5354052"/>
            <a:ext cx="19543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2800" b="1" dirty="0" err="1" smtClean="0"/>
              <a:t>цвітер</a:t>
            </a:r>
            <a:r>
              <a:rPr lang="uk-UA" altLang="ru-RU" sz="2800" b="1" dirty="0" smtClean="0"/>
              <a:t>-іон</a:t>
            </a:r>
            <a:endParaRPr lang="uk-UA" altLang="ru-RU" sz="2800" b="1" dirty="0"/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6203726" y="5291446"/>
            <a:ext cx="11160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2800" b="1" dirty="0" smtClean="0"/>
              <a:t>аніон</a:t>
            </a:r>
            <a:endParaRPr lang="uk-UA" altLang="ru-RU" sz="2800" b="1" dirty="0"/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142305" y="5352465"/>
            <a:ext cx="1273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2800" b="1" dirty="0" smtClean="0"/>
              <a:t>катіон</a:t>
            </a:r>
            <a:endParaRPr lang="uk-UA" altLang="ru-RU" sz="2800" b="1" dirty="0"/>
          </a:p>
        </p:txBody>
      </p:sp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187146" y="116632"/>
            <a:ext cx="7700572" cy="16312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0070C0"/>
                </a:solidFill>
              </a:rPr>
              <a:t>У водному </a:t>
            </a:r>
            <a:r>
              <a:rPr lang="uk-UA" altLang="ru-RU" sz="2400" dirty="0" smtClean="0">
                <a:solidFill>
                  <a:srgbClr val="0070C0"/>
                </a:solidFill>
              </a:rPr>
              <a:t>розчині</a:t>
            </a:r>
            <a:r>
              <a:rPr lang="ru-RU" altLang="ru-RU" sz="2400" dirty="0" smtClean="0">
                <a:solidFill>
                  <a:srgbClr val="0070C0"/>
                </a:solidFill>
              </a:rPr>
              <a:t> </a:t>
            </a:r>
            <a:r>
              <a:rPr lang="el-GR" altLang="ru-RU" sz="2400" i="1" dirty="0" smtClean="0">
                <a:solidFill>
                  <a:srgbClr val="0070C0"/>
                </a:solidFill>
                <a:cs typeface="Times New Roman" pitchFamily="18" charset="0"/>
              </a:rPr>
              <a:t>α</a:t>
            </a:r>
            <a:r>
              <a:rPr lang="uk-UA" altLang="ru-RU" sz="2400" i="1" dirty="0" smtClean="0">
                <a:solidFill>
                  <a:srgbClr val="0070C0"/>
                </a:solidFill>
                <a:cs typeface="Times New Roman" pitchFamily="18" charset="0"/>
              </a:rPr>
              <a:t>-амінокислоти</a:t>
            </a:r>
            <a:r>
              <a:rPr lang="ru-RU" altLang="ru-RU" sz="24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uk-UA" altLang="ru-RU" sz="2400" i="1" dirty="0" smtClean="0">
                <a:solidFill>
                  <a:srgbClr val="0070C0"/>
                </a:solidFill>
                <a:cs typeface="Times New Roman" pitchFamily="18" charset="0"/>
              </a:rPr>
              <a:t>існують</a:t>
            </a:r>
            <a:r>
              <a:rPr lang="ru-RU" altLang="ru-RU" sz="24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uk-UA" altLang="ru-RU" sz="2400" i="1" dirty="0" smtClean="0">
                <a:solidFill>
                  <a:srgbClr val="0070C0"/>
                </a:solidFill>
                <a:cs typeface="Times New Roman" pitchFamily="18" charset="0"/>
              </a:rPr>
              <a:t>у вигляді </a:t>
            </a:r>
            <a:r>
              <a:rPr lang="uk-UA" altLang="ru-RU" sz="2400" dirty="0" smtClean="0">
                <a:solidFill>
                  <a:srgbClr val="0070C0"/>
                </a:solidFill>
                <a:cs typeface="Times New Roman" pitchFamily="18" charset="0"/>
              </a:rPr>
              <a:t> рівноважної суміші: </a:t>
            </a:r>
          </a:p>
          <a:p>
            <a:pPr algn="ctr"/>
            <a:r>
              <a:rPr lang="ru-RU" altLang="ru-RU" sz="2400" b="1" i="1" u="sng" dirty="0" err="1" smtClean="0">
                <a:solidFill>
                  <a:srgbClr val="0070C0"/>
                </a:solidFill>
                <a:cs typeface="Times New Roman" pitchFamily="18" charset="0"/>
              </a:rPr>
              <a:t>біполярного</a:t>
            </a:r>
            <a:r>
              <a:rPr lang="ru-RU" altLang="ru-RU" sz="2400" b="1" i="1" u="sng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altLang="ru-RU" sz="2400" b="1" i="1" u="sng" dirty="0" err="1" smtClean="0">
                <a:solidFill>
                  <a:srgbClr val="0070C0"/>
                </a:solidFill>
                <a:cs typeface="Times New Roman" pitchFamily="18" charset="0"/>
              </a:rPr>
              <a:t>іону</a:t>
            </a:r>
            <a:r>
              <a:rPr lang="ru-RU" altLang="ru-RU" sz="2400" dirty="0" smtClean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ru-RU" altLang="ru-RU" sz="2400" b="1" i="1" u="sng" dirty="0" err="1" smtClean="0">
                <a:solidFill>
                  <a:srgbClr val="0070C0"/>
                </a:solidFill>
                <a:cs typeface="Times New Roman" pitchFamily="18" charset="0"/>
              </a:rPr>
              <a:t>катіонної</a:t>
            </a:r>
            <a:r>
              <a:rPr lang="ru-RU" altLang="ru-RU" sz="2400" b="1" i="1" u="sng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70C0"/>
                </a:solidFill>
                <a:cs typeface="Times New Roman" pitchFamily="18" charset="0"/>
              </a:rPr>
              <a:t> та </a:t>
            </a:r>
            <a:r>
              <a:rPr lang="ru-RU" altLang="ru-RU" sz="2400" b="1" i="1" u="sng" dirty="0" err="1" smtClean="0">
                <a:solidFill>
                  <a:srgbClr val="0070C0"/>
                </a:solidFill>
                <a:cs typeface="Times New Roman" pitchFamily="18" charset="0"/>
              </a:rPr>
              <a:t>аніонної</a:t>
            </a:r>
            <a:r>
              <a:rPr lang="ru-RU" altLang="ru-RU" sz="2400" dirty="0" smtClean="0">
                <a:solidFill>
                  <a:srgbClr val="0070C0"/>
                </a:solidFill>
                <a:cs typeface="Times New Roman" pitchFamily="18" charset="0"/>
              </a:rPr>
              <a:t> форм. </a:t>
            </a:r>
          </a:p>
          <a:p>
            <a:pPr algn="ctr"/>
            <a:r>
              <a:rPr lang="uk-UA" altLang="ru-RU" sz="2400" dirty="0" smtClean="0">
                <a:solidFill>
                  <a:srgbClr val="0070C0"/>
                </a:solidFill>
                <a:cs typeface="Times New Roman" pitchFamily="18" charset="0"/>
              </a:rPr>
              <a:t>Положення</a:t>
            </a:r>
            <a:r>
              <a:rPr lang="ru-RU" altLang="ru-RU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uk-UA" altLang="ru-RU" sz="2400" dirty="0" smtClean="0">
                <a:solidFill>
                  <a:srgbClr val="0070C0"/>
                </a:solidFill>
                <a:cs typeface="Times New Roman" pitchFamily="18" charset="0"/>
              </a:rPr>
              <a:t>рівноваги</a:t>
            </a:r>
            <a:r>
              <a:rPr lang="ru-RU" altLang="ru-RU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uk-UA" altLang="ru-RU" sz="2400" dirty="0" smtClean="0">
                <a:solidFill>
                  <a:srgbClr val="0070C0"/>
                </a:solidFill>
                <a:cs typeface="Times New Roman" pitchFamily="18" charset="0"/>
              </a:rPr>
              <a:t>залежить</a:t>
            </a:r>
            <a:r>
              <a:rPr lang="ru-RU" altLang="ru-RU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uk-UA" altLang="ru-RU" sz="2400" dirty="0" smtClean="0">
                <a:solidFill>
                  <a:srgbClr val="0070C0"/>
                </a:solidFill>
                <a:cs typeface="Times New Roman" pitchFamily="18" charset="0"/>
              </a:rPr>
              <a:t>від</a:t>
            </a:r>
            <a:r>
              <a:rPr lang="ru-RU" altLang="ru-RU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ru-RU" sz="2800" b="1" dirty="0">
                <a:solidFill>
                  <a:srgbClr val="0070C0"/>
                </a:solidFill>
                <a:cs typeface="Times New Roman" pitchFamily="18" charset="0"/>
              </a:rPr>
              <a:t>pH </a:t>
            </a:r>
            <a:r>
              <a:rPr lang="uk-UA" altLang="ru-RU" sz="2400" dirty="0" smtClean="0">
                <a:solidFill>
                  <a:srgbClr val="0070C0"/>
                </a:solidFill>
                <a:cs typeface="Times New Roman" pitchFamily="18" charset="0"/>
              </a:rPr>
              <a:t>середовища</a:t>
            </a:r>
            <a:endParaRPr lang="uk-UA" altLang="ru-RU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3491880" y="2597432"/>
            <a:ext cx="1192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dirty="0"/>
              <a:t>pH</a:t>
            </a:r>
            <a:r>
              <a:rPr lang="en-US" altLang="ru-RU" sz="2800" b="1" dirty="0">
                <a:solidFill>
                  <a:srgbClr val="0000FF"/>
                </a:solidFill>
              </a:rPr>
              <a:t> </a:t>
            </a:r>
            <a:r>
              <a:rPr lang="en-US" altLang="ru-RU" sz="2800" b="1" dirty="0"/>
              <a:t>7,0</a:t>
            </a:r>
            <a:endParaRPr lang="ru-RU" altLang="ru-RU" sz="2800" b="1" dirty="0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>
            <a:off x="4788498" y="2813332"/>
            <a:ext cx="10383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2411760" y="2813332"/>
            <a:ext cx="9723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Text Box 54"/>
          <p:cNvSpPr txBox="1">
            <a:spLocks noChangeArrowheads="1"/>
          </p:cNvSpPr>
          <p:nvPr/>
        </p:nvSpPr>
        <p:spPr bwMode="auto">
          <a:xfrm>
            <a:off x="251520" y="2514149"/>
            <a:ext cx="2100255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ru-RU" sz="2400" dirty="0">
                <a:solidFill>
                  <a:srgbClr val="FF0000"/>
                </a:solidFill>
              </a:rPr>
              <a:t>pH 1,0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altLang="ru-RU" sz="2400" dirty="0" err="1" smtClean="0">
                <a:solidFill>
                  <a:srgbClr val="FF0000"/>
                </a:solidFill>
              </a:rPr>
              <a:t>сильнокисле</a:t>
            </a:r>
            <a:r>
              <a:rPr lang="ru-RU" altLang="ru-RU" sz="2400" dirty="0" smtClean="0">
                <a:solidFill>
                  <a:srgbClr val="FF0000"/>
                </a:solidFill>
              </a:rPr>
              <a:t> </a:t>
            </a:r>
            <a:endParaRPr lang="ru-RU" altLang="ru-RU" sz="2400" dirty="0">
              <a:solidFill>
                <a:srgbClr val="FF0000"/>
              </a:solidFill>
            </a:endParaRP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5940152" y="2525995"/>
            <a:ext cx="2069797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ru-RU" sz="2400" dirty="0">
                <a:solidFill>
                  <a:srgbClr val="0070C0"/>
                </a:solidFill>
              </a:rPr>
              <a:t>pH </a:t>
            </a:r>
            <a:r>
              <a:rPr lang="ru-RU" altLang="ru-RU" sz="2400" dirty="0">
                <a:solidFill>
                  <a:srgbClr val="0070C0"/>
                </a:solidFill>
              </a:rPr>
              <a:t>11</a:t>
            </a:r>
            <a:r>
              <a:rPr lang="en-US" altLang="ru-RU" sz="2400" dirty="0">
                <a:solidFill>
                  <a:srgbClr val="0070C0"/>
                </a:solidFill>
              </a:rPr>
              <a:t>,0</a:t>
            </a:r>
            <a:r>
              <a:rPr lang="ru-RU" altLang="ru-RU" sz="24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altLang="ru-RU" sz="2400" dirty="0" err="1" smtClean="0">
                <a:solidFill>
                  <a:srgbClr val="0070C0"/>
                </a:solidFill>
              </a:rPr>
              <a:t>сильнолужне</a:t>
            </a:r>
            <a:endParaRPr lang="ru-RU" altLang="ru-RU" sz="2400" dirty="0">
              <a:solidFill>
                <a:srgbClr val="0070C0"/>
              </a:solidFill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27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8" grpId="0"/>
      <p:bldP spid="29" grpId="0"/>
      <p:bldP spid="30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784458" cy="51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436" y="140439"/>
            <a:ext cx="7942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Хоча </a:t>
            </a:r>
            <a:r>
              <a:rPr lang="uk-UA" sz="2000" b="1" dirty="0" err="1" smtClean="0"/>
              <a:t>карбоксильна</a:t>
            </a:r>
            <a:r>
              <a:rPr lang="uk-UA" sz="2000" b="1" dirty="0" smtClean="0"/>
              <a:t> і амінна групи присутні в одній і тій же молекулі, вони в основному ведуть себе так, як якщо б вони були окремими сутностями:</a:t>
            </a:r>
            <a:endParaRPr lang="uk-UA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2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19472"/>
            <a:ext cx="7643192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uk-UA" sz="2400" dirty="0" smtClean="0">
                <a:solidFill>
                  <a:srgbClr val="FF0000"/>
                </a:solidFill>
              </a:rPr>
              <a:t>Кислотно-основні властивості амінокислот</a:t>
            </a:r>
            <a:endParaRPr lang="en-US" sz="2400" dirty="0" smtClean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564803"/>
              </p:ext>
            </p:extLst>
          </p:nvPr>
        </p:nvGraphicFramePr>
        <p:xfrm>
          <a:off x="251520" y="1412776"/>
          <a:ext cx="29781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3" imgW="1384300" imgH="482600" progId="Equation.3">
                  <p:embed/>
                </p:oleObj>
              </mc:Choice>
              <mc:Fallback>
                <p:oleObj name="Equation" r:id="rId3" imgW="1384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12776"/>
                        <a:ext cx="29781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C:\VOETHRES\04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11" y="546475"/>
            <a:ext cx="4959885" cy="631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3440183"/>
            <a:ext cx="3672408" cy="10156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uk-UA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rPr>
              <a:t>Ізоелектрична</a:t>
            </a:r>
            <a:r>
              <a:rPr lang="uk-UA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rPr>
              <a:t> точка (</a:t>
            </a:r>
            <a:r>
              <a:rPr lang="uk-UA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rPr>
              <a:t>рІ</a:t>
            </a:r>
            <a:r>
              <a:rPr lang="uk-UA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rPr>
              <a:t>):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rPr>
              <a:t>це </a:t>
            </a:r>
            <a:r>
              <a:rPr lang="uk-U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rPr>
              <a:t>рН</a:t>
            </a: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rPr>
              <a:t>, при якому молекула має загальний нульовий заряд</a:t>
            </a:r>
            <a:endParaRPr lang="uk-UA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3391" y="2564904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Р</a:t>
            </a:r>
            <a:r>
              <a:rPr lang="uk-UA" b="1" dirty="0" smtClean="0">
                <a:solidFill>
                  <a:srgbClr val="FF0000"/>
                </a:solidFill>
              </a:rPr>
              <a:t>івняння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Хендерсона-Хассельбаха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2516853"/>
            <a:ext cx="1225015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b="1" dirty="0" smtClean="0"/>
              <a:t>Гліцин</a:t>
            </a:r>
          </a:p>
          <a:p>
            <a:pPr>
              <a:spcAft>
                <a:spcPts val="600"/>
              </a:spcAft>
            </a:pPr>
            <a:r>
              <a:rPr lang="uk-UA" b="1" dirty="0" smtClean="0"/>
              <a:t>рК</a:t>
            </a:r>
            <a:r>
              <a:rPr lang="uk-UA" b="1" baseline="-25000" dirty="0" smtClean="0"/>
              <a:t>1</a:t>
            </a:r>
            <a:r>
              <a:rPr lang="uk-UA" b="1" dirty="0" smtClean="0"/>
              <a:t>=2.34</a:t>
            </a:r>
          </a:p>
          <a:p>
            <a:pPr>
              <a:spcAft>
                <a:spcPts val="600"/>
              </a:spcAft>
            </a:pPr>
            <a:r>
              <a:rPr lang="uk-UA" b="1" dirty="0" err="1" smtClean="0"/>
              <a:t>рІ</a:t>
            </a:r>
            <a:r>
              <a:rPr lang="uk-UA" b="1" dirty="0" smtClean="0"/>
              <a:t>=5.97</a:t>
            </a:r>
          </a:p>
          <a:p>
            <a:pPr>
              <a:spcAft>
                <a:spcPts val="600"/>
              </a:spcAft>
            </a:pPr>
            <a:r>
              <a:rPr lang="uk-UA" b="1" dirty="0" smtClean="0"/>
              <a:t>рК</a:t>
            </a:r>
            <a:r>
              <a:rPr lang="uk-UA" b="1" baseline="-25000" dirty="0" smtClean="0"/>
              <a:t>2</a:t>
            </a:r>
            <a:r>
              <a:rPr lang="uk-UA" b="1" dirty="0" smtClean="0"/>
              <a:t>=9.60</a:t>
            </a:r>
            <a:endParaRPr lang="ru-RU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67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n.khnu.km.ua/dn/k_img.aspx?M=k0495&amp;T=15_1&amp;I=image023&amp;R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06214"/>
            <a:ext cx="9108504" cy="61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859887"/>
            <a:ext cx="9492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dirty="0" smtClean="0"/>
              <a:t>(До бетаїнів)</a:t>
            </a:r>
            <a:endParaRPr lang="ru-RU" sz="1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61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56230" y="110629"/>
            <a:ext cx="639950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0000FF"/>
                </a:solidFill>
              </a:rPr>
              <a:t>СПЕЦЕФІЧНІ ВЛАСТИВОСТІ АМІНОКИСЛОТ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86881" y="1146572"/>
            <a:ext cx="1440160" cy="761267"/>
            <a:chOff x="373" y="1567"/>
            <a:chExt cx="981" cy="710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73" y="1567"/>
              <a:ext cx="9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 b="1" dirty="0">
                  <a:solidFill>
                    <a:srgbClr val="0000FF"/>
                  </a:solidFill>
                </a:rPr>
                <a:t>R-CH-COOH</a:t>
              </a:r>
              <a:endParaRPr lang="ru-RU" altLang="ru-RU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748" y="1889"/>
              <a:ext cx="0" cy="18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000" b="1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67" y="2025"/>
              <a:ext cx="3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 b="1">
                  <a:solidFill>
                    <a:srgbClr val="0000FF"/>
                  </a:solidFill>
                </a:rPr>
                <a:t>NH</a:t>
              </a:r>
              <a:r>
                <a:rPr lang="en-US" altLang="ru-RU" sz="2000" b="1" baseline="-25000">
                  <a:solidFill>
                    <a:srgbClr val="0000FF"/>
                  </a:solidFill>
                </a:rPr>
                <a:t>2</a:t>
              </a:r>
              <a:endParaRPr lang="ru-RU" altLang="ru-RU" sz="2000" b="1">
                <a:solidFill>
                  <a:srgbClr val="0000FF"/>
                </a:solidFill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433068" y="1650952"/>
            <a:ext cx="1582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 b="1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43064" y="1290588"/>
            <a:ext cx="686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/>
              <a:t>HNO</a:t>
            </a:r>
            <a:r>
              <a:rPr lang="en-US" altLang="ru-RU" sz="1600" b="1" baseline="-25000"/>
              <a:t>2</a:t>
            </a:r>
            <a:endParaRPr lang="ru-RU" altLang="ru-RU" sz="1600" b="1"/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3283224" y="1124744"/>
            <a:ext cx="1191295" cy="783096"/>
            <a:chOff x="3153" y="1571"/>
            <a:chExt cx="981" cy="705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153" y="1571"/>
              <a:ext cx="9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 b="1" dirty="0">
                  <a:solidFill>
                    <a:srgbClr val="0000FF"/>
                  </a:solidFill>
                </a:rPr>
                <a:t>R-CH-COOH</a:t>
              </a:r>
              <a:endParaRPr lang="ru-RU" altLang="ru-RU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528" y="1893"/>
              <a:ext cx="0" cy="18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000" b="1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379" y="2024"/>
              <a:ext cx="3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 b="1">
                  <a:solidFill>
                    <a:srgbClr val="0000FF"/>
                  </a:solidFill>
                </a:rPr>
                <a:t>OH</a:t>
              </a:r>
              <a:endParaRPr lang="ru-RU" altLang="ru-RU" sz="2000" b="1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9368" y="1434034"/>
            <a:ext cx="3353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b="1" dirty="0">
                <a:solidFill>
                  <a:srgbClr val="0000FF"/>
                </a:solidFill>
              </a:rPr>
              <a:t>+</a:t>
            </a:r>
            <a:endParaRPr lang="ru-RU" altLang="ru-RU" sz="2000" b="1" dirty="0">
              <a:solidFill>
                <a:srgbClr val="0000FF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011168" y="1434034"/>
            <a:ext cx="457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b="1">
                <a:solidFill>
                  <a:srgbClr val="0000FF"/>
                </a:solidFill>
              </a:rPr>
              <a:t>N</a:t>
            </a:r>
            <a:r>
              <a:rPr lang="en-US" altLang="ru-RU" sz="2000" b="1" baseline="-25000">
                <a:solidFill>
                  <a:srgbClr val="0000FF"/>
                </a:solidFill>
              </a:rPr>
              <a:t>2</a:t>
            </a:r>
            <a:endParaRPr lang="ru-RU" altLang="ru-RU" sz="2000" b="1">
              <a:solidFill>
                <a:srgbClr val="0000FF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5443464" y="1362596"/>
            <a:ext cx="24880" cy="40528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 b="1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587480" y="1466542"/>
            <a:ext cx="3353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b="1">
                <a:solidFill>
                  <a:srgbClr val="0000FF"/>
                </a:solidFill>
              </a:rPr>
              <a:t>+</a:t>
            </a:r>
            <a:endParaRPr lang="ru-RU" altLang="ru-RU" sz="2000" b="1">
              <a:solidFill>
                <a:srgbClr val="0000FF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090718" y="1466542"/>
            <a:ext cx="641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b="1">
                <a:solidFill>
                  <a:srgbClr val="0000FF"/>
                </a:solidFill>
              </a:rPr>
              <a:t>H</a:t>
            </a:r>
            <a:r>
              <a:rPr lang="en-US" altLang="ru-RU" sz="2000" b="1" baseline="-25000">
                <a:solidFill>
                  <a:srgbClr val="0000FF"/>
                </a:solidFill>
              </a:rPr>
              <a:t>2</a:t>
            </a:r>
            <a:r>
              <a:rPr lang="en-US" altLang="ru-RU" sz="2000" b="1">
                <a:solidFill>
                  <a:srgbClr val="0000FF"/>
                </a:solidFill>
              </a:rPr>
              <a:t>O</a:t>
            </a:r>
            <a:endParaRPr lang="ru-RU" altLang="ru-RU" sz="2000" b="1">
              <a:solidFill>
                <a:srgbClr val="0000FF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58317" y="2010668"/>
            <a:ext cx="21146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sz="2000" b="1" dirty="0">
                <a:cs typeface="Times New Roman" pitchFamily="18" charset="0"/>
              </a:rPr>
              <a:t>α</a:t>
            </a:r>
            <a:r>
              <a:rPr lang="ru-RU" altLang="ru-RU" sz="2000" b="1" dirty="0" smtClean="0">
                <a:cs typeface="Times New Roman" pitchFamily="18" charset="0"/>
              </a:rPr>
              <a:t>-</a:t>
            </a:r>
            <a:r>
              <a:rPr lang="ru-RU" altLang="ru-RU" sz="2000" b="1" dirty="0" err="1" smtClean="0">
                <a:cs typeface="Times New Roman" pitchFamily="18" charset="0"/>
              </a:rPr>
              <a:t>амінокислота</a:t>
            </a:r>
            <a:endParaRPr lang="el-GR" altLang="ru-RU" sz="2000" b="1" dirty="0">
              <a:cs typeface="Times New Roman" pitchFamily="18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995192" y="2010668"/>
            <a:ext cx="249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sz="2000" b="1" dirty="0">
                <a:cs typeface="Times New Roman" pitchFamily="18" charset="0"/>
              </a:rPr>
              <a:t>α</a:t>
            </a:r>
            <a:r>
              <a:rPr lang="ru-RU" altLang="ru-RU" sz="2000" b="1" dirty="0" smtClean="0">
                <a:cs typeface="Times New Roman" pitchFamily="18" charset="0"/>
              </a:rPr>
              <a:t>-</a:t>
            </a:r>
            <a:r>
              <a:rPr lang="ru-RU" altLang="ru-RU" sz="2000" b="1" dirty="0" err="1" smtClean="0">
                <a:cs typeface="Times New Roman" pitchFamily="18" charset="0"/>
              </a:rPr>
              <a:t>гідроксикислота</a:t>
            </a:r>
            <a:endParaRPr lang="el-GR" altLang="ru-RU" sz="2000" b="1" dirty="0">
              <a:cs typeface="Times New Roman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7504" y="519063"/>
            <a:ext cx="3913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</a:rPr>
              <a:t> 1.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Дезамінуваня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r>
              <a:rPr lang="en-US" altLang="ru-RU" sz="2400" b="1" i="1" dirty="0" smtClean="0">
                <a:solidFill>
                  <a:srgbClr val="C00000"/>
                </a:solidFill>
              </a:rPr>
              <a:t>in </a:t>
            </a:r>
            <a:r>
              <a:rPr lang="en-US" altLang="ru-RU" sz="2400" b="1" i="1" dirty="0">
                <a:solidFill>
                  <a:srgbClr val="C00000"/>
                </a:solidFill>
              </a:rPr>
              <a:t>vitro</a:t>
            </a:r>
            <a:endParaRPr lang="ru-RU" alt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59904" y="2492896"/>
            <a:ext cx="4916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</a:rPr>
              <a:t>2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.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Декарбоксилювання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</a:t>
            </a:r>
            <a:r>
              <a:rPr lang="en-US" altLang="ru-RU" sz="2400" b="1" i="1" dirty="0" smtClean="0">
                <a:solidFill>
                  <a:srgbClr val="C00000"/>
                </a:solidFill>
              </a:rPr>
              <a:t>in </a:t>
            </a:r>
            <a:r>
              <a:rPr lang="en-US" altLang="ru-RU" sz="2400" b="1" i="1" dirty="0">
                <a:solidFill>
                  <a:srgbClr val="C00000"/>
                </a:solidFill>
              </a:rPr>
              <a:t>vitro</a:t>
            </a:r>
            <a:endParaRPr lang="ru-RU" altLang="ru-RU" sz="2400" b="1" i="1" dirty="0">
              <a:solidFill>
                <a:srgbClr val="C00000"/>
              </a:solidFill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251520" y="3048620"/>
            <a:ext cx="1440160" cy="733425"/>
            <a:chOff x="373" y="1567"/>
            <a:chExt cx="892" cy="691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73" y="1567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solidFill>
                    <a:srgbClr val="0000FF"/>
                  </a:solidFill>
                </a:rPr>
                <a:t>R-CH-COOH</a:t>
              </a:r>
              <a:endParaRPr lang="ru-RU" altLang="ru-RU" b="1">
                <a:solidFill>
                  <a:srgbClr val="0000FF"/>
                </a:solidFill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748" y="1889"/>
              <a:ext cx="0" cy="18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b="1"/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507" y="2025"/>
              <a:ext cx="3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 dirty="0">
                  <a:solidFill>
                    <a:srgbClr val="0000FF"/>
                  </a:solidFill>
                </a:rPr>
                <a:t>NH</a:t>
              </a:r>
              <a:r>
                <a:rPr lang="en-US" altLang="ru-RU" b="1" baseline="-25000" dirty="0">
                  <a:solidFill>
                    <a:srgbClr val="0000FF"/>
                  </a:solidFill>
                </a:rPr>
                <a:t>2</a:t>
              </a:r>
              <a:endParaRPr lang="ru-RU" altLang="ru-RU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1430245" y="3486977"/>
            <a:ext cx="1582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675153" y="3061965"/>
            <a:ext cx="1024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/>
              <a:t>Ba(OH)</a:t>
            </a:r>
            <a:r>
              <a:rPr lang="en-US" altLang="ru-RU" b="1" baseline="-25000" dirty="0"/>
              <a:t>2</a:t>
            </a:r>
            <a:endParaRPr lang="ru-RU" altLang="ru-RU" b="1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628430" y="3061965"/>
            <a:ext cx="359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rgbClr val="0000FF"/>
                </a:solidFill>
              </a:rPr>
              <a:t>t</a:t>
            </a:r>
            <a:r>
              <a:rPr lang="en-US" altLang="ru-RU" b="1" baseline="30000" dirty="0">
                <a:solidFill>
                  <a:srgbClr val="0000FF"/>
                </a:solidFill>
              </a:rPr>
              <a:t>o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grpSp>
        <p:nvGrpSpPr>
          <p:cNvPr id="30" name="Group 11"/>
          <p:cNvGrpSpPr>
            <a:grpSpLocks/>
          </p:cNvGrpSpPr>
          <p:nvPr/>
        </p:nvGrpSpPr>
        <p:grpSpPr bwMode="auto">
          <a:xfrm>
            <a:off x="3205312" y="3061965"/>
            <a:ext cx="887396" cy="727075"/>
            <a:chOff x="373" y="1567"/>
            <a:chExt cx="563" cy="691"/>
          </a:xfrm>
        </p:grpSpPr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373" y="1567"/>
              <a:ext cx="5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solidFill>
                    <a:srgbClr val="0000FF"/>
                  </a:solidFill>
                </a:rPr>
                <a:t>R-CH</a:t>
              </a:r>
              <a:r>
                <a:rPr lang="en-US" altLang="ru-RU" b="1" baseline="-25000">
                  <a:solidFill>
                    <a:srgbClr val="0000FF"/>
                  </a:solidFill>
                </a:rPr>
                <a:t>2</a:t>
              </a:r>
              <a:endParaRPr lang="ru-RU" altLang="ru-RU" b="1">
                <a:solidFill>
                  <a:srgbClr val="0000FF"/>
                </a:solidFill>
              </a:endParaRPr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748" y="1889"/>
              <a:ext cx="0" cy="18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b="1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567" y="2025"/>
              <a:ext cx="3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solidFill>
                    <a:srgbClr val="0000FF"/>
                  </a:solidFill>
                </a:rPr>
                <a:t>NH</a:t>
              </a:r>
              <a:r>
                <a:rPr lang="en-US" altLang="ru-RU" b="1" baseline="-25000">
                  <a:solidFill>
                    <a:srgbClr val="0000FF"/>
                  </a:solidFill>
                </a:rPr>
                <a:t>2</a:t>
              </a:r>
              <a:endParaRPr lang="ru-RU" altLang="ru-RU" b="1">
                <a:solidFill>
                  <a:srgbClr val="0000FF"/>
                </a:solidFill>
              </a:endParaRPr>
            </a:p>
          </p:txBody>
        </p:sp>
      </p:grp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067944" y="3340705"/>
            <a:ext cx="319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rgbClr val="0000FF"/>
                </a:solidFill>
              </a:rPr>
              <a:t>+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4355976" y="3340705"/>
            <a:ext cx="838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rgbClr val="0000FF"/>
                </a:solidFill>
              </a:rPr>
              <a:t>BaCO</a:t>
            </a:r>
            <a:r>
              <a:rPr lang="en-US" altLang="ru-RU" b="1" baseline="-25000" dirty="0">
                <a:solidFill>
                  <a:srgbClr val="0000FF"/>
                </a:solidFill>
              </a:rPr>
              <a:t>3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5148064" y="3340705"/>
            <a:ext cx="319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rgbClr val="0000FF"/>
                </a:solidFill>
              </a:rPr>
              <a:t>+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5490736" y="3340705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rgbClr val="0000FF"/>
                </a:solidFill>
              </a:rPr>
              <a:t>H</a:t>
            </a:r>
            <a:r>
              <a:rPr lang="en-US" altLang="ru-RU" b="1" baseline="-25000" dirty="0">
                <a:solidFill>
                  <a:srgbClr val="0000FF"/>
                </a:solidFill>
              </a:rPr>
              <a:t>2</a:t>
            </a:r>
            <a:r>
              <a:rPr lang="en-US" altLang="ru-RU" b="1" dirty="0">
                <a:solidFill>
                  <a:srgbClr val="0000FF"/>
                </a:solidFill>
              </a:rPr>
              <a:t>O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251521" y="4077072"/>
            <a:ext cx="777686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solidFill>
                  <a:srgbClr val="C00000"/>
                </a:solidFill>
              </a:rPr>
              <a:t>3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.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 </a:t>
            </a:r>
            <a:r>
              <a:rPr lang="uk-UA" altLang="ru-RU" sz="2200" b="1" dirty="0" err="1">
                <a:solidFill>
                  <a:srgbClr val="C00000"/>
                </a:solidFill>
              </a:rPr>
              <a:t>Утв</a:t>
            </a:r>
            <a:r>
              <a:rPr lang="uk-UA" altLang="ru-RU" sz="2200" b="1" dirty="0">
                <a:solidFill>
                  <a:srgbClr val="C00000"/>
                </a:solidFill>
              </a:rPr>
              <a:t>-ня</a:t>
            </a:r>
            <a:r>
              <a:rPr lang="uk-UA" sz="2200" b="1" dirty="0">
                <a:solidFill>
                  <a:srgbClr val="C00000"/>
                </a:solidFill>
              </a:rPr>
              <a:t> </a:t>
            </a:r>
            <a:r>
              <a:rPr lang="uk-UA" sz="2200" b="1" dirty="0" err="1">
                <a:solidFill>
                  <a:srgbClr val="C00000"/>
                </a:solidFill>
              </a:rPr>
              <a:t>внутрішньокомплексних</a:t>
            </a:r>
            <a:r>
              <a:rPr lang="uk-UA" sz="2200" b="1" dirty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</a:rPr>
              <a:t>солей з </a:t>
            </a:r>
            <a:r>
              <a:rPr lang="uk-UA" sz="2200" b="1" dirty="0">
                <a:solidFill>
                  <a:srgbClr val="C00000"/>
                </a:solidFill>
              </a:rPr>
              <a:t>катіонами важких металів</a:t>
            </a:r>
            <a:endParaRPr lang="ru-RU" altLang="ru-RU" sz="2200" b="1" dirty="0">
              <a:solidFill>
                <a:srgbClr val="C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915491"/>
              </p:ext>
            </p:extLst>
          </p:nvPr>
        </p:nvGraphicFramePr>
        <p:xfrm>
          <a:off x="1475656" y="4797152"/>
          <a:ext cx="6461659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CS ChemDraw Drawing" r:id="rId3" imgW="3233420" imgH="970280" progId="ChemDraw.Document.6.0">
                  <p:embed/>
                </p:oleObj>
              </mc:Choice>
              <mc:Fallback>
                <p:oleObj name="CS ChemDraw Drawing" r:id="rId3" imgW="3233420" imgH="97028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797152"/>
                        <a:ext cx="6461659" cy="1944216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70C0">
                              <a:tint val="66000"/>
                              <a:satMod val="160000"/>
                            </a:srgbClr>
                          </a:gs>
                          <a:gs pos="50000">
                            <a:srgbClr val="0070C0">
                              <a:tint val="44500"/>
                              <a:satMod val="160000"/>
                            </a:srgbClr>
                          </a:gs>
                          <a:gs pos="100000">
                            <a:srgbClr val="0070C0">
                              <a:tint val="23500"/>
                              <a:satMod val="160000"/>
                            </a:srgbClr>
                          </a:gs>
                        </a:gsLst>
                        <a:lin ang="27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6533938" y="5373216"/>
            <a:ext cx="1566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Інтенсивний </a:t>
            </a:r>
          </a:p>
          <a:p>
            <a:pPr algn="ctr"/>
            <a:r>
              <a:rPr lang="uk-UA" dirty="0" smtClean="0"/>
              <a:t>синій </a:t>
            </a:r>
            <a:r>
              <a:rPr lang="uk-UA" dirty="0"/>
              <a:t>колір </a:t>
            </a:r>
            <a:endParaRPr lang="ru-RU" dirty="0"/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67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7" grpId="0" animBg="1"/>
      <p:bldP spid="28" grpId="0"/>
      <p:bldP spid="29" grpId="0"/>
      <p:bldP spid="34" grpId="0"/>
      <p:bldP spid="35" grpId="0"/>
      <p:bldP spid="36" grpId="0"/>
      <p:bldP spid="37" grpId="0"/>
      <p:bldP spid="39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728" y="142852"/>
            <a:ext cx="7526640" cy="5498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2400" cap="none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ВІДНОШЕННЯ АМІНОКИСЛОТ ДО НАГРІВАННЯ</a:t>
            </a:r>
            <a:endParaRPr lang="uk-UA" sz="2400" cap="none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195554" y="1096056"/>
            <a:ext cx="7904838" cy="54292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Амінокислоти</a:t>
            </a:r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 2"/>
              <a:buNone/>
            </a:pPr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 2"/>
              <a:buNone/>
            </a:pPr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Амінокислоти</a:t>
            </a:r>
            <a:endParaRPr lang="ru-RU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 2"/>
              <a:buNone/>
            </a:pPr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 2"/>
              <a:buNone/>
            </a:pPr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Амінокислоти</a:t>
            </a:r>
            <a:endParaRPr lang="ru-RU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 2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949925"/>
              </p:ext>
            </p:extLst>
          </p:nvPr>
        </p:nvGraphicFramePr>
        <p:xfrm>
          <a:off x="971550" y="1119386"/>
          <a:ext cx="64389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6" name="CS ChemDraw Drawing" r:id="rId3" imgW="4919040" imgH="1324440" progId="ChemDraw.Document.6.0">
                  <p:embed/>
                </p:oleObj>
              </mc:Choice>
              <mc:Fallback>
                <p:oleObj name="CS ChemDraw Drawing" r:id="rId3" imgW="4919040" imgH="13244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19386"/>
                        <a:ext cx="643890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01108"/>
              </p:ext>
            </p:extLst>
          </p:nvPr>
        </p:nvGraphicFramePr>
        <p:xfrm>
          <a:off x="1219200" y="3140968"/>
          <a:ext cx="63055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7" name="CS ChemDraw Drawing" r:id="rId5" imgW="4499280" imgH="1080360" progId="ChemDraw.Document.6.0">
                  <p:embed/>
                </p:oleObj>
              </mc:Choice>
              <mc:Fallback>
                <p:oleObj name="CS ChemDraw Drawing" r:id="rId5" imgW="4499280" imgH="10803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40968"/>
                        <a:ext cx="630555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894225"/>
              </p:ext>
            </p:extLst>
          </p:nvPr>
        </p:nvGraphicFramePr>
        <p:xfrm>
          <a:off x="247650" y="5079826"/>
          <a:ext cx="71437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8" name="CS ChemDraw Drawing" r:id="rId7" imgW="5334480" imgH="1294560" progId="ChemDraw.Document.6.0">
                  <p:embed/>
                </p:oleObj>
              </mc:Choice>
              <mc:Fallback>
                <p:oleObj name="CS ChemDraw Drawing" r:id="rId7" imgW="5334480" imgH="12945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5079826"/>
                        <a:ext cx="714375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19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3_12cPeptideBond_2-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8" b="10217"/>
          <a:stretch/>
        </p:blipFill>
        <p:spPr>
          <a:xfrm>
            <a:off x="107504" y="2204864"/>
            <a:ext cx="7992888" cy="1402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206601"/>
            <a:ext cx="2646040" cy="456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ПЕПТИДНИЙ ЗВ’ЯЗОК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930" y="908426"/>
            <a:ext cx="763284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/>
              <a:t>Амінокислоти в поліпептидному ланцюзі зв'язуються </a:t>
            </a:r>
            <a:r>
              <a:rPr lang="uk-UA" dirty="0" smtClean="0">
                <a:solidFill>
                  <a:srgbClr val="FF0000"/>
                </a:solidFill>
              </a:rPr>
              <a:t>пептидними зв'язками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/>
              <a:t>Ця зв'язок поєднує </a:t>
            </a:r>
            <a:r>
              <a:rPr lang="uk-UA" dirty="0" err="1" smtClean="0"/>
              <a:t>карбоксильну</a:t>
            </a:r>
            <a:r>
              <a:rPr lang="uk-UA" dirty="0" smtClean="0"/>
              <a:t> групу однієї амінокислоти з аміногрупою наступної амінокислоти</a:t>
            </a:r>
            <a:endParaRPr lang="uk-UA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87255" y="3645024"/>
            <a:ext cx="3952697" cy="1368151"/>
            <a:chOff x="1423" y="3016"/>
            <a:chExt cx="3137" cy="1129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062" y="3893"/>
              <a:ext cx="3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Times New Roman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075" y="3481"/>
              <a:ext cx="3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874" y="3481"/>
              <a:ext cx="3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rgbClr val="FF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N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078" y="3058"/>
              <a:ext cx="3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Times New Roman" charset="0"/>
                  <a:ea typeface="ＭＳ Ｐゴシック" charset="0"/>
                  <a:cs typeface="ＭＳ Ｐゴシック" charset="0"/>
                </a:rPr>
                <a:t>R</a:t>
              </a:r>
              <a:r>
                <a:rPr lang="en-US" sz="2000" baseline="-25000"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rot="2723553" flipH="1">
              <a:off x="1934" y="3577"/>
              <a:ext cx="137" cy="14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423" y="3324"/>
              <a:ext cx="527" cy="417"/>
              <a:chOff x="151" y="872"/>
              <a:chExt cx="527" cy="417"/>
            </a:xfrm>
          </p:grpSpPr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>
                <a:off x="151" y="1037"/>
                <a:ext cx="52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>
                    <a:latin typeface="Times New Roman" charset="0"/>
                    <a:ea typeface="ＭＳ Ｐゴシック" charset="0"/>
                    <a:cs typeface="ＭＳ Ｐゴシック" charset="0"/>
                  </a:rPr>
                  <a:t>H</a:t>
                </a:r>
                <a:r>
                  <a:rPr lang="en-US" sz="2000" baseline="-25000">
                    <a:latin typeface="Times New Roman" charset="0"/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2000">
                    <a:latin typeface="Times New Roman" charset="0"/>
                    <a:ea typeface="ＭＳ Ｐゴシック" charset="0"/>
                    <a:cs typeface="ＭＳ Ｐゴシック" charset="0"/>
                  </a:rPr>
                  <a:t>N</a:t>
                </a:r>
              </a:p>
            </p:txBody>
          </p:sp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auto">
              <a:xfrm>
                <a:off x="330" y="872"/>
                <a:ext cx="21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>
                    <a:latin typeface="Times New Roman" charset="0"/>
                    <a:ea typeface="ＭＳ Ｐゴシック" charset="0"/>
                    <a:cs typeface="ＭＳ Ｐゴシック" charset="0"/>
                  </a:rPr>
                  <a:t>+</a:t>
                </a:r>
              </a:p>
            </p:txBody>
          </p:sp>
        </p:grp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rot="2723553" flipH="1">
              <a:off x="2353" y="3570"/>
              <a:ext cx="133" cy="13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rot="18923553" flipH="1">
              <a:off x="2141" y="3358"/>
              <a:ext cx="130" cy="13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rot="18923553" flipH="1">
              <a:off x="2141" y="3782"/>
              <a:ext cx="130" cy="13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rot="2723553" flipH="1">
              <a:off x="2755" y="3576"/>
              <a:ext cx="133" cy="137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479" y="3486"/>
              <a:ext cx="3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FF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rot="18923553" flipH="1">
              <a:off x="2551" y="3355"/>
              <a:ext cx="130" cy="133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475" y="3051"/>
              <a:ext cx="3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FF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O</a:t>
              </a: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rot="2723553" flipH="1">
              <a:off x="4024" y="3524"/>
              <a:ext cx="133" cy="13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868" y="3872"/>
              <a:ext cx="3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FF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rot="18923553" flipH="1">
              <a:off x="2947" y="3761"/>
              <a:ext cx="130" cy="133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3304" y="3872"/>
              <a:ext cx="3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Times New Roman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317" y="3460"/>
              <a:ext cx="3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3320" y="3037"/>
              <a:ext cx="3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Times New Roman" charset="0"/>
                  <a:ea typeface="ＭＳ Ｐゴシック" charset="0"/>
                  <a:cs typeface="ＭＳ Ｐゴシック" charset="0"/>
                </a:rPr>
                <a:t>R</a:t>
              </a:r>
              <a:r>
                <a:rPr lang="en-US" sz="2000" baseline="-25000"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rot="2723553" flipH="1">
              <a:off x="3176" y="3556"/>
              <a:ext cx="137" cy="14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rot="18923553" flipH="1">
              <a:off x="3383" y="3337"/>
              <a:ext cx="130" cy="13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rot="18923553" flipH="1">
              <a:off x="3383" y="3761"/>
              <a:ext cx="130" cy="13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4145" y="3447"/>
              <a:ext cx="4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Times New Roman" charset="0"/>
                  <a:ea typeface="ＭＳ Ｐゴシック" charset="0"/>
                  <a:cs typeface="ＭＳ Ｐゴシック" charset="0"/>
                </a:rPr>
                <a:t>O</a:t>
              </a:r>
              <a:r>
                <a:rPr lang="en-US" sz="2000" baseline="30000">
                  <a:latin typeface="Times New Roman" charset="0"/>
                  <a:ea typeface="ＭＳ Ｐゴシック" charset="0"/>
                  <a:cs typeface="ＭＳ Ｐゴシック" charset="0"/>
                </a:rPr>
                <a:t>-</a:t>
              </a: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rot="2723553" flipH="1">
              <a:off x="3622" y="3535"/>
              <a:ext cx="133" cy="13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748" y="3451"/>
              <a:ext cx="3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3784" y="3320"/>
              <a:ext cx="202" cy="133"/>
              <a:chOff x="1582" y="1673"/>
              <a:chExt cx="202" cy="133"/>
            </a:xfrm>
          </p:grpSpPr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 rot="18923553" flipH="1">
                <a:off x="1582" y="1673"/>
                <a:ext cx="130" cy="133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 rot="18923553" flipH="1">
                <a:off x="1654" y="1673"/>
                <a:ext cx="130" cy="133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3744" y="3016"/>
              <a:ext cx="3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Times New Roman" charset="0"/>
                  <a:ea typeface="ＭＳ Ｐゴシック" charset="0"/>
                  <a:cs typeface="ＭＳ Ｐゴシック" charset="0"/>
                </a:rPr>
                <a:t>O</a:t>
              </a: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2659" y="3341"/>
              <a:ext cx="268" cy="235"/>
            </a:xfrm>
            <a:custGeom>
              <a:avLst/>
              <a:gdLst>
                <a:gd name="T0" fmla="*/ 34 w 268"/>
                <a:gd name="T1" fmla="*/ 0 h 235"/>
                <a:gd name="T2" fmla="*/ 39 w 268"/>
                <a:gd name="T3" fmla="*/ 197 h 235"/>
                <a:gd name="T4" fmla="*/ 268 w 268"/>
                <a:gd name="T5" fmla="*/ 229 h 2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8" h="235">
                  <a:moveTo>
                    <a:pt x="34" y="0"/>
                  </a:moveTo>
                  <a:cubicBezTo>
                    <a:pt x="17" y="79"/>
                    <a:pt x="0" y="159"/>
                    <a:pt x="39" y="197"/>
                  </a:cubicBezTo>
                  <a:cubicBezTo>
                    <a:pt x="78" y="235"/>
                    <a:pt x="230" y="224"/>
                    <a:pt x="268" y="229"/>
                  </a:cubicBezTo>
                </a:path>
              </a:pathLst>
            </a:cu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4094521" y="3622372"/>
            <a:ext cx="3853384" cy="2908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700" dirty="0" smtClean="0"/>
              <a:t>Оскільки пептидний зв'язок також є амідом, він також піддається резонансу.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700" dirty="0" smtClean="0"/>
              <a:t>Таким чином, пептиди є жорсткими через резонанс навколо </a:t>
            </a:r>
            <a:r>
              <a:rPr lang="uk-UA" sz="1700" dirty="0" err="1" smtClean="0"/>
              <a:t>амідного</a:t>
            </a:r>
            <a:r>
              <a:rPr lang="uk-UA" sz="1700" dirty="0" smtClean="0"/>
              <a:t> зв'язку, що має ≈ 40% подвійного зв'язку.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700" dirty="0" smtClean="0"/>
              <a:t>Це заважає обертанню через </a:t>
            </a:r>
            <a:r>
              <a:rPr lang="uk-UA" sz="1700" dirty="0" err="1" smtClean="0"/>
              <a:t>делокалізацію</a:t>
            </a:r>
            <a:r>
              <a:rPr lang="uk-UA" sz="1700" dirty="0" smtClean="0"/>
              <a:t> електронів і перекриття </a:t>
            </a:r>
            <a:r>
              <a:rPr lang="en-US" sz="1700" dirty="0" smtClean="0"/>
              <a:t>O-C-N </a:t>
            </a:r>
            <a:r>
              <a:rPr lang="en-US" altLang="ru-RU" sz="1600" dirty="0" smtClean="0">
                <a:latin typeface="Symbol" pitchFamily="18" charset="2"/>
                <a:ea typeface="Osaka" charset="-128"/>
                <a:sym typeface="Symbol" pitchFamily="18" charset="2"/>
              </a:rPr>
              <a:t></a:t>
            </a:r>
            <a:r>
              <a:rPr lang="en-US" sz="1700" dirty="0" smtClean="0"/>
              <a:t>-</a:t>
            </a:r>
            <a:r>
              <a:rPr lang="uk-UA" sz="1700" dirty="0" smtClean="0"/>
              <a:t>орбіталей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4120"/>
            <a:ext cx="1498071" cy="13732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01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904" y="1916832"/>
            <a:ext cx="71554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План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uk-UA" sz="2000" dirty="0" smtClean="0"/>
              <a:t>Номенклатура. Ізомерія. Класифікація </a:t>
            </a:r>
            <a:r>
              <a:rPr lang="uk-UA" sz="2000" dirty="0"/>
              <a:t>амінокислот.</a:t>
            </a:r>
            <a:endParaRPr lang="ru-RU" sz="2000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uk-UA" sz="2000" dirty="0"/>
              <a:t>Методи </a:t>
            </a:r>
            <a:r>
              <a:rPr lang="uk-UA" sz="2000" dirty="0" smtClean="0"/>
              <a:t>добування </a:t>
            </a:r>
            <a:r>
              <a:rPr lang="uk-UA" sz="2000" dirty="0"/>
              <a:t>амінокислот</a:t>
            </a:r>
            <a:r>
              <a:rPr lang="uk-UA" sz="2000" dirty="0" smtClean="0"/>
              <a:t>.</a:t>
            </a:r>
            <a:endParaRPr lang="ru-RU" sz="2000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uk-UA" sz="2000" dirty="0"/>
              <a:t>Фізичні та хімічні </a:t>
            </a:r>
            <a:r>
              <a:rPr lang="uk-UA" sz="2000" dirty="0" smtClean="0"/>
              <a:t>властивості </a:t>
            </a:r>
            <a:r>
              <a:rPr lang="uk-UA" sz="2000" dirty="0"/>
              <a:t>амінокислот</a:t>
            </a:r>
            <a:r>
              <a:rPr lang="uk-UA" sz="2000" dirty="0" smtClean="0"/>
              <a:t>.</a:t>
            </a:r>
            <a:endParaRPr lang="ru-RU" sz="2000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uk-UA" sz="2000" dirty="0"/>
              <a:t>Будова, класифікація та властивості білків.</a:t>
            </a:r>
            <a:endParaRPr lang="ru-RU" sz="2000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uk-UA" sz="2000" dirty="0" smtClean="0"/>
              <a:t>Практичне значення.</a:t>
            </a:r>
            <a:endParaRPr lang="ru-RU" sz="2000" dirty="0"/>
          </a:p>
        </p:txBody>
      </p:sp>
      <p:pic>
        <p:nvPicPr>
          <p:cNvPr id="3075" name="Picture 3" descr="C:\Users\Marina\Desktop\Відкрита лекція - амінокислоти\mol-cu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5018"/>
            <a:ext cx="3772580" cy="25229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94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27376" y="5696699"/>
            <a:ext cx="3379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 err="1" smtClean="0"/>
              <a:t>алан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іл</a:t>
            </a:r>
            <a:r>
              <a:rPr lang="ru-RU" altLang="ru-RU" sz="2800" b="1" dirty="0" err="1" smtClean="0"/>
              <a:t>гліц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ил</a:t>
            </a:r>
            <a:r>
              <a:rPr lang="ru-RU" altLang="ru-RU" sz="2800" b="1" dirty="0" err="1" smtClean="0"/>
              <a:t>серін</a:t>
            </a:r>
            <a:endParaRPr lang="ru-RU" alt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27214" y="260648"/>
            <a:ext cx="343715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/>
              <a:t>Назва </a:t>
            </a:r>
            <a:r>
              <a:rPr lang="uk-UA" sz="2800" b="1" dirty="0" err="1" smtClean="0"/>
              <a:t>трипептиду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386"/>
          <a:stretch>
            <a:fillRect/>
          </a:stretch>
        </p:blipFill>
        <p:spPr bwMode="auto">
          <a:xfrm>
            <a:off x="251520" y="2492896"/>
            <a:ext cx="52578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520" y="908720"/>
            <a:ext cx="770485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altLang="ru-RU" sz="2000" b="1" dirty="0" smtClean="0"/>
              <a:t>Називають </a:t>
            </a:r>
            <a:r>
              <a:rPr lang="uk-UA" altLang="ru-RU" sz="2000" b="1" dirty="0" err="1" smtClean="0"/>
              <a:t>дипептид</a:t>
            </a:r>
            <a:r>
              <a:rPr lang="uk-UA" altLang="ru-RU" sz="2000" b="1" dirty="0" smtClean="0"/>
              <a:t> додаючи закінчення –</a:t>
            </a:r>
            <a:r>
              <a:rPr lang="uk-UA" altLang="ru-RU" sz="2000" b="1" dirty="0" err="1" smtClean="0"/>
              <a:t>іл</a:t>
            </a:r>
            <a:r>
              <a:rPr lang="uk-UA" altLang="ru-RU" sz="2000" b="1" dirty="0" smtClean="0"/>
              <a:t> до </a:t>
            </a:r>
            <a:r>
              <a:rPr lang="en-US" altLang="ru-RU" sz="2000" b="1" dirty="0" smtClean="0"/>
              <a:t>N-</a:t>
            </a:r>
            <a:r>
              <a:rPr lang="uk-UA" altLang="ru-RU" sz="2000" b="1" dirty="0" smtClean="0"/>
              <a:t>кінцевої </a:t>
            </a:r>
            <a:r>
              <a:rPr lang="en-US" altLang="ru-RU" sz="2000" b="1" dirty="0" smtClean="0"/>
              <a:t>(</a:t>
            </a:r>
            <a:r>
              <a:rPr lang="uk-UA" altLang="ru-RU" sz="2000" b="1" dirty="0" smtClean="0"/>
              <a:t>вільна </a:t>
            </a:r>
            <a:r>
              <a:rPr lang="en-US" altLang="ru-RU" sz="2000" b="1" dirty="0" smtClean="0"/>
              <a:t>H</a:t>
            </a:r>
            <a:r>
              <a:rPr lang="en-US" altLang="ru-RU" sz="2000" b="1" baseline="-25000" dirty="0" smtClean="0"/>
              <a:t>3</a:t>
            </a:r>
            <a:r>
              <a:rPr lang="en-US" altLang="ru-RU" sz="2000" b="1" dirty="0" smtClean="0"/>
              <a:t>N</a:t>
            </a:r>
            <a:r>
              <a:rPr lang="en-US" altLang="ru-RU" sz="2000" b="1" baseline="30000" dirty="0"/>
              <a:t>+</a:t>
            </a:r>
            <a:r>
              <a:rPr lang="en-US" altLang="ru-RU" sz="2000" b="1" dirty="0"/>
              <a:t>) </a:t>
            </a:r>
            <a:r>
              <a:rPr lang="uk-UA" altLang="ru-RU" sz="2000" b="1" dirty="0" smtClean="0"/>
              <a:t>амінокислоти</a:t>
            </a:r>
            <a:r>
              <a:rPr lang="en-US" altLang="ru-RU" sz="2000" b="1" dirty="0" smtClean="0"/>
              <a:t>.</a:t>
            </a:r>
            <a:endParaRPr lang="en-US" altLang="ru-RU" sz="2000" b="1" dirty="0"/>
          </a:p>
          <a:p>
            <a:pPr algn="just">
              <a:spcAft>
                <a:spcPts val="1200"/>
              </a:spcAft>
            </a:pPr>
            <a:r>
              <a:rPr lang="uk-UA" altLang="ru-RU" sz="2000" b="1" dirty="0" smtClean="0"/>
              <a:t>Повну назву пишуть для кислоти з вільною </a:t>
            </a:r>
            <a:r>
              <a:rPr lang="uk-UA" altLang="ru-RU" sz="2000" b="1" dirty="0" err="1" smtClean="0"/>
              <a:t>карбоксильною</a:t>
            </a:r>
            <a:r>
              <a:rPr lang="uk-UA" altLang="ru-RU" sz="2000" b="1" dirty="0" smtClean="0"/>
              <a:t> групою </a:t>
            </a:r>
            <a:r>
              <a:rPr lang="en-US" altLang="ru-RU" sz="2000" b="1" dirty="0" smtClean="0"/>
              <a:t>(</a:t>
            </a:r>
            <a:r>
              <a:rPr lang="en-US" altLang="ru-RU" sz="2000" b="1" dirty="0"/>
              <a:t>COO</a:t>
            </a:r>
            <a:r>
              <a:rPr lang="en-US" altLang="ru-RU" sz="2000" b="1" baseline="30000" dirty="0">
                <a:cs typeface="Arial" pitchFamily="34" charset="0"/>
              </a:rPr>
              <a:t>–</a:t>
            </a:r>
            <a:r>
              <a:rPr lang="en-US" altLang="ru-RU" sz="2000" b="1" dirty="0"/>
              <a:t>) </a:t>
            </a:r>
            <a:r>
              <a:rPr lang="en-US" altLang="ru-RU" sz="2000" b="1" dirty="0" smtClean="0"/>
              <a:t>C-</a:t>
            </a:r>
            <a:r>
              <a:rPr lang="uk-UA" altLang="ru-RU" sz="2000" b="1" dirty="0" smtClean="0"/>
              <a:t>кінець</a:t>
            </a:r>
            <a:r>
              <a:rPr lang="en-US" altLang="ru-RU" sz="2000" b="1" dirty="0" smtClean="0"/>
              <a:t>.</a:t>
            </a:r>
            <a:endParaRPr lang="en-US" altLang="ru-RU" sz="2000" b="1" dirty="0"/>
          </a:p>
        </p:txBody>
      </p:sp>
      <p:pic>
        <p:nvPicPr>
          <p:cNvPr id="10263" name="Picture 23" descr="C:\Users\Marina\Desktop\Відкрита лекція - амінокислоти\516ddde6660e892f6acdbd8a4c2fd8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430005"/>
            <a:ext cx="3148186" cy="24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51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274638"/>
            <a:ext cx="5945832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Реакции </a:t>
            </a:r>
            <a:r>
              <a:rPr lang="el-GR" alt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-аминокислот </a:t>
            </a:r>
            <a:r>
              <a:rPr lang="en-US" alt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vivo</a:t>
            </a:r>
            <a:endParaRPr lang="el-GR" alt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77280" y="1268760"/>
            <a:ext cx="6131024" cy="45259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uk-UA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Декарбоксилювання</a:t>
            </a:r>
            <a:r>
              <a:rPr lang="ru-RU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uk-UA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Дезамінування</a:t>
            </a:r>
            <a:r>
              <a:rPr lang="ru-RU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        - </a:t>
            </a:r>
            <a:r>
              <a:rPr lang="uk-UA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окислювальне</a:t>
            </a:r>
            <a:r>
              <a:rPr lang="ru-RU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        - </a:t>
            </a:r>
            <a:r>
              <a:rPr lang="uk-UA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неокислювальне</a:t>
            </a:r>
            <a:r>
              <a:rPr lang="ru-RU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uk-UA" altLang="ru-RU" sz="2800" dirty="0" err="1" smtClean="0">
                <a:solidFill>
                  <a:srgbClr val="0000FF"/>
                </a:solidFill>
                <a:latin typeface="Times New Roman" pitchFamily="18" charset="0"/>
              </a:rPr>
              <a:t>Переамінування</a:t>
            </a:r>
            <a:r>
              <a:rPr lang="ru-RU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uk-UA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Утворення</a:t>
            </a:r>
            <a:r>
              <a:rPr lang="ru-RU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 пептидного </a:t>
            </a:r>
            <a:r>
              <a:rPr lang="ru-RU" altLang="ru-RU" sz="2800" dirty="0" err="1" smtClean="0">
                <a:solidFill>
                  <a:srgbClr val="0000FF"/>
                </a:solidFill>
                <a:latin typeface="Times New Roman" pitchFamily="18" charset="0"/>
              </a:rPr>
              <a:t>зв</a:t>
            </a:r>
            <a:r>
              <a:rPr lang="en-US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’</a:t>
            </a:r>
            <a:r>
              <a:rPr lang="uk-UA" altLang="ru-RU" sz="2800" dirty="0" err="1" smtClean="0">
                <a:solidFill>
                  <a:srgbClr val="0000FF"/>
                </a:solidFill>
                <a:latin typeface="Times New Roman" pitchFamily="18" charset="0"/>
              </a:rPr>
              <a:t>язку</a:t>
            </a:r>
            <a:r>
              <a:rPr lang="ru-RU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altLang="ru-RU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53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6840760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00100" algn="l"/>
              </a:tabLst>
            </a:pPr>
            <a:r>
              <a:rPr lang="uk-UA" sz="22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4. Будова, класифікація та властивості білка</a:t>
            </a:r>
            <a:endParaRPr lang="ru-RU" sz="2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98072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Білок може мати 4 рівні організації структури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defRPr/>
            </a:pPr>
            <a:r>
              <a:rPr lang="en-US" sz="2200" dirty="0" smtClean="0"/>
              <a:t>1</a:t>
            </a:r>
            <a:r>
              <a:rPr lang="uk-UA" sz="2200" dirty="0" smtClean="0"/>
              <a:t> </a:t>
            </a:r>
            <a:r>
              <a:rPr lang="en-US" sz="2200" dirty="0" smtClean="0"/>
              <a:t>- </a:t>
            </a:r>
            <a:r>
              <a:rPr lang="uk-UA" sz="2200" dirty="0" smtClean="0"/>
              <a:t>Первинна </a:t>
            </a:r>
            <a:r>
              <a:rPr lang="uk-UA" sz="2200" dirty="0"/>
              <a:t>с</a:t>
            </a:r>
            <a:r>
              <a:rPr lang="uk-UA" sz="2200" dirty="0" smtClean="0"/>
              <a:t>труктура</a:t>
            </a:r>
            <a:endParaRPr lang="en-US" sz="2200" dirty="0"/>
          </a:p>
          <a:p>
            <a:pPr lvl="1" algn="just">
              <a:defRPr/>
            </a:pPr>
            <a:r>
              <a:rPr lang="en-US" sz="2200" dirty="0" smtClean="0"/>
              <a:t>2</a:t>
            </a:r>
            <a:r>
              <a:rPr lang="uk-UA" sz="2200" dirty="0" smtClean="0"/>
              <a:t> </a:t>
            </a:r>
            <a:r>
              <a:rPr lang="en-US" sz="2200" dirty="0" smtClean="0"/>
              <a:t>- </a:t>
            </a:r>
            <a:r>
              <a:rPr lang="uk-UA" sz="2200" dirty="0" smtClean="0"/>
              <a:t>Вторинна структура</a:t>
            </a:r>
            <a:endParaRPr lang="en-US" sz="2200" dirty="0"/>
          </a:p>
          <a:p>
            <a:pPr lvl="1" algn="just">
              <a:defRPr/>
            </a:pPr>
            <a:r>
              <a:rPr lang="en-US" sz="2200" dirty="0" smtClean="0"/>
              <a:t>3</a:t>
            </a:r>
            <a:r>
              <a:rPr lang="uk-UA" sz="2200" dirty="0" smtClean="0"/>
              <a:t> </a:t>
            </a:r>
            <a:r>
              <a:rPr lang="en-US" sz="2200" dirty="0" smtClean="0"/>
              <a:t>–</a:t>
            </a:r>
            <a:r>
              <a:rPr lang="uk-UA" sz="2200" dirty="0" smtClean="0"/>
              <a:t> Третинна структура </a:t>
            </a:r>
            <a:endParaRPr lang="en-US" sz="2200" dirty="0"/>
          </a:p>
          <a:p>
            <a:pPr lvl="1" algn="just">
              <a:defRPr/>
            </a:pPr>
            <a:r>
              <a:rPr lang="en-US" sz="2200" dirty="0" smtClean="0"/>
              <a:t>4</a:t>
            </a:r>
            <a:r>
              <a:rPr lang="uk-UA" sz="2200" dirty="0" smtClean="0"/>
              <a:t> </a:t>
            </a:r>
            <a:r>
              <a:rPr lang="en-US" sz="2200" dirty="0" smtClean="0"/>
              <a:t>–</a:t>
            </a:r>
            <a:r>
              <a:rPr lang="uk-UA" sz="2200" dirty="0" smtClean="0"/>
              <a:t> Четвертинна структура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2" y="3140968"/>
            <a:ext cx="934939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18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475656" y="313492"/>
            <a:ext cx="5713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РІВНІ ОРГАНІЗАЦІЇ СТРУКТУРИ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0"/>
          <a:stretch>
            <a:fillRect/>
          </a:stretch>
        </p:blipFill>
        <p:spPr bwMode="auto">
          <a:xfrm>
            <a:off x="179512" y="908719"/>
            <a:ext cx="8856984" cy="578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00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3" y="972011"/>
            <a:ext cx="6336704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7030A0"/>
              </a:buClr>
              <a:defRPr/>
            </a:pPr>
            <a:r>
              <a:rPr lang="uk-UA" sz="2200" b="1" u="sng" dirty="0">
                <a:solidFill>
                  <a:srgbClr val="7030A0"/>
                </a:solidFill>
              </a:rPr>
              <a:t>Первинна </a:t>
            </a:r>
            <a:r>
              <a:rPr lang="uk-UA" sz="2200" b="1" u="sng" dirty="0" smtClean="0">
                <a:solidFill>
                  <a:srgbClr val="7030A0"/>
                </a:solidFill>
              </a:rPr>
              <a:t>структура</a:t>
            </a:r>
            <a:r>
              <a:rPr lang="uk-UA" sz="2200" b="1" u="sng" dirty="0">
                <a:solidFill>
                  <a:srgbClr val="7030A0"/>
                </a:solidFill>
              </a:rPr>
              <a:t>:</a:t>
            </a:r>
            <a:r>
              <a:rPr lang="uk-UA" sz="2200" b="1" dirty="0">
                <a:solidFill>
                  <a:srgbClr val="7030A0"/>
                </a:solidFill>
              </a:rPr>
              <a:t> </a:t>
            </a:r>
            <a:r>
              <a:rPr lang="uk-UA" sz="2200" dirty="0"/>
              <a:t>послідовність амінокислот у поліпептиді </a:t>
            </a:r>
            <a:r>
              <a:rPr lang="en-GB" sz="2200" dirty="0"/>
              <a:t>  </a:t>
            </a:r>
          </a:p>
          <a:p>
            <a:pPr marL="342900" indent="-342900" algn="just">
              <a:buFontTx/>
              <a:buChar char="-"/>
              <a:defRPr/>
            </a:pPr>
            <a:r>
              <a:rPr lang="uk-UA" sz="2200" dirty="0"/>
              <a:t>Правильна амінокислотна послідовність визначається генетичною інформацією клітини</a:t>
            </a:r>
          </a:p>
          <a:p>
            <a:pPr marL="342900" indent="-342900" algn="just">
              <a:buFontTx/>
              <a:buChar char="-"/>
              <a:defRPr/>
            </a:pPr>
            <a:r>
              <a:rPr lang="uk-UA" sz="2200" dirty="0"/>
              <a:t>Найменша </a:t>
            </a:r>
            <a:r>
              <a:rPr lang="uk-UA" sz="2200" dirty="0">
                <a:solidFill>
                  <a:srgbClr val="FF0000"/>
                </a:solidFill>
              </a:rPr>
              <a:t>зміна</a:t>
            </a:r>
            <a:r>
              <a:rPr lang="uk-UA" sz="2200" dirty="0"/>
              <a:t> цієї послідовності </a:t>
            </a:r>
            <a:r>
              <a:rPr lang="uk-UA" sz="2200" dirty="0">
                <a:solidFill>
                  <a:srgbClr val="FF0000"/>
                </a:solidFill>
              </a:rPr>
              <a:t>впливає на здатність білка функціонувати</a:t>
            </a:r>
            <a:r>
              <a:rPr lang="uk-UA" sz="22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r>
              <a:rPr lang="uk-UA" sz="2200" dirty="0" smtClean="0"/>
              <a:t>Пептиди поділяються на </a:t>
            </a:r>
            <a:r>
              <a:rPr lang="uk-UA" sz="2200" dirty="0" err="1" smtClean="0">
                <a:solidFill>
                  <a:srgbClr val="FF0000"/>
                </a:solidFill>
              </a:rPr>
              <a:t>олігопептиди</a:t>
            </a:r>
            <a:r>
              <a:rPr lang="uk-UA" sz="2200" dirty="0" smtClean="0"/>
              <a:t> (до 10 </a:t>
            </a:r>
            <a:r>
              <a:rPr lang="uk-UA" sz="2200" dirty="0" err="1" smtClean="0"/>
              <a:t>а.к</a:t>
            </a:r>
            <a:r>
              <a:rPr lang="uk-UA" sz="2200" dirty="0" smtClean="0"/>
              <a:t>.) та </a:t>
            </a:r>
            <a:r>
              <a:rPr lang="uk-UA" sz="2200" dirty="0" smtClean="0">
                <a:solidFill>
                  <a:srgbClr val="FF0000"/>
                </a:solidFill>
              </a:rPr>
              <a:t>поліпептиди</a:t>
            </a:r>
            <a:r>
              <a:rPr lang="uk-UA" sz="2200" dirty="0" smtClean="0"/>
              <a:t> (до 100 </a:t>
            </a:r>
            <a:r>
              <a:rPr lang="uk-UA" sz="2200" dirty="0" err="1" smtClean="0"/>
              <a:t>а.к</a:t>
            </a:r>
            <a:r>
              <a:rPr lang="uk-UA" sz="2200" dirty="0" smtClean="0"/>
              <a:t>.)</a:t>
            </a:r>
            <a:endParaRPr lang="uk-UA" sz="2200" dirty="0"/>
          </a:p>
          <a:p>
            <a:pPr marL="342900" indent="-342900" algn="just">
              <a:buFontTx/>
              <a:buChar char="-"/>
              <a:defRPr/>
            </a:pPr>
            <a:endParaRPr lang="uk-UA" sz="220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uk-UA" sz="2200" dirty="0"/>
              <a:t>Серповидна клітинна хвороба проявляється нездатністю гемоглобіну в еритроцитах переносити кисень, головну функцію гемоглобіну. </a:t>
            </a:r>
            <a:r>
              <a:rPr lang="uk-UA" sz="2200" dirty="0" smtClean="0"/>
              <a:t>Це </a:t>
            </a:r>
            <a:r>
              <a:rPr lang="uk-UA" sz="2200" dirty="0"/>
              <a:t>порушення крові є </a:t>
            </a:r>
            <a:r>
              <a:rPr lang="uk-UA" sz="2200" dirty="0">
                <a:solidFill>
                  <a:srgbClr val="FF0000"/>
                </a:solidFill>
              </a:rPr>
              <a:t>результатом зміни однієї амінокислоти.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468560" y="188640"/>
            <a:ext cx="8229600" cy="63090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altLang="ru-RU" dirty="0" smtClean="0"/>
              <a:t>первинна структура</a:t>
            </a:r>
            <a:endParaRPr lang="en-US" altLang="ru-RU" dirty="0" smtClean="0"/>
          </a:p>
        </p:txBody>
      </p:sp>
      <p:pic>
        <p:nvPicPr>
          <p:cNvPr id="5" name="Picture 8" descr="dihedr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4" y="-27383"/>
            <a:ext cx="2404599" cy="6885384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62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8072" y="188640"/>
            <a:ext cx="8229600" cy="63090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altLang="ru-RU" dirty="0" smtClean="0"/>
              <a:t>Вторинна структура</a:t>
            </a:r>
            <a:endParaRPr lang="en-US" altLang="ru-RU" dirty="0" smtClean="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788024" y="1124744"/>
            <a:ext cx="3429000" cy="453072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7030A0"/>
              </a:buClr>
              <a:defRPr/>
            </a:pPr>
            <a:r>
              <a:rPr lang="uk-UA" sz="20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Вторинна</a:t>
            </a:r>
            <a:r>
              <a:rPr lang="ru-RU" sz="20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структура: </a:t>
            </a:r>
            <a:r>
              <a:rPr lang="uk-UA" sz="1700" dirty="0" smtClean="0"/>
              <a:t>регулярне розташування амінокислот в локалізованих областях поліпептиду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7030A0"/>
              </a:buClr>
              <a:defRPr/>
            </a:pPr>
            <a:r>
              <a:rPr lang="uk-UA" sz="1700" dirty="0" smtClean="0"/>
              <a:t>Складається з поліпептиду, що утворює більш стійку структуру, часто за участі водневих </a:t>
            </a:r>
            <a:r>
              <a:rPr lang="uk-UA" sz="1700" dirty="0" err="1" smtClean="0"/>
              <a:t>зв'язків</a:t>
            </a:r>
            <a:r>
              <a:rPr lang="uk-UA" sz="1700" dirty="0" smtClean="0"/>
              <a:t> між групами </a:t>
            </a:r>
            <a:r>
              <a:rPr lang="en-US" sz="1700" dirty="0" smtClean="0"/>
              <a:t>R</a:t>
            </a:r>
            <a:endParaRPr lang="uk-UA" sz="1700" dirty="0" smtClean="0"/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7030A0"/>
              </a:buClr>
              <a:defRPr/>
            </a:pPr>
            <a:r>
              <a:rPr lang="uk-UA" sz="1700" dirty="0" smtClean="0"/>
              <a:t>Існує</a:t>
            </a:r>
            <a:r>
              <a:rPr lang="ru-RU" sz="1700" dirty="0" smtClean="0"/>
              <a:t> </a:t>
            </a:r>
            <a:r>
              <a:rPr lang="ru-RU" sz="1700" dirty="0"/>
              <a:t>два </a:t>
            </a:r>
            <a:r>
              <a:rPr lang="uk-UA" sz="1700" dirty="0" smtClean="0"/>
              <a:t>типи</a:t>
            </a:r>
            <a:r>
              <a:rPr lang="ru-RU" sz="1700" dirty="0" smtClean="0"/>
              <a:t> </a:t>
            </a:r>
            <a:r>
              <a:rPr lang="uk-UA" sz="1700" dirty="0" smtClean="0"/>
              <a:t>вторинної</a:t>
            </a:r>
            <a:r>
              <a:rPr lang="ru-RU" sz="1700" dirty="0" smtClean="0"/>
              <a:t> </a:t>
            </a:r>
            <a:r>
              <a:rPr lang="uk-UA" sz="1700" dirty="0" smtClean="0"/>
              <a:t>структури (</a:t>
            </a:r>
            <a:r>
              <a:rPr lang="en-US" altLang="ru-RU" sz="1800" dirty="0">
                <a:solidFill>
                  <a:srgbClr val="002060"/>
                </a:solidFill>
              </a:rPr>
              <a:t>Pauling</a:t>
            </a:r>
            <a:r>
              <a:rPr lang="en-US" altLang="ru-RU" sz="1800" dirty="0"/>
              <a:t> and </a:t>
            </a:r>
            <a:r>
              <a:rPr lang="en-US" altLang="ru-RU" sz="1800" dirty="0" smtClean="0">
                <a:solidFill>
                  <a:srgbClr val="002060"/>
                </a:solidFill>
              </a:rPr>
              <a:t>Corey</a:t>
            </a:r>
            <a:r>
              <a:rPr lang="uk-UA" sz="1700" dirty="0" smtClean="0"/>
              <a:t>)</a:t>
            </a:r>
            <a:r>
              <a:rPr lang="ru-RU" sz="1700" dirty="0" smtClean="0"/>
              <a:t>:</a:t>
            </a:r>
            <a:r>
              <a:rPr lang="en-US" sz="1700" dirty="0" smtClean="0"/>
              <a:t> </a:t>
            </a:r>
          </a:p>
          <a:p>
            <a:pPr indent="-161925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1700" b="1" dirty="0" err="1">
                <a:solidFill>
                  <a:srgbClr val="FF0000"/>
                </a:solidFill>
              </a:rPr>
              <a:t>Спиральна</a:t>
            </a:r>
            <a:r>
              <a:rPr lang="ru-RU" sz="1700" b="1" dirty="0">
                <a:solidFill>
                  <a:srgbClr val="FF0000"/>
                </a:solidFill>
              </a:rPr>
              <a:t> структура </a:t>
            </a:r>
            <a:r>
              <a:rPr lang="uk-UA" sz="1700" dirty="0" smtClean="0"/>
              <a:t>називається альфа-спіраллю (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α-спіраль</a:t>
            </a:r>
            <a:r>
              <a:rPr lang="uk-UA" sz="1700" dirty="0" smtClean="0"/>
              <a:t>), ця область поліпептидних ланцюгів, що закручені навколо себе</a:t>
            </a:r>
          </a:p>
          <a:p>
            <a:pPr indent="-161925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1700" b="1" dirty="0" err="1" smtClean="0">
                <a:solidFill>
                  <a:srgbClr val="FF0000"/>
                </a:solidFill>
              </a:rPr>
              <a:t>Гофрований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700" b="1" dirty="0">
                <a:solidFill>
                  <a:srgbClr val="FF0000"/>
                </a:solidFill>
              </a:rPr>
              <a:t>лист </a:t>
            </a:r>
            <a:r>
              <a:rPr lang="uk-UA" sz="1700" b="1" dirty="0" smtClean="0"/>
              <a:t>(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β-лист</a:t>
            </a:r>
            <a:r>
              <a:rPr lang="uk-UA" sz="1700" b="1" dirty="0" smtClean="0"/>
              <a:t>): </a:t>
            </a:r>
            <a:r>
              <a:rPr lang="uk-UA" sz="1700" dirty="0" smtClean="0"/>
              <a:t>дві частини поліпептидного ланцюга лежать пліч-о-пліч з водневими зв'язками між ними.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700" dirty="0" smtClean="0"/>
          </a:p>
          <a:p>
            <a:pPr>
              <a:lnSpc>
                <a:spcPct val="80000"/>
              </a:lnSpc>
              <a:defRPr/>
            </a:pPr>
            <a:endParaRPr lang="en-US" sz="1700" dirty="0" smtClean="0"/>
          </a:p>
        </p:txBody>
      </p:sp>
      <p:pic>
        <p:nvPicPr>
          <p:cNvPr id="4" name="Picture 7" descr="03_15FigureA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"/>
          <a:stretch>
            <a:fillRect/>
          </a:stretch>
        </p:blipFill>
        <p:spPr>
          <a:xfrm>
            <a:off x="-20514" y="908720"/>
            <a:ext cx="2743200" cy="2717800"/>
          </a:xfrm>
          <a:prstGeom prst="rect">
            <a:avLst/>
          </a:prstGeom>
          <a:noFill/>
        </p:spPr>
      </p:pic>
      <p:pic>
        <p:nvPicPr>
          <p:cNvPr id="5" name="Picture 8" descr="03_15FigureB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"/>
          <a:stretch>
            <a:fillRect/>
          </a:stretch>
        </p:blipFill>
        <p:spPr bwMode="auto">
          <a:xfrm>
            <a:off x="2417886" y="1052736"/>
            <a:ext cx="2370138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"/>
          <a:stretch>
            <a:fillRect/>
          </a:stretch>
        </p:blipFill>
        <p:spPr bwMode="auto">
          <a:xfrm>
            <a:off x="2411760" y="4124821"/>
            <a:ext cx="2612231" cy="247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roprin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05064"/>
            <a:ext cx="2260612" cy="272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48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8072" y="188640"/>
            <a:ext cx="8229600" cy="63090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altLang="ru-RU" dirty="0" smtClean="0"/>
              <a:t>третинна структура</a:t>
            </a:r>
            <a:endParaRPr lang="en-US" altLang="ru-RU" dirty="0" smtClean="0"/>
          </a:p>
        </p:txBody>
      </p:sp>
      <p:pic>
        <p:nvPicPr>
          <p:cNvPr id="3" name="Picture 4" descr="03_16Figur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6"/>
          <a:stretch>
            <a:fillRect/>
          </a:stretch>
        </p:blipFill>
        <p:spPr bwMode="auto">
          <a:xfrm>
            <a:off x="251520" y="4221088"/>
            <a:ext cx="51054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72" y="1009759"/>
            <a:ext cx="7898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Третинна структура</a:t>
            </a:r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dirty="0" smtClean="0">
                <a:cs typeface="Tahoma" pitchFamily="34" charset="0"/>
              </a:rPr>
              <a:t>додаткове складання поліпептиду, що забезпечує більшу стабільність і унікальну тривимірну </a:t>
            </a:r>
            <a:r>
              <a:rPr lang="ru-RU" dirty="0" smtClean="0">
                <a:cs typeface="Tahoma" pitchFamily="34" charset="0"/>
              </a:rPr>
              <a:t>форму. </a:t>
            </a:r>
            <a:r>
              <a:rPr lang="uk-UA" dirty="0" smtClean="0">
                <a:cs typeface="Tahoma" pitchFamily="34" charset="0"/>
              </a:rPr>
              <a:t>Формує ділянки або пази в молекулі, які важливі для зв'язування інших молекул.</a:t>
            </a:r>
          </a:p>
          <a:p>
            <a:pPr lvl="1">
              <a:defRPr/>
            </a:pPr>
            <a:endParaRPr lang="uk-UA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  <a:p>
            <a:pPr marL="36000" lvl="1">
              <a:defRPr/>
            </a:pPr>
            <a:r>
              <a:rPr lang="uk-UA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Дисульфідні</a:t>
            </a:r>
            <a:r>
              <a:rPr lang="uk-U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зв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’</a:t>
            </a:r>
            <a:r>
              <a:rPr lang="uk-UA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язки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uk-UA" dirty="0" smtClean="0">
                <a:cs typeface="Tahoma" pitchFamily="34" charset="0"/>
              </a:rPr>
              <a:t>зв'язки між </a:t>
            </a:r>
            <a:r>
              <a:rPr lang="en-US" dirty="0" smtClean="0">
                <a:solidFill>
                  <a:srgbClr val="FF0000"/>
                </a:solidFill>
                <a:cs typeface="Tahoma" pitchFamily="34" charset="0"/>
              </a:rPr>
              <a:t>-</a:t>
            </a:r>
            <a:r>
              <a:rPr lang="en-US" dirty="0">
                <a:solidFill>
                  <a:srgbClr val="FF0000"/>
                </a:solidFill>
                <a:cs typeface="Tahoma" pitchFamily="34" charset="0"/>
              </a:rPr>
              <a:t>SH </a:t>
            </a:r>
            <a:r>
              <a:rPr lang="uk-UA" dirty="0" smtClean="0">
                <a:cs typeface="Tahoma" pitchFamily="34" charset="0"/>
              </a:rPr>
              <a:t>групами двох різних амінокислот. </a:t>
            </a:r>
          </a:p>
          <a:p>
            <a:pPr lvl="1">
              <a:defRPr/>
            </a:pPr>
            <a:endParaRPr lang="uk-UA" b="1" dirty="0">
              <a:cs typeface="Tahoma" pitchFamily="34" charset="0"/>
            </a:endParaRPr>
          </a:p>
          <a:p>
            <a:pPr lvl="1" algn="just">
              <a:defRPr/>
            </a:pPr>
            <a:r>
              <a:rPr lang="uk-UA" b="1" dirty="0" smtClean="0">
                <a:cs typeface="Tahoma" pitchFamily="34" charset="0"/>
              </a:rPr>
              <a:t>У більшості білків </a:t>
            </a:r>
            <a:r>
              <a:rPr lang="uk-UA" dirty="0">
                <a:cs typeface="Tahoma" pitchFamily="34" charset="0"/>
              </a:rPr>
              <a:t>комбінується альфа-спіраль і бета-складчасті </a:t>
            </a:r>
            <a:r>
              <a:rPr lang="uk-UA" dirty="0" smtClean="0">
                <a:cs typeface="Tahoma" pitchFamily="34" charset="0"/>
              </a:rPr>
              <a:t>структури, вони з'єднуються областями </a:t>
            </a:r>
            <a:r>
              <a:rPr lang="uk-UA" dirty="0">
                <a:cs typeface="Tahoma" pitchFamily="34" charset="0"/>
              </a:rPr>
              <a:t>петлі поліпептидного ланцюга, </a:t>
            </a:r>
            <a:r>
              <a:rPr lang="uk-UA" dirty="0" smtClean="0">
                <a:cs typeface="Tahoma" pitchFamily="34" charset="0"/>
              </a:rPr>
              <a:t>складаються </a:t>
            </a:r>
            <a:r>
              <a:rPr lang="uk-UA" dirty="0">
                <a:cs typeface="Tahoma" pitchFamily="34" charset="0"/>
              </a:rPr>
              <a:t>в компактні </a:t>
            </a:r>
            <a:r>
              <a:rPr lang="uk-UA" dirty="0" smtClean="0">
                <a:cs typeface="Tahoma" pitchFamily="34" charset="0"/>
              </a:rPr>
              <a:t>глобулярні структури, які </a:t>
            </a:r>
            <a:r>
              <a:rPr lang="uk-UA" dirty="0" err="1" smtClean="0">
                <a:cs typeface="Tahoma" pitchFamily="34" charset="0"/>
              </a:rPr>
              <a:t>назвоють</a:t>
            </a:r>
            <a:r>
              <a:rPr lang="uk-UA" dirty="0" smtClean="0">
                <a:cs typeface="Tahoma" pitchFamily="34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cs typeface="Tahoma" pitchFamily="34" charset="0"/>
              </a:rPr>
              <a:t>доменами</a:t>
            </a:r>
            <a:r>
              <a:rPr lang="uk-UA" dirty="0" smtClean="0"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(</a:t>
            </a:r>
            <a:r>
              <a:rPr lang="uk-UA" dirty="0">
                <a:cs typeface="Tahoma" pitchFamily="34" charset="0"/>
              </a:rPr>
              <a:t>основна одиниця цільної структури</a:t>
            </a:r>
            <a:r>
              <a:rPr lang="uk-UA" dirty="0" smtClean="0">
                <a:cs typeface="Tahoma" pitchFamily="34" charset="0"/>
              </a:rPr>
              <a:t>).</a:t>
            </a:r>
            <a:endParaRPr lang="en-US" dirty="0">
              <a:cs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46305" y="3913311"/>
            <a:ext cx="24260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1400" b="1" dirty="0" smtClean="0"/>
              <a:t>Myoglobin</a:t>
            </a:r>
            <a:r>
              <a:rPr lang="uk-UA" altLang="ru-RU" sz="1400" b="1" dirty="0" smtClean="0"/>
              <a:t> (</a:t>
            </a:r>
            <a:r>
              <a:rPr lang="en-US" altLang="ru-RU" sz="1400" dirty="0"/>
              <a:t>Kendrew 1958</a:t>
            </a:r>
            <a:r>
              <a:rPr lang="uk-UA" altLang="ru-RU" sz="1400" b="1" dirty="0" smtClean="0"/>
              <a:t>)</a:t>
            </a:r>
            <a:endParaRPr lang="en-US" altLang="ru-RU" sz="1400" b="1" dirty="0">
              <a:latin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36" y="4375958"/>
            <a:ext cx="2078659" cy="236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5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79712" y="116632"/>
            <a:ext cx="4824536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uk-UA" sz="2400" dirty="0" err="1" smtClean="0">
                <a:solidFill>
                  <a:srgbClr val="FF0000"/>
                </a:solidFill>
              </a:rPr>
              <a:t>Дисульфідний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 err="1" smtClean="0">
                <a:solidFill>
                  <a:srgbClr val="FF0000"/>
                </a:solidFill>
              </a:rPr>
              <a:t>звязок</a:t>
            </a:r>
            <a:endParaRPr lang="uk-UA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4" descr="C:\VOETHRES\04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692696"/>
            <a:ext cx="4356484" cy="3736098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16015" y="908720"/>
            <a:ext cx="20882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uk-UA" altLang="ru-RU" b="1" dirty="0" smtClean="0">
                <a:solidFill>
                  <a:srgbClr val="0000FF"/>
                </a:solidFill>
              </a:rPr>
              <a:t>Важливе місце в складі білків та структурі</a:t>
            </a:r>
            <a:endParaRPr lang="uk-UA" altLang="ru-RU" b="1" dirty="0">
              <a:solidFill>
                <a:srgbClr val="0000FF"/>
              </a:solidFill>
            </a:endParaRPr>
          </a:p>
        </p:txBody>
      </p:sp>
      <p:pic>
        <p:nvPicPr>
          <p:cNvPr id="6" name="Picture 3" descr="04_29_Disulfide bo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64586"/>
            <a:ext cx="5580112" cy="414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66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04_04_noncoval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9213"/>
            <a:ext cx="9091612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88024" y="5293022"/>
            <a:ext cx="41315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AutoNum type="arabicParenR"/>
            </a:pPr>
            <a:r>
              <a:rPr lang="uk-UA" altLang="ru-RU" dirty="0" smtClean="0">
                <a:solidFill>
                  <a:srgbClr val="FF0000"/>
                </a:solidFill>
              </a:rPr>
              <a:t>Іонні зв'язки</a:t>
            </a:r>
          </a:p>
          <a:p>
            <a:pPr>
              <a:buFont typeface="Arial" pitchFamily="34" charset="0"/>
              <a:buAutoNum type="arabicParenR"/>
            </a:pPr>
            <a:r>
              <a:rPr lang="uk-UA" altLang="ru-RU" dirty="0" smtClean="0">
                <a:solidFill>
                  <a:srgbClr val="FF0000"/>
                </a:solidFill>
              </a:rPr>
              <a:t>Водневі зв'язки</a:t>
            </a:r>
          </a:p>
          <a:p>
            <a:pPr>
              <a:buFont typeface="Arial" pitchFamily="34" charset="0"/>
              <a:buAutoNum type="arabicParenR"/>
            </a:pPr>
            <a:r>
              <a:rPr lang="uk-UA" altLang="ru-RU" dirty="0" smtClean="0">
                <a:solidFill>
                  <a:srgbClr val="FF0000"/>
                </a:solidFill>
              </a:rPr>
              <a:t>Ван-дер-</a:t>
            </a:r>
            <a:r>
              <a:rPr lang="uk-UA" altLang="ru-RU" dirty="0" err="1" smtClean="0">
                <a:solidFill>
                  <a:srgbClr val="FF0000"/>
                </a:solidFill>
              </a:rPr>
              <a:t>Ваальсові</a:t>
            </a:r>
            <a:r>
              <a:rPr lang="uk-UA" altLang="ru-RU" dirty="0" smtClean="0">
                <a:solidFill>
                  <a:srgbClr val="FF0000"/>
                </a:solidFill>
              </a:rPr>
              <a:t> сили</a:t>
            </a:r>
            <a:endParaRPr lang="uk-UA" altLang="ru-RU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52400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b="1" dirty="0" smtClean="0">
                <a:solidFill>
                  <a:srgbClr val="FF0000"/>
                </a:solidFill>
              </a:rPr>
              <a:t>NON-COVALENT BONDS WITHIN AND BETWEEN P’ CHAINS ARE AS IMPORTANT IN THEIR OVERALL CONFORMATION AND FUNCTION</a:t>
            </a:r>
            <a:endParaRPr lang="en-US" altLang="ru-RU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76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" y="1196752"/>
            <a:ext cx="43529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43608" y="116632"/>
            <a:ext cx="5904656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altLang="ru-RU" sz="2000" dirty="0" smtClean="0">
                <a:solidFill>
                  <a:schemeClr val="tx2"/>
                </a:solidFill>
                <a:latin typeface="Arial" pitchFamily="34" charset="0"/>
              </a:rPr>
              <a:t>НЕПОЛЯРНІ R-ГРУПИ, ЯК ПРАВИЛО, </a:t>
            </a:r>
            <a:br>
              <a:rPr lang="ru-RU" altLang="ru-RU" sz="2000" dirty="0" smtClean="0">
                <a:solidFill>
                  <a:schemeClr val="tx2"/>
                </a:solidFill>
                <a:latin typeface="Arial" pitchFamily="34" charset="0"/>
              </a:rPr>
            </a:br>
            <a:r>
              <a:rPr lang="ru-RU" altLang="ru-RU" sz="2000" dirty="0" smtClean="0">
                <a:solidFill>
                  <a:schemeClr val="tx2"/>
                </a:solidFill>
                <a:latin typeface="Arial" pitchFamily="34" charset="0"/>
              </a:rPr>
              <a:t>СХОВАНІ В СЕРЕДЕНІ РОЗЧИННИХ БІЛКІВ</a:t>
            </a:r>
            <a:endParaRPr lang="en-US" altLang="ru-RU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99124" y="1488852"/>
            <a:ext cx="27667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uk-UA" altLang="ru-RU" u="sng" dirty="0" smtClean="0">
                <a:latin typeface="Arial" pitchFamily="34" charset="0"/>
              </a:rPr>
              <a:t>Міоглобін</a:t>
            </a:r>
            <a:endParaRPr lang="en-US" altLang="ru-RU" dirty="0">
              <a:latin typeface="Arial" pitchFamily="34" charset="0"/>
            </a:endParaRPr>
          </a:p>
          <a:p>
            <a:pPr eaLnBrk="1" hangingPunct="1"/>
            <a:r>
              <a:rPr lang="uk-UA" altLang="ru-RU" dirty="0" smtClean="0">
                <a:solidFill>
                  <a:srgbClr val="0070C0"/>
                </a:solidFill>
                <a:latin typeface="Arial" pitchFamily="34" charset="0"/>
              </a:rPr>
              <a:t>Сині</a:t>
            </a:r>
            <a:r>
              <a:rPr lang="en-US" altLang="ru-RU" dirty="0" smtClean="0">
                <a:latin typeface="Arial" pitchFamily="34" charset="0"/>
              </a:rPr>
              <a:t> </a:t>
            </a:r>
            <a:r>
              <a:rPr lang="en-US" altLang="ru-RU" dirty="0">
                <a:latin typeface="Arial" pitchFamily="34" charset="0"/>
              </a:rPr>
              <a:t>= </a:t>
            </a:r>
            <a:r>
              <a:rPr lang="uk-UA" altLang="ru-RU" dirty="0" smtClean="0">
                <a:latin typeface="Arial" pitchFamily="34" charset="0"/>
              </a:rPr>
              <a:t>не полярні </a:t>
            </a:r>
            <a:endParaRPr lang="en-US" altLang="ru-RU" dirty="0">
              <a:latin typeface="Arial" pitchFamily="34" charset="0"/>
            </a:endParaRPr>
          </a:p>
          <a:p>
            <a:pPr eaLnBrk="1" hangingPunct="1"/>
            <a:r>
              <a:rPr lang="en-US" altLang="ru-RU" dirty="0" smtClean="0">
                <a:latin typeface="Arial" pitchFamily="34" charset="0"/>
              </a:rPr>
              <a:t>R-</a:t>
            </a:r>
            <a:r>
              <a:rPr lang="uk-UA" altLang="ru-RU" dirty="0" smtClean="0">
                <a:latin typeface="Arial" pitchFamily="34" charset="0"/>
              </a:rPr>
              <a:t>групи</a:t>
            </a:r>
            <a:endParaRPr lang="en-US" altLang="ru-RU" dirty="0">
              <a:latin typeface="Arial" pitchFamily="34" charset="0"/>
            </a:endParaRPr>
          </a:p>
          <a:p>
            <a:pPr eaLnBrk="1" hangingPunct="1"/>
            <a:r>
              <a:rPr lang="uk-UA" altLang="ru-RU" dirty="0" smtClean="0">
                <a:solidFill>
                  <a:srgbClr val="FF0000"/>
                </a:solidFill>
                <a:latin typeface="Arial" pitchFamily="34" charset="0"/>
              </a:rPr>
              <a:t>Червоний</a:t>
            </a:r>
            <a:r>
              <a:rPr lang="en-US" altLang="ru-RU" dirty="0" smtClean="0">
                <a:latin typeface="Arial" pitchFamily="34" charset="0"/>
              </a:rPr>
              <a:t> </a:t>
            </a:r>
            <a:r>
              <a:rPr lang="en-US" altLang="ru-RU" dirty="0">
                <a:latin typeface="Arial" pitchFamily="34" charset="0"/>
              </a:rPr>
              <a:t>= </a:t>
            </a:r>
            <a:r>
              <a:rPr lang="uk-UA" altLang="ru-RU" dirty="0" smtClean="0">
                <a:latin typeface="Arial" pitchFamily="34" charset="0"/>
              </a:rPr>
              <a:t>Гем</a:t>
            </a:r>
            <a:endParaRPr lang="en-US" altLang="ru-RU" dirty="0">
              <a:latin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91000" y="4046315"/>
            <a:ext cx="42749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uk-UA" altLang="ru-RU" b="1" dirty="0" smtClean="0"/>
              <a:t>«Цеглини», які становлять гідрофобне ядро і вносять значний вклад в складання (гідрофобні взаємодії)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4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562"/>
            <a:ext cx="45736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/>
              <a:t>1.1 НОМЕНКЛАТУРА АМІНОКИСЛОТ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469" y="692696"/>
            <a:ext cx="802392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</a:rPr>
              <a:t>Амінокислотами</a:t>
            </a:r>
            <a:r>
              <a:rPr lang="uk-UA" sz="2000" b="1" dirty="0" smtClean="0"/>
              <a:t> називають похідні карбонових кислот, у вуглеводневому радикалі яких один або кілька атомів Гідрогену заміщені на аміногрупу 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998" y="1844824"/>
            <a:ext cx="7776864" cy="2108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НОМЕНКЛАТУРА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Префікс </a:t>
            </a:r>
            <a:r>
              <a:rPr lang="uk-UA" b="1" dirty="0" err="1" smtClean="0">
                <a:solidFill>
                  <a:srgbClr val="0070C0"/>
                </a:solidFill>
              </a:rPr>
              <a:t>аміно</a:t>
            </a:r>
            <a:r>
              <a:rPr lang="uk-UA" b="1" dirty="0" smtClean="0">
                <a:solidFill>
                  <a:srgbClr val="0070C0"/>
                </a:solidFill>
              </a:rPr>
              <a:t>-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+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00B0F0"/>
                </a:solidFill>
              </a:rPr>
              <a:t>назва</a:t>
            </a:r>
            <a:r>
              <a:rPr lang="uk-UA" b="1" dirty="0" smtClean="0"/>
              <a:t> (тривіальна/систематична) відповідної  </a:t>
            </a:r>
            <a:r>
              <a:rPr lang="uk-UA" b="1" dirty="0" smtClean="0">
                <a:solidFill>
                  <a:srgbClr val="00B0F0"/>
                </a:solidFill>
              </a:rPr>
              <a:t>карбонової кислоти </a:t>
            </a:r>
          </a:p>
          <a:p>
            <a:pPr marL="285750" indent="-285750" algn="just">
              <a:buFontTx/>
              <a:buChar char="-"/>
            </a:pPr>
            <a:r>
              <a:rPr lang="uk-UA" b="1" dirty="0" smtClean="0"/>
              <a:t>Позначення положення –</a:t>
            </a:r>
            <a:r>
              <a:rPr lang="en-US" b="1" dirty="0" smtClean="0"/>
              <a:t>NH</a:t>
            </a:r>
            <a:r>
              <a:rPr lang="en-US" sz="1400" b="1" dirty="0" smtClean="0"/>
              <a:t>2</a:t>
            </a:r>
            <a:r>
              <a:rPr lang="en-US" b="1" dirty="0" smtClean="0"/>
              <a:t> </a:t>
            </a:r>
            <a:r>
              <a:rPr lang="uk-UA" b="1" dirty="0" smtClean="0"/>
              <a:t>відносно –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СООН  грецькі символи </a:t>
            </a:r>
            <a:r>
              <a:rPr lang="uk-UA" b="1" dirty="0" smtClean="0"/>
              <a:t>для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 тривіальної</a:t>
            </a:r>
            <a:r>
              <a:rPr lang="uk-UA" b="1" dirty="0" smtClean="0"/>
              <a:t> (</a:t>
            </a:r>
            <a:r>
              <a:rPr lang="el-GR" b="1" dirty="0" smtClean="0"/>
              <a:t>α</a:t>
            </a:r>
            <a:r>
              <a:rPr lang="uk-UA" b="1" dirty="0" smtClean="0"/>
              <a:t>, </a:t>
            </a:r>
            <a:r>
              <a:rPr lang="el-GR" b="1" dirty="0" smtClean="0"/>
              <a:t>β</a:t>
            </a:r>
            <a:r>
              <a:rPr lang="uk-UA" b="1" dirty="0" smtClean="0"/>
              <a:t>, </a:t>
            </a:r>
            <a:r>
              <a:rPr lang="el-GR" b="1" dirty="0" smtClean="0"/>
              <a:t>γ</a:t>
            </a:r>
            <a:r>
              <a:rPr lang="uk-UA" b="1" dirty="0" smtClean="0"/>
              <a:t>),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цифри</a:t>
            </a:r>
            <a:r>
              <a:rPr lang="uk-UA" b="1" dirty="0" smtClean="0"/>
              <a:t> для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систематичної </a:t>
            </a:r>
            <a:r>
              <a:rPr lang="uk-UA" b="1" dirty="0" smtClean="0"/>
              <a:t>номенклатури. </a:t>
            </a:r>
          </a:p>
          <a:p>
            <a:pPr marL="285750" indent="-285750" algn="just">
              <a:buFontTx/>
              <a:buChar char="-"/>
            </a:pPr>
            <a:r>
              <a:rPr lang="uk-UA" b="1" dirty="0" smtClean="0"/>
              <a:t>Тривіальні назви для амінокислот, що є компонентами білків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676405"/>
              </p:ext>
            </p:extLst>
          </p:nvPr>
        </p:nvGraphicFramePr>
        <p:xfrm>
          <a:off x="467544" y="4005064"/>
          <a:ext cx="7344816" cy="154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CS ChemDraw Drawing" r:id="rId3" imgW="4724280" imgH="991080" progId="ChemDraw.Document.6.0">
                  <p:embed/>
                </p:oleObj>
              </mc:Choice>
              <mc:Fallback>
                <p:oleObj name="CS ChemDraw Drawing" r:id="rId3" imgW="4724280" imgH="991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4005064"/>
                        <a:ext cx="7344816" cy="1540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1101" y="5210616"/>
            <a:ext cx="20249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>
                <a:latin typeface="+mj-lt"/>
              </a:rPr>
              <a:t>Гліцин;</a:t>
            </a:r>
          </a:p>
          <a:p>
            <a:r>
              <a:rPr lang="uk-UA" sz="1400" dirty="0" err="1" smtClean="0">
                <a:solidFill>
                  <a:srgbClr val="0070C0"/>
                </a:solidFill>
                <a:latin typeface="+mj-lt"/>
              </a:rPr>
              <a:t>Аміно</a:t>
            </a:r>
            <a:r>
              <a:rPr lang="uk-UA" sz="1400" dirty="0" err="1" smtClean="0">
                <a:latin typeface="+mj-lt"/>
              </a:rPr>
              <a:t>оцтова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smtClean="0">
                <a:solidFill>
                  <a:schemeClr val="tx2"/>
                </a:solidFill>
                <a:latin typeface="+mj-lt"/>
              </a:rPr>
              <a:t>кислота</a:t>
            </a:r>
            <a:r>
              <a:rPr lang="uk-UA" sz="1400" dirty="0" smtClean="0">
                <a:latin typeface="+mj-lt"/>
              </a:rPr>
              <a:t>;</a:t>
            </a:r>
          </a:p>
          <a:p>
            <a:r>
              <a:rPr lang="uk-UA" sz="1400" dirty="0" err="1" smtClean="0">
                <a:solidFill>
                  <a:srgbClr val="0070C0"/>
                </a:solidFill>
                <a:latin typeface="+mj-lt"/>
              </a:rPr>
              <a:t>Аміно</a:t>
            </a:r>
            <a:r>
              <a:rPr lang="uk-UA" sz="1400" dirty="0" err="1" smtClean="0">
                <a:latin typeface="+mj-lt"/>
              </a:rPr>
              <a:t>етан</a:t>
            </a:r>
            <a:r>
              <a:rPr lang="uk-UA" sz="1400" dirty="0" err="1" smtClean="0">
                <a:solidFill>
                  <a:schemeClr val="tx2"/>
                </a:solidFill>
                <a:latin typeface="+mj-lt"/>
              </a:rPr>
              <a:t>ова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smtClean="0">
                <a:solidFill>
                  <a:schemeClr val="tx2"/>
                </a:solidFill>
                <a:latin typeface="+mj-lt"/>
              </a:rPr>
              <a:t>кислота</a:t>
            </a:r>
            <a:endParaRPr lang="ru-RU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2470" y="5517232"/>
            <a:ext cx="2933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Α</a:t>
            </a:r>
            <a:r>
              <a:rPr lang="uk-UA" sz="1400" dirty="0" smtClean="0"/>
              <a:t>-аланін;</a:t>
            </a:r>
          </a:p>
          <a:p>
            <a:r>
              <a:rPr lang="el-GR" sz="1400" dirty="0" smtClean="0"/>
              <a:t>Α</a:t>
            </a:r>
            <a:r>
              <a:rPr lang="uk-UA" sz="1400" dirty="0" smtClean="0"/>
              <a:t>-</a:t>
            </a:r>
            <a:r>
              <a:rPr lang="uk-UA" sz="1400" dirty="0" err="1" smtClean="0">
                <a:solidFill>
                  <a:srgbClr val="0070C0"/>
                </a:solidFill>
              </a:rPr>
              <a:t>аміно</a:t>
            </a:r>
            <a:r>
              <a:rPr lang="uk-UA" sz="1400" dirty="0" err="1" smtClean="0"/>
              <a:t>пропіонова</a:t>
            </a:r>
            <a:r>
              <a:rPr lang="uk-UA" sz="1400" dirty="0" smtClean="0"/>
              <a:t> </a:t>
            </a:r>
            <a:r>
              <a:rPr lang="uk-UA" sz="1400" dirty="0" smtClean="0">
                <a:solidFill>
                  <a:schemeClr val="tx2"/>
                </a:solidFill>
              </a:rPr>
              <a:t>кислота</a:t>
            </a:r>
            <a:r>
              <a:rPr lang="uk-UA" sz="1400" dirty="0" smtClean="0"/>
              <a:t>;</a:t>
            </a:r>
          </a:p>
          <a:p>
            <a:r>
              <a:rPr lang="uk-UA" sz="1400" dirty="0" smtClean="0"/>
              <a:t>2-</a:t>
            </a:r>
            <a:r>
              <a:rPr lang="uk-UA" sz="1400" dirty="0" smtClean="0">
                <a:solidFill>
                  <a:srgbClr val="0070C0"/>
                </a:solidFill>
              </a:rPr>
              <a:t>аміно</a:t>
            </a:r>
            <a:r>
              <a:rPr lang="uk-UA" sz="1400" dirty="0" smtClean="0"/>
              <a:t>пропан</a:t>
            </a:r>
            <a:r>
              <a:rPr lang="uk-UA" sz="1400" dirty="0" smtClean="0">
                <a:solidFill>
                  <a:schemeClr val="tx2"/>
                </a:solidFill>
              </a:rPr>
              <a:t>ова</a:t>
            </a:r>
            <a:r>
              <a:rPr lang="uk-UA" sz="1400" dirty="0" smtClean="0"/>
              <a:t> </a:t>
            </a:r>
            <a:r>
              <a:rPr lang="uk-UA" sz="1400" dirty="0" smtClean="0">
                <a:solidFill>
                  <a:schemeClr val="tx2"/>
                </a:solidFill>
              </a:rPr>
              <a:t>кислота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54798" y="5733256"/>
            <a:ext cx="2933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err="1" smtClean="0"/>
              <a:t>Антранілова</a:t>
            </a:r>
            <a:r>
              <a:rPr lang="uk-UA" sz="1400" dirty="0" smtClean="0"/>
              <a:t> кислота;</a:t>
            </a:r>
          </a:p>
          <a:p>
            <a:r>
              <a:rPr lang="uk-UA" sz="1400" dirty="0" smtClean="0"/>
              <a:t>О-</a:t>
            </a:r>
            <a:r>
              <a:rPr lang="uk-UA" sz="1400" dirty="0" err="1" smtClean="0">
                <a:solidFill>
                  <a:srgbClr val="0070C0"/>
                </a:solidFill>
              </a:rPr>
              <a:t>аміно</a:t>
            </a:r>
            <a:r>
              <a:rPr lang="uk-UA" sz="1400" dirty="0" err="1" smtClean="0"/>
              <a:t>бензойна</a:t>
            </a:r>
            <a:r>
              <a:rPr lang="uk-UA" sz="1400" dirty="0" smtClean="0"/>
              <a:t> </a:t>
            </a:r>
            <a:r>
              <a:rPr lang="uk-UA" sz="1400" dirty="0" smtClean="0">
                <a:solidFill>
                  <a:schemeClr val="tx2"/>
                </a:solidFill>
              </a:rPr>
              <a:t>кислота</a:t>
            </a:r>
            <a:r>
              <a:rPr lang="uk-UA" sz="1400" dirty="0" smtClean="0"/>
              <a:t>;</a:t>
            </a:r>
          </a:p>
          <a:p>
            <a:r>
              <a:rPr lang="uk-UA" sz="1400" dirty="0" smtClean="0"/>
              <a:t>2-</a:t>
            </a:r>
            <a:r>
              <a:rPr lang="uk-UA" sz="1400" dirty="0" smtClean="0">
                <a:solidFill>
                  <a:srgbClr val="0070C0"/>
                </a:solidFill>
              </a:rPr>
              <a:t>аміно</a:t>
            </a:r>
            <a:r>
              <a:rPr lang="uk-UA" sz="1400" dirty="0" smtClean="0"/>
              <a:t>бензойна </a:t>
            </a:r>
            <a:r>
              <a:rPr lang="uk-UA" sz="1400" dirty="0" smtClean="0">
                <a:solidFill>
                  <a:schemeClr val="tx2"/>
                </a:solidFill>
              </a:rPr>
              <a:t>кислота</a:t>
            </a:r>
            <a:endParaRPr lang="ru-RU" sz="1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42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8072" y="188640"/>
            <a:ext cx="8229600" cy="63090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altLang="ru-RU" dirty="0" smtClean="0"/>
              <a:t>четвертинна структура</a:t>
            </a:r>
            <a:endParaRPr lang="en-US" altLang="ru-RU" dirty="0" smtClean="0"/>
          </a:p>
        </p:txBody>
      </p:sp>
      <p:pic>
        <p:nvPicPr>
          <p:cNvPr id="3" name="Picture 7" descr="hemoglo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472" y="1196752"/>
            <a:ext cx="3549640" cy="3268514"/>
          </a:xfrm>
          <a:prstGeom prst="rect">
            <a:avLst/>
          </a:prstGeom>
          <a:noFill/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059832" y="1196752"/>
            <a:ext cx="4929808" cy="453072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uk-UA" sz="20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Четвертина структура</a:t>
            </a:r>
            <a:r>
              <a:rPr lang="en-US" sz="20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uk-UA" sz="20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/>
              <a:t>характерна для білків, що складаються з двох або більше</a:t>
            </a:r>
            <a:r>
              <a:rPr lang="ru-RU" sz="2000" dirty="0" smtClean="0"/>
              <a:t> </a:t>
            </a:r>
            <a:r>
              <a:rPr lang="uk-UA" sz="2000" dirty="0" smtClean="0"/>
              <a:t>поліпептидів (характерна для 5% білків)</a:t>
            </a:r>
          </a:p>
          <a:p>
            <a:pPr>
              <a:defRPr/>
            </a:pPr>
            <a:endParaRPr lang="uk-UA" sz="2000" dirty="0" smtClean="0"/>
          </a:p>
          <a:p>
            <a:pPr lvl="1" algn="just">
              <a:defRPr/>
            </a:pPr>
            <a:r>
              <a:rPr lang="uk-UA" sz="2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Субодиниця</a:t>
            </a:r>
            <a:r>
              <a:rPr lang="uk-UA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кожен поліпептид в білку, який тримається разом ковалентними і нековалентними зв'язками.</a:t>
            </a:r>
          </a:p>
          <a:p>
            <a:pPr lvl="1" algn="just">
              <a:defRPr/>
            </a:pPr>
            <a:r>
              <a:rPr lang="uk-UA" sz="20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Гомодимер</a:t>
            </a:r>
            <a:r>
              <a:rPr lang="uk-UA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uk-UA" sz="200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білок, що містить дві однакові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субодиниці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1" algn="just">
              <a:defRPr/>
            </a:pPr>
            <a:r>
              <a:rPr lang="uk-UA" sz="20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Гетеродимер</a:t>
            </a:r>
            <a:r>
              <a:rPr lang="uk-UA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uk-UA" sz="200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білок, що містить дві неідентичних 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субодиниці</a:t>
            </a:r>
            <a:endParaRPr lang="uk-UA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6" t="4345" r="16695" b="9240"/>
          <a:stretch/>
        </p:blipFill>
        <p:spPr>
          <a:xfrm>
            <a:off x="251520" y="4561468"/>
            <a:ext cx="2581711" cy="210789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32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2646040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БІЛКІВ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460" y="912495"/>
            <a:ext cx="767290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Білки можна розділити на три основні класи, які співвідносяться з типовими третинними структурами: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uk-UA" dirty="0" smtClean="0">
                <a:solidFill>
                  <a:srgbClr val="FF0000"/>
                </a:solidFill>
              </a:rPr>
              <a:t>Глобулярні білки</a:t>
            </a:r>
            <a:r>
              <a:rPr lang="uk-UA" dirty="0" smtClean="0"/>
              <a:t> майже всі розчинні, багато ферментів.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uk-UA" dirty="0" err="1" smtClean="0">
                <a:solidFill>
                  <a:srgbClr val="FF0000"/>
                </a:solidFill>
              </a:rPr>
              <a:t>Фібрилярні</a:t>
            </a:r>
            <a:r>
              <a:rPr lang="uk-UA" dirty="0" smtClean="0">
                <a:solidFill>
                  <a:srgbClr val="FF0000"/>
                </a:solidFill>
              </a:rPr>
              <a:t> білки </a:t>
            </a:r>
            <a:r>
              <a:rPr lang="uk-UA" dirty="0" smtClean="0"/>
              <a:t>часто є структурними, колаген - основний компонент сполучної тканини; кератин - білковий компонент волосся і нігтів.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uk-UA" dirty="0" smtClean="0">
                <a:solidFill>
                  <a:srgbClr val="FF0000"/>
                </a:solidFill>
              </a:rPr>
              <a:t>Мембранні білки</a:t>
            </a:r>
            <a:r>
              <a:rPr lang="uk-UA" dirty="0" smtClean="0"/>
              <a:t> часто служать рецепторами або каналами </a:t>
            </a:r>
            <a:r>
              <a:rPr lang="uk-UA" dirty="0"/>
              <a:t>для </a:t>
            </a:r>
            <a:r>
              <a:rPr lang="uk-UA" dirty="0" smtClean="0"/>
              <a:t> </a:t>
            </a:r>
            <a:r>
              <a:rPr lang="uk-UA" dirty="0"/>
              <a:t>проходження через клітинну </a:t>
            </a:r>
            <a:r>
              <a:rPr lang="uk-UA" dirty="0" smtClean="0"/>
              <a:t>мембрану полярних або заряджених молекул. </a:t>
            </a:r>
            <a:endParaRPr lang="uk-UA" dirty="0"/>
          </a:p>
        </p:txBody>
      </p:sp>
      <p:pic>
        <p:nvPicPr>
          <p:cNvPr id="5" name="Picture 4" descr="membrane protei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19" y="3573016"/>
            <a:ext cx="2965773" cy="227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oll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2496808" cy="209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261511" y="6212160"/>
            <a:ext cx="1238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uk-UA" altLang="ru-RU" dirty="0" smtClean="0"/>
              <a:t>Колаген</a:t>
            </a:r>
            <a:endParaRPr lang="en-US" altLang="ru-RU" dirty="0"/>
          </a:p>
        </p:txBody>
      </p:sp>
      <p:pic>
        <p:nvPicPr>
          <p:cNvPr id="8" name="Picture 5" descr="1mbn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721946"/>
            <a:ext cx="1981200" cy="1981200"/>
          </a:xfrm>
          <a:prstGeom prst="rect">
            <a:avLst/>
          </a:prstGeom>
          <a:noFill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50962" y="5703146"/>
            <a:ext cx="1523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uk-UA" altLang="ru-RU" dirty="0" smtClean="0"/>
              <a:t>Міоглобін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69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776864" cy="2616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</a:rPr>
              <a:t>Кон'юговані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білки -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є білки, які функціонують при взаємодії з  </a:t>
            </a:r>
          </a:p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іншими хімічними групами (</a:t>
            </a:r>
            <a:r>
              <a:rPr lang="uk-U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простетична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група).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err="1">
                <a:solidFill>
                  <a:srgbClr val="FF0000"/>
                </a:solidFill>
              </a:rPr>
              <a:t>Глікопротеїни</a:t>
            </a:r>
            <a:r>
              <a:rPr lang="uk-UA" dirty="0">
                <a:solidFill>
                  <a:srgbClr val="FF0000"/>
                </a:solidFill>
              </a:rPr>
              <a:t>:</a:t>
            </a:r>
            <a:r>
              <a:rPr lang="uk-UA" dirty="0"/>
              <a:t> містять ланцюги </a:t>
            </a:r>
            <a:r>
              <a:rPr lang="uk-UA" dirty="0" err="1"/>
              <a:t>олігосахариду</a:t>
            </a:r>
            <a:r>
              <a:rPr lang="uk-UA" dirty="0"/>
              <a:t>, </a:t>
            </a:r>
            <a:r>
              <a:rPr lang="uk-UA" dirty="0" err="1"/>
              <a:t>ковалентно</a:t>
            </a:r>
            <a:r>
              <a:rPr lang="uk-UA" dirty="0"/>
              <a:t> приєднаного до поліпептидних ланцюгів, вони відіграють певну роль в міжклітинних взаємодіях.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err="1">
                <a:solidFill>
                  <a:srgbClr val="FF0000"/>
                </a:solidFill>
              </a:rPr>
              <a:t>Ліпопротеїни</a:t>
            </a:r>
            <a:r>
              <a:rPr lang="uk-UA" dirty="0">
                <a:solidFill>
                  <a:srgbClr val="FF0000"/>
                </a:solidFill>
              </a:rPr>
              <a:t>:</a:t>
            </a:r>
            <a:r>
              <a:rPr lang="uk-UA" dirty="0"/>
              <a:t> ферменти, транспортери.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err="1">
                <a:solidFill>
                  <a:srgbClr val="FF0000"/>
                </a:solidFill>
              </a:rPr>
              <a:t>Хромопротеїн</a:t>
            </a:r>
            <a:r>
              <a:rPr lang="uk-UA" dirty="0">
                <a:solidFill>
                  <a:srgbClr val="FF0000"/>
                </a:solidFill>
              </a:rPr>
              <a:t>:</a:t>
            </a:r>
            <a:r>
              <a:rPr lang="uk-UA" dirty="0"/>
              <a:t> гемоглобін.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err="1" smtClean="0">
                <a:solidFill>
                  <a:srgbClr val="FF0000"/>
                </a:solidFill>
              </a:rPr>
              <a:t>Нуклеопротеїни</a:t>
            </a:r>
            <a:r>
              <a:rPr lang="uk-UA" dirty="0" smtClean="0">
                <a:solidFill>
                  <a:srgbClr val="FF0000"/>
                </a:solidFill>
              </a:rPr>
              <a:t>:</a:t>
            </a:r>
            <a:r>
              <a:rPr lang="uk-UA" dirty="0" smtClean="0"/>
              <a:t> хромосома.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FF0000"/>
                </a:solidFill>
              </a:rPr>
              <a:t>Фосфопротеїни:</a:t>
            </a:r>
            <a:r>
              <a:rPr lang="uk-UA" dirty="0" smtClean="0"/>
              <a:t> знайдені в молоці.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504" y="3141042"/>
            <a:ext cx="4608512" cy="471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uk-UA" alt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Складні білки поділяють:</a:t>
            </a:r>
            <a:endParaRPr lang="ru-RU" altLang="ru-RU" sz="2400" b="1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55204" y="3860180"/>
            <a:ext cx="2233612" cy="337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000" b="1">
                <a:solidFill>
                  <a:srgbClr val="000066"/>
                </a:solidFill>
              </a:rPr>
              <a:t>глікопротеїни</a:t>
            </a:r>
            <a:endParaRPr lang="ru-RU" altLang="ru-RU" sz="2000">
              <a:solidFill>
                <a:srgbClr val="000066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55204" y="4291980"/>
            <a:ext cx="2233612" cy="337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000" b="1">
                <a:solidFill>
                  <a:srgbClr val="000066"/>
                </a:solidFill>
              </a:rPr>
              <a:t>ліпопротеїни</a:t>
            </a:r>
            <a:r>
              <a:rPr lang="uk-UA" altLang="ru-RU" sz="2000">
                <a:solidFill>
                  <a:srgbClr val="000066"/>
                </a:solidFill>
              </a:rPr>
              <a:t> </a:t>
            </a:r>
            <a:endParaRPr lang="ru-RU" altLang="ru-RU" sz="2000">
              <a:solidFill>
                <a:srgbClr val="000066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55204" y="4725368"/>
            <a:ext cx="2233612" cy="337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000" b="1">
                <a:solidFill>
                  <a:srgbClr val="000066"/>
                </a:solidFill>
              </a:rPr>
              <a:t>хромопротеїни</a:t>
            </a:r>
            <a:endParaRPr lang="ru-RU" altLang="ru-RU" sz="2000">
              <a:solidFill>
                <a:srgbClr val="000066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55204" y="5157168"/>
            <a:ext cx="2233612" cy="337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000" b="1">
                <a:solidFill>
                  <a:srgbClr val="000066"/>
                </a:solidFill>
              </a:rPr>
              <a:t>нуклеопротеїни</a:t>
            </a:r>
            <a:endParaRPr lang="ru-RU" altLang="ru-RU" sz="2000">
              <a:solidFill>
                <a:srgbClr val="000066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55204" y="5588968"/>
            <a:ext cx="2233612" cy="337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000" b="1">
                <a:solidFill>
                  <a:srgbClr val="000066"/>
                </a:solidFill>
              </a:rPr>
              <a:t>фосфопротеїни</a:t>
            </a:r>
            <a:endParaRPr lang="ru-RU" altLang="ru-RU" sz="2000">
              <a:solidFill>
                <a:srgbClr val="000066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55204" y="6020768"/>
            <a:ext cx="2233612" cy="337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000" b="1">
                <a:solidFill>
                  <a:srgbClr val="000066"/>
                </a:solidFill>
              </a:rPr>
              <a:t>металопротеїни</a:t>
            </a:r>
            <a:endParaRPr lang="ru-RU" altLang="ru-RU" sz="2000">
              <a:solidFill>
                <a:srgbClr val="000066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23404" y="3644280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23404" y="623666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323404" y="580486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323404" y="537306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23404" y="494126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23404" y="450946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323404" y="407608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" name="Picture 19" descr="http://www.tryphonov.ru/tryphonov2/pic2/hemogl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16" y="3499817"/>
            <a:ext cx="3354388" cy="335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2988816" y="4941267"/>
            <a:ext cx="2735263" cy="1012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2988816" y="4220542"/>
            <a:ext cx="4175125" cy="6742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2988816" y="4004642"/>
            <a:ext cx="2447925" cy="8781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28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688" y="595751"/>
            <a:ext cx="2646040" cy="456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БІЛКІВ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4572000" cy="5608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0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53" y="140289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 – м'язи, шкіра, волосся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Сигнальна – інсулін, гормони росту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Каталітична – ензими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Імунологічна – антитіла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Регуляторна – ДНК-зв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язуючі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білки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Отрути – токсини змій/павуків тощо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 - гемоглобін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16" y="3645024"/>
            <a:ext cx="2424215" cy="25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Him10_8_2%282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2166937"/>
            <a:ext cx="1849438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ritical.ru/CardioSchool/content/doctor/1/images/i_01_01_09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2228304" cy="178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25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14290"/>
            <a:ext cx="7742094" cy="571504"/>
          </a:xfrm>
          <a:prstGeom prst="rect">
            <a:avLst/>
          </a:prstGeom>
          <a:ln w="1143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Практичне використання амінокислот</a:t>
            </a:r>
            <a:endParaRPr lang="uk-UA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013508"/>
              </p:ext>
            </p:extLst>
          </p:nvPr>
        </p:nvGraphicFramePr>
        <p:xfrm>
          <a:off x="214282" y="928688"/>
          <a:ext cx="7742094" cy="559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53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210678-BAE6-4B2B-8293-6FB860228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8B210678-BAE6-4B2B-8293-6FB860228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F14ACF-0D4B-4C0B-BE60-EEF2B5C8A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8F14ACF-0D4B-4C0B-BE60-EEF2B5C8A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C91B5A-C6AD-49EB-9102-D6A6161D6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C5C91B5A-C6AD-49EB-9102-D6A6161D6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9E3639-3026-4E3F-AC77-2DFDF86E7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719E3639-3026-4E3F-AC77-2DFDF86E7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68A46E-2C74-4216-AD59-4FC09CE65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8C68A46E-2C74-4216-AD59-4FC09CE65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268A-0CF8-41B9-883C-631277B77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F6DF268A-0CF8-41B9-883C-631277B77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8D7E71-7349-416F-926C-6CB672835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F48D7E71-7349-416F-926C-6CB672835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6490" y="116632"/>
            <a:ext cx="302735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Практичне значення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938" y="692696"/>
            <a:ext cx="7851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uk-UA" sz="2400" b="1" dirty="0" err="1">
                <a:solidFill>
                  <a:schemeClr val="tx2">
                    <a:lumMod val="50000"/>
                  </a:schemeClr>
                </a:solidFill>
              </a:rPr>
              <a:t>Амінобензоатна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кислота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- складова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</a:rPr>
              <a:t>фолієвої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 кислоти (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вітамін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В9)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8" b="20292"/>
          <a:stretch/>
        </p:blipFill>
        <p:spPr bwMode="auto">
          <a:xfrm>
            <a:off x="323528" y="1561673"/>
            <a:ext cx="1318243" cy="1664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72292" y="3226096"/>
            <a:ext cx="1334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n-</a:t>
            </a:r>
            <a:r>
              <a:rPr lang="uk-UA" sz="1600" dirty="0" err="1" smtClean="0"/>
              <a:t>Амінобен</a:t>
            </a:r>
            <a:r>
              <a:rPr lang="uk-UA" sz="1600" dirty="0" smtClean="0"/>
              <a:t>-</a:t>
            </a:r>
          </a:p>
          <a:p>
            <a:r>
              <a:rPr lang="uk-UA" sz="1600" dirty="0" err="1" smtClean="0"/>
              <a:t>зоатна</a:t>
            </a:r>
            <a:r>
              <a:rPr lang="uk-UA" sz="1600" dirty="0" smtClean="0"/>
              <a:t> к-та</a:t>
            </a:r>
            <a:endParaRPr lang="ru-RU" sz="16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86358"/>
              </p:ext>
            </p:extLst>
          </p:nvPr>
        </p:nvGraphicFramePr>
        <p:xfrm>
          <a:off x="1763732" y="1570965"/>
          <a:ext cx="7272938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Document" r:id="rId4" imgW="5248275" imgH="1162050" progId="ChemWindow.Document">
                  <p:embed/>
                </p:oleObj>
              </mc:Choice>
              <mc:Fallback>
                <p:oleObj name="Document" r:id="rId4" imgW="5248275" imgH="1162050" progId="ChemWindow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32" y="1570965"/>
                        <a:ext cx="7272938" cy="17859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304386"/>
              </p:ext>
            </p:extLst>
          </p:nvPr>
        </p:nvGraphicFramePr>
        <p:xfrm>
          <a:off x="539552" y="5159280"/>
          <a:ext cx="8018551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6" name="Document" r:id="rId6" imgW="5238720" imgH="933480" progId="ChemWindow.Document">
                  <p:embed/>
                </p:oleObj>
              </mc:Choice>
              <mc:Fallback>
                <p:oleObj name="Document" r:id="rId6" imgW="5238720" imgH="93348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159280"/>
                        <a:ext cx="8018551" cy="142876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566628" y="4803754"/>
            <a:ext cx="307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Перегрупування Гофмана</a:t>
            </a:r>
            <a:endParaRPr lang="ru-RU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18555" y="6196438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Фталімід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8278" y="3703031"/>
            <a:ext cx="7851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</a:rPr>
              <a:t>Амінобензойна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</a:rPr>
              <a:t>антранілова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) –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виробництво барвників (індиго), її 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</a:rPr>
              <a:t>естери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застосовуються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парфумерії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8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16632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. Поліамідні смоли  (капрон, нейлон)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– синтетичні аналоги білків.</a:t>
            </a:r>
          </a:p>
          <a:p>
            <a:pPr algn="just"/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А)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Смолу капрону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отримують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полімеризацією 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капролактама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лактам </a:t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ε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-амінокапронової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кислоти)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just"/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uk-UA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Б) Нейлон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одержують поліконденсацією </a:t>
            </a:r>
            <a:r>
              <a:rPr lang="uk-UA" dirty="0" err="1">
                <a:solidFill>
                  <a:schemeClr val="bg2">
                    <a:lumMod val="25000"/>
                  </a:schemeClr>
                </a:solidFill>
              </a:rPr>
              <a:t>адепінової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 кислоти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з 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</a:rPr>
              <a:t>гексаметилендіаміном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273114"/>
              </p:ext>
            </p:extLst>
          </p:nvPr>
        </p:nvGraphicFramePr>
        <p:xfrm>
          <a:off x="620985" y="1844824"/>
          <a:ext cx="719137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Document" r:id="rId3" imgW="4038600" imgH="781050" progId="ChemWindow.Document">
                  <p:embed/>
                </p:oleObj>
              </mc:Choice>
              <mc:Fallback>
                <p:oleObj name="Document" r:id="rId3" imgW="4038600" imgH="781050" progId="ChemWindow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85" y="1844824"/>
                        <a:ext cx="7191375" cy="13906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640970" y="2780928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Н</a:t>
            </a:r>
            <a:r>
              <a:rPr lang="uk-UA" baseline="-25000" dirty="0" smtClean="0"/>
              <a:t>2</a:t>
            </a:r>
            <a:r>
              <a:rPr lang="uk-UA" dirty="0" smtClean="0"/>
              <a:t>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581128"/>
            <a:ext cx="691276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/>
              <a:t>В ланцюгах нейлону і капрону багатократно повторюються пептидні зв’язки -</a:t>
            </a:r>
            <a:r>
              <a:rPr lang="en-US" sz="2400" dirty="0"/>
              <a:t>NH</a:t>
            </a:r>
            <a:r>
              <a:rPr lang="uk-UA" sz="2400" dirty="0"/>
              <a:t>-</a:t>
            </a:r>
            <a:r>
              <a:rPr lang="en-US" sz="2400" dirty="0"/>
              <a:t>CO</a:t>
            </a:r>
            <a:r>
              <a:rPr lang="uk-UA" sz="2400" dirty="0"/>
              <a:t>-, тому їх називають </a:t>
            </a:r>
            <a:r>
              <a:rPr lang="uk-UA" sz="2400" dirty="0">
                <a:solidFill>
                  <a:srgbClr val="FF0000"/>
                </a:solidFill>
              </a:rPr>
              <a:t>синтетичними аналогами білків</a:t>
            </a:r>
            <a:r>
              <a:rPr lang="uk-UA" sz="2400" dirty="0"/>
              <a:t>. З цих смол одержують синтетичні волокна, які мають виключну міцність.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62536" y="3068960"/>
            <a:ext cx="1417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Капролактам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8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832" y="116632"/>
            <a:ext cx="822960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altLang="ru-RU" sz="2400" dirty="0" smtClean="0">
                <a:solidFill>
                  <a:srgbClr val="0000FF"/>
                </a:solidFill>
              </a:rPr>
              <a:t>Проблемні питання для самостійного розгляду</a:t>
            </a:r>
            <a:endParaRPr lang="ru-RU" altLang="ru-RU" sz="2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764704"/>
            <a:ext cx="3384376" cy="36912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None/>
            </a:pPr>
            <a:r>
              <a:rPr lang="uk-UA" altLang="ru-RU" sz="2300" b="1" dirty="0" smtClean="0">
                <a:solidFill>
                  <a:srgbClr val="0000FF"/>
                </a:solidFill>
              </a:rPr>
              <a:t>Методи кількісного визначення </a:t>
            </a:r>
            <a:br>
              <a:rPr lang="uk-UA" altLang="ru-RU" sz="2300" b="1" dirty="0" smtClean="0">
                <a:solidFill>
                  <a:srgbClr val="0000FF"/>
                </a:solidFill>
              </a:rPr>
            </a:br>
            <a:r>
              <a:rPr lang="el-GR" altLang="ru-RU" sz="2300" b="1" dirty="0" smtClean="0">
                <a:solidFill>
                  <a:srgbClr val="0000FF"/>
                </a:solidFill>
                <a:cs typeface="Times New Roman" pitchFamily="18" charset="0"/>
              </a:rPr>
              <a:t>α</a:t>
            </a:r>
            <a:r>
              <a:rPr lang="ru-RU" altLang="ru-RU" sz="2300" b="1" dirty="0" smtClean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ru-RU" altLang="ru-RU" sz="2300" b="1" dirty="0" err="1" smtClean="0">
                <a:solidFill>
                  <a:srgbClr val="0000FF"/>
                </a:solidFill>
                <a:cs typeface="Times New Roman" pitchFamily="18" charset="0"/>
              </a:rPr>
              <a:t>амінокислот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 </a:t>
            </a:r>
            <a:endParaRPr lang="ru-RU" altLang="ru-RU" sz="2300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uk-UA" altLang="ru-RU" sz="2400" dirty="0" smtClean="0">
                <a:solidFill>
                  <a:srgbClr val="0000FF"/>
                </a:solidFill>
              </a:rPr>
              <a:t>- </a:t>
            </a:r>
            <a:r>
              <a:rPr lang="uk-UA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Метод </a:t>
            </a:r>
            <a:r>
              <a:rPr lang="uk-UA" alt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формольного</a:t>
            </a:r>
            <a:r>
              <a:rPr lang="uk-UA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 титрування</a:t>
            </a:r>
          </a:p>
          <a:p>
            <a:pPr>
              <a:buFontTx/>
              <a:buChar char="-"/>
            </a:pPr>
            <a:r>
              <a:rPr lang="uk-UA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Метод Фішера</a:t>
            </a:r>
          </a:p>
          <a:p>
            <a:pPr>
              <a:buFontTx/>
              <a:buChar char="-"/>
            </a:pPr>
            <a:r>
              <a:rPr lang="uk-UA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Метод Ван-</a:t>
            </a:r>
            <a:r>
              <a:rPr lang="uk-UA" alt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Слайка</a:t>
            </a:r>
            <a:endParaRPr lang="uk-UA" altLang="ru-RU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uk-UA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Електрофорез</a:t>
            </a:r>
          </a:p>
          <a:p>
            <a:pPr>
              <a:buFontTx/>
              <a:buChar char="-"/>
            </a:pPr>
            <a:r>
              <a:rPr lang="uk-UA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Метод </a:t>
            </a:r>
            <a:r>
              <a:rPr lang="uk-UA" alt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Едмана</a:t>
            </a:r>
            <a:endParaRPr lang="uk-UA" altLang="ru-RU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uk-UA" altLang="ru-RU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ru-RU" altLang="ru-RU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51920" y="764704"/>
            <a:ext cx="4104456" cy="36912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None/>
            </a:pPr>
            <a:r>
              <a:rPr lang="uk-UA" altLang="ru-RU" sz="2300" b="1" dirty="0" smtClean="0">
                <a:solidFill>
                  <a:srgbClr val="0000FF"/>
                </a:solidFill>
              </a:rPr>
              <a:t>Якісні реакції </a:t>
            </a:r>
            <a:br>
              <a:rPr lang="uk-UA" altLang="ru-RU" sz="2300" b="1" dirty="0" smtClean="0">
                <a:solidFill>
                  <a:srgbClr val="0000FF"/>
                </a:solidFill>
              </a:rPr>
            </a:br>
            <a:r>
              <a:rPr lang="ru-RU" altLang="ru-RU" sz="2300" b="1" dirty="0" err="1" smtClean="0">
                <a:solidFill>
                  <a:srgbClr val="0000FF"/>
                </a:solidFill>
                <a:cs typeface="Times New Roman" pitchFamily="18" charset="0"/>
              </a:rPr>
              <a:t>амінокислот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 і </a:t>
            </a:r>
            <a:r>
              <a:rPr lang="ru-RU" altLang="ru-RU" sz="2300" b="1" dirty="0" err="1" smtClean="0">
                <a:solidFill>
                  <a:srgbClr val="0000FF"/>
                </a:solidFill>
              </a:rPr>
              <a:t>пептидів</a:t>
            </a:r>
            <a:endParaRPr lang="ru-RU" altLang="ru-RU" sz="2300" b="1" dirty="0" smtClean="0">
              <a:solidFill>
                <a:srgbClr val="0000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2300" b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uk-UA" altLang="ru-RU" sz="1900" dirty="0" err="1" smtClean="0">
                <a:solidFill>
                  <a:srgbClr val="0000FF"/>
                </a:solidFill>
                <a:cs typeface="Times New Roman" pitchFamily="18" charset="0"/>
              </a:rPr>
              <a:t>Нінгідринова</a:t>
            </a:r>
            <a:r>
              <a:rPr lang="uk-UA" altLang="ru-RU" sz="19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ru-RU" sz="1900" dirty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l-GR" altLang="ru-RU" sz="1900" dirty="0">
                <a:solidFill>
                  <a:srgbClr val="0000FF"/>
                </a:solidFill>
                <a:cs typeface="Times New Roman" pitchFamily="18" charset="0"/>
              </a:rPr>
              <a:t>α</a:t>
            </a:r>
            <a:r>
              <a:rPr lang="ru-RU" altLang="ru-RU" sz="1900" dirty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altLang="ru-RU" sz="1900" dirty="0">
                <a:solidFill>
                  <a:srgbClr val="0000FF"/>
                </a:solidFill>
                <a:cs typeface="Times New Roman" pitchFamily="18" charset="0"/>
              </a:rPr>
              <a:t>AK)</a:t>
            </a:r>
          </a:p>
          <a:p>
            <a:pPr>
              <a:buFontTx/>
              <a:buChar char="-"/>
            </a:pPr>
            <a:r>
              <a:rPr lang="uk-UA" altLang="ru-RU" sz="1900" dirty="0" err="1" smtClean="0">
                <a:solidFill>
                  <a:srgbClr val="0000FF"/>
                </a:solidFill>
                <a:cs typeface="Times New Roman" pitchFamily="18" charset="0"/>
              </a:rPr>
              <a:t>Ксантопротеїнова</a:t>
            </a:r>
            <a:r>
              <a:rPr lang="uk-UA" altLang="ru-RU" sz="1900" dirty="0" smtClean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altLang="ru-RU" sz="1900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uk-UA" altLang="ru-RU" sz="1900" dirty="0" smtClean="0">
                <a:solidFill>
                  <a:srgbClr val="0000FF"/>
                </a:solidFill>
                <a:cs typeface="Times New Roman" pitchFamily="18" charset="0"/>
              </a:rPr>
              <a:t>ароматичні </a:t>
            </a:r>
            <a:r>
              <a:rPr lang="el-GR" altLang="ru-RU" sz="1900" dirty="0" smtClean="0">
                <a:solidFill>
                  <a:srgbClr val="0000FF"/>
                </a:solidFill>
                <a:cs typeface="Times New Roman" pitchFamily="18" charset="0"/>
              </a:rPr>
              <a:t>α</a:t>
            </a:r>
            <a:r>
              <a:rPr lang="ru-RU" altLang="ru-RU" sz="1900" dirty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altLang="ru-RU" sz="1900" dirty="0">
                <a:solidFill>
                  <a:srgbClr val="0000FF"/>
                </a:solidFill>
                <a:cs typeface="Times New Roman" pitchFamily="18" charset="0"/>
              </a:rPr>
              <a:t>AK</a:t>
            </a:r>
            <a:r>
              <a:rPr lang="en-US" altLang="ru-RU" sz="1900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uk-UA" altLang="ru-RU" sz="19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altLang="ru-RU" sz="1900" dirty="0" smtClean="0">
                <a:solidFill>
                  <a:srgbClr val="0000FF"/>
                </a:solidFill>
              </a:rPr>
              <a:t>Р-я </a:t>
            </a:r>
            <a:r>
              <a:rPr lang="uk-UA" altLang="ru-RU" sz="1900" dirty="0" err="1" smtClean="0">
                <a:solidFill>
                  <a:srgbClr val="0000FF"/>
                </a:solidFill>
              </a:rPr>
              <a:t>Фоля</a:t>
            </a:r>
            <a:r>
              <a:rPr lang="uk-UA" altLang="ru-RU" sz="1900" dirty="0" smtClean="0">
                <a:solidFill>
                  <a:srgbClr val="0000FF"/>
                </a:solidFill>
              </a:rPr>
              <a:t> </a:t>
            </a:r>
            <a:r>
              <a:rPr lang="en-US" altLang="ru-RU" sz="1900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uk-UA" altLang="ru-RU" sz="1900" dirty="0" smtClean="0">
                <a:solidFill>
                  <a:srgbClr val="0000FF"/>
                </a:solidFill>
                <a:cs typeface="Times New Roman" pitchFamily="18" charset="0"/>
              </a:rPr>
              <a:t>сірковмісні </a:t>
            </a:r>
            <a:r>
              <a:rPr lang="en-US" altLang="ru-RU" sz="1900" dirty="0" smtClean="0">
                <a:solidFill>
                  <a:srgbClr val="0000FF"/>
                </a:solidFill>
                <a:cs typeface="Times New Roman" pitchFamily="18" charset="0"/>
              </a:rPr>
              <a:t>AK)</a:t>
            </a:r>
            <a:endParaRPr lang="uk-UA" altLang="ru-RU" sz="19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altLang="ru-RU" sz="1900" dirty="0" err="1" smtClean="0">
                <a:solidFill>
                  <a:srgbClr val="0000FF"/>
                </a:solidFill>
                <a:cs typeface="Times New Roman" pitchFamily="18" charset="0"/>
              </a:rPr>
              <a:t>Біуретова</a:t>
            </a:r>
            <a:r>
              <a:rPr lang="uk-UA" altLang="ru-RU" sz="1900" dirty="0" smtClean="0">
                <a:solidFill>
                  <a:srgbClr val="0000FF"/>
                </a:solidFill>
                <a:cs typeface="Times New Roman" pitchFamily="18" charset="0"/>
              </a:rPr>
              <a:t> (пептидний зв’язок)</a:t>
            </a:r>
          </a:p>
          <a:p>
            <a:pPr>
              <a:buFontTx/>
              <a:buChar char="-"/>
            </a:pPr>
            <a:r>
              <a:rPr lang="uk-UA" altLang="ru-RU" sz="1900" dirty="0" smtClean="0">
                <a:solidFill>
                  <a:srgbClr val="0000FF"/>
                </a:solidFill>
                <a:cs typeface="Times New Roman" pitchFamily="18" charset="0"/>
              </a:rPr>
              <a:t>Р-я </a:t>
            </a:r>
            <a:r>
              <a:rPr lang="uk-UA" altLang="ru-RU" sz="1900" dirty="0" err="1" smtClean="0">
                <a:solidFill>
                  <a:srgbClr val="0000FF"/>
                </a:solidFill>
                <a:cs typeface="Times New Roman" pitchFamily="18" charset="0"/>
              </a:rPr>
              <a:t>Адамкевича</a:t>
            </a:r>
            <a:r>
              <a:rPr lang="uk-UA" altLang="ru-RU" sz="19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altLang="ru-RU" sz="1900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altLang="ru-RU" sz="1900" dirty="0" err="1" smtClean="0">
                <a:solidFill>
                  <a:srgbClr val="0000FF"/>
                </a:solidFill>
              </a:rPr>
              <a:t>Утвореня</a:t>
            </a:r>
            <a:r>
              <a:rPr lang="uk-UA" altLang="ru-RU" sz="1900" dirty="0" smtClean="0">
                <a:solidFill>
                  <a:srgbClr val="0000FF"/>
                </a:solidFill>
              </a:rPr>
              <a:t> комплексів </a:t>
            </a:r>
            <a:r>
              <a:rPr lang="en-US" altLang="ru-RU" sz="1900" dirty="0" smtClean="0">
                <a:solidFill>
                  <a:srgbClr val="0000FF"/>
                </a:solidFill>
              </a:rPr>
              <a:t>Cu</a:t>
            </a:r>
            <a:r>
              <a:rPr lang="en-US" altLang="ru-RU" sz="19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ru-RU" sz="1900" baseline="30000" dirty="0">
                <a:solidFill>
                  <a:srgbClr val="0000FF"/>
                </a:solidFill>
              </a:rPr>
              <a:t>+ </a:t>
            </a:r>
            <a:r>
              <a:rPr lang="en-US" altLang="ru-RU" sz="1900" dirty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l-GR" altLang="ru-RU" sz="1900" dirty="0">
                <a:solidFill>
                  <a:srgbClr val="0000FF"/>
                </a:solidFill>
                <a:cs typeface="Times New Roman" pitchFamily="18" charset="0"/>
              </a:rPr>
              <a:t>α</a:t>
            </a:r>
            <a:r>
              <a:rPr lang="ru-RU" altLang="ru-RU" sz="1900" dirty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altLang="ru-RU" sz="1900" dirty="0">
                <a:solidFill>
                  <a:srgbClr val="0000FF"/>
                </a:solidFill>
                <a:cs typeface="Times New Roman" pitchFamily="18" charset="0"/>
              </a:rPr>
              <a:t>AK)</a:t>
            </a:r>
          </a:p>
          <a:p>
            <a:pPr>
              <a:buFontTx/>
              <a:buChar char="-"/>
            </a:pPr>
            <a:endParaRPr lang="ru-RU" altLang="ru-RU" sz="2400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altLang="ru-RU" sz="2300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altLang="ru-RU" sz="23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altLang="ru-RU" sz="23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altLang="ru-RU" sz="2300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ru-RU" altLang="ru-RU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"/>
          <a:stretch>
            <a:fillRect/>
          </a:stretch>
        </p:blipFill>
        <p:spPr bwMode="auto">
          <a:xfrm>
            <a:off x="1043608" y="4729271"/>
            <a:ext cx="5166429" cy="193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04148" y="6297350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Електрофорез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05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32656"/>
            <a:ext cx="5328592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00100" algn="l"/>
              </a:tabLst>
            </a:pPr>
            <a:r>
              <a:rPr lang="uk-UA" sz="22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ru-RU" sz="2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17768"/>
            <a:ext cx="7632848" cy="5016758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15000"/>
                  <a:satMod val="250000"/>
                </a:schemeClr>
              </a:gs>
              <a:gs pos="49000">
                <a:schemeClr val="dk1">
                  <a:tint val="50000"/>
                  <a:satMod val="200000"/>
                </a:schemeClr>
              </a:gs>
              <a:gs pos="49100">
                <a:schemeClr val="dk1">
                  <a:tint val="64000"/>
                  <a:satMod val="160000"/>
                </a:schemeClr>
              </a:gs>
              <a:gs pos="92000">
                <a:schemeClr val="dk1">
                  <a:tint val="50000"/>
                  <a:satMod val="200000"/>
                </a:schemeClr>
              </a:gs>
              <a:gs pos="100000">
                <a:schemeClr val="dk1">
                  <a:tint val="43000"/>
                  <a:satMod val="190000"/>
                </a:schemeClr>
              </a:gs>
            </a:gsLst>
            <a:lin ang="8100000" scaled="1"/>
            <a:tileRect/>
          </a:gradFill>
          <a:effectLst>
            <a:outerShdw blurRad="50800" dist="25000" dir="5400000" rotWithShape="0">
              <a:schemeClr val="dk1">
                <a:shade val="30000"/>
                <a:satMod val="150000"/>
                <a:alpha val="38000"/>
              </a:scheme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Основна:</a:t>
            </a:r>
            <a:endParaRPr lang="ru-RU" dirty="0"/>
          </a:p>
          <a:p>
            <a:endParaRPr lang="ru-RU" sz="1400" dirty="0"/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/>
              <a:t>Smith M</a:t>
            </a:r>
            <a:r>
              <a:rPr lang="uk-UA" sz="1400" dirty="0"/>
              <a:t>.</a:t>
            </a:r>
            <a:r>
              <a:rPr lang="en-US" sz="1400" dirty="0"/>
              <a:t>B</a:t>
            </a:r>
            <a:r>
              <a:rPr lang="uk-UA" sz="1400" dirty="0"/>
              <a:t>., </a:t>
            </a:r>
            <a:r>
              <a:rPr lang="en-US" sz="1400" dirty="0"/>
              <a:t>March</a:t>
            </a:r>
            <a:r>
              <a:rPr lang="uk-UA" sz="1400" dirty="0"/>
              <a:t>'</a:t>
            </a:r>
            <a:r>
              <a:rPr lang="en-US" sz="1400" dirty="0"/>
              <a:t>s Advanced Organic Chemistry</a:t>
            </a:r>
            <a:r>
              <a:rPr lang="uk-UA" sz="1400" dirty="0"/>
              <a:t>: </a:t>
            </a:r>
            <a:r>
              <a:rPr lang="en-US" sz="1400" dirty="0"/>
              <a:t>Reactions</a:t>
            </a:r>
            <a:r>
              <a:rPr lang="uk-UA" sz="1400" dirty="0"/>
              <a:t>, </a:t>
            </a:r>
            <a:r>
              <a:rPr lang="en-US" sz="1400" dirty="0"/>
              <a:t>Mechanisms</a:t>
            </a:r>
            <a:r>
              <a:rPr lang="uk-UA" sz="1400" dirty="0"/>
              <a:t>, </a:t>
            </a:r>
            <a:r>
              <a:rPr lang="en-US" sz="1400" dirty="0"/>
              <a:t>and Structure</a:t>
            </a:r>
            <a:r>
              <a:rPr lang="uk-UA" sz="1400" dirty="0"/>
              <a:t>, 7</a:t>
            </a:r>
            <a:r>
              <a:rPr lang="en-US" sz="1400" dirty="0" err="1"/>
              <a:t>th</a:t>
            </a:r>
            <a:r>
              <a:rPr lang="en-US" sz="1400" dirty="0"/>
              <a:t> Edition</a:t>
            </a:r>
            <a:r>
              <a:rPr lang="uk-UA" sz="1400" dirty="0"/>
              <a:t>. </a:t>
            </a:r>
            <a:r>
              <a:rPr lang="en-US" sz="1400" dirty="0"/>
              <a:t>Wiley</a:t>
            </a:r>
            <a:r>
              <a:rPr lang="uk-UA" sz="1400" dirty="0"/>
              <a:t>, 2013. – 2080 </a:t>
            </a:r>
            <a:r>
              <a:rPr lang="en-US" sz="1400" dirty="0"/>
              <a:t>p</a:t>
            </a:r>
            <a:r>
              <a:rPr lang="uk-UA" sz="1400" dirty="0"/>
              <a:t>.</a:t>
            </a:r>
            <a:endParaRPr lang="ru-RU" sz="1400" dirty="0"/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dirty="0" err="1" smtClean="0"/>
              <a:t>Марч</a:t>
            </a:r>
            <a:r>
              <a:rPr lang="ru-RU" sz="1400" dirty="0" smtClean="0"/>
              <a:t> </a:t>
            </a:r>
            <a:r>
              <a:rPr lang="ru-RU" sz="1400" dirty="0"/>
              <a:t>Дж. Органическая химия, реакции, механизмы и структура. Углубленный курс для университетов и химических вузов. В 4-х томах. Пер. с англ. М: Мир -1987.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dirty="0"/>
              <a:t>Органическая химия [Электронный ресурс]: в 4 ч. / О. А. Реутов, А. Л. </a:t>
            </a:r>
            <a:r>
              <a:rPr lang="ru-RU" sz="1400" dirty="0" err="1"/>
              <a:t>Курц</a:t>
            </a:r>
            <a:r>
              <a:rPr lang="ru-RU" sz="1400" dirty="0"/>
              <a:t>, К. П. </a:t>
            </a:r>
            <a:r>
              <a:rPr lang="ru-RU" sz="1400" dirty="0" err="1"/>
              <a:t>Бутин</a:t>
            </a:r>
            <a:r>
              <a:rPr lang="ru-RU" sz="1400" dirty="0"/>
              <a:t>. – 4-е изд. (эл.). – М.: БИНОМ. Лаборатория знаний, 2012. (Классический университетский учебник). </a:t>
            </a:r>
          </a:p>
          <a:p>
            <a:endParaRPr lang="ru-RU" sz="1400" dirty="0"/>
          </a:p>
          <a:p>
            <a:r>
              <a:rPr lang="uk-UA" b="1" dirty="0"/>
              <a:t>Додаткова:</a:t>
            </a:r>
            <a:endParaRPr lang="ru-RU" dirty="0"/>
          </a:p>
          <a:p>
            <a:r>
              <a:rPr lang="uk-UA" sz="1400" b="1" dirty="0"/>
              <a:t> </a:t>
            </a:r>
            <a:endParaRPr lang="ru-RU" sz="1400" dirty="0"/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/>
              <a:t>Bruckner R. Advanced Organic Chemistry. Reaction mechanisms</a:t>
            </a:r>
            <a:r>
              <a:rPr lang="uk-UA" sz="1400" dirty="0"/>
              <a:t>:</a:t>
            </a:r>
            <a:r>
              <a:rPr lang="en-US" sz="1400" dirty="0"/>
              <a:t> Elsevier, 2002. – 642p. </a:t>
            </a:r>
            <a:endParaRPr lang="ru-RU" sz="1400" dirty="0"/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dirty="0" smtClean="0"/>
              <a:t>Ким </a:t>
            </a:r>
            <a:r>
              <a:rPr lang="ru-RU" sz="1400" dirty="0"/>
              <a:t>Д.Г. Задачи и упражнения по органической химии: учебное пособие / Д.Г. Ким, А.В. Журавлёва, Т.В. Тюрина, Е.А. Родионова. – Челябинск: Изд. </a:t>
            </a:r>
            <a:r>
              <a:rPr lang="ru-RU" sz="1400" dirty="0" err="1"/>
              <a:t>ЮУрГУ</a:t>
            </a:r>
            <a:r>
              <a:rPr lang="ru-RU" sz="1400" dirty="0"/>
              <a:t>, 2009. </a:t>
            </a:r>
            <a:r>
              <a:rPr lang="ru-RU" sz="1400" dirty="0" smtClean="0"/>
              <a:t>–119 </a:t>
            </a:r>
            <a:r>
              <a:rPr lang="ru-RU" sz="1400" dirty="0"/>
              <a:t>с.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dirty="0"/>
              <a:t>Ли Дж. Именные реакции. Механизмы органических реакций / Пер. с англ. В.М. </a:t>
            </a:r>
            <a:r>
              <a:rPr lang="ru-RU" sz="1400" dirty="0" err="1"/>
              <a:t>Демьянович</a:t>
            </a:r>
            <a:r>
              <a:rPr lang="ru-RU" sz="1400" dirty="0"/>
              <a:t>. – М.: БИНОМ. Лаборатория знаний, 2006. – 456 с. </a:t>
            </a:r>
          </a:p>
          <a:p>
            <a:r>
              <a:rPr lang="uk-UA" sz="1400" dirty="0"/>
              <a:t> </a:t>
            </a:r>
            <a:endParaRPr lang="ru-RU" sz="1400" dirty="0"/>
          </a:p>
          <a:p>
            <a:r>
              <a:rPr lang="uk-UA" b="1" dirty="0"/>
              <a:t>Інформаційні ресурси</a:t>
            </a:r>
            <a:r>
              <a:rPr lang="uk-UA" dirty="0"/>
              <a:t>:</a:t>
            </a:r>
            <a:endParaRPr lang="ru-RU" dirty="0"/>
          </a:p>
          <a:p>
            <a:r>
              <a:rPr lang="uk-UA" sz="1400" dirty="0"/>
              <a:t> </a:t>
            </a:r>
            <a:endParaRPr lang="ru-RU" sz="1400" dirty="0"/>
          </a:p>
          <a:p>
            <a:r>
              <a:rPr lang="ru-RU" sz="1400" dirty="0"/>
              <a:t>1. </a:t>
            </a:r>
            <a:r>
              <a:rPr lang="ru-RU" sz="1400" dirty="0" smtClean="0"/>
              <a:t>http</a:t>
            </a:r>
            <a:r>
              <a:rPr lang="ru-RU" sz="1400" dirty="0"/>
              <a:t>://cnit.ssau.ru/organics/index.htm. </a:t>
            </a:r>
          </a:p>
          <a:p>
            <a:r>
              <a:rPr lang="ru-RU" sz="1400" dirty="0"/>
              <a:t>2</a:t>
            </a:r>
            <a:r>
              <a:rPr lang="ru-RU" sz="1400" dirty="0" smtClean="0"/>
              <a:t>. http</a:t>
            </a:r>
            <a:r>
              <a:rPr lang="ru-RU" sz="1400" dirty="0"/>
              <a:t>://www.informika.ru/text/database/chemy/Rus/org_.html. </a:t>
            </a:r>
            <a:endParaRPr lang="uk-UA" sz="1400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68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na\Desktop\Відкрита лекція - амінокислот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1898829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ngsana New" panose="02020603050405020304" pitchFamily="18" charset="-34"/>
              </a:rPr>
              <a:t>Domus propria est d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ngsana New" panose="02020603050405020304" pitchFamily="18" charset="-34"/>
              </a:rPr>
              <a:t>о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ngsana New" panose="02020603050405020304" pitchFamily="18" charset="-34"/>
              </a:rPr>
              <a:t>mus optĭma –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ngsana New" panose="02020603050405020304" pitchFamily="18" charset="-34"/>
              </a:rPr>
              <a:t>Власний дім – найкращий дім.</a:t>
            </a:r>
            <a:endParaRPr lang="uk-UA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ngsana New" panose="02020603050405020304" pitchFamily="18" charset="-34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0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76562"/>
            <a:ext cx="367600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/>
              <a:t>1.2 ІЗОМЕРІЯ АМІНОКИСЛОТ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6506" y="536743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 Структурна </a:t>
            </a:r>
            <a:r>
              <a:rPr lang="uk-UA" b="1" dirty="0" smtClean="0"/>
              <a:t>(карбонового скелету, положення функціональних груп)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ІІ.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Міжкласова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нітросполуками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ІІ. Оптична </a:t>
            </a:r>
            <a:r>
              <a:rPr lang="uk-UA" dirty="0" smtClean="0"/>
              <a:t>(різне розміщення замісників у просторі)</a:t>
            </a:r>
            <a:endParaRPr lang="ru-RU" dirty="0"/>
          </a:p>
        </p:txBody>
      </p:sp>
      <p:pic>
        <p:nvPicPr>
          <p:cNvPr id="4" name="Picture 3" descr="&#10;Fig1_3.jpg                                                     0000039DPS2_ART                        B2E49BB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8"/>
          <a:stretch>
            <a:fillRect/>
          </a:stretch>
        </p:blipFill>
        <p:spPr bwMode="auto">
          <a:xfrm>
            <a:off x="-744" y="4827984"/>
            <a:ext cx="408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008158"/>
              </p:ext>
            </p:extLst>
          </p:nvPr>
        </p:nvGraphicFramePr>
        <p:xfrm>
          <a:off x="4502695" y="4602614"/>
          <a:ext cx="1562000" cy="1848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ISIS/Draw Sketch" r:id="rId4" imgW="981000" imgH="1161720" progId="ISISServer">
                  <p:embed/>
                </p:oleObj>
              </mc:Choice>
              <mc:Fallback>
                <p:oleObj name="ISIS/Draw Sketch" r:id="rId4" imgW="981000" imgH="11617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695" y="4602614"/>
                        <a:ext cx="1562000" cy="1848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173839"/>
              </p:ext>
            </p:extLst>
          </p:nvPr>
        </p:nvGraphicFramePr>
        <p:xfrm>
          <a:off x="6277862" y="4530606"/>
          <a:ext cx="1557654" cy="182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" name="ISIS/Draw Sketch" r:id="rId6" imgW="990360" imgH="1161720" progId="ISISServer">
                  <p:embed/>
                </p:oleObj>
              </mc:Choice>
              <mc:Fallback>
                <p:oleObj name="ISIS/Draw Sketch" r:id="rId6" imgW="990360" imgH="11617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862" y="4530606"/>
                        <a:ext cx="1557654" cy="1828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29648" y="6402814"/>
            <a:ext cx="14267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1600" dirty="0"/>
              <a:t>L-</a:t>
            </a:r>
            <a:r>
              <a:rPr lang="ru-RU" altLang="ru-RU" sz="1600" dirty="0" err="1" smtClean="0"/>
              <a:t>аланін</a:t>
            </a:r>
            <a:endParaRPr lang="ru-RU" altLang="ru-RU" sz="16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19045" y="6402814"/>
            <a:ext cx="14186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1600" dirty="0"/>
              <a:t>D-</a:t>
            </a:r>
            <a:r>
              <a:rPr lang="ru-RU" altLang="ru-RU" sz="1600" dirty="0" err="1" smtClean="0"/>
              <a:t>аланін</a:t>
            </a:r>
            <a:endParaRPr lang="ru-RU" altLang="ru-RU" sz="1600" dirty="0"/>
          </a:p>
        </p:txBody>
      </p:sp>
      <p:pic>
        <p:nvPicPr>
          <p:cNvPr id="9" name="Picture 3" descr="&#10;Fig1_2.jpg                                                     0000039DPS2_ART                        B2E49BB8: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5360" b="54482"/>
          <a:stretch/>
        </p:blipFill>
        <p:spPr bwMode="auto">
          <a:xfrm>
            <a:off x="5335069" y="1692076"/>
            <a:ext cx="2837331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7983" y="1916832"/>
            <a:ext cx="5037085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9388" indent="-1793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en-US" sz="1800" dirty="0" smtClean="0">
                <a:cs typeface="ＭＳ Ｐゴシック" charset="0"/>
              </a:rPr>
              <a:t>Три </a:t>
            </a:r>
            <a:r>
              <a:rPr lang="uk-UA" altLang="en-US" sz="1800" dirty="0" smtClean="0">
                <a:cs typeface="ＭＳ Ｐゴシック" charset="0"/>
              </a:rPr>
              <a:t>основні частини: </a:t>
            </a:r>
            <a:r>
              <a:rPr lang="uk-UA" altLang="en-US" sz="1800" dirty="0" err="1" smtClean="0">
                <a:cs typeface="ＭＳ Ｐゴシック" charset="0"/>
              </a:rPr>
              <a:t>карбоксильна</a:t>
            </a:r>
            <a:r>
              <a:rPr lang="uk-UA" altLang="en-US" sz="1800" dirty="0" smtClean="0">
                <a:cs typeface="ＭＳ Ｐゴシック" charset="0"/>
              </a:rPr>
              <a:t> група, аміногрупа та бічний ланцюг.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en-US" sz="1800" dirty="0" smtClean="0">
                <a:cs typeface="ＭＳ Ｐゴシック" charset="0"/>
              </a:rPr>
              <a:t>Центральний атом С, названий </a:t>
            </a:r>
            <a:r>
              <a:rPr lang="uk-UA" altLang="en-US" sz="1800" i="1" dirty="0" smtClean="0">
                <a:cs typeface="ＭＳ Ｐゴシック" charset="0"/>
              </a:rPr>
              <a:t>альфа-вуглецем</a:t>
            </a:r>
            <a:r>
              <a:rPr lang="uk-UA" altLang="en-US" sz="1800" dirty="0" smtClean="0">
                <a:cs typeface="ＭＳ Ｐゴシック" charset="0"/>
              </a:rPr>
              <a:t>.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en-US" sz="1800" dirty="0" smtClean="0">
                <a:cs typeface="ＭＳ Ｐゴシック" charset="0"/>
              </a:rPr>
              <a:t>Амінокислоти відрізняються бічними ланцюгами </a:t>
            </a:r>
            <a:r>
              <a:rPr lang="ru-RU" altLang="en-US" sz="1800" dirty="0" smtClean="0">
                <a:cs typeface="ＭＳ Ｐゴシック" charset="0"/>
              </a:rPr>
              <a:t>(</a:t>
            </a:r>
            <a:r>
              <a:rPr lang="en-US" altLang="en-US" sz="1800" dirty="0">
                <a:cs typeface="ＭＳ Ｐゴシック" charset="0"/>
              </a:rPr>
              <a:t>R).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en-US" sz="1800" dirty="0" smtClean="0">
                <a:cs typeface="ＭＳ Ｐゴシック" charset="0"/>
              </a:rPr>
              <a:t>Альфа-вуглець є </a:t>
            </a:r>
            <a:r>
              <a:rPr lang="uk-UA" altLang="en-US" sz="1800" i="1" dirty="0" err="1" smtClean="0">
                <a:cs typeface="ＭＳ Ｐゴシック" charset="0"/>
              </a:rPr>
              <a:t>хіральним</a:t>
            </a:r>
            <a:r>
              <a:rPr lang="uk-UA" altLang="en-US" sz="1800" i="1" dirty="0" smtClean="0">
                <a:cs typeface="ＭＳ Ｐゴシック" charset="0"/>
              </a:rPr>
              <a:t> центром</a:t>
            </a:r>
            <a:r>
              <a:rPr lang="uk-UA" altLang="en-US" sz="1800" dirty="0">
                <a:cs typeface="ＭＳ Ｐゴシック" charset="0"/>
              </a:rPr>
              <a:t> </a:t>
            </a:r>
            <a:r>
              <a:rPr lang="uk-UA" altLang="en-US" sz="1800" dirty="0" smtClean="0">
                <a:cs typeface="ＭＳ Ｐゴシック" charset="0"/>
              </a:rPr>
              <a:t>(</a:t>
            </a:r>
            <a:r>
              <a:rPr lang="uk-UA" altLang="en-US" sz="1800" dirty="0" smtClean="0">
                <a:solidFill>
                  <a:srgbClr val="FF0000"/>
                </a:solidFill>
                <a:cs typeface="ＭＳ Ｐゴシック" charset="0"/>
              </a:rPr>
              <a:t>крім однієї амінокислоти</a:t>
            </a:r>
            <a:r>
              <a:rPr lang="uk-UA" altLang="en-US" sz="1800" dirty="0" smtClean="0">
                <a:cs typeface="ＭＳ Ｐゴシック" charset="0"/>
              </a:rPr>
              <a:t>).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en-US" sz="1800" dirty="0" smtClean="0">
                <a:cs typeface="ＭＳ Ｐゴシック" charset="0"/>
              </a:rPr>
              <a:t>В </a:t>
            </a:r>
            <a:r>
              <a:rPr lang="uk-UA" altLang="en-US" sz="1800" dirty="0">
                <a:cs typeface="ＭＳ Ｐゴシック" charset="0"/>
              </a:rPr>
              <a:t>білках </a:t>
            </a:r>
            <a:r>
              <a:rPr lang="uk-UA" altLang="en-US" sz="1800" dirty="0" smtClean="0">
                <a:cs typeface="ＭＳ Ｐゴシック" charset="0"/>
              </a:rPr>
              <a:t>зустрічається виключно </a:t>
            </a:r>
            <a:br>
              <a:rPr lang="uk-UA" altLang="en-US" sz="1800" dirty="0" smtClean="0">
                <a:cs typeface="ＭＳ Ｐゴシック" charset="0"/>
              </a:rPr>
            </a:br>
            <a:r>
              <a:rPr lang="en-US" altLang="en-US" sz="1800" dirty="0" smtClean="0">
                <a:cs typeface="ＭＳ Ｐゴシック" charset="0"/>
              </a:rPr>
              <a:t>L-</a:t>
            </a:r>
            <a:r>
              <a:rPr lang="ru-RU" altLang="en-US" sz="1800" dirty="0">
                <a:cs typeface="ＭＳ Ｐゴシック" charset="0"/>
              </a:rPr>
              <a:t>форма </a:t>
            </a:r>
            <a:r>
              <a:rPr lang="ru-RU" altLang="en-US" sz="1800" dirty="0" smtClean="0">
                <a:cs typeface="ＭＳ Ｐゴシック" charset="0"/>
              </a:rPr>
              <a:t>(</a:t>
            </a:r>
            <a:r>
              <a:rPr lang="en-US" altLang="en-US" sz="1800" dirty="0">
                <a:cs typeface="ＭＳ Ｐゴシック" charset="0"/>
              </a:rPr>
              <a:t>CORN</a:t>
            </a:r>
            <a:r>
              <a:rPr lang="en-US" altLang="en-US" sz="1800" dirty="0" smtClean="0">
                <a:cs typeface="ＭＳ Ｐゴシック" charset="0"/>
              </a:rPr>
              <a:t>)</a:t>
            </a:r>
            <a:r>
              <a:rPr lang="uk-UA" altLang="en-US" sz="1800" dirty="0" smtClean="0">
                <a:cs typeface="ＭＳ Ｐゴシック" charset="0"/>
              </a:rPr>
              <a:t>.</a:t>
            </a:r>
            <a:endParaRPr lang="en-US" altLang="en-US" sz="1800" dirty="0" smtClean="0">
              <a:cs typeface="ＭＳ Ｐゴシック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40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77813"/>
            <a:ext cx="689796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Якісні реакції на амінокислоти</a:t>
            </a:r>
            <a:endParaRPr lang="ru-RU" alt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412874"/>
            <a:ext cx="4752206" cy="48244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indent="-514350" algn="just">
              <a:spcAft>
                <a:spcPts val="1200"/>
              </a:spcAft>
              <a:buClr>
                <a:srgbClr val="000066"/>
              </a:buClr>
              <a:buFont typeface="+mj-lt"/>
              <a:buAutoNum type="romanUcPeriod"/>
            </a:pPr>
            <a:r>
              <a:rPr lang="uk-UA" altLang="ru-RU" sz="1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altLang="ru-RU" sz="1800" b="1" dirty="0" err="1" smtClean="0">
                <a:solidFill>
                  <a:srgbClr val="000066"/>
                </a:solidFill>
                <a:latin typeface="Times New Roman" pitchFamily="18" charset="0"/>
              </a:rPr>
              <a:t>Нінгідринова</a:t>
            </a:r>
            <a:r>
              <a:rPr lang="uk-UA" altLang="ru-RU" sz="1800" b="1" dirty="0" smtClean="0">
                <a:solidFill>
                  <a:srgbClr val="000066"/>
                </a:solidFill>
                <a:latin typeface="Times New Roman" pitchFamily="18" charset="0"/>
              </a:rPr>
              <a:t> – реакція на </a:t>
            </a:r>
            <a:r>
              <a:rPr lang="el-GR" alt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alt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-амінокислоти (синьо-фіолетове забарвлення)</a:t>
            </a:r>
          </a:p>
          <a:p>
            <a:pPr marL="514350" indent="-514350" algn="just">
              <a:spcAft>
                <a:spcPts val="1200"/>
              </a:spcAft>
              <a:buClr>
                <a:srgbClr val="000066"/>
              </a:buClr>
              <a:buFont typeface="+mj-lt"/>
              <a:buAutoNum type="romanUcPeriod"/>
            </a:pPr>
            <a:r>
              <a:rPr lang="uk-UA" altLang="ru-RU" sz="1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Ксантопротеїнова</a:t>
            </a:r>
            <a:r>
              <a:rPr lang="uk-UA" alt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реакція на ароматичні амінокислоти (жовто-оранжеве забарвлення)</a:t>
            </a:r>
          </a:p>
          <a:p>
            <a:pPr marL="514350" indent="-514350" algn="just">
              <a:spcAft>
                <a:spcPts val="1200"/>
              </a:spcAft>
              <a:buClr>
                <a:srgbClr val="000066"/>
              </a:buClr>
              <a:buFont typeface="+mj-lt"/>
              <a:buAutoNum type="romanUcPeriod"/>
            </a:pPr>
            <a:r>
              <a:rPr lang="uk-UA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Реакція </a:t>
            </a:r>
            <a:r>
              <a:rPr lang="uk-UA" alt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Адамкевича</a:t>
            </a:r>
            <a:r>
              <a:rPr lang="uk-UA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на триптофан (червоно-фіолетове забарвлення)</a:t>
            </a:r>
          </a:p>
          <a:p>
            <a:pPr marL="514350" indent="-514350" algn="just">
              <a:spcAft>
                <a:spcPts val="1200"/>
              </a:spcAft>
              <a:buClr>
                <a:srgbClr val="000066"/>
              </a:buClr>
              <a:buFont typeface="+mj-lt"/>
              <a:buAutoNum type="romanUcPeriod"/>
            </a:pPr>
            <a:r>
              <a:rPr lang="uk-UA" alt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Реакція </a:t>
            </a:r>
            <a:r>
              <a:rPr lang="uk-UA" altLang="ru-RU" sz="1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Фоля</a:t>
            </a:r>
            <a:r>
              <a:rPr lang="uk-UA" alt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на сірковмісні амінокислоти (утворення чорного осаду)</a:t>
            </a:r>
          </a:p>
          <a:p>
            <a:pPr marL="514350" indent="-514350" algn="just">
              <a:spcAft>
                <a:spcPts val="1200"/>
              </a:spcAft>
              <a:buClr>
                <a:srgbClr val="000066"/>
              </a:buClr>
              <a:buFont typeface="+mj-lt"/>
              <a:buAutoNum type="romanUcPeriod"/>
            </a:pPr>
            <a:r>
              <a:rPr lang="uk-UA" alt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Біуретова</a:t>
            </a:r>
            <a:r>
              <a:rPr lang="uk-UA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реакція – реакція на пептидні зв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(синьо-фіолетове забарвлення)</a:t>
            </a:r>
            <a:endParaRPr lang="el-GR" alt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r="14425"/>
          <a:stretch/>
        </p:blipFill>
        <p:spPr bwMode="auto">
          <a:xfrm>
            <a:off x="6998201" y="5613261"/>
            <a:ext cx="1264249" cy="12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xant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49385"/>
            <a:ext cx="1886199" cy="152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 b="3745"/>
          <a:stretch/>
        </p:blipFill>
        <p:spPr bwMode="auto">
          <a:xfrm rot="-120000">
            <a:off x="5154384" y="4293628"/>
            <a:ext cx="2648403" cy="13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61"/>
          <a:stretch/>
        </p:blipFill>
        <p:spPr bwMode="auto">
          <a:xfrm>
            <a:off x="6962255" y="999353"/>
            <a:ext cx="1226318" cy="10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3" t="25756" r="20330" b="28287"/>
          <a:stretch/>
        </p:blipFill>
        <p:spPr bwMode="auto">
          <a:xfrm>
            <a:off x="6931423" y="3114953"/>
            <a:ext cx="1096961" cy="129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09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7"/>
          <p:cNvSpPr txBox="1">
            <a:spLocks noChangeArrowheads="1"/>
          </p:cNvSpPr>
          <p:nvPr/>
        </p:nvSpPr>
        <p:spPr bwMode="auto">
          <a:xfrm>
            <a:off x="92319" y="427983"/>
            <a:ext cx="531908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0000FF"/>
                </a:solidFill>
              </a:rPr>
              <a:t>ВЛАСТИВОСТІ АМІНО </a:t>
            </a:r>
            <a:r>
              <a:rPr lang="ru-RU" altLang="ru-RU" sz="2400" b="1" dirty="0">
                <a:solidFill>
                  <a:srgbClr val="0000FF"/>
                </a:solidFill>
              </a:rPr>
              <a:t>(-</a:t>
            </a:r>
            <a:r>
              <a:rPr lang="en-US" altLang="ru-RU" sz="2400" b="1" dirty="0">
                <a:solidFill>
                  <a:srgbClr val="0000FF"/>
                </a:solidFill>
              </a:rPr>
              <a:t>NH</a:t>
            </a:r>
            <a:r>
              <a:rPr lang="en-US" altLang="ru-RU" sz="1600" b="1" dirty="0">
                <a:solidFill>
                  <a:srgbClr val="0000FF"/>
                </a:solidFill>
              </a:rPr>
              <a:t>2</a:t>
            </a:r>
            <a:r>
              <a:rPr lang="en-US" altLang="ru-RU" sz="2400" b="1" dirty="0">
                <a:solidFill>
                  <a:srgbClr val="0000FF"/>
                </a:solidFill>
              </a:rPr>
              <a:t>)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ГРУПИ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8853" y="1272462"/>
            <a:ext cx="1662113" cy="936716"/>
            <a:chOff x="295" y="1797"/>
            <a:chExt cx="1047" cy="972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95" y="1797"/>
              <a:ext cx="1047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 dirty="0">
                  <a:solidFill>
                    <a:srgbClr val="0000FF"/>
                  </a:solidFill>
                </a:rPr>
                <a:t>CH</a:t>
              </a:r>
              <a:r>
                <a:rPr lang="en-US" altLang="ru-RU" b="1" baseline="-25000" dirty="0">
                  <a:solidFill>
                    <a:srgbClr val="0000FF"/>
                  </a:solidFill>
                </a:rPr>
                <a:t>3</a:t>
              </a:r>
              <a:r>
                <a:rPr lang="en-US" altLang="ru-RU" b="1" dirty="0">
                  <a:solidFill>
                    <a:srgbClr val="0000FF"/>
                  </a:solidFill>
                </a:rPr>
                <a:t>-CH-COOH</a:t>
              </a:r>
              <a:endParaRPr lang="ru-RU" altLang="ru-RU" b="1" dirty="0">
                <a:solidFill>
                  <a:srgbClr val="0000FF"/>
                </a:solidFill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665" y="2159"/>
              <a:ext cx="0" cy="22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b="1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74" y="2386"/>
              <a:ext cx="369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solidFill>
                    <a:srgbClr val="0000FF"/>
                  </a:solidFill>
                </a:rPr>
                <a:t>NH</a:t>
              </a:r>
              <a:r>
                <a:rPr lang="en-US" altLang="ru-RU" b="1" baseline="-25000">
                  <a:solidFill>
                    <a:srgbClr val="0000FF"/>
                  </a:solidFill>
                </a:rPr>
                <a:t>2</a:t>
              </a:r>
              <a:endParaRPr lang="ru-RU" altLang="ru-RU" b="1">
                <a:solidFill>
                  <a:srgbClr val="0000FF"/>
                </a:solidFill>
              </a:endParaRP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658553" y="1840081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 b="1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77666" y="1272461"/>
            <a:ext cx="0" cy="5980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 b="1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204863" y="1271444"/>
            <a:ext cx="1295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 b="1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163378" y="1865394"/>
            <a:ext cx="0" cy="592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 b="1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167606" y="2457531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 b="1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195736" y="912422"/>
            <a:ext cx="1297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00FF"/>
                </a:solidFill>
              </a:rPr>
              <a:t>(</a:t>
            </a:r>
            <a:r>
              <a:rPr lang="en-US" altLang="ru-RU" b="1" dirty="0">
                <a:solidFill>
                  <a:srgbClr val="0000FF"/>
                </a:solidFill>
              </a:rPr>
              <a:t>CH</a:t>
            </a:r>
            <a:r>
              <a:rPr lang="en-US" altLang="ru-RU" b="1" baseline="-25000" dirty="0">
                <a:solidFill>
                  <a:srgbClr val="0000FF"/>
                </a:solidFill>
              </a:rPr>
              <a:t>3</a:t>
            </a:r>
            <a:r>
              <a:rPr lang="ru-RU" altLang="ru-RU" b="1" dirty="0">
                <a:solidFill>
                  <a:srgbClr val="0000FF"/>
                </a:solidFill>
              </a:rPr>
              <a:t>С</a:t>
            </a:r>
            <a:r>
              <a:rPr lang="en-US" altLang="ru-RU" b="1" dirty="0">
                <a:solidFill>
                  <a:srgbClr val="0000FF"/>
                </a:solidFill>
              </a:rPr>
              <a:t>O</a:t>
            </a:r>
            <a:r>
              <a:rPr lang="ru-RU" altLang="ru-RU" b="1" dirty="0">
                <a:solidFill>
                  <a:srgbClr val="0000FF"/>
                </a:solidFill>
              </a:rPr>
              <a:t>)</a:t>
            </a:r>
            <a:r>
              <a:rPr lang="ru-RU" altLang="ru-RU" b="1" baseline="-25000" dirty="0">
                <a:solidFill>
                  <a:srgbClr val="0000FF"/>
                </a:solidFill>
              </a:rPr>
              <a:t>2</a:t>
            </a:r>
            <a:r>
              <a:rPr lang="en-US" altLang="ru-RU" b="1" dirty="0">
                <a:solidFill>
                  <a:srgbClr val="0000FF"/>
                </a:solidFill>
              </a:rPr>
              <a:t>O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369821"/>
              </p:ext>
            </p:extLst>
          </p:nvPr>
        </p:nvGraphicFramePr>
        <p:xfrm>
          <a:off x="2411760" y="1650416"/>
          <a:ext cx="757214" cy="77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1" name="ISIS/Draw Sketch" r:id="rId3" imgW="433931" imgH="451540" progId="ISISServer">
                  <p:embed/>
                </p:oleObj>
              </mc:Choice>
              <mc:Fallback>
                <p:oleObj name="ISIS/Draw Sketch" r:id="rId3" imgW="433931" imgH="4515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650416"/>
                        <a:ext cx="757214" cy="77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3635895" y="960501"/>
            <a:ext cx="1775509" cy="1104049"/>
            <a:chOff x="3560" y="346"/>
            <a:chExt cx="1671" cy="1197"/>
          </a:xfrm>
        </p:grpSpPr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3560" y="346"/>
              <a:ext cx="1628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>
                  <a:solidFill>
                    <a:srgbClr val="0000FF"/>
                  </a:solidFill>
                </a:rPr>
                <a:t>CH</a:t>
              </a:r>
              <a:r>
                <a:rPr lang="en-US" altLang="ru-RU" baseline="-25000">
                  <a:solidFill>
                    <a:srgbClr val="0000FF"/>
                  </a:solidFill>
                </a:rPr>
                <a:t>3</a:t>
              </a:r>
              <a:r>
                <a:rPr lang="en-US" altLang="ru-RU">
                  <a:solidFill>
                    <a:srgbClr val="0000FF"/>
                  </a:solidFill>
                </a:rPr>
                <a:t>-CH-COOH</a:t>
              </a:r>
              <a:endParaRPr lang="ru-RU" altLang="ru-RU">
                <a:solidFill>
                  <a:srgbClr val="0000FF"/>
                </a:solidFill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4241" y="663"/>
              <a:ext cx="0" cy="22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4059" y="799"/>
              <a:ext cx="1172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>
                  <a:solidFill>
                    <a:srgbClr val="0000FF"/>
                  </a:solidFill>
                </a:rPr>
                <a:t>NH-C-CH</a:t>
              </a:r>
              <a:r>
                <a:rPr lang="en-US" altLang="ru-RU" baseline="-25000">
                  <a:solidFill>
                    <a:srgbClr val="0000FF"/>
                  </a:solidFill>
                </a:rPr>
                <a:t>3</a:t>
              </a:r>
              <a:endParaRPr lang="ru-RU" altLang="ru-RU">
                <a:solidFill>
                  <a:srgbClr val="0000FF"/>
                </a:solidFill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4649" y="1072"/>
              <a:ext cx="0" cy="22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4695" y="1072"/>
              <a:ext cx="0" cy="22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4513" y="1253"/>
              <a:ext cx="34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>
                  <a:solidFill>
                    <a:srgbClr val="0000FF"/>
                  </a:solidFill>
                </a:rPr>
                <a:t>O</a:t>
              </a:r>
              <a:endParaRPr lang="ru-RU" altLang="ru-RU">
                <a:solidFill>
                  <a:srgbClr val="0000FF"/>
                </a:solidFill>
              </a:endParaRPr>
            </a:p>
          </p:txBody>
        </p:sp>
      </p:grp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481196" y="1056438"/>
            <a:ext cx="14670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00FF"/>
                </a:solidFill>
              </a:rPr>
              <a:t>+  </a:t>
            </a:r>
            <a:r>
              <a:rPr lang="en-US" altLang="ru-RU" b="1">
                <a:solidFill>
                  <a:srgbClr val="0000FF"/>
                </a:solidFill>
              </a:rPr>
              <a:t>CH</a:t>
            </a:r>
            <a:r>
              <a:rPr lang="en-US" altLang="ru-RU" b="1" baseline="-25000">
                <a:solidFill>
                  <a:srgbClr val="0000FF"/>
                </a:solidFill>
              </a:rPr>
              <a:t>3</a:t>
            </a:r>
            <a:r>
              <a:rPr lang="en-US" altLang="ru-RU" b="1">
                <a:solidFill>
                  <a:srgbClr val="0000FF"/>
                </a:solidFill>
              </a:rPr>
              <a:t>COOH</a:t>
            </a:r>
            <a:endParaRPr lang="ru-RU" altLang="ru-RU" b="1">
              <a:solidFill>
                <a:srgbClr val="0000FF"/>
              </a:solidFill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4860032" y="1695799"/>
            <a:ext cx="15071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 dirty="0" smtClean="0"/>
              <a:t>N</a:t>
            </a:r>
            <a:r>
              <a:rPr lang="uk-UA" altLang="ru-RU" sz="1600" b="1" dirty="0" smtClean="0"/>
              <a:t>-</a:t>
            </a:r>
            <a:r>
              <a:rPr lang="uk-UA" altLang="ru-RU" sz="1600" b="1" dirty="0" err="1" smtClean="0"/>
              <a:t>ацетильне</a:t>
            </a:r>
            <a:r>
              <a:rPr lang="ru-RU" altLang="ru-RU" sz="1600" b="1" dirty="0" smtClean="0"/>
              <a:t> </a:t>
            </a:r>
            <a:endParaRPr lang="ru-RU" altLang="ru-RU" sz="1600" b="1" dirty="0"/>
          </a:p>
          <a:p>
            <a:r>
              <a:rPr lang="uk-UA" altLang="ru-RU" sz="1600" b="1" dirty="0" smtClean="0"/>
              <a:t>похідне</a:t>
            </a:r>
            <a:endParaRPr lang="uk-UA" altLang="ru-RU" sz="1600" b="1" dirty="0"/>
          </a:p>
        </p:txBody>
      </p: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3419873" y="2388222"/>
            <a:ext cx="1815606" cy="762504"/>
            <a:chOff x="3424" y="2931"/>
            <a:chExt cx="1716" cy="967"/>
          </a:xfrm>
        </p:grpSpPr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3424" y="2931"/>
              <a:ext cx="1571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solidFill>
                    <a:srgbClr val="0000FF"/>
                  </a:solidFill>
                </a:rPr>
                <a:t>CH</a:t>
              </a:r>
              <a:r>
                <a:rPr lang="en-US" altLang="ru-RU" b="1" baseline="-25000">
                  <a:solidFill>
                    <a:srgbClr val="0000FF"/>
                  </a:solidFill>
                </a:rPr>
                <a:t>3</a:t>
              </a:r>
              <a:r>
                <a:rPr lang="en-US" altLang="ru-RU" b="1">
                  <a:solidFill>
                    <a:srgbClr val="0000FF"/>
                  </a:solidFill>
                </a:rPr>
                <a:t>-CH-COOH</a:t>
              </a:r>
              <a:endParaRPr lang="ru-RU" altLang="ru-RU" b="1">
                <a:solidFill>
                  <a:srgbClr val="0000FF"/>
                </a:solidFill>
              </a:endParaRP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4105" y="3249"/>
              <a:ext cx="0" cy="22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b="1"/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3923" y="3430"/>
              <a:ext cx="1217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solidFill>
                    <a:srgbClr val="0000FF"/>
                  </a:solidFill>
                </a:rPr>
                <a:t>NH-CH</a:t>
              </a:r>
              <a:r>
                <a:rPr lang="ru-RU" altLang="ru-RU" b="1" baseline="-25000">
                  <a:solidFill>
                    <a:srgbClr val="0000FF"/>
                  </a:solidFill>
                </a:rPr>
                <a:t>2</a:t>
              </a:r>
              <a:r>
                <a:rPr lang="en-US" altLang="ru-RU" b="1">
                  <a:solidFill>
                    <a:srgbClr val="0000FF"/>
                  </a:solidFill>
                </a:rPr>
                <a:t>OH</a:t>
              </a:r>
              <a:endParaRPr lang="ru-RU" altLang="ru-RU" b="1">
                <a:solidFill>
                  <a:srgbClr val="0000FF"/>
                </a:solidFill>
              </a:endParaRPr>
            </a:p>
          </p:txBody>
        </p:sp>
      </p:grp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694419" y="3131676"/>
            <a:ext cx="4713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/>
              <a:t>N</a:t>
            </a:r>
            <a:r>
              <a:rPr lang="ru-RU" altLang="ru-RU" b="1" dirty="0" smtClean="0"/>
              <a:t>-</a:t>
            </a:r>
            <a:r>
              <a:rPr lang="ru-RU" altLang="ru-RU" b="1" dirty="0" err="1" smtClean="0"/>
              <a:t>метилольне</a:t>
            </a:r>
            <a:r>
              <a:rPr lang="ru-RU" altLang="ru-RU" b="1" dirty="0" smtClean="0"/>
              <a:t> </a:t>
            </a:r>
            <a:r>
              <a:rPr lang="uk-UA" altLang="ru-RU" b="1" dirty="0" smtClean="0"/>
              <a:t>похідне (основа </a:t>
            </a:r>
            <a:r>
              <a:rPr lang="uk-UA" altLang="ru-RU" b="1" dirty="0" err="1" smtClean="0"/>
              <a:t>Шиффа</a:t>
            </a:r>
            <a:r>
              <a:rPr lang="uk-UA" altLang="ru-RU" b="1" dirty="0" smtClean="0"/>
              <a:t>)</a:t>
            </a:r>
            <a:r>
              <a:rPr lang="ru-RU" altLang="ru-RU" b="1" dirty="0" smtClean="0"/>
              <a:t> </a:t>
            </a:r>
            <a:endParaRPr lang="ru-RU" altLang="ru-RU" b="1" dirty="0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137956"/>
              </p:ext>
            </p:extLst>
          </p:nvPr>
        </p:nvGraphicFramePr>
        <p:xfrm>
          <a:off x="56230" y="4221088"/>
          <a:ext cx="8151664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2" name="Document" r:id="rId5" imgW="4686300" imgH="942975" progId="ChemWindow.Document">
                  <p:embed/>
                </p:oleObj>
              </mc:Choice>
              <mc:Fallback>
                <p:oleObj name="Document" r:id="rId5" imgW="4686300" imgH="942975" progId="ChemWindow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30" y="4221088"/>
                        <a:ext cx="8151664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03667" y="3933056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Д</a:t>
            </a:r>
            <a:r>
              <a:rPr lang="ru-RU" b="1" i="1" dirty="0" err="1" smtClean="0"/>
              <a:t>ія</a:t>
            </a:r>
            <a:r>
              <a:rPr lang="ru-RU" b="1" i="1" dirty="0" smtClean="0"/>
              <a:t> </a:t>
            </a:r>
            <a:r>
              <a:rPr lang="ru-RU" b="1" i="1" dirty="0" err="1"/>
              <a:t>алкілуючих</a:t>
            </a:r>
            <a:r>
              <a:rPr lang="ru-RU" b="1" i="1" dirty="0"/>
              <a:t> </a:t>
            </a:r>
            <a:r>
              <a:rPr lang="ru-RU" b="1" i="1" dirty="0" err="1" smtClean="0"/>
              <a:t>агентів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79648" y="-27384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err="1" smtClean="0">
                <a:solidFill>
                  <a:srgbClr val="0000FF"/>
                </a:solidFill>
              </a:rPr>
              <a:t>Додаткова</a:t>
            </a:r>
            <a:r>
              <a:rPr lang="ru-RU" altLang="ru-RU" b="1" dirty="0" smtClean="0">
                <a:solidFill>
                  <a:srgbClr val="0000FF"/>
                </a:solidFill>
              </a:rPr>
              <a:t> </a:t>
            </a:r>
            <a:r>
              <a:rPr lang="ru-RU" altLang="ru-RU" b="1" dirty="0" err="1" smtClean="0">
                <a:solidFill>
                  <a:srgbClr val="0000FF"/>
                </a:solidFill>
              </a:rPr>
              <a:t>інформація</a:t>
            </a:r>
            <a:r>
              <a:rPr lang="ru-RU" altLang="ru-RU" b="1" dirty="0" smtClean="0">
                <a:solidFill>
                  <a:srgbClr val="0000FF"/>
                </a:solidFill>
              </a:rPr>
              <a:t> </a:t>
            </a: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0" cap="none" dirty="0" smtClean="0"/>
              <a:t>МОЛЕКУЛИ </a:t>
            </a:r>
            <a:r>
              <a:rPr lang="en-US" sz="2800" b="0" cap="small" dirty="0" smtClean="0"/>
              <a:t>L-</a:t>
            </a:r>
            <a:r>
              <a:rPr lang="en-US" sz="2800" b="0" cap="none" dirty="0" smtClean="0"/>
              <a:t> </a:t>
            </a:r>
            <a:r>
              <a:rPr lang="uk-UA" sz="2800" b="0" cap="none" dirty="0" smtClean="0"/>
              <a:t>ТА</a:t>
            </a:r>
            <a:r>
              <a:rPr lang="ru-RU" sz="2800" b="0" cap="none" dirty="0" smtClean="0"/>
              <a:t> </a:t>
            </a:r>
            <a:r>
              <a:rPr lang="en-US" sz="2800" b="0" cap="small" dirty="0" smtClean="0"/>
              <a:t>D</a:t>
            </a:r>
            <a:r>
              <a:rPr lang="en-US" sz="2800" b="0" cap="none" dirty="0" smtClean="0"/>
              <a:t>-</a:t>
            </a:r>
            <a:r>
              <a:rPr lang="ru-RU" sz="2800" b="0" cap="none" dirty="0" smtClean="0"/>
              <a:t>АЛАНІНУ</a:t>
            </a:r>
            <a:endParaRPr lang="ru-RU" sz="2800" cap="none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41" y="908720"/>
            <a:ext cx="8367794" cy="4104456"/>
          </a:xfrm>
        </p:spPr>
      </p:pic>
      <p:pic>
        <p:nvPicPr>
          <p:cNvPr id="5" name="Picture 20" descr="chirality_polarisation_300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2915815" y="4554315"/>
            <a:ext cx="2738771" cy="1899021"/>
          </a:xfrm>
          <a:prstGeom prst="rect">
            <a:avLst/>
          </a:prstGeom>
          <a:solidFill>
            <a:srgbClr val="DDDDDD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02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4624"/>
            <a:ext cx="440216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/>
              <a:t>1.3 КЛАСИФІКАЦІЯ АМІНОКИСЛОТ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1</a:t>
            </a:r>
            <a:r>
              <a:rPr lang="uk-UA" b="1" dirty="0">
                <a:solidFill>
                  <a:srgbClr val="0070C0"/>
                </a:solidFill>
              </a:rPr>
              <a:t>)</a:t>
            </a:r>
            <a:r>
              <a:rPr lang="uk-UA" b="1" dirty="0" smtClean="0">
                <a:solidFill>
                  <a:srgbClr val="0070C0"/>
                </a:solidFill>
              </a:rPr>
              <a:t> В залежності від місця розташування функціональних груп в скелеті молекули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7354" y="116632"/>
            <a:ext cx="4038600" cy="45259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Tx/>
              <a:buNone/>
            </a:pPr>
            <a:r>
              <a:rPr lang="ru-RU" altLang="ru-RU" sz="2800" smtClean="0"/>
              <a:t>   </a:t>
            </a:r>
            <a:endParaRPr lang="ru-RU" altLang="ru-RU" sz="280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2123876" y="836712"/>
            <a:ext cx="432197" cy="41394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067944" y="764704"/>
            <a:ext cx="431800" cy="47503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54198" y="1052736"/>
            <a:ext cx="1944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err="1" smtClean="0">
                <a:solidFill>
                  <a:schemeClr val="accent1"/>
                </a:solidFill>
              </a:rPr>
              <a:t>Аліфатичні</a:t>
            </a:r>
            <a:r>
              <a:rPr lang="ru-RU" altLang="ru-RU" sz="2400" b="1" dirty="0" smtClean="0">
                <a:solidFill>
                  <a:schemeClr val="accent1"/>
                </a:solidFill>
              </a:rPr>
              <a:t> 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158513" y="1052736"/>
            <a:ext cx="1997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err="1" smtClean="0">
                <a:solidFill>
                  <a:schemeClr val="accent1"/>
                </a:solidFill>
              </a:rPr>
              <a:t>Ароматичні</a:t>
            </a:r>
            <a:r>
              <a:rPr lang="ru-RU" altLang="ru-RU" sz="2400" b="1" dirty="0" smtClean="0">
                <a:solidFill>
                  <a:schemeClr val="accent1"/>
                </a:solidFill>
              </a:rPr>
              <a:t> 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529813"/>
              </p:ext>
            </p:extLst>
          </p:nvPr>
        </p:nvGraphicFramePr>
        <p:xfrm>
          <a:off x="254198" y="1556792"/>
          <a:ext cx="230505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ISIS/Draw Sketch" r:id="rId3" imgW="1056960" imgH="552240" progId="ISISServer">
                  <p:embed/>
                </p:oleObj>
              </mc:Choice>
              <mc:Fallback>
                <p:oleObj name="ISIS/Draw Sketch" r:id="rId3" imgW="1056960" imgH="5522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98" y="1556792"/>
                        <a:ext cx="230505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05444" y="2564904"/>
            <a:ext cx="32784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dirty="0" smtClean="0"/>
              <a:t>2-амінопропанова к-та</a:t>
            </a:r>
            <a:endParaRPr lang="ru-RU" altLang="ru-RU" sz="2000" dirty="0"/>
          </a:p>
          <a:p>
            <a:pPr algn="ctr"/>
            <a:r>
              <a:rPr lang="el-GR" altLang="ru-RU" sz="2000" dirty="0">
                <a:cs typeface="Times New Roman" pitchFamily="18" charset="0"/>
              </a:rPr>
              <a:t>α</a:t>
            </a:r>
            <a:r>
              <a:rPr lang="ru-RU" altLang="ru-RU" sz="2000" dirty="0">
                <a:cs typeface="Times New Roman" pitchFamily="18" charset="0"/>
              </a:rPr>
              <a:t>(2)-</a:t>
            </a:r>
            <a:r>
              <a:rPr lang="ru-RU" altLang="ru-RU" sz="2000" dirty="0" err="1" smtClean="0">
                <a:cs typeface="Times New Roman" pitchFamily="18" charset="0"/>
              </a:rPr>
              <a:t>амінопропіонова</a:t>
            </a:r>
            <a:r>
              <a:rPr lang="ru-RU" altLang="ru-RU" sz="2000" dirty="0" smtClean="0">
                <a:cs typeface="Times New Roman" pitchFamily="18" charset="0"/>
              </a:rPr>
              <a:t> к-та</a:t>
            </a:r>
            <a:endParaRPr lang="el-GR" altLang="ru-RU" sz="2000" dirty="0">
              <a:cs typeface="Times New Roman" pitchFamily="18" charset="0"/>
            </a:endParaRPr>
          </a:p>
          <a:p>
            <a:pPr algn="ctr"/>
            <a:r>
              <a:rPr lang="ru-RU" altLang="ru-RU" sz="2000" dirty="0" err="1" smtClean="0"/>
              <a:t>аланін</a:t>
            </a:r>
            <a:endParaRPr lang="ru-RU" altLang="ru-RU" sz="2000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788857" y="2636912"/>
            <a:ext cx="27369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dirty="0" smtClean="0"/>
              <a:t>о-</a:t>
            </a:r>
            <a:r>
              <a:rPr lang="ru-RU" altLang="ru-RU" sz="2000" dirty="0" err="1" smtClean="0"/>
              <a:t>амінобензойна</a:t>
            </a:r>
            <a:r>
              <a:rPr lang="ru-RU" altLang="ru-RU" sz="2000" dirty="0" smtClean="0"/>
              <a:t> к-та</a:t>
            </a:r>
            <a:endParaRPr lang="ru-RU" altLang="ru-RU" sz="2000" dirty="0"/>
          </a:p>
          <a:p>
            <a:r>
              <a:rPr lang="ru-RU" altLang="ru-RU" sz="2000" dirty="0" err="1" smtClean="0"/>
              <a:t>антронілова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кислота</a:t>
            </a:r>
          </a:p>
        </p:txBody>
      </p:sp>
      <p:pic>
        <p:nvPicPr>
          <p:cNvPr id="12" name="Picture 21" descr="Картинка 20 из 2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37" y="1340768"/>
            <a:ext cx="2087563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7354" y="3719265"/>
            <a:ext cx="7923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2) </a:t>
            </a:r>
            <a:r>
              <a:rPr lang="uk-UA" b="1" dirty="0" smtClean="0">
                <a:solidFill>
                  <a:srgbClr val="0070C0"/>
                </a:solidFill>
              </a:rPr>
              <a:t>Класифікація аліфатичних амінокислот в залежності від взаємного розташування функціональних груп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1763688" y="4318605"/>
            <a:ext cx="288305" cy="270272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3922713" y="4345960"/>
            <a:ext cx="17489" cy="45881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660232" y="4048333"/>
            <a:ext cx="252078" cy="317263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0552" y="4367768"/>
            <a:ext cx="1670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sz="1600" dirty="0">
                <a:solidFill>
                  <a:schemeClr val="tx2"/>
                </a:solidFill>
                <a:cs typeface="Times New Roman" pitchFamily="18" charset="0"/>
              </a:rPr>
              <a:t>α</a:t>
            </a:r>
            <a:r>
              <a:rPr lang="ru-RU" altLang="ru-RU" sz="1600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амінокислоти</a:t>
            </a:r>
            <a:endParaRPr lang="ru-RU" altLang="ru-RU" sz="1600" dirty="0">
              <a:solidFill>
                <a:schemeClr val="tx2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901531" y="4365596"/>
            <a:ext cx="18437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dirty="0">
                <a:solidFill>
                  <a:schemeClr val="tx2"/>
                </a:solidFill>
                <a:cs typeface="Times New Roman" pitchFamily="18" charset="0"/>
              </a:rPr>
              <a:t>γ</a:t>
            </a:r>
            <a:r>
              <a:rPr lang="ru-RU" altLang="ru-RU" dirty="0" smtClean="0">
                <a:solidFill>
                  <a:schemeClr val="tx2"/>
                </a:solidFill>
              </a:rPr>
              <a:t>-</a:t>
            </a:r>
            <a:r>
              <a:rPr lang="ru-RU" altLang="ru-RU" dirty="0" err="1" smtClean="0">
                <a:solidFill>
                  <a:schemeClr val="tx2"/>
                </a:solidFill>
              </a:rPr>
              <a:t>амінокислоти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992666" y="4804777"/>
            <a:ext cx="16658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sz="1600" dirty="0">
                <a:solidFill>
                  <a:schemeClr val="tx2"/>
                </a:solidFill>
                <a:cs typeface="Times New Roman" pitchFamily="18" charset="0"/>
              </a:rPr>
              <a:t>β</a:t>
            </a:r>
            <a:r>
              <a:rPr lang="ru-RU" altLang="ru-RU" sz="1600" dirty="0" smtClean="0">
                <a:solidFill>
                  <a:schemeClr val="tx2"/>
                </a:solidFill>
              </a:rPr>
              <a:t>-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амінокислоти</a:t>
            </a:r>
            <a:endParaRPr lang="ru-RU" alt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81611"/>
              </p:ext>
            </p:extLst>
          </p:nvPr>
        </p:nvGraphicFramePr>
        <p:xfrm>
          <a:off x="34826" y="4877218"/>
          <a:ext cx="2305148" cy="120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" name="ISIS/Draw Sketch" r:id="rId7" imgW="1056960" imgH="552240" progId="ISISServer">
                  <p:embed/>
                </p:oleObj>
              </mc:Choice>
              <mc:Fallback>
                <p:oleObj name="ISIS/Draw Sketch" r:id="rId7" imgW="1056960" imgH="5522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6" y="4877218"/>
                        <a:ext cx="2305148" cy="1204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55576" y="458112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sz="2400" b="1" dirty="0">
                <a:solidFill>
                  <a:srgbClr val="0033CC"/>
                </a:solidFill>
                <a:cs typeface="Times New Roman" pitchFamily="18" charset="0"/>
              </a:rPr>
              <a:t>α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267744" y="5445224"/>
            <a:ext cx="2699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 dirty="0">
                <a:solidFill>
                  <a:srgbClr val="0000FF"/>
                </a:solidFill>
              </a:rPr>
              <a:t>CH</a:t>
            </a:r>
            <a:r>
              <a:rPr lang="en-US" altLang="ru-RU" sz="2400" baseline="-25000" dirty="0">
                <a:solidFill>
                  <a:srgbClr val="0000FF"/>
                </a:solidFill>
              </a:rPr>
              <a:t>3</a:t>
            </a:r>
            <a:r>
              <a:rPr lang="en-US" altLang="ru-RU" sz="2400" dirty="0">
                <a:solidFill>
                  <a:srgbClr val="0000FF"/>
                </a:solidFill>
              </a:rPr>
              <a:t>-CH-CH</a:t>
            </a:r>
            <a:r>
              <a:rPr lang="en-US" altLang="ru-RU" sz="2400" baseline="-25000" dirty="0">
                <a:solidFill>
                  <a:srgbClr val="0000FF"/>
                </a:solidFill>
              </a:rPr>
              <a:t>2</a:t>
            </a:r>
            <a:r>
              <a:rPr lang="en-US" altLang="ru-RU" sz="2400" dirty="0">
                <a:solidFill>
                  <a:srgbClr val="0000FF"/>
                </a:solidFill>
              </a:rPr>
              <a:t>-COOH</a:t>
            </a:r>
            <a:endParaRPr lang="ru-RU" altLang="ru-RU" sz="2400" dirty="0">
              <a:solidFill>
                <a:srgbClr val="0000FF"/>
              </a:solidFill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3202782" y="5900836"/>
            <a:ext cx="1587" cy="2365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986882" y="6092924"/>
            <a:ext cx="691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 dirty="0">
                <a:solidFill>
                  <a:srgbClr val="0000FF"/>
                </a:solidFill>
              </a:rPr>
              <a:t>NH</a:t>
            </a:r>
            <a:r>
              <a:rPr lang="en-US" altLang="ru-RU" sz="2400" baseline="-25000" dirty="0">
                <a:solidFill>
                  <a:srgbClr val="0000FF"/>
                </a:solidFill>
              </a:rPr>
              <a:t>2</a:t>
            </a:r>
            <a:endParaRPr lang="ru-RU" altLang="ru-RU" sz="2400" dirty="0">
              <a:solidFill>
                <a:srgbClr val="0000FF"/>
              </a:solidFill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915816" y="5143331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sz="2000" b="1" dirty="0">
                <a:solidFill>
                  <a:srgbClr val="0033CC"/>
                </a:solidFill>
                <a:cs typeface="Times New Roman" pitchFamily="18" charset="0"/>
              </a:rPr>
              <a:t>β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592638" y="5806490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2800">
              <a:solidFill>
                <a:srgbClr val="0000FF"/>
              </a:solidFill>
            </a:endParaRP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5655619" y="4972908"/>
            <a:ext cx="2372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dirty="0">
                <a:solidFill>
                  <a:srgbClr val="0000FF"/>
                </a:solidFill>
              </a:rPr>
              <a:t>CH</a:t>
            </a:r>
            <a:r>
              <a:rPr lang="ru-RU" altLang="ru-RU" sz="2000" baseline="-25000" dirty="0">
                <a:solidFill>
                  <a:srgbClr val="0000FF"/>
                </a:solidFill>
              </a:rPr>
              <a:t>2</a:t>
            </a:r>
            <a:r>
              <a:rPr lang="en-US" altLang="ru-RU" sz="2000" dirty="0">
                <a:solidFill>
                  <a:srgbClr val="0000FF"/>
                </a:solidFill>
              </a:rPr>
              <a:t>-CH</a:t>
            </a:r>
            <a:r>
              <a:rPr lang="ru-RU" altLang="ru-RU" sz="2000" baseline="-25000" dirty="0">
                <a:solidFill>
                  <a:srgbClr val="0000FF"/>
                </a:solidFill>
              </a:rPr>
              <a:t>2</a:t>
            </a:r>
            <a:r>
              <a:rPr lang="en-US" altLang="ru-RU" sz="2000" dirty="0">
                <a:solidFill>
                  <a:srgbClr val="0000FF"/>
                </a:solidFill>
              </a:rPr>
              <a:t>-CH</a:t>
            </a:r>
            <a:r>
              <a:rPr lang="en-US" altLang="ru-RU" sz="2000" baseline="-25000" dirty="0">
                <a:solidFill>
                  <a:srgbClr val="0000FF"/>
                </a:solidFill>
              </a:rPr>
              <a:t>2</a:t>
            </a:r>
            <a:r>
              <a:rPr lang="en-US" altLang="ru-RU" sz="2000" dirty="0">
                <a:solidFill>
                  <a:srgbClr val="0000FF"/>
                </a:solidFill>
              </a:rPr>
              <a:t>-COOH</a:t>
            </a:r>
            <a:endParaRPr lang="ru-RU" altLang="ru-RU" sz="2000" dirty="0">
              <a:solidFill>
                <a:srgbClr val="0000FF"/>
              </a:solidFill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5650856" y="5549170"/>
            <a:ext cx="606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rgbClr val="0000FF"/>
                </a:solidFill>
              </a:rPr>
              <a:t>NH</a:t>
            </a:r>
            <a:r>
              <a:rPr lang="en-US" altLang="ru-RU" sz="2000" baseline="-25000">
                <a:solidFill>
                  <a:srgbClr val="0000FF"/>
                </a:solidFill>
              </a:rPr>
              <a:t>2</a:t>
            </a:r>
            <a:endParaRPr lang="ru-RU" altLang="ru-RU" sz="2000">
              <a:solidFill>
                <a:srgbClr val="0000FF"/>
              </a:solidFill>
            </a:endParaRPr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>
            <a:off x="5868344" y="5404708"/>
            <a:ext cx="1587" cy="236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727056" y="4685570"/>
            <a:ext cx="330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sz="2000" b="1">
                <a:solidFill>
                  <a:srgbClr val="0033CC"/>
                </a:solidFill>
                <a:cs typeface="Times New Roman" pitchFamily="18" charset="0"/>
              </a:rPr>
              <a:t>γ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487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/>
      <p:bldP spid="11" grpId="0"/>
      <p:bldP spid="13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274638"/>
            <a:ext cx="7416824" cy="49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altLang="ru-RU" sz="2000" dirty="0" smtClean="0">
                <a:solidFill>
                  <a:srgbClr val="0000FF"/>
                </a:solidFill>
                <a:latin typeface="Times New Roman" pitchFamily="18" charset="0"/>
              </a:rPr>
              <a:t>Принципи</a:t>
            </a:r>
            <a: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uk-UA" altLang="ru-RU" sz="2000" dirty="0" smtClean="0">
                <a:solidFill>
                  <a:srgbClr val="0000FF"/>
                </a:solidFill>
                <a:latin typeface="Times New Roman" pitchFamily="18" charset="0"/>
              </a:rPr>
              <a:t>класифікації</a:t>
            </a:r>
            <a: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l-GR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-амінокислот</a:t>
            </a:r>
            <a:endParaRPr lang="uk-UA" alt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755576" y="764705"/>
            <a:ext cx="0" cy="36004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021336" y="838198"/>
            <a:ext cx="0" cy="199644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452320" y="838200"/>
            <a:ext cx="0" cy="467903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6218" y="1124744"/>
            <a:ext cx="343715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sz="2400" dirty="0" smtClean="0">
                <a:solidFill>
                  <a:srgbClr val="C00000"/>
                </a:solidFill>
              </a:rPr>
              <a:t>За природою радикалу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51720" y="2888939"/>
            <a:ext cx="4968552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0000FF"/>
                </a:solidFill>
              </a:rPr>
              <a:t>За числом </a:t>
            </a:r>
            <a:r>
              <a:rPr lang="uk-UA" altLang="ru-RU" sz="2400" dirty="0" smtClean="0">
                <a:solidFill>
                  <a:srgbClr val="0000FF"/>
                </a:solidFill>
              </a:rPr>
              <a:t>функціональних</a:t>
            </a:r>
            <a:r>
              <a:rPr lang="ru-RU" altLang="ru-RU" sz="2400" dirty="0" smtClean="0">
                <a:solidFill>
                  <a:srgbClr val="0000FF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FF"/>
                </a:solidFill>
              </a:rPr>
              <a:t>груп</a:t>
            </a:r>
            <a:endParaRPr lang="ru-RU" altLang="ru-RU" sz="2400" dirty="0">
              <a:solidFill>
                <a:srgbClr val="0000FF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67944" y="5661248"/>
            <a:ext cx="4896544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uk-UA" altLang="ru-RU" sz="2400" dirty="0" smtClean="0">
                <a:solidFill>
                  <a:schemeClr val="accent6">
                    <a:lumMod val="75000"/>
                  </a:schemeClr>
                </a:solidFill>
              </a:rPr>
              <a:t>можливістю</a:t>
            </a: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</a:rPr>
              <a:t>  синтезу</a:t>
            </a:r>
            <a:endParaRPr lang="ru-RU" alt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2166" y="1634317"/>
            <a:ext cx="3421211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altLang="ru-RU" sz="1600" dirty="0" err="1" smtClean="0">
                <a:solidFill>
                  <a:srgbClr val="C00000"/>
                </a:solidFill>
              </a:rPr>
              <a:t>Аліфатичні</a:t>
            </a:r>
            <a:endParaRPr lang="ru-RU" altLang="ru-RU" sz="1600" dirty="0" smtClean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altLang="ru-RU" sz="1600" dirty="0" smtClean="0">
                <a:solidFill>
                  <a:srgbClr val="C00000"/>
                </a:solidFill>
              </a:rPr>
              <a:t>Ароматичні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altLang="ru-RU" sz="1600" dirty="0" smtClean="0">
                <a:solidFill>
                  <a:srgbClr val="C00000"/>
                </a:solidFill>
              </a:rPr>
              <a:t>Гетероциклічні</a:t>
            </a:r>
            <a:endParaRPr lang="ru-RU" altLang="ru-RU" sz="1600" dirty="0" smtClean="0">
              <a:solidFill>
                <a:srgbClr val="C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1730" y="3455129"/>
            <a:ext cx="4928542" cy="20621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altLang="ru-RU" sz="1600" dirty="0" smtClean="0">
                <a:solidFill>
                  <a:srgbClr val="0000FF"/>
                </a:solidFill>
              </a:rPr>
              <a:t>1. За вмістом додаткових функціональних груп:</a:t>
            </a:r>
          </a:p>
          <a:p>
            <a:r>
              <a:rPr lang="uk-UA" altLang="ru-RU" sz="1600" dirty="0" smtClean="0">
                <a:solidFill>
                  <a:srgbClr val="0000FF"/>
                </a:solidFill>
              </a:rPr>
              <a:t>	А) Містять –ОН групу</a:t>
            </a:r>
          </a:p>
          <a:p>
            <a:r>
              <a:rPr lang="uk-UA" altLang="ru-RU" sz="1600" dirty="0" smtClean="0">
                <a:solidFill>
                  <a:srgbClr val="0000FF"/>
                </a:solidFill>
              </a:rPr>
              <a:t>	Б) Містять </a:t>
            </a:r>
            <a:r>
              <a:rPr lang="en-US" altLang="ru-RU" sz="1600" dirty="0" smtClean="0">
                <a:solidFill>
                  <a:srgbClr val="0000FF"/>
                </a:solidFill>
              </a:rPr>
              <a:t>–SH </a:t>
            </a:r>
            <a:r>
              <a:rPr lang="uk-UA" altLang="ru-RU" sz="1600" dirty="0" smtClean="0">
                <a:solidFill>
                  <a:srgbClr val="0000FF"/>
                </a:solidFill>
              </a:rPr>
              <a:t>групу</a:t>
            </a:r>
          </a:p>
          <a:p>
            <a:r>
              <a:rPr lang="uk-UA" altLang="ru-RU" sz="1600" dirty="0" smtClean="0">
                <a:solidFill>
                  <a:srgbClr val="0000FF"/>
                </a:solidFill>
              </a:rPr>
              <a:t>2. В залежності від числа </a:t>
            </a:r>
            <a:r>
              <a:rPr lang="uk-UA" altLang="ru-RU" sz="1600" dirty="0" err="1" smtClean="0">
                <a:solidFill>
                  <a:srgbClr val="0000FF"/>
                </a:solidFill>
              </a:rPr>
              <a:t>карбоксильних</a:t>
            </a:r>
            <a:r>
              <a:rPr lang="uk-UA" altLang="ru-RU" sz="1600" dirty="0" smtClean="0">
                <a:solidFill>
                  <a:srgbClr val="0000FF"/>
                </a:solidFill>
              </a:rPr>
              <a:t> та аміногруп:</a:t>
            </a:r>
          </a:p>
          <a:p>
            <a:r>
              <a:rPr lang="uk-UA" altLang="ru-RU" sz="1600" dirty="0" smtClean="0">
                <a:solidFill>
                  <a:srgbClr val="0000FF"/>
                </a:solidFill>
              </a:rPr>
              <a:t>	А) Нейтральні</a:t>
            </a:r>
          </a:p>
          <a:p>
            <a:r>
              <a:rPr lang="uk-UA" altLang="ru-RU" sz="1600" dirty="0" smtClean="0">
                <a:solidFill>
                  <a:srgbClr val="0000FF"/>
                </a:solidFill>
              </a:rPr>
              <a:t>	Б) Основні</a:t>
            </a:r>
          </a:p>
          <a:p>
            <a:r>
              <a:rPr lang="uk-UA" altLang="ru-RU" sz="1600" dirty="0" smtClean="0">
                <a:solidFill>
                  <a:srgbClr val="0000FF"/>
                </a:solidFill>
              </a:rPr>
              <a:t>	В) Кислі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067944" y="6167045"/>
            <a:ext cx="4896544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uk-UA" altLang="ru-RU" dirty="0" smtClean="0">
                <a:solidFill>
                  <a:schemeClr val="accent6">
                    <a:lumMod val="75000"/>
                  </a:schemeClr>
                </a:solidFill>
              </a:rPr>
              <a:t>Замінні – синтезуються в організмі</a:t>
            </a:r>
          </a:p>
          <a:p>
            <a:pPr marL="457200" indent="-457200">
              <a:buAutoNum type="arabicPeriod"/>
            </a:pPr>
            <a:r>
              <a:rPr lang="uk-UA" altLang="ru-RU" dirty="0" smtClean="0">
                <a:solidFill>
                  <a:schemeClr val="accent6">
                    <a:lumMod val="75000"/>
                  </a:schemeClr>
                </a:solidFill>
              </a:rPr>
              <a:t>Незамінні - не синтезуються в організмі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01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na\Desktop\Відкрита лекція - амінокислоти\20-Common-Amino-Acids-v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12"/>
            <a:ext cx="9144000" cy="68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39772" y="6381328"/>
            <a:ext cx="5296524" cy="43204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uk-UA" sz="2000" dirty="0" smtClean="0">
                <a:solidFill>
                  <a:srgbClr val="FF0000"/>
                </a:solidFill>
              </a:rPr>
              <a:t>Амінокислоти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chemeClr val="accent2"/>
                </a:solidFill>
              </a:rPr>
              <a:t>білдинг</a:t>
            </a:r>
            <a:r>
              <a:rPr lang="uk-UA" sz="2000" dirty="0">
                <a:solidFill>
                  <a:schemeClr val="accent2"/>
                </a:solidFill>
              </a:rPr>
              <a:t>-блоки білків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13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972" y="231031"/>
            <a:ext cx="602440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uk-UA" sz="2400" b="1" dirty="0" smtClean="0"/>
              <a:t>2. МЕТОДИ ДОБУВАННЯ АМІНОКИСЛОТ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24879" y="6309320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Гель-електрофорез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Fig 05-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1495" y="980728"/>
            <a:ext cx="2063557" cy="2529322"/>
          </a:xfrm>
          <a:prstGeom prst="rect">
            <a:avLst/>
          </a:prstGeom>
        </p:spPr>
      </p:pic>
      <p:pic>
        <p:nvPicPr>
          <p:cNvPr id="9" name="Picture 8" descr="Fig 05-1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120" y="3681700"/>
            <a:ext cx="973258" cy="24208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1024275"/>
            <a:ext cx="5400600" cy="4708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 smtClean="0"/>
              <a:t>У промислових масштабах: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000" dirty="0" smtClean="0"/>
              <a:t>Гідролізом сировини природного походження, що містить білок.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000" dirty="0" smtClean="0"/>
              <a:t>Хімічним синтезом.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000" dirty="0" smtClean="0"/>
              <a:t>Мікробіологічним синтезом.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000" dirty="0" err="1" smtClean="0"/>
              <a:t>Біотрансформацією</a:t>
            </a:r>
            <a:r>
              <a:rPr lang="uk-UA" sz="2000" dirty="0" smtClean="0"/>
              <a:t> попередників амінокислот за допомогою мікроорганізмів або  виділених з них ферментів (хіміко-мікробіологічний метод)</a:t>
            </a:r>
            <a:endParaRPr lang="uk-UA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23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10806</TotalTime>
  <Words>1722</Words>
  <Application>Microsoft Office PowerPoint</Application>
  <PresentationFormat>Экран (4:3)</PresentationFormat>
  <Paragraphs>407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Изящная</vt:lpstr>
      <vt:lpstr>CS ChemDraw Drawing</vt:lpstr>
      <vt:lpstr>ISIS/Draw Sketch</vt:lpstr>
      <vt:lpstr>Document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МОЛЕКУЛИ L- ТА D-АЛАНІНУ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170</cp:revision>
  <dcterms:created xsi:type="dcterms:W3CDTF">2018-03-25T14:59:54Z</dcterms:created>
  <dcterms:modified xsi:type="dcterms:W3CDTF">2021-04-30T06:35:04Z</dcterms:modified>
</cp:coreProperties>
</file>