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  <p:sldId id="264" r:id="rId5"/>
    <p:sldId id="267" r:id="rId6"/>
    <p:sldId id="268" r:id="rId7"/>
    <p:sldId id="276" r:id="rId8"/>
    <p:sldId id="261" r:id="rId9"/>
    <p:sldId id="262" r:id="rId10"/>
    <p:sldId id="263" r:id="rId11"/>
    <p:sldId id="260" r:id="rId12"/>
    <p:sldId id="259" r:id="rId13"/>
    <p:sldId id="269" r:id="rId14"/>
    <p:sldId id="270" r:id="rId15"/>
    <p:sldId id="266" r:id="rId16"/>
    <p:sldId id="271" r:id="rId17"/>
    <p:sldId id="265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869CC4-EAB4-4EC3-90AB-76391903A31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5776515-F9A7-4D42-AD67-A7B0E6BAC4B4}">
      <dgm:prSet/>
      <dgm:spPr/>
      <dgm:t>
        <a:bodyPr/>
        <a:lstStyle/>
        <a:p>
          <a:pPr rtl="0"/>
          <a:r>
            <a:rPr lang="ru-RU" baseline="0" smtClean="0"/>
            <a:t>Заходи держави, спрямовані на:</a:t>
          </a:r>
          <a:endParaRPr lang="ru-RU"/>
        </a:p>
      </dgm:t>
    </dgm:pt>
    <dgm:pt modelId="{B4B578E1-7623-46CE-9CA6-24F63D25460D}" type="parTrans" cxnId="{5135C4F6-7048-4E22-BF9B-AA78ED24D559}">
      <dgm:prSet/>
      <dgm:spPr/>
      <dgm:t>
        <a:bodyPr/>
        <a:lstStyle/>
        <a:p>
          <a:endParaRPr lang="ru-RU"/>
        </a:p>
      </dgm:t>
    </dgm:pt>
    <dgm:pt modelId="{E83B809A-0EAC-4BE6-90DD-B569188FE8B6}" type="sibTrans" cxnId="{5135C4F6-7048-4E22-BF9B-AA78ED24D559}">
      <dgm:prSet/>
      <dgm:spPr/>
      <dgm:t>
        <a:bodyPr/>
        <a:lstStyle/>
        <a:p>
          <a:endParaRPr lang="ru-RU"/>
        </a:p>
      </dgm:t>
    </dgm:pt>
    <dgm:pt modelId="{CC52C13E-C506-4A8E-AE8F-69FEA2E88B60}">
      <dgm:prSet/>
      <dgm:spPr/>
      <dgm:t>
        <a:bodyPr/>
        <a:lstStyle/>
        <a:p>
          <a:pPr rtl="0"/>
          <a:r>
            <a:rPr lang="ru-RU" baseline="0" dirty="0" err="1" smtClean="0"/>
            <a:t>підвищення</a:t>
          </a:r>
          <a:r>
            <a:rPr lang="ru-RU" baseline="0" dirty="0" smtClean="0"/>
            <a:t> </a:t>
          </a:r>
          <a:r>
            <a:rPr lang="ru-RU" baseline="0" dirty="0" err="1" smtClean="0"/>
            <a:t>рівня</a:t>
          </a:r>
          <a:r>
            <a:rPr lang="ru-RU" baseline="0" dirty="0" smtClean="0"/>
            <a:t> </a:t>
          </a:r>
          <a:r>
            <a:rPr lang="ru-RU" baseline="0" dirty="0" err="1" smtClean="0"/>
            <a:t>енергетичної</a:t>
          </a:r>
          <a:r>
            <a:rPr lang="ru-RU" baseline="0" dirty="0" smtClean="0"/>
            <a:t> </a:t>
          </a:r>
          <a:r>
            <a:rPr lang="ru-RU" baseline="0" dirty="0" err="1" smtClean="0"/>
            <a:t>безпеки</a:t>
          </a:r>
          <a:r>
            <a:rPr lang="ru-RU" baseline="0" dirty="0" smtClean="0"/>
            <a:t> </a:t>
          </a:r>
          <a:r>
            <a:rPr lang="ru-RU" baseline="0" dirty="0" err="1" smtClean="0"/>
            <a:t>країни</a:t>
          </a:r>
          <a:endParaRPr lang="ru-RU" dirty="0"/>
        </a:p>
      </dgm:t>
    </dgm:pt>
    <dgm:pt modelId="{E7E6C536-F472-4A77-9C91-2F2D365A04C6}" type="parTrans" cxnId="{715898C2-A914-44E2-A96A-8A1F3923A9A0}">
      <dgm:prSet/>
      <dgm:spPr/>
      <dgm:t>
        <a:bodyPr/>
        <a:lstStyle/>
        <a:p>
          <a:endParaRPr lang="ru-RU"/>
        </a:p>
      </dgm:t>
    </dgm:pt>
    <dgm:pt modelId="{7DF28DDD-394F-48D5-90AE-435680054812}" type="sibTrans" cxnId="{715898C2-A914-44E2-A96A-8A1F3923A9A0}">
      <dgm:prSet/>
      <dgm:spPr/>
      <dgm:t>
        <a:bodyPr/>
        <a:lstStyle/>
        <a:p>
          <a:endParaRPr lang="ru-RU"/>
        </a:p>
      </dgm:t>
    </dgm:pt>
    <dgm:pt modelId="{2C274100-02DD-4025-8C40-2D934561BEF8}">
      <dgm:prSet/>
      <dgm:spPr/>
      <dgm:t>
        <a:bodyPr/>
        <a:lstStyle/>
        <a:p>
          <a:pPr rtl="0"/>
          <a:r>
            <a:rPr lang="ru-RU" baseline="0" dirty="0" err="1" smtClean="0"/>
            <a:t>енергетичного</a:t>
          </a:r>
          <a:r>
            <a:rPr lang="ru-RU" baseline="0" dirty="0" smtClean="0"/>
            <a:t> </a:t>
          </a:r>
          <a:r>
            <a:rPr lang="ru-RU" baseline="0" dirty="0" err="1" smtClean="0"/>
            <a:t>капіталу</a:t>
          </a:r>
          <a:r>
            <a:rPr lang="ru-RU" baseline="0" dirty="0" smtClean="0"/>
            <a:t> (</a:t>
          </a:r>
          <a:r>
            <a:rPr lang="ru-RU" baseline="0" dirty="0" err="1" smtClean="0"/>
            <a:t>доступність</a:t>
          </a:r>
          <a:r>
            <a:rPr lang="ru-RU" baseline="0" dirty="0" smtClean="0"/>
            <a:t> </a:t>
          </a:r>
          <a:r>
            <a:rPr lang="ru-RU" baseline="0" dirty="0" err="1" smtClean="0"/>
            <a:t>енергії</a:t>
          </a:r>
          <a:r>
            <a:rPr lang="ru-RU" baseline="0" dirty="0" smtClean="0"/>
            <a:t>) </a:t>
          </a:r>
          <a:endParaRPr lang="ru-RU" dirty="0"/>
        </a:p>
      </dgm:t>
    </dgm:pt>
    <dgm:pt modelId="{84FD3B91-A2EA-4D86-A12C-06972712242E}" type="parTrans" cxnId="{6A9004C5-C1DC-464F-AD7C-3D62CD7A7C5F}">
      <dgm:prSet/>
      <dgm:spPr/>
      <dgm:t>
        <a:bodyPr/>
        <a:lstStyle/>
        <a:p>
          <a:endParaRPr lang="ru-RU"/>
        </a:p>
      </dgm:t>
    </dgm:pt>
    <dgm:pt modelId="{587D24C3-CF91-4AA0-AC1D-26C755CC9D71}" type="sibTrans" cxnId="{6A9004C5-C1DC-464F-AD7C-3D62CD7A7C5F}">
      <dgm:prSet/>
      <dgm:spPr/>
      <dgm:t>
        <a:bodyPr/>
        <a:lstStyle/>
        <a:p>
          <a:endParaRPr lang="ru-RU"/>
        </a:p>
      </dgm:t>
    </dgm:pt>
    <dgm:pt modelId="{DA519E79-EBF3-4812-9B94-C58ADC61DDEA}">
      <dgm:prSet/>
      <dgm:spPr/>
      <dgm:t>
        <a:bodyPr/>
        <a:lstStyle/>
        <a:p>
          <a:pPr rtl="0"/>
          <a:r>
            <a:rPr lang="ru-RU" baseline="0" dirty="0" err="1" smtClean="0"/>
            <a:t>екологічної</a:t>
          </a:r>
          <a:r>
            <a:rPr lang="ru-RU" baseline="0" dirty="0" smtClean="0"/>
            <a:t> </a:t>
          </a:r>
          <a:r>
            <a:rPr lang="ru-RU" baseline="0" dirty="0" err="1" smtClean="0"/>
            <a:t>стійкості</a:t>
          </a:r>
          <a:endParaRPr lang="ru-RU" dirty="0"/>
        </a:p>
      </dgm:t>
    </dgm:pt>
    <dgm:pt modelId="{880BC899-4131-4F58-9BB9-2ED858249128}" type="parTrans" cxnId="{37ADAF9F-71A8-4B6F-93FE-6FE8FF207BCE}">
      <dgm:prSet/>
      <dgm:spPr/>
      <dgm:t>
        <a:bodyPr/>
        <a:lstStyle/>
        <a:p>
          <a:endParaRPr lang="ru-RU"/>
        </a:p>
      </dgm:t>
    </dgm:pt>
    <dgm:pt modelId="{1E520C74-075F-44FA-BA62-10CD2DE17868}" type="sibTrans" cxnId="{37ADAF9F-71A8-4B6F-93FE-6FE8FF207BCE}">
      <dgm:prSet/>
      <dgm:spPr/>
      <dgm:t>
        <a:bodyPr/>
        <a:lstStyle/>
        <a:p>
          <a:endParaRPr lang="ru-RU"/>
        </a:p>
      </dgm:t>
    </dgm:pt>
    <dgm:pt modelId="{C79DE970-8C14-409A-9A83-412786147B3C}">
      <dgm:prSet/>
      <dgm:spPr/>
      <dgm:t>
        <a:bodyPr/>
        <a:lstStyle/>
        <a:p>
          <a:pPr rtl="0"/>
          <a:endParaRPr lang="ru-RU" dirty="0"/>
        </a:p>
      </dgm:t>
    </dgm:pt>
    <dgm:pt modelId="{0F94664E-F7FF-4970-A5E9-80FF39782C5E}" type="parTrans" cxnId="{FA313801-CACF-4311-8BAA-3B413E921635}">
      <dgm:prSet/>
      <dgm:spPr/>
    </dgm:pt>
    <dgm:pt modelId="{9EA91ED7-0F0D-4B5A-B3C0-98F409E5D366}" type="sibTrans" cxnId="{FA313801-CACF-4311-8BAA-3B413E921635}">
      <dgm:prSet/>
      <dgm:spPr/>
    </dgm:pt>
    <dgm:pt modelId="{378C83A3-6404-43E6-B997-5B36C6407B1E}">
      <dgm:prSet/>
      <dgm:spPr/>
      <dgm:t>
        <a:bodyPr/>
        <a:lstStyle/>
        <a:p>
          <a:pPr rtl="0"/>
          <a:endParaRPr lang="ru-RU" dirty="0"/>
        </a:p>
      </dgm:t>
    </dgm:pt>
    <dgm:pt modelId="{23F6B76D-6610-41ED-B049-5B98E3750CC6}" type="parTrans" cxnId="{FFAF6349-31B5-4EAD-AF01-675FF3530876}">
      <dgm:prSet/>
      <dgm:spPr/>
    </dgm:pt>
    <dgm:pt modelId="{0AAA1050-6569-42AE-A12A-B00BB6E57622}" type="sibTrans" cxnId="{FFAF6349-31B5-4EAD-AF01-675FF3530876}">
      <dgm:prSet/>
      <dgm:spPr/>
    </dgm:pt>
    <dgm:pt modelId="{5EB1EE5B-F38C-49E5-A473-0F70FDFBF7AE}" type="pres">
      <dgm:prSet presAssocID="{E0869CC4-EAB4-4EC3-90AB-76391903A3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AC9BF5-04E7-460F-82EB-AFC218E54F66}" type="pres">
      <dgm:prSet presAssocID="{05776515-F9A7-4D42-AD67-A7B0E6BAC4B4}" presName="linNode" presStyleCnt="0"/>
      <dgm:spPr/>
    </dgm:pt>
    <dgm:pt modelId="{EC69BFA4-F624-4633-ACFB-1A9A41824F6D}" type="pres">
      <dgm:prSet presAssocID="{05776515-F9A7-4D42-AD67-A7B0E6BAC4B4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9C464-39F5-4E14-B35D-1AACB642B1AF}" type="pres">
      <dgm:prSet presAssocID="{05776515-F9A7-4D42-AD67-A7B0E6BAC4B4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E8608B-97E3-49B8-AC5E-E1310B9A711B}" type="presOf" srcId="{DA519E79-EBF3-4812-9B94-C58ADC61DDEA}" destId="{CB69C464-39F5-4E14-B35D-1AACB642B1AF}" srcOrd="0" destOrd="4" presId="urn:microsoft.com/office/officeart/2005/8/layout/vList5"/>
    <dgm:cxn modelId="{FA313801-CACF-4311-8BAA-3B413E921635}" srcId="{05776515-F9A7-4D42-AD67-A7B0E6BAC4B4}" destId="{C79DE970-8C14-409A-9A83-412786147B3C}" srcOrd="1" destOrd="0" parTransId="{0F94664E-F7FF-4970-A5E9-80FF39782C5E}" sibTransId="{9EA91ED7-0F0D-4B5A-B3C0-98F409E5D366}"/>
    <dgm:cxn modelId="{FFAF6349-31B5-4EAD-AF01-675FF3530876}" srcId="{05776515-F9A7-4D42-AD67-A7B0E6BAC4B4}" destId="{378C83A3-6404-43E6-B997-5B36C6407B1E}" srcOrd="3" destOrd="0" parTransId="{23F6B76D-6610-41ED-B049-5B98E3750CC6}" sibTransId="{0AAA1050-6569-42AE-A12A-B00BB6E57622}"/>
    <dgm:cxn modelId="{E108FCF8-199F-46BA-A5FA-6080F72862F7}" type="presOf" srcId="{2C274100-02DD-4025-8C40-2D934561BEF8}" destId="{CB69C464-39F5-4E14-B35D-1AACB642B1AF}" srcOrd="0" destOrd="2" presId="urn:microsoft.com/office/officeart/2005/8/layout/vList5"/>
    <dgm:cxn modelId="{5135C4F6-7048-4E22-BF9B-AA78ED24D559}" srcId="{E0869CC4-EAB4-4EC3-90AB-76391903A319}" destId="{05776515-F9A7-4D42-AD67-A7B0E6BAC4B4}" srcOrd="0" destOrd="0" parTransId="{B4B578E1-7623-46CE-9CA6-24F63D25460D}" sibTransId="{E83B809A-0EAC-4BE6-90DD-B569188FE8B6}"/>
    <dgm:cxn modelId="{715898C2-A914-44E2-A96A-8A1F3923A9A0}" srcId="{05776515-F9A7-4D42-AD67-A7B0E6BAC4B4}" destId="{CC52C13E-C506-4A8E-AE8F-69FEA2E88B60}" srcOrd="0" destOrd="0" parTransId="{E7E6C536-F472-4A77-9C91-2F2D365A04C6}" sibTransId="{7DF28DDD-394F-48D5-90AE-435680054812}"/>
    <dgm:cxn modelId="{6A9004C5-C1DC-464F-AD7C-3D62CD7A7C5F}" srcId="{05776515-F9A7-4D42-AD67-A7B0E6BAC4B4}" destId="{2C274100-02DD-4025-8C40-2D934561BEF8}" srcOrd="2" destOrd="0" parTransId="{84FD3B91-A2EA-4D86-A12C-06972712242E}" sibTransId="{587D24C3-CF91-4AA0-AC1D-26C755CC9D71}"/>
    <dgm:cxn modelId="{37ADAF9F-71A8-4B6F-93FE-6FE8FF207BCE}" srcId="{05776515-F9A7-4D42-AD67-A7B0E6BAC4B4}" destId="{DA519E79-EBF3-4812-9B94-C58ADC61DDEA}" srcOrd="4" destOrd="0" parTransId="{880BC899-4131-4F58-9BB9-2ED858249128}" sibTransId="{1E520C74-075F-44FA-BA62-10CD2DE17868}"/>
    <dgm:cxn modelId="{E4644FDD-FB6B-42BA-8F6E-D12D9709F9BA}" type="presOf" srcId="{05776515-F9A7-4D42-AD67-A7B0E6BAC4B4}" destId="{EC69BFA4-F624-4633-ACFB-1A9A41824F6D}" srcOrd="0" destOrd="0" presId="urn:microsoft.com/office/officeart/2005/8/layout/vList5"/>
    <dgm:cxn modelId="{BD24DA89-42BD-4E8D-B7C9-63A7527E2635}" type="presOf" srcId="{CC52C13E-C506-4A8E-AE8F-69FEA2E88B60}" destId="{CB69C464-39F5-4E14-B35D-1AACB642B1AF}" srcOrd="0" destOrd="0" presId="urn:microsoft.com/office/officeart/2005/8/layout/vList5"/>
    <dgm:cxn modelId="{6CCED8C7-5D18-4240-BF89-3B4B91E2FBDB}" type="presOf" srcId="{C79DE970-8C14-409A-9A83-412786147B3C}" destId="{CB69C464-39F5-4E14-B35D-1AACB642B1AF}" srcOrd="0" destOrd="1" presId="urn:microsoft.com/office/officeart/2005/8/layout/vList5"/>
    <dgm:cxn modelId="{DF5CE747-E075-48AA-87D4-3AA8F0B10971}" type="presOf" srcId="{378C83A3-6404-43E6-B997-5B36C6407B1E}" destId="{CB69C464-39F5-4E14-B35D-1AACB642B1AF}" srcOrd="0" destOrd="3" presId="urn:microsoft.com/office/officeart/2005/8/layout/vList5"/>
    <dgm:cxn modelId="{AA5A66FB-D759-4817-903B-4AAA6C252D99}" type="presOf" srcId="{E0869CC4-EAB4-4EC3-90AB-76391903A319}" destId="{5EB1EE5B-F38C-49E5-A473-0F70FDFBF7AE}" srcOrd="0" destOrd="0" presId="urn:microsoft.com/office/officeart/2005/8/layout/vList5"/>
    <dgm:cxn modelId="{85652EBB-605B-4A6D-9CD6-5087A3A936BD}" type="presParOf" srcId="{5EB1EE5B-F38C-49E5-A473-0F70FDFBF7AE}" destId="{DCAC9BF5-04E7-460F-82EB-AFC218E54F66}" srcOrd="0" destOrd="0" presId="urn:microsoft.com/office/officeart/2005/8/layout/vList5"/>
    <dgm:cxn modelId="{836ED273-AEEC-420B-BC0F-DA4A5491490A}" type="presParOf" srcId="{DCAC9BF5-04E7-460F-82EB-AFC218E54F66}" destId="{EC69BFA4-F624-4633-ACFB-1A9A41824F6D}" srcOrd="0" destOrd="0" presId="urn:microsoft.com/office/officeart/2005/8/layout/vList5"/>
    <dgm:cxn modelId="{1627368F-B681-4634-B36B-04F7A782D264}" type="presParOf" srcId="{DCAC9BF5-04E7-460F-82EB-AFC218E54F66}" destId="{CB69C464-39F5-4E14-B35D-1AACB642B1A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794498-A55A-45DD-AC88-1FE01F937319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FC7773C-53F8-4C6F-8F26-9EE32790A5AF}">
      <dgm:prSet/>
      <dgm:spPr/>
      <dgm:t>
        <a:bodyPr/>
        <a:lstStyle/>
        <a:p>
          <a:pPr rtl="0"/>
          <a:r>
            <a:rPr lang="uk-UA" baseline="0" smtClean="0"/>
            <a:t>національна безпека </a:t>
          </a:r>
          <a:endParaRPr lang="ru-RU"/>
        </a:p>
      </dgm:t>
    </dgm:pt>
    <dgm:pt modelId="{D1DDC122-B663-400A-AEA2-0F62DCBF5D0C}" type="parTrans" cxnId="{AF78AE01-6444-4187-8750-C18F04DC0C7F}">
      <dgm:prSet/>
      <dgm:spPr/>
      <dgm:t>
        <a:bodyPr/>
        <a:lstStyle/>
        <a:p>
          <a:endParaRPr lang="ru-RU"/>
        </a:p>
      </dgm:t>
    </dgm:pt>
    <dgm:pt modelId="{D37B428C-DF8D-40AE-ADD9-6B5E2DF2F02E}" type="sibTrans" cxnId="{AF78AE01-6444-4187-8750-C18F04DC0C7F}">
      <dgm:prSet/>
      <dgm:spPr/>
      <dgm:t>
        <a:bodyPr/>
        <a:lstStyle/>
        <a:p>
          <a:endParaRPr lang="ru-RU"/>
        </a:p>
      </dgm:t>
    </dgm:pt>
    <dgm:pt modelId="{86DEA4B2-5416-4AC3-9825-CCE032ED0BF4}">
      <dgm:prSet/>
      <dgm:spPr/>
      <dgm:t>
        <a:bodyPr/>
        <a:lstStyle/>
        <a:p>
          <a:pPr rtl="0"/>
          <a:r>
            <a:rPr lang="uk-UA" baseline="0" smtClean="0"/>
            <a:t>економічна безпека </a:t>
          </a:r>
          <a:endParaRPr lang="ru-RU"/>
        </a:p>
      </dgm:t>
    </dgm:pt>
    <dgm:pt modelId="{AF7BBC58-87DE-4C5F-B71E-F32040CD4216}" type="parTrans" cxnId="{3D2163E9-BDC5-4A54-8C5B-B5E607199B3D}">
      <dgm:prSet/>
      <dgm:spPr/>
      <dgm:t>
        <a:bodyPr/>
        <a:lstStyle/>
        <a:p>
          <a:endParaRPr lang="ru-RU"/>
        </a:p>
      </dgm:t>
    </dgm:pt>
    <dgm:pt modelId="{B8E342F0-A614-4D39-8290-FE8A8866789A}" type="sibTrans" cxnId="{3D2163E9-BDC5-4A54-8C5B-B5E607199B3D}">
      <dgm:prSet/>
      <dgm:spPr/>
      <dgm:t>
        <a:bodyPr/>
        <a:lstStyle/>
        <a:p>
          <a:endParaRPr lang="ru-RU"/>
        </a:p>
      </dgm:t>
    </dgm:pt>
    <dgm:pt modelId="{B2BFABBB-DC80-4A3F-B371-DA8040FB8168}">
      <dgm:prSet/>
      <dgm:spPr/>
      <dgm:t>
        <a:bodyPr/>
        <a:lstStyle/>
        <a:p>
          <a:pPr rtl="0"/>
          <a:r>
            <a:rPr lang="uk-UA" baseline="0" smtClean="0"/>
            <a:t>енергетична безпека</a:t>
          </a:r>
          <a:endParaRPr lang="ru-RU"/>
        </a:p>
      </dgm:t>
    </dgm:pt>
    <dgm:pt modelId="{8C0C18A3-02C7-4731-BA7D-0279D769E3F8}" type="parTrans" cxnId="{191196D9-9139-45DD-9B12-16C74D3167C4}">
      <dgm:prSet/>
      <dgm:spPr/>
      <dgm:t>
        <a:bodyPr/>
        <a:lstStyle/>
        <a:p>
          <a:endParaRPr lang="ru-RU"/>
        </a:p>
      </dgm:t>
    </dgm:pt>
    <dgm:pt modelId="{DAA82A89-9D2D-4A3A-A198-A03998B939DF}" type="sibTrans" cxnId="{191196D9-9139-45DD-9B12-16C74D3167C4}">
      <dgm:prSet/>
      <dgm:spPr/>
      <dgm:t>
        <a:bodyPr/>
        <a:lstStyle/>
        <a:p>
          <a:endParaRPr lang="ru-RU"/>
        </a:p>
      </dgm:t>
    </dgm:pt>
    <dgm:pt modelId="{2F17155F-1D53-4F3A-8B10-21F0F7608266}" type="pres">
      <dgm:prSet presAssocID="{91794498-A55A-45DD-AC88-1FE01F93731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0644F4B-9707-4361-AE2F-89D2915A1EA2}" type="pres">
      <dgm:prSet presAssocID="{91794498-A55A-45DD-AC88-1FE01F937319}" presName="pyramid" presStyleLbl="node1" presStyleIdx="0" presStyleCnt="1"/>
      <dgm:spPr/>
    </dgm:pt>
    <dgm:pt modelId="{3EB55D00-F50F-4E59-A8F0-A269707F03DE}" type="pres">
      <dgm:prSet presAssocID="{91794498-A55A-45DD-AC88-1FE01F937319}" presName="theList" presStyleCnt="0"/>
      <dgm:spPr/>
    </dgm:pt>
    <dgm:pt modelId="{2D6B7B8C-8365-4A4B-B5B1-2D828F237E82}" type="pres">
      <dgm:prSet presAssocID="{2FC7773C-53F8-4C6F-8F26-9EE32790A5A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2DB569-B4DB-4D33-A8CF-64D3CEB707F2}" type="pres">
      <dgm:prSet presAssocID="{2FC7773C-53F8-4C6F-8F26-9EE32790A5AF}" presName="aSpace" presStyleCnt="0"/>
      <dgm:spPr/>
    </dgm:pt>
    <dgm:pt modelId="{D6B17A4D-6392-4100-A4B5-C5B3C1BB2A3F}" type="pres">
      <dgm:prSet presAssocID="{86DEA4B2-5416-4AC3-9825-CCE032ED0BF4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E18492-6E30-4A76-8660-3E686F504EB1}" type="pres">
      <dgm:prSet presAssocID="{86DEA4B2-5416-4AC3-9825-CCE032ED0BF4}" presName="aSpace" presStyleCnt="0"/>
      <dgm:spPr/>
    </dgm:pt>
    <dgm:pt modelId="{D34BD4D7-BA0A-40DE-BC17-F298F93A18EC}" type="pres">
      <dgm:prSet presAssocID="{B2BFABBB-DC80-4A3F-B371-DA8040FB816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CE753E-5D71-4FA3-A574-937188262BE7}" type="pres">
      <dgm:prSet presAssocID="{B2BFABBB-DC80-4A3F-B371-DA8040FB8168}" presName="aSpace" presStyleCnt="0"/>
      <dgm:spPr/>
    </dgm:pt>
  </dgm:ptLst>
  <dgm:cxnLst>
    <dgm:cxn modelId="{ABCDCB44-7A6E-4FA8-9BE9-0DA4C22A4154}" type="presOf" srcId="{B2BFABBB-DC80-4A3F-B371-DA8040FB8168}" destId="{D34BD4D7-BA0A-40DE-BC17-F298F93A18EC}" srcOrd="0" destOrd="0" presId="urn:microsoft.com/office/officeart/2005/8/layout/pyramid2"/>
    <dgm:cxn modelId="{AF78AE01-6444-4187-8750-C18F04DC0C7F}" srcId="{91794498-A55A-45DD-AC88-1FE01F937319}" destId="{2FC7773C-53F8-4C6F-8F26-9EE32790A5AF}" srcOrd="0" destOrd="0" parTransId="{D1DDC122-B663-400A-AEA2-0F62DCBF5D0C}" sibTransId="{D37B428C-DF8D-40AE-ADD9-6B5E2DF2F02E}"/>
    <dgm:cxn modelId="{3AA3E130-2CF3-4521-B2B7-BC46CCA767F6}" type="presOf" srcId="{2FC7773C-53F8-4C6F-8F26-9EE32790A5AF}" destId="{2D6B7B8C-8365-4A4B-B5B1-2D828F237E82}" srcOrd="0" destOrd="0" presId="urn:microsoft.com/office/officeart/2005/8/layout/pyramid2"/>
    <dgm:cxn modelId="{EE702471-5159-4786-9732-9C81F3352DD3}" type="presOf" srcId="{86DEA4B2-5416-4AC3-9825-CCE032ED0BF4}" destId="{D6B17A4D-6392-4100-A4B5-C5B3C1BB2A3F}" srcOrd="0" destOrd="0" presId="urn:microsoft.com/office/officeart/2005/8/layout/pyramid2"/>
    <dgm:cxn modelId="{3D2163E9-BDC5-4A54-8C5B-B5E607199B3D}" srcId="{91794498-A55A-45DD-AC88-1FE01F937319}" destId="{86DEA4B2-5416-4AC3-9825-CCE032ED0BF4}" srcOrd="1" destOrd="0" parTransId="{AF7BBC58-87DE-4C5F-B71E-F32040CD4216}" sibTransId="{B8E342F0-A614-4D39-8290-FE8A8866789A}"/>
    <dgm:cxn modelId="{191196D9-9139-45DD-9B12-16C74D3167C4}" srcId="{91794498-A55A-45DD-AC88-1FE01F937319}" destId="{B2BFABBB-DC80-4A3F-B371-DA8040FB8168}" srcOrd="2" destOrd="0" parTransId="{8C0C18A3-02C7-4731-BA7D-0279D769E3F8}" sibTransId="{DAA82A89-9D2D-4A3A-A198-A03998B939DF}"/>
    <dgm:cxn modelId="{D2A69561-7CE9-4A0C-BF0D-C0AB1FFC6E58}" type="presOf" srcId="{91794498-A55A-45DD-AC88-1FE01F937319}" destId="{2F17155F-1D53-4F3A-8B10-21F0F7608266}" srcOrd="0" destOrd="0" presId="urn:microsoft.com/office/officeart/2005/8/layout/pyramid2"/>
    <dgm:cxn modelId="{501FD376-8E3C-4FCC-9F13-212D1E257CDD}" type="presParOf" srcId="{2F17155F-1D53-4F3A-8B10-21F0F7608266}" destId="{60644F4B-9707-4361-AE2F-89D2915A1EA2}" srcOrd="0" destOrd="0" presId="urn:microsoft.com/office/officeart/2005/8/layout/pyramid2"/>
    <dgm:cxn modelId="{C02D81FC-8069-4EA9-8CBE-1E1AEB1229CD}" type="presParOf" srcId="{2F17155F-1D53-4F3A-8B10-21F0F7608266}" destId="{3EB55D00-F50F-4E59-A8F0-A269707F03DE}" srcOrd="1" destOrd="0" presId="urn:microsoft.com/office/officeart/2005/8/layout/pyramid2"/>
    <dgm:cxn modelId="{12FF841A-D408-484B-9682-32F998B48ED8}" type="presParOf" srcId="{3EB55D00-F50F-4E59-A8F0-A269707F03DE}" destId="{2D6B7B8C-8365-4A4B-B5B1-2D828F237E82}" srcOrd="0" destOrd="0" presId="urn:microsoft.com/office/officeart/2005/8/layout/pyramid2"/>
    <dgm:cxn modelId="{9EA3AC1A-A9EB-4630-8838-338810D6B517}" type="presParOf" srcId="{3EB55D00-F50F-4E59-A8F0-A269707F03DE}" destId="{752DB569-B4DB-4D33-A8CF-64D3CEB707F2}" srcOrd="1" destOrd="0" presId="urn:microsoft.com/office/officeart/2005/8/layout/pyramid2"/>
    <dgm:cxn modelId="{08DE8A1E-F591-4A24-8217-DE78994E42B1}" type="presParOf" srcId="{3EB55D00-F50F-4E59-A8F0-A269707F03DE}" destId="{D6B17A4D-6392-4100-A4B5-C5B3C1BB2A3F}" srcOrd="2" destOrd="0" presId="urn:microsoft.com/office/officeart/2005/8/layout/pyramid2"/>
    <dgm:cxn modelId="{58FAAB17-3FF5-47E1-928A-3146303CD9F3}" type="presParOf" srcId="{3EB55D00-F50F-4E59-A8F0-A269707F03DE}" destId="{05E18492-6E30-4A76-8660-3E686F504EB1}" srcOrd="3" destOrd="0" presId="urn:microsoft.com/office/officeart/2005/8/layout/pyramid2"/>
    <dgm:cxn modelId="{3BB0A854-4B2F-4A18-97EF-E693C832F317}" type="presParOf" srcId="{3EB55D00-F50F-4E59-A8F0-A269707F03DE}" destId="{D34BD4D7-BA0A-40DE-BC17-F298F93A18EC}" srcOrd="4" destOrd="0" presId="urn:microsoft.com/office/officeart/2005/8/layout/pyramid2"/>
    <dgm:cxn modelId="{203D2429-3F4B-485F-AA5C-515DE7D5E8D9}" type="presParOf" srcId="{3EB55D00-F50F-4E59-A8F0-A269707F03DE}" destId="{3CCE753E-5D71-4FA3-A574-937188262BE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827463-0E78-4297-9BA0-B9D0AC6BD1B8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3F897EF4-08B7-4D6B-993B-7E839BCC0EAA}">
      <dgm:prSet/>
      <dgm:spPr/>
      <dgm:t>
        <a:bodyPr/>
        <a:lstStyle/>
        <a:p>
          <a:pPr rtl="0"/>
          <a:r>
            <a:rPr lang="ru-RU" baseline="0" smtClean="0"/>
            <a:t>розвиток конкурентного середовища на енергетичних ринках, що призводить до подальшої активізації діяльності міжнародних компаній та загострення боротьби між ними</a:t>
          </a:r>
          <a:endParaRPr lang="ru-RU"/>
        </a:p>
      </dgm:t>
    </dgm:pt>
    <dgm:pt modelId="{A8146287-3CC2-48AA-8B64-DF6A34567C7F}" type="parTrans" cxnId="{8C4C2AC3-772C-4B66-A2D8-F1E696F77748}">
      <dgm:prSet/>
      <dgm:spPr/>
      <dgm:t>
        <a:bodyPr/>
        <a:lstStyle/>
        <a:p>
          <a:endParaRPr lang="ru-RU"/>
        </a:p>
      </dgm:t>
    </dgm:pt>
    <dgm:pt modelId="{2D407EC4-AA72-436C-B61D-2124E1B8904C}" type="sibTrans" cxnId="{8C4C2AC3-772C-4B66-A2D8-F1E696F77748}">
      <dgm:prSet/>
      <dgm:spPr/>
      <dgm:t>
        <a:bodyPr/>
        <a:lstStyle/>
        <a:p>
          <a:endParaRPr lang="ru-RU"/>
        </a:p>
      </dgm:t>
    </dgm:pt>
    <dgm:pt modelId="{377EA70D-A979-4D84-BA2E-20D084DCF5A8}">
      <dgm:prSet/>
      <dgm:spPr/>
      <dgm:t>
        <a:bodyPr/>
        <a:lstStyle/>
        <a:p>
          <a:pPr rtl="0"/>
          <a:r>
            <a:rPr lang="ru-RU" baseline="0" smtClean="0"/>
            <a:t>посилюється міждержавна взаємодія в енергетичній сфері з метою уникнути різких цінових коливань, запобігти руйнівній конкуренції, забезпечити стабільність та передбачуваність ситуації на ринках</a:t>
          </a:r>
          <a:endParaRPr lang="ru-RU"/>
        </a:p>
      </dgm:t>
    </dgm:pt>
    <dgm:pt modelId="{C9CFFA52-1F0F-4DD1-9C32-3FE1658F5483}" type="parTrans" cxnId="{BB0567DB-7E5D-40C5-8ED7-06D63159536A}">
      <dgm:prSet/>
      <dgm:spPr/>
      <dgm:t>
        <a:bodyPr/>
        <a:lstStyle/>
        <a:p>
          <a:endParaRPr lang="ru-RU"/>
        </a:p>
      </dgm:t>
    </dgm:pt>
    <dgm:pt modelId="{D465EC33-282A-4CF0-BFEB-1DD0E9945005}" type="sibTrans" cxnId="{BB0567DB-7E5D-40C5-8ED7-06D63159536A}">
      <dgm:prSet/>
      <dgm:spPr/>
      <dgm:t>
        <a:bodyPr/>
        <a:lstStyle/>
        <a:p>
          <a:endParaRPr lang="ru-RU"/>
        </a:p>
      </dgm:t>
    </dgm:pt>
    <dgm:pt modelId="{7ABF4767-6A85-4B47-83CE-A791765F852A}" type="pres">
      <dgm:prSet presAssocID="{F6827463-0E78-4297-9BA0-B9D0AC6BD1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C4F4BA-2CD2-4764-BC7C-AFD730E68896}" type="pres">
      <dgm:prSet presAssocID="{3F897EF4-08B7-4D6B-993B-7E839BCC0EA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F4F41B-FFD7-409E-A945-DA183872E7A5}" type="pres">
      <dgm:prSet presAssocID="{2D407EC4-AA72-436C-B61D-2124E1B8904C}" presName="spacer" presStyleCnt="0"/>
      <dgm:spPr/>
    </dgm:pt>
    <dgm:pt modelId="{5B48BCC9-6F5C-4EE3-8CF8-828AA91C581F}" type="pres">
      <dgm:prSet presAssocID="{377EA70D-A979-4D84-BA2E-20D084DCF5A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0567DB-7E5D-40C5-8ED7-06D63159536A}" srcId="{F6827463-0E78-4297-9BA0-B9D0AC6BD1B8}" destId="{377EA70D-A979-4D84-BA2E-20D084DCF5A8}" srcOrd="1" destOrd="0" parTransId="{C9CFFA52-1F0F-4DD1-9C32-3FE1658F5483}" sibTransId="{D465EC33-282A-4CF0-BFEB-1DD0E9945005}"/>
    <dgm:cxn modelId="{8C4C2AC3-772C-4B66-A2D8-F1E696F77748}" srcId="{F6827463-0E78-4297-9BA0-B9D0AC6BD1B8}" destId="{3F897EF4-08B7-4D6B-993B-7E839BCC0EAA}" srcOrd="0" destOrd="0" parTransId="{A8146287-3CC2-48AA-8B64-DF6A34567C7F}" sibTransId="{2D407EC4-AA72-436C-B61D-2124E1B8904C}"/>
    <dgm:cxn modelId="{D7E56496-D922-4AE2-9D08-F70AC1CEAC99}" type="presOf" srcId="{F6827463-0E78-4297-9BA0-B9D0AC6BD1B8}" destId="{7ABF4767-6A85-4B47-83CE-A791765F852A}" srcOrd="0" destOrd="0" presId="urn:microsoft.com/office/officeart/2005/8/layout/vList2"/>
    <dgm:cxn modelId="{EED31493-D65B-42E3-AC6E-D8EABA20BA7E}" type="presOf" srcId="{377EA70D-A979-4D84-BA2E-20D084DCF5A8}" destId="{5B48BCC9-6F5C-4EE3-8CF8-828AA91C581F}" srcOrd="0" destOrd="0" presId="urn:microsoft.com/office/officeart/2005/8/layout/vList2"/>
    <dgm:cxn modelId="{3B32B807-7B7E-4566-B743-EE3810C62FF7}" type="presOf" srcId="{3F897EF4-08B7-4D6B-993B-7E839BCC0EAA}" destId="{26C4F4BA-2CD2-4764-BC7C-AFD730E68896}" srcOrd="0" destOrd="0" presId="urn:microsoft.com/office/officeart/2005/8/layout/vList2"/>
    <dgm:cxn modelId="{4B2799FE-6C5F-45F7-AE0A-9365BFF7DE69}" type="presParOf" srcId="{7ABF4767-6A85-4B47-83CE-A791765F852A}" destId="{26C4F4BA-2CD2-4764-BC7C-AFD730E68896}" srcOrd="0" destOrd="0" presId="urn:microsoft.com/office/officeart/2005/8/layout/vList2"/>
    <dgm:cxn modelId="{2F52EEF4-CDD6-4D42-B766-BDA3D96C92A7}" type="presParOf" srcId="{7ABF4767-6A85-4B47-83CE-A791765F852A}" destId="{6DF4F41B-FFD7-409E-A945-DA183872E7A5}" srcOrd="1" destOrd="0" presId="urn:microsoft.com/office/officeart/2005/8/layout/vList2"/>
    <dgm:cxn modelId="{A80B9B69-4D08-4746-9B5B-6A4E278BF70F}" type="presParOf" srcId="{7ABF4767-6A85-4B47-83CE-A791765F852A}" destId="{5B48BCC9-6F5C-4EE3-8CF8-828AA91C581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9C464-39F5-4E14-B35D-1AACB642B1AF}">
      <dsp:nvSpPr>
        <dsp:cNvPr id="0" name=""/>
        <dsp:cNvSpPr/>
      </dsp:nvSpPr>
      <dsp:spPr>
        <a:xfrm rot="5400000">
          <a:off x="2983992" y="106679"/>
          <a:ext cx="3877056" cy="463296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baseline="0" dirty="0" err="1" smtClean="0"/>
            <a:t>підвищення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рівня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енергетичної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безпеки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країни</a:t>
          </a:r>
          <a:endParaRPr lang="ru-RU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baseline="0" dirty="0" err="1" smtClean="0"/>
            <a:t>енергетичного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капіталу</a:t>
          </a:r>
          <a:r>
            <a:rPr lang="ru-RU" sz="2800" kern="1200" baseline="0" dirty="0" smtClean="0"/>
            <a:t> (</a:t>
          </a:r>
          <a:r>
            <a:rPr lang="ru-RU" sz="2800" kern="1200" baseline="0" dirty="0" err="1" smtClean="0"/>
            <a:t>доступність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енергії</a:t>
          </a:r>
          <a:r>
            <a:rPr lang="ru-RU" sz="2800" kern="1200" baseline="0" dirty="0" smtClean="0"/>
            <a:t>) </a:t>
          </a:r>
          <a:endParaRPr lang="ru-RU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baseline="0" dirty="0" err="1" smtClean="0"/>
            <a:t>екологічної</a:t>
          </a:r>
          <a:r>
            <a:rPr lang="ru-RU" sz="2800" kern="1200" baseline="0" dirty="0" smtClean="0"/>
            <a:t> </a:t>
          </a:r>
          <a:r>
            <a:rPr lang="ru-RU" sz="2800" kern="1200" baseline="0" dirty="0" err="1" smtClean="0"/>
            <a:t>стійкості</a:t>
          </a:r>
          <a:endParaRPr lang="ru-RU" sz="2800" kern="1200" dirty="0"/>
        </a:p>
      </dsp:txBody>
      <dsp:txXfrm rot="-5400000">
        <a:off x="2606040" y="673893"/>
        <a:ext cx="4443698" cy="3498532"/>
      </dsp:txXfrm>
    </dsp:sp>
    <dsp:sp modelId="{EC69BFA4-F624-4633-ACFB-1A9A41824F6D}">
      <dsp:nvSpPr>
        <dsp:cNvPr id="0" name=""/>
        <dsp:cNvSpPr/>
      </dsp:nvSpPr>
      <dsp:spPr>
        <a:xfrm>
          <a:off x="0" y="0"/>
          <a:ext cx="2606040" cy="4846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baseline="0" smtClean="0"/>
            <a:t>Заходи держави, спрямовані на:</a:t>
          </a:r>
          <a:endParaRPr lang="ru-RU" sz="3100" kern="1200"/>
        </a:p>
      </dsp:txBody>
      <dsp:txXfrm>
        <a:off x="127216" y="127216"/>
        <a:ext cx="2351608" cy="45918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44F4B-9707-4361-AE2F-89D2915A1EA2}">
      <dsp:nvSpPr>
        <dsp:cNvPr id="0" name=""/>
        <dsp:cNvSpPr/>
      </dsp:nvSpPr>
      <dsp:spPr>
        <a:xfrm>
          <a:off x="832865" y="0"/>
          <a:ext cx="4846320" cy="484632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B7B8C-8365-4A4B-B5B1-2D828F237E82}">
      <dsp:nvSpPr>
        <dsp:cNvPr id="0" name=""/>
        <dsp:cNvSpPr/>
      </dsp:nvSpPr>
      <dsp:spPr>
        <a:xfrm>
          <a:off x="3256026" y="487235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baseline="0" smtClean="0"/>
            <a:t>національна безпека </a:t>
          </a:r>
          <a:endParaRPr lang="ru-RU" sz="3000" kern="1200"/>
        </a:p>
      </dsp:txBody>
      <dsp:txXfrm>
        <a:off x="3312028" y="543237"/>
        <a:ext cx="3038104" cy="1035210"/>
      </dsp:txXfrm>
    </dsp:sp>
    <dsp:sp modelId="{D6B17A4D-6392-4100-A4B5-C5B3C1BB2A3F}">
      <dsp:nvSpPr>
        <dsp:cNvPr id="0" name=""/>
        <dsp:cNvSpPr/>
      </dsp:nvSpPr>
      <dsp:spPr>
        <a:xfrm>
          <a:off x="3256026" y="1777851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baseline="0" smtClean="0"/>
            <a:t>економічна безпека </a:t>
          </a:r>
          <a:endParaRPr lang="ru-RU" sz="3000" kern="1200"/>
        </a:p>
      </dsp:txBody>
      <dsp:txXfrm>
        <a:off x="3312028" y="1833853"/>
        <a:ext cx="3038104" cy="1035210"/>
      </dsp:txXfrm>
    </dsp:sp>
    <dsp:sp modelId="{D34BD4D7-BA0A-40DE-BC17-F298F93A18EC}">
      <dsp:nvSpPr>
        <dsp:cNvPr id="0" name=""/>
        <dsp:cNvSpPr/>
      </dsp:nvSpPr>
      <dsp:spPr>
        <a:xfrm>
          <a:off x="3256026" y="3068468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baseline="0" smtClean="0"/>
            <a:t>енергетична безпека</a:t>
          </a:r>
          <a:endParaRPr lang="ru-RU" sz="3000" kern="1200"/>
        </a:p>
      </dsp:txBody>
      <dsp:txXfrm>
        <a:off x="3312028" y="3124470"/>
        <a:ext cx="3038104" cy="10352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4F4BA-2CD2-4764-BC7C-AFD730E68896}">
      <dsp:nvSpPr>
        <dsp:cNvPr id="0" name=""/>
        <dsp:cNvSpPr/>
      </dsp:nvSpPr>
      <dsp:spPr>
        <a:xfrm>
          <a:off x="0" y="319550"/>
          <a:ext cx="7239000" cy="206760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розвиток конкурентного середовища на енергетичних ринках, що призводить до подальшої активізації діяльності міжнародних компаній та загострення боротьби між ними</a:t>
          </a:r>
          <a:endParaRPr lang="ru-RU" sz="2500" kern="1200"/>
        </a:p>
      </dsp:txBody>
      <dsp:txXfrm>
        <a:off x="100932" y="420482"/>
        <a:ext cx="7037136" cy="1865745"/>
      </dsp:txXfrm>
    </dsp:sp>
    <dsp:sp modelId="{5B48BCC9-6F5C-4EE3-8CF8-828AA91C581F}">
      <dsp:nvSpPr>
        <dsp:cNvPr id="0" name=""/>
        <dsp:cNvSpPr/>
      </dsp:nvSpPr>
      <dsp:spPr>
        <a:xfrm>
          <a:off x="0" y="2459160"/>
          <a:ext cx="7239000" cy="2067609"/>
        </a:xfrm>
        <a:prstGeom prst="roundRect">
          <a:avLst/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посилюється міждержавна взаємодія в енергетичній сфері з метою уникнути різких цінових коливань, запобігти руйнівній конкуренції, забезпечити стабільність та передбачуваність ситуації на ринках</a:t>
          </a:r>
          <a:endParaRPr lang="ru-RU" sz="2500" kern="1200"/>
        </a:p>
      </dsp:txBody>
      <dsp:txXfrm>
        <a:off x="100932" y="2560092"/>
        <a:ext cx="7037136" cy="1865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енергетична безпека як складова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4400" dirty="0"/>
              <a:t>національної безпеки держави</a:t>
            </a:r>
            <a:endParaRPr lang="ru-RU" sz="4400" dirty="0"/>
          </a:p>
        </p:txBody>
      </p:sp>
      <p:pic>
        <p:nvPicPr>
          <p:cNvPr id="1026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9575"/>
            <a:ext cx="3312368" cy="589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706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Економічна безпека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3140968"/>
            <a:ext cx="5644480" cy="331476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стан </a:t>
            </a:r>
            <a:r>
              <a:rPr lang="ru-RU" dirty="0" err="1"/>
              <a:t>економіки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гарантується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спрямованість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за </a:t>
            </a:r>
            <a:r>
              <a:rPr lang="ru-RU" dirty="0" err="1"/>
              <a:t>несприятливих</a:t>
            </a:r>
            <a:r>
              <a:rPr lang="ru-RU" dirty="0"/>
              <a:t> умов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і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 smtClean="0"/>
              <a:t>процесів</a:t>
            </a:r>
            <a:endParaRPr lang="ru-RU" dirty="0"/>
          </a:p>
        </p:txBody>
      </p:sp>
      <p:pic>
        <p:nvPicPr>
          <p:cNvPr id="14338" name="Picture 2" descr="D:\Natasha\Мои документы\знаки картинки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41172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 descr="D:\Natasha\Мои документы\знаки картинки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311818"/>
            <a:ext cx="2169418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3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Національна безпека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/>
              <a:t>зв’язків</a:t>
            </a:r>
            <a:r>
              <a:rPr lang="ru-RU" dirty="0"/>
              <a:t> і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стан особи,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держави</a:t>
            </a:r>
            <a:r>
              <a:rPr lang="ru-RU" dirty="0"/>
              <a:t>, народу, коли </a:t>
            </a:r>
            <a:r>
              <a:rPr lang="ru-RU" b="1" dirty="0" err="1"/>
              <a:t>гарантується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стійке</a:t>
            </a:r>
            <a:r>
              <a:rPr lang="ru-RU" b="1" dirty="0"/>
              <a:t> </a:t>
            </a:r>
            <a:r>
              <a:rPr lang="ru-RU" b="1" dirty="0" err="1"/>
              <a:t>стабільне</a:t>
            </a:r>
            <a:r>
              <a:rPr lang="ru-RU" b="1" dirty="0"/>
              <a:t> </a:t>
            </a:r>
            <a:r>
              <a:rPr lang="ru-RU" b="1" dirty="0" err="1"/>
              <a:t>існування</a:t>
            </a:r>
            <a:r>
              <a:rPr lang="ru-RU" b="1" dirty="0"/>
              <a:t>, </a:t>
            </a:r>
            <a:r>
              <a:rPr lang="ru-RU" b="1" dirty="0" err="1"/>
              <a:t>реалізація</a:t>
            </a:r>
            <a:r>
              <a:rPr lang="ru-RU" b="1" dirty="0"/>
              <a:t> </a:t>
            </a:r>
            <a:r>
              <a:rPr lang="ru-RU" b="1" dirty="0" err="1"/>
              <a:t>життєвих</a:t>
            </a:r>
            <a:r>
              <a:rPr lang="ru-RU" b="1" dirty="0"/>
              <a:t> потреб, </a:t>
            </a:r>
            <a:r>
              <a:rPr lang="ru-RU" b="1" dirty="0" err="1"/>
              <a:t>здатність</a:t>
            </a:r>
            <a:r>
              <a:rPr lang="ru-RU" b="1" dirty="0"/>
              <a:t> до </a:t>
            </a:r>
            <a:r>
              <a:rPr lang="ru-RU" b="1" dirty="0" err="1"/>
              <a:t>саморозвитку</a:t>
            </a:r>
            <a:r>
              <a:rPr lang="ru-RU" b="1" dirty="0"/>
              <a:t> і </a:t>
            </a:r>
            <a:r>
              <a:rPr lang="ru-RU" b="1" dirty="0" err="1"/>
              <a:t>прогресу</a:t>
            </a:r>
            <a:r>
              <a:rPr lang="ru-RU" b="1" dirty="0"/>
              <a:t>, </a:t>
            </a:r>
            <a:r>
              <a:rPr lang="ru-RU" b="1" dirty="0" err="1"/>
              <a:t>ефективного</a:t>
            </a:r>
            <a:r>
              <a:rPr lang="ru-RU" b="1" dirty="0"/>
              <a:t> </a:t>
            </a:r>
            <a:r>
              <a:rPr lang="ru-RU" b="1" dirty="0" err="1"/>
              <a:t>протистояння</a:t>
            </a:r>
            <a:r>
              <a:rPr lang="ru-RU" b="1" dirty="0"/>
              <a:t> </a:t>
            </a:r>
            <a:r>
              <a:rPr lang="ru-RU" b="1" dirty="0" err="1"/>
              <a:t>внутрішнім</a:t>
            </a:r>
            <a:r>
              <a:rPr lang="ru-RU" b="1" dirty="0"/>
              <a:t> і </a:t>
            </a:r>
            <a:r>
              <a:rPr lang="ru-RU" b="1" dirty="0" err="1"/>
              <a:t>зовнішнім</a:t>
            </a:r>
            <a:r>
              <a:rPr lang="ru-RU" b="1" dirty="0"/>
              <a:t> </a:t>
            </a:r>
            <a:r>
              <a:rPr lang="ru-RU" b="1" dirty="0" err="1" smtClean="0"/>
              <a:t>загрозам</a:t>
            </a:r>
            <a:endParaRPr lang="ru-RU" b="1" dirty="0"/>
          </a:p>
          <a:p>
            <a:endParaRPr lang="ru-RU" dirty="0" smtClean="0"/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У </a:t>
            </a:r>
            <a:r>
              <a:rPr lang="ru-RU" b="1" dirty="0" err="1">
                <a:solidFill>
                  <a:srgbClr val="FF0000"/>
                </a:solidFill>
              </a:rPr>
              <a:t>статті</a:t>
            </a:r>
            <a:r>
              <a:rPr lang="ru-RU" b="1" dirty="0">
                <a:solidFill>
                  <a:srgbClr val="FF0000"/>
                </a:solidFill>
              </a:rPr>
              <a:t> 17 </a:t>
            </a:r>
            <a:r>
              <a:rPr lang="ru-RU" b="1" dirty="0" err="1">
                <a:solidFill>
                  <a:srgbClr val="FF0000"/>
                </a:solidFill>
              </a:rPr>
              <a:t>Конституції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України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визначено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що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найважливішою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функцією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держави</a:t>
            </a:r>
            <a:r>
              <a:rPr lang="ru-RU" b="1" dirty="0">
                <a:solidFill>
                  <a:srgbClr val="FF0000"/>
                </a:solidFill>
              </a:rPr>
              <a:t> і справою народу є </a:t>
            </a:r>
            <a:r>
              <a:rPr lang="ru-RU" b="1" dirty="0" err="1">
                <a:solidFill>
                  <a:srgbClr val="FF0000"/>
                </a:solidFill>
              </a:rPr>
              <a:t>забезпечення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її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національної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безпеки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5362" name="Picture 2" descr="D:\Natasha\Мои документы\знаки картинки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-9939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757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Важливо!!!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Оскільки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економіка</a:t>
            </a:r>
            <a:r>
              <a:rPr lang="ru-RU" dirty="0">
                <a:solidFill>
                  <a:srgbClr val="FF0000"/>
                </a:solidFill>
              </a:rPr>
              <a:t> є </a:t>
            </a:r>
            <a:r>
              <a:rPr lang="ru-RU" dirty="0" err="1">
                <a:solidFill>
                  <a:srgbClr val="FF0000"/>
                </a:solidFill>
              </a:rPr>
              <a:t>життєво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важливою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стороною </a:t>
            </a:r>
            <a:r>
              <a:rPr lang="ru-RU" dirty="0" err="1">
                <a:solidFill>
                  <a:srgbClr val="FF0000"/>
                </a:solidFill>
              </a:rPr>
              <a:t>діяльності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суспільства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держави</a:t>
            </a:r>
            <a:r>
              <a:rPr lang="ru-RU" dirty="0">
                <a:solidFill>
                  <a:srgbClr val="FF0000"/>
                </a:solidFill>
              </a:rPr>
              <a:t> і </a:t>
            </a:r>
            <a:r>
              <a:rPr lang="ru-RU" dirty="0" err="1">
                <a:solidFill>
                  <a:srgbClr val="FF0000"/>
                </a:solidFill>
              </a:rPr>
              <a:t>особистості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/>
              <a:t>то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базисом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національної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безпеки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буде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залишатися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безпека</a:t>
            </a:r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uk-UA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енергетична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безпека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базовою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складовою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національної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безпеки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країни</a:t>
            </a:r>
            <a:endParaRPr lang="ru-RU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6" name="Picture 2" descr="C:\Users\User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4290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944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ДИСЦИПЛІНИ\Енергетична політика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7776864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124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Національна безпека – економічна безпека – енергетична безпека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599265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1963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Важливо!!!!!!!!!!!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</a:t>
            </a:r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енергетична</a:t>
            </a:r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незалежність</a:t>
            </a:r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</a:t>
            </a:r>
            <a:r>
              <a:rPr lang="ru-RU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взаємообумовленими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 descr="C:\Users\User\Desktop\ДИСЦИПЛІНИ\Енергетична політика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2990850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912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ДИСЦИПЛІНИ\Енергетична політика\p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239447" cy="6336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430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ВАЖЛИВО!!!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й </a:t>
            </a:r>
            <a:r>
              <a:rPr lang="ru-RU" dirty="0" err="1"/>
              <a:t>залишаються</a:t>
            </a:r>
            <a:r>
              <a:rPr lang="ru-RU" dirty="0"/>
              <a:t> </a:t>
            </a:r>
            <a:r>
              <a:rPr lang="ru-RU" dirty="0" err="1" smtClean="0"/>
              <a:t>енергетичними</a:t>
            </a:r>
            <a:r>
              <a:rPr lang="ru-RU" dirty="0" smtClean="0"/>
              <a:t> </a:t>
            </a:r>
            <a:r>
              <a:rPr lang="ru-RU" dirty="0" err="1"/>
              <a:t>споживачами</a:t>
            </a:r>
            <a:r>
              <a:rPr lang="ru-RU" dirty="0"/>
              <a:t>, </a:t>
            </a:r>
            <a:r>
              <a:rPr lang="ru-RU" dirty="0" err="1"/>
              <a:t>постають</a:t>
            </a:r>
            <a:r>
              <a:rPr lang="ru-RU" dirty="0"/>
              <a:t> перед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 smtClean="0"/>
              <a:t>розбудови</a:t>
            </a:r>
            <a:r>
              <a:rPr lang="ru-RU" dirty="0" smtClean="0"/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власних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енергетичної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безпеки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урівноважувати</a:t>
            </a:r>
            <a:r>
              <a:rPr lang="ru-RU" dirty="0"/>
              <a:t> </a:t>
            </a:r>
            <a:r>
              <a:rPr lang="ru-RU" dirty="0" err="1" smtClean="0"/>
              <a:t>дисфункціональні</a:t>
            </a:r>
            <a:r>
              <a:rPr lang="ru-RU" dirty="0" smtClean="0"/>
              <a:t> </a:t>
            </a:r>
            <a:r>
              <a:rPr lang="ru-RU" dirty="0" err="1"/>
              <a:t>впливи</a:t>
            </a:r>
            <a:r>
              <a:rPr lang="ru-RU" dirty="0"/>
              <a:t> (</a:t>
            </a:r>
            <a:r>
              <a:rPr lang="ru-RU" dirty="0" err="1"/>
              <a:t>виклики</a:t>
            </a:r>
            <a:r>
              <a:rPr lang="ru-RU" dirty="0"/>
              <a:t>, </a:t>
            </a:r>
            <a:r>
              <a:rPr lang="ru-RU" dirty="0" err="1"/>
              <a:t>загрози</a:t>
            </a:r>
            <a:r>
              <a:rPr lang="ru-RU" dirty="0"/>
              <a:t>, </a:t>
            </a:r>
            <a:r>
              <a:rPr lang="ru-RU" dirty="0" err="1"/>
              <a:t>небезпеки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продукуються</a:t>
            </a:r>
            <a:r>
              <a:rPr lang="ru-RU" dirty="0" smtClean="0"/>
              <a:t>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середовищем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106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Енергетична</a:t>
            </a:r>
            <a:r>
              <a:rPr lang="ru-RU" dirty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і </a:t>
            </a:r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станом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енергетичних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глобального </a:t>
            </a:r>
            <a:r>
              <a:rPr lang="ru-RU" dirty="0" smtClean="0"/>
              <a:t>характеру</a:t>
            </a:r>
            <a:endParaRPr lang="ru-RU" dirty="0"/>
          </a:p>
        </p:txBody>
      </p:sp>
      <p:pic>
        <p:nvPicPr>
          <p:cNvPr id="8194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2924175"/>
            <a:ext cx="6424761" cy="371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990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Світові Тенденції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751744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679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444" y="2348880"/>
            <a:ext cx="7239000" cy="3600400"/>
          </a:xfrm>
        </p:spPr>
        <p:txBody>
          <a:bodyPr/>
          <a:lstStyle/>
          <a:p>
            <a:pPr lvl="0"/>
            <a:r>
              <a:rPr lang="uk-UA" dirty="0"/>
              <a:t>Зміст понять «енергетична безпека», «енергетична політика», </a:t>
            </a:r>
            <a:r>
              <a:rPr lang="uk-UA" dirty="0" smtClean="0"/>
              <a:t>«економічна безпека», їх взаємозв’язок</a:t>
            </a:r>
            <a:endParaRPr lang="ru-RU" dirty="0"/>
          </a:p>
          <a:p>
            <a:pPr lvl="0"/>
            <a:r>
              <a:rPr lang="uk-UA" dirty="0"/>
              <a:t>Енергетична безпека як запорука </a:t>
            </a:r>
            <a:r>
              <a:rPr lang="uk-UA" dirty="0" smtClean="0"/>
              <a:t>національної безпеки </a:t>
            </a:r>
            <a:r>
              <a:rPr lang="uk-UA" dirty="0"/>
              <a:t>держави.</a:t>
            </a:r>
            <a:endParaRPr lang="ru-RU" dirty="0"/>
          </a:p>
          <a:p>
            <a:pPr lvl="0"/>
            <a:r>
              <a:rPr lang="uk-UA" dirty="0"/>
              <a:t>Енергетична безпека держави </a:t>
            </a:r>
            <a:r>
              <a:rPr lang="uk-UA" dirty="0" smtClean="0"/>
              <a:t>в контексті міжнародної економіки</a:t>
            </a:r>
            <a:endParaRPr lang="ru-RU" dirty="0"/>
          </a:p>
        </p:txBody>
      </p:sp>
      <p:pic>
        <p:nvPicPr>
          <p:cNvPr id="3074" name="Picture 2" descr="C:\Users\User\Desktop\ДИСЦИПЛІНИ\Енергетична політика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6672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913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Значення міжнародної енергетичної безпеки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економічне</a:t>
            </a:r>
            <a:r>
              <a:rPr lang="ru-RU" dirty="0"/>
              <a:t> </a:t>
            </a:r>
            <a:r>
              <a:rPr lang="ru-RU" dirty="0" err="1"/>
              <a:t>благополуччя</a:t>
            </a:r>
            <a:r>
              <a:rPr lang="ru-RU" dirty="0"/>
              <a:t> і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стабільність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170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475" y="3228975"/>
            <a:ext cx="546735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180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208912" cy="6120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60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Енергетична безпека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енергетична</a:t>
            </a:r>
            <a:r>
              <a:rPr lang="ru-RU" dirty="0"/>
              <a:t> </a:t>
            </a:r>
            <a:r>
              <a:rPr lang="ru-RU" dirty="0" err="1"/>
              <a:t>безпека</a:t>
            </a:r>
            <a:r>
              <a:rPr lang="ru-RU" dirty="0"/>
              <a:t>» </a:t>
            </a:r>
            <a:r>
              <a:rPr lang="ru-RU" dirty="0" err="1" smtClean="0"/>
              <a:t>поширився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</a:t>
            </a:r>
            <a:r>
              <a:rPr lang="ru-RU" dirty="0" err="1">
                <a:solidFill>
                  <a:srgbClr val="FF0000"/>
                </a:solidFill>
              </a:rPr>
              <a:t>нафтових</a:t>
            </a:r>
            <a:r>
              <a:rPr lang="ru-RU" dirty="0">
                <a:solidFill>
                  <a:srgbClr val="FF0000"/>
                </a:solidFill>
              </a:rPr>
              <a:t> криз в 1973-1974 роках</a:t>
            </a:r>
            <a:r>
              <a:rPr lang="ru-RU" dirty="0"/>
              <a:t>, коли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ембарго</a:t>
            </a:r>
            <a:r>
              <a:rPr lang="ru-RU" dirty="0"/>
              <a:t> членами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і </a:t>
            </a:r>
            <a:r>
              <a:rPr lang="ru-RU" dirty="0" err="1"/>
              <a:t>експортерів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на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dirty="0" err="1"/>
              <a:t>країнам</a:t>
            </a:r>
            <a:r>
              <a:rPr lang="ru-RU" dirty="0"/>
              <a:t> </a:t>
            </a:r>
            <a:r>
              <a:rPr lang="ru-RU" dirty="0" err="1"/>
              <a:t>склало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 smtClean="0"/>
              <a:t>безпеки</a:t>
            </a:r>
            <a:endParaRPr lang="ru-RU" dirty="0" smtClean="0"/>
          </a:p>
          <a:p>
            <a:endParaRPr lang="ru-RU" dirty="0"/>
          </a:p>
          <a:p>
            <a:pPr lvl="4"/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Ембарго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– заборона на ввіз/вивіз певних товарів</a:t>
            </a:r>
            <a:endParaRPr lang="ru-RU" dirty="0"/>
          </a:p>
        </p:txBody>
      </p:sp>
      <p:pic>
        <p:nvPicPr>
          <p:cNvPr id="11266" name="Picture 2" descr="D:\Natasha\Мои документы\значки\знаки оклику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93096"/>
            <a:ext cx="1316484" cy="171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973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Енергетична безпека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Це </a:t>
            </a:r>
            <a:r>
              <a:rPr lang="uk-UA" dirty="0" smtClean="0"/>
              <a:t>складова економічної безпеки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Виокремлюють дві функції: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паливно-енергетичними</a:t>
            </a:r>
            <a:r>
              <a:rPr lang="ru-RU" dirty="0" smtClean="0"/>
              <a:t> ресурсами,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гарантують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повноцінну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життєдіяльність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 lvl="8"/>
            <a:r>
              <a:rPr lang="ru-RU" sz="2400" dirty="0" smtClean="0"/>
              <a:t>2) </a:t>
            </a:r>
            <a:r>
              <a:rPr lang="ru-RU" sz="2400" dirty="0" err="1" smtClean="0"/>
              <a:t>здатність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енергетики</a:t>
            </a:r>
            <a:r>
              <a:rPr lang="ru-RU" sz="2400" dirty="0" smtClean="0"/>
              <a:t> </a:t>
            </a:r>
            <a:r>
              <a:rPr lang="ru-RU" sz="2400" dirty="0" err="1" smtClean="0"/>
              <a:t>забезпечити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нормальне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функціонування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економіки</a:t>
            </a:r>
            <a:r>
              <a:rPr lang="ru-RU" sz="2400" dirty="0" smtClean="0"/>
              <a:t>, </a:t>
            </a:r>
            <a:r>
              <a:rPr lang="ru-RU" sz="2400" dirty="0" err="1" smtClean="0">
                <a:solidFill>
                  <a:srgbClr val="FF0000"/>
                </a:solidFill>
              </a:rPr>
              <a:t>енергетичну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незалежність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/>
              <a:t>країни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pic>
        <p:nvPicPr>
          <p:cNvPr id="12290" name="Picture 2" descr="D:\Natasha\Мои документы\значки\знаки оклику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User\Desktop\завантаженн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09120"/>
            <a:ext cx="241362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041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Енергетична</a:t>
            </a:r>
            <a:r>
              <a:rPr lang="ru-RU" dirty="0"/>
              <a:t> </a:t>
            </a:r>
            <a:r>
              <a:rPr lang="ru-RU" dirty="0" err="1"/>
              <a:t>безпека</a:t>
            </a:r>
            <a:r>
              <a:rPr lang="ru-RU" dirty="0"/>
              <a:t> </a:t>
            </a:r>
            <a:r>
              <a:rPr lang="ru-RU" dirty="0" err="1" smtClean="0"/>
              <a:t>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–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впевненість</a:t>
            </a:r>
            <a:r>
              <a:rPr lang="ru-RU" b="1" dirty="0"/>
              <a:t> у </a:t>
            </a:r>
            <a:r>
              <a:rPr lang="ru-RU" b="1" dirty="0" err="1"/>
              <a:t>наявності</a:t>
            </a:r>
            <a:r>
              <a:rPr lang="ru-RU" b="1" dirty="0"/>
              <a:t>, </a:t>
            </a:r>
            <a:r>
              <a:rPr lang="ru-RU" b="1" dirty="0" err="1"/>
              <a:t>доступності</a:t>
            </a:r>
            <a:r>
              <a:rPr lang="ru-RU" b="1" dirty="0"/>
              <a:t> та </a:t>
            </a:r>
            <a:r>
              <a:rPr lang="ru-RU" b="1" dirty="0" err="1"/>
              <a:t>можливості</a:t>
            </a:r>
            <a:r>
              <a:rPr lang="ru-RU" b="1" dirty="0"/>
              <a:t> </a:t>
            </a:r>
            <a:r>
              <a:rPr lang="ru-RU" b="1" dirty="0" err="1"/>
              <a:t>стабільно</a:t>
            </a:r>
            <a:r>
              <a:rPr lang="ru-RU" b="1" dirty="0"/>
              <a:t> </a:t>
            </a:r>
            <a:r>
              <a:rPr lang="ru-RU" b="1" dirty="0" err="1"/>
              <a:t>отримувати</a:t>
            </a:r>
            <a:r>
              <a:rPr lang="ru-RU" b="1" dirty="0"/>
              <a:t> </a:t>
            </a:r>
            <a:r>
              <a:rPr lang="ru-RU" b="1" dirty="0" err="1"/>
              <a:t>паливо</a:t>
            </a:r>
            <a:r>
              <a:rPr lang="ru-RU" b="1" dirty="0"/>
              <a:t> та </a:t>
            </a:r>
            <a:r>
              <a:rPr lang="ru-RU" b="1" dirty="0" err="1"/>
              <a:t>енергію</a:t>
            </a:r>
            <a:r>
              <a:rPr lang="ru-RU" b="1" dirty="0"/>
              <a:t> </a:t>
            </a:r>
            <a:r>
              <a:rPr lang="ru-RU" b="1" dirty="0" err="1"/>
              <a:t>належної</a:t>
            </a:r>
            <a:r>
              <a:rPr lang="ru-RU" b="1" dirty="0"/>
              <a:t> </a:t>
            </a:r>
            <a:r>
              <a:rPr lang="ru-RU" b="1" dirty="0" err="1"/>
              <a:t>якості</a:t>
            </a:r>
            <a:r>
              <a:rPr lang="ru-RU" b="1" dirty="0"/>
              <a:t> як </a:t>
            </a:r>
            <a:r>
              <a:rPr lang="ru-RU" b="1" dirty="0" err="1"/>
              <a:t>щодня</a:t>
            </a:r>
            <a:r>
              <a:rPr lang="ru-RU" b="1" dirty="0"/>
              <a:t> за </a:t>
            </a:r>
            <a:r>
              <a:rPr lang="ru-RU" b="1" dirty="0" err="1"/>
              <a:t>звичайних</a:t>
            </a:r>
            <a:r>
              <a:rPr lang="ru-RU" b="1" dirty="0"/>
              <a:t> умов, так і у </a:t>
            </a:r>
            <a:r>
              <a:rPr lang="ru-RU" b="1" dirty="0" err="1"/>
              <a:t>випадку</a:t>
            </a:r>
            <a:r>
              <a:rPr lang="ru-RU" b="1" dirty="0"/>
              <a:t> </a:t>
            </a:r>
            <a:r>
              <a:rPr lang="ru-RU" b="1" dirty="0" err="1" smtClean="0"/>
              <a:t>надзвичайних</a:t>
            </a:r>
            <a:r>
              <a:rPr lang="ru-RU" b="1" dirty="0" smtClean="0"/>
              <a:t> </a:t>
            </a:r>
            <a:r>
              <a:rPr lang="ru-RU" b="1" dirty="0" err="1" smtClean="0"/>
              <a:t>обставин</a:t>
            </a:r>
            <a:endParaRPr lang="ru-RU" b="1" dirty="0"/>
          </a:p>
          <a:p>
            <a:endParaRPr lang="uk-UA" b="1" dirty="0" smtClean="0"/>
          </a:p>
          <a:p>
            <a:endParaRPr lang="ru-RU" b="1" dirty="0" smtClean="0"/>
          </a:p>
          <a:p>
            <a:r>
              <a:rPr lang="ru-RU" b="1" dirty="0" err="1" smtClean="0"/>
              <a:t>Іншими</a:t>
            </a:r>
            <a:r>
              <a:rPr lang="ru-RU" b="1" dirty="0" smtClean="0"/>
              <a:t> </a:t>
            </a:r>
            <a:r>
              <a:rPr lang="ru-RU" b="1" dirty="0"/>
              <a:t>словами, </a:t>
            </a:r>
            <a:r>
              <a:rPr lang="ru-RU" b="1" dirty="0" err="1">
                <a:solidFill>
                  <a:srgbClr val="FF0000"/>
                </a:solidFill>
              </a:rPr>
              <a:t>енергетична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безпека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-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захищеність</a:t>
            </a:r>
            <a:r>
              <a:rPr lang="ru-RU" b="1" dirty="0"/>
              <a:t> </a:t>
            </a:r>
            <a:r>
              <a:rPr lang="ru-RU" b="1" dirty="0" err="1"/>
              <a:t>держави</a:t>
            </a:r>
            <a:r>
              <a:rPr lang="ru-RU" b="1" dirty="0"/>
              <a:t>,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громадян</a:t>
            </a:r>
            <a:r>
              <a:rPr lang="ru-RU" b="1" dirty="0"/>
              <a:t> та </a:t>
            </a:r>
            <a:r>
              <a:rPr lang="ru-RU" b="1" dirty="0" err="1"/>
              <a:t>економіки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дефіциту</a:t>
            </a:r>
            <a:r>
              <a:rPr lang="ru-RU" b="1" dirty="0"/>
              <a:t> </a:t>
            </a:r>
            <a:r>
              <a:rPr lang="ru-RU" b="1" dirty="0" err="1" smtClean="0"/>
              <a:t>енергії</a:t>
            </a:r>
            <a:endParaRPr lang="ru-RU" dirty="0"/>
          </a:p>
        </p:txBody>
      </p:sp>
      <p:pic>
        <p:nvPicPr>
          <p:cNvPr id="13314" name="Picture 2" descr="D:\Natasha\Мои документы\значки\картин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95662"/>
            <a:ext cx="2221781" cy="125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96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ДИСЦИПЛІНИ\Енергетична політика\formu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0688"/>
            <a:ext cx="859606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745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Енергетична політика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7250432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162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економічна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484784"/>
            <a:ext cx="5544616" cy="4846320"/>
          </a:xfrm>
        </p:spPr>
        <p:txBody>
          <a:bodyPr>
            <a:normAutofit/>
          </a:bodyPr>
          <a:lstStyle/>
          <a:p>
            <a:r>
              <a:rPr lang="ru-RU" dirty="0" err="1" smtClean="0"/>
              <a:t>виник</a:t>
            </a:r>
            <a:r>
              <a:rPr lang="ru-RU" dirty="0" smtClean="0"/>
              <a:t> </a:t>
            </a:r>
            <a:r>
              <a:rPr lang="ru-RU" dirty="0"/>
              <a:t>на початку ХХ </a:t>
            </a:r>
            <a:r>
              <a:rPr lang="ru-RU" dirty="0" err="1"/>
              <a:t>століття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</a:t>
            </a:r>
            <a:r>
              <a:rPr lang="ru-RU" dirty="0" err="1"/>
              <a:t>обмеженості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викликаної</a:t>
            </a:r>
            <a:r>
              <a:rPr lang="ru-RU" dirty="0"/>
              <a:t> </a:t>
            </a:r>
            <a:r>
              <a:rPr lang="ru-RU" dirty="0" err="1"/>
              <a:t>зменшенням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поставок через </a:t>
            </a:r>
            <a:r>
              <a:rPr lang="ru-RU" dirty="0" err="1"/>
              <a:t>розпад</a:t>
            </a:r>
            <a:r>
              <a:rPr lang="ru-RU" dirty="0"/>
              <a:t> </a:t>
            </a:r>
            <a:r>
              <a:rPr lang="ru-RU" dirty="0" err="1"/>
              <a:t>колоніальної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endParaRPr lang="ru-RU" dirty="0"/>
          </a:p>
        </p:txBody>
      </p:sp>
      <p:pic>
        <p:nvPicPr>
          <p:cNvPr id="10242" name="Picture 2" descr="D:\Natasha\Мои документы\значки\знаки оклику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62213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132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Офіційне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безпека</a:t>
            </a:r>
            <a:r>
              <a:rPr lang="ru-RU" dirty="0"/>
              <a:t>» </a:t>
            </a:r>
            <a:r>
              <a:rPr lang="ru-RU" dirty="0" err="1"/>
              <a:t>відбулося</a:t>
            </a:r>
            <a:r>
              <a:rPr lang="ru-RU" dirty="0"/>
              <a:t> у </a:t>
            </a:r>
            <a:r>
              <a:rPr lang="ru-RU" b="1" dirty="0">
                <a:solidFill>
                  <a:srgbClr val="FF0000"/>
                </a:solidFill>
              </a:rPr>
              <a:t>1985 </a:t>
            </a:r>
            <a:r>
              <a:rPr lang="ru-RU" b="1" dirty="0" err="1">
                <a:solidFill>
                  <a:srgbClr val="FF0000"/>
                </a:solidFill>
              </a:rPr>
              <a:t>році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у </a:t>
            </a:r>
            <a:r>
              <a:rPr lang="ru-RU" dirty="0" err="1"/>
              <a:t>резолюції</a:t>
            </a:r>
            <a:r>
              <a:rPr lang="ru-RU" dirty="0"/>
              <a:t>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ООН «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безпека</a:t>
            </a:r>
            <a:r>
              <a:rPr lang="ru-RU" dirty="0"/>
              <a:t>», </a:t>
            </a:r>
            <a:r>
              <a:rPr lang="ru-RU" dirty="0" err="1"/>
              <a:t>прийнятій</a:t>
            </a:r>
            <a:r>
              <a:rPr lang="ru-RU" dirty="0"/>
              <a:t> на 40-ій </a:t>
            </a:r>
            <a:r>
              <a:rPr lang="ru-RU" dirty="0" err="1" smtClean="0"/>
              <a:t>сесії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На </a:t>
            </a:r>
            <a:r>
              <a:rPr lang="ru-RU" dirty="0"/>
              <a:t>42-ій </a:t>
            </a:r>
            <a:r>
              <a:rPr lang="ru-RU" dirty="0" err="1"/>
              <a:t>сесій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схвалено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Концепцію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міжнародної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7202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965</TotalTime>
  <Words>517</Words>
  <Application>Microsoft Office PowerPoint</Application>
  <PresentationFormat>Экран (4:3)</PresentationFormat>
  <Paragraphs>57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енергетична безпека як складова</vt:lpstr>
      <vt:lpstr>План </vt:lpstr>
      <vt:lpstr>Енергетична безпека</vt:lpstr>
      <vt:lpstr>Енергетична безпека</vt:lpstr>
      <vt:lpstr>Енергетична безпека країни</vt:lpstr>
      <vt:lpstr>Презентация PowerPoint</vt:lpstr>
      <vt:lpstr>Енергетична політика</vt:lpstr>
      <vt:lpstr>Термін «економічна безпека»</vt:lpstr>
      <vt:lpstr>Офіційне визнання</vt:lpstr>
      <vt:lpstr>Економічна безпека</vt:lpstr>
      <vt:lpstr>Національна безпека</vt:lpstr>
      <vt:lpstr>Важливо!!!</vt:lpstr>
      <vt:lpstr>Презентация PowerPoint</vt:lpstr>
      <vt:lpstr>Національна безпека – економічна безпека – енергетична безпека</vt:lpstr>
      <vt:lpstr>Важливо!!!!!!!!!!!</vt:lpstr>
      <vt:lpstr>Презентация PowerPoint</vt:lpstr>
      <vt:lpstr>ВАЖЛИВО!!!</vt:lpstr>
      <vt:lpstr>Енергетична безпека і міжнародна економіка</vt:lpstr>
      <vt:lpstr>Світові Тенденції </vt:lpstr>
      <vt:lpstr>Значення міжнародної енергетичної безпеки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</dc:title>
  <dc:creator>User</dc:creator>
  <cp:lastModifiedBy>User</cp:lastModifiedBy>
  <cp:revision>18</cp:revision>
  <dcterms:created xsi:type="dcterms:W3CDTF">2023-03-02T18:41:23Z</dcterms:created>
  <dcterms:modified xsi:type="dcterms:W3CDTF">2023-09-13T12:43:46Z</dcterms:modified>
</cp:coreProperties>
</file>