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2" d="100"/>
          <a:sy n="52" d="100"/>
        </p:scale>
        <p:origin x="-10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7774632" cy="3429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352928" cy="554461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ЗЕМЕЛЬНІ РЕФОРМИ В ЗАРУБІЖНИХ КРАЇНАХ: СОЦІАЛЬНО-ЕКОНОМІЧНІ НАСЛІДКИ </a:t>
            </a:r>
          </a:p>
          <a:p>
            <a:endParaRPr lang="ru-RU" sz="3600" b="1" dirty="0" smtClean="0"/>
          </a:p>
          <a:p>
            <a:r>
              <a:rPr lang="uk-UA" sz="3200">
                <a:solidFill>
                  <a:srgbClr val="FF0000"/>
                </a:solidFill>
              </a:rPr>
              <a:t>підготовки  </a:t>
            </a:r>
            <a:r>
              <a:rPr lang="uk-UA" sz="3200" smtClean="0">
                <a:solidFill>
                  <a:srgbClr val="FF0000"/>
                </a:solidFill>
              </a:rPr>
              <a:t>магістра</a:t>
            </a:r>
            <a:endParaRPr lang="uk-UA" sz="3200" dirty="0" smtClean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денної форми </a:t>
            </a:r>
            <a:r>
              <a:rPr lang="uk-UA" sz="3200" dirty="0">
                <a:solidFill>
                  <a:srgbClr val="FF0000"/>
                </a:solidFill>
              </a:rPr>
              <a:t>здобуття освіти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uk-UA" sz="3200" dirty="0">
                <a:solidFill>
                  <a:srgbClr val="FF0000"/>
                </a:solidFill>
              </a:rPr>
              <a:t>спеціальності 051  Економіка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освітньо-професійна програма </a:t>
            </a:r>
          </a:p>
          <a:p>
            <a:r>
              <a:rPr lang="uk-UA" sz="3200" dirty="0" smtClean="0">
                <a:solidFill>
                  <a:srgbClr val="FF0000"/>
                </a:solidFill>
              </a:rPr>
              <a:t>«</a:t>
            </a:r>
            <a:r>
              <a:rPr lang="uk-UA" sz="3200" dirty="0">
                <a:solidFill>
                  <a:srgbClr val="FF0000"/>
                </a:solidFill>
              </a:rPr>
              <a:t>Економіка та управління ринком землі</a:t>
            </a:r>
            <a:r>
              <a:rPr lang="uk-UA" sz="3200" dirty="0" smtClean="0">
                <a:solidFill>
                  <a:srgbClr val="FF0000"/>
                </a:solidFill>
              </a:rPr>
              <a:t>»</a:t>
            </a:r>
            <a:endParaRPr lang="ru-RU" sz="3200" dirty="0">
              <a:solidFill>
                <a:srgbClr val="FF0000"/>
              </a:solidFill>
            </a:endParaRPr>
          </a:p>
          <a:p>
            <a:endParaRPr lang="ru-RU" sz="3600" dirty="0" smtClean="0"/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36912"/>
            <a:ext cx="8496944" cy="3450696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/>
              <a:t> </a:t>
            </a:r>
            <a:r>
              <a:rPr lang="uk-UA" sz="3200" dirty="0" smtClean="0"/>
              <a:t>слугує </a:t>
            </a:r>
            <a:r>
              <a:rPr lang="uk-UA" sz="3200" dirty="0"/>
              <a:t>необхідною науковою передумовою для таких дисциплін, які озброюють студентів спеціальності</a:t>
            </a:r>
            <a:r>
              <a:rPr lang="uk-UA" sz="3200" b="1" i="1" dirty="0"/>
              <a:t> «Економіка та управління ринком землі»</a:t>
            </a:r>
            <a:r>
              <a:rPr lang="uk-UA" sz="3200" dirty="0"/>
              <a:t> спеціальними знаннями.</a:t>
            </a:r>
            <a:endParaRPr lang="uk-UA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uk-UA" dirty="0"/>
              <a:t>Курс </a:t>
            </a:r>
            <a:r>
              <a:rPr lang="uk-UA" sz="4000" dirty="0" smtClean="0"/>
              <a:t>«ЗЕМЕЛЬНІ РЕФОРМИ В ЗАРУБІЖНИХ КРАЇНАХ: СОЦІАЛЬНО-ЕКОНОМІЧНІ НАСЛІДКИ» </a:t>
            </a:r>
            <a:endParaRPr lang="uk-UA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476672"/>
            <a:ext cx="8640960" cy="5832647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/>
              <a:t>Мета викладання навчальної дисципліни</a:t>
            </a:r>
            <a:r>
              <a:rPr lang="uk-UA" sz="3600" dirty="0"/>
              <a:t> </a:t>
            </a:r>
            <a:r>
              <a:rPr lang="uk-UA" sz="3600" b="1" dirty="0"/>
              <a:t>«</a:t>
            </a:r>
            <a:r>
              <a:rPr lang="ru-RU" sz="3600" b="1" dirty="0" err="1"/>
              <a:t>Земельні</a:t>
            </a:r>
            <a:r>
              <a:rPr lang="ru-RU" sz="3600" b="1" dirty="0"/>
              <a:t> </a:t>
            </a:r>
            <a:r>
              <a:rPr lang="ru-RU" sz="3600" b="1" dirty="0" err="1"/>
              <a:t>реформи</a:t>
            </a:r>
            <a:r>
              <a:rPr lang="ru-RU" sz="3600" b="1" dirty="0"/>
              <a:t> в </a:t>
            </a:r>
            <a:r>
              <a:rPr lang="ru-RU" sz="3600" b="1" dirty="0" err="1"/>
              <a:t>зарубіжних</a:t>
            </a:r>
            <a:r>
              <a:rPr lang="ru-RU" sz="3600" b="1" dirty="0"/>
              <a:t> </a:t>
            </a:r>
            <a:r>
              <a:rPr lang="ru-RU" sz="3600" b="1" dirty="0" err="1"/>
              <a:t>країнах</a:t>
            </a:r>
            <a:r>
              <a:rPr lang="ru-RU" sz="3600" b="1" dirty="0"/>
              <a:t>: </a:t>
            </a:r>
            <a:r>
              <a:rPr lang="ru-RU" sz="3600" b="1" dirty="0" err="1"/>
              <a:t>соціально-економічні</a:t>
            </a:r>
            <a:r>
              <a:rPr lang="ru-RU" sz="3600" b="1" dirty="0"/>
              <a:t> </a:t>
            </a:r>
            <a:r>
              <a:rPr lang="ru-RU" sz="3600" b="1" dirty="0" err="1"/>
              <a:t>наслідки</a:t>
            </a:r>
            <a:r>
              <a:rPr lang="ru-RU" sz="3600" b="1" dirty="0" smtClean="0"/>
              <a:t>»</a:t>
            </a:r>
            <a:endParaRPr lang="uk-UA" sz="3600" b="1" dirty="0"/>
          </a:p>
          <a:p>
            <a:pPr algn="just"/>
            <a:r>
              <a:rPr lang="ru-RU" dirty="0" smtClean="0"/>
              <a:t>– </a:t>
            </a:r>
            <a:r>
              <a:rPr lang="uk-UA" sz="2800" dirty="0"/>
              <a:t>з</a:t>
            </a:r>
            <a:r>
              <a:rPr lang="ru-RU" sz="2800" dirty="0"/>
              <a:t>’</a:t>
            </a:r>
            <a:r>
              <a:rPr lang="uk-UA" sz="2800" dirty="0" err="1"/>
              <a:t>ясування</a:t>
            </a:r>
            <a:r>
              <a:rPr lang="uk-UA" sz="2800" dirty="0"/>
              <a:t> студентами концептуальних засад здійснення реформ земельних відносин та землеустрою у зарубіжних країнах, що дає можливість з найбільшою науковою обґрунтованістю та повнотою зрозуміти суть земельного влаштування як явища суспільного життя.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2675467"/>
            <a:ext cx="7920880" cy="345069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землеустрою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 err="1"/>
              <a:t>з'ясування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землеустрою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землеустрою</a:t>
            </a:r>
            <a:r>
              <a:rPr lang="ru-RU" dirty="0"/>
              <a:t> та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 </a:t>
            </a:r>
            <a:r>
              <a:rPr lang="ru-RU" dirty="0" err="1"/>
              <a:t>набутих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при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ru-RU" dirty="0" err="1" smtClean="0"/>
              <a:t>спеціальності</a:t>
            </a:r>
            <a:r>
              <a:rPr lang="ru-RU" dirty="0" smtClean="0"/>
              <a:t>.</a:t>
            </a:r>
            <a:endParaRPr lang="uk-UA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10552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Основні завдання </a:t>
            </a:r>
            <a:r>
              <a:rPr lang="uk-UA" sz="3600" b="1" dirty="0"/>
              <a:t>вивчення дисципліни </a:t>
            </a:r>
            <a:r>
              <a:rPr lang="uk-UA" sz="4000" b="1" dirty="0" smtClean="0"/>
              <a:t>«</a:t>
            </a:r>
            <a:r>
              <a:rPr lang="ru-RU" sz="4000" b="1" dirty="0"/>
              <a:t>ЗЕМЕЛЬНІ РЕФОРМИ В ЗАРУБІЖНИХ КРАЇНАХ: СОЦІАЛЬНО-ЕКОНОМІЧНІ НАСЛІДКИ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b="1" dirty="0" smtClean="0"/>
              <a:t>»: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32048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r>
              <a:rPr lang="uk-UA" sz="2800" dirty="0"/>
              <a:t>є </a:t>
            </a:r>
            <a:r>
              <a:rPr lang="ru-RU" sz="2800" dirty="0" err="1" smtClean="0"/>
              <a:t>земельні</a:t>
            </a:r>
            <a:r>
              <a:rPr lang="ru-RU" sz="2800" dirty="0" smtClean="0"/>
              <a:t> </a:t>
            </a:r>
            <a:r>
              <a:rPr lang="ru-RU" sz="2800" dirty="0" err="1"/>
              <a:t>відносини</a:t>
            </a:r>
            <a:r>
              <a:rPr lang="ru-RU" sz="2800" dirty="0"/>
              <a:t> та </a:t>
            </a:r>
            <a:r>
              <a:rPr lang="ru-RU" sz="2800" dirty="0" err="1"/>
              <a:t>землевпорядкування</a:t>
            </a:r>
            <a:r>
              <a:rPr lang="ru-RU" sz="2800" dirty="0"/>
              <a:t> </a:t>
            </a:r>
            <a:r>
              <a:rPr lang="ru-RU" sz="2800" dirty="0" err="1" smtClean="0"/>
              <a:t>зарубіжних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історично</a:t>
            </a:r>
            <a:r>
              <a:rPr lang="ru-RU" sz="2800" dirty="0" smtClean="0"/>
              <a:t> </a:t>
            </a:r>
            <a:r>
              <a:rPr lang="ru-RU" sz="2800" dirty="0" err="1"/>
              <a:t>розвиваються</a:t>
            </a:r>
            <a:r>
              <a:rPr lang="ru-RU" sz="2800" dirty="0"/>
              <a:t> та </a:t>
            </a:r>
            <a:r>
              <a:rPr lang="ru-RU" sz="2800" dirty="0" err="1"/>
              <a:t>змінюються</a:t>
            </a:r>
            <a:r>
              <a:rPr lang="ru-RU" sz="2800" dirty="0"/>
              <a:t> разом з </a:t>
            </a:r>
            <a:r>
              <a:rPr lang="ru-RU" sz="2800" dirty="0" err="1"/>
              <a:t>розвитком</a:t>
            </a:r>
            <a:r>
              <a:rPr lang="ru-RU" sz="2800" dirty="0"/>
              <a:t> </a:t>
            </a:r>
            <a:r>
              <a:rPr lang="ru-RU" sz="2800" dirty="0" err="1"/>
              <a:t>продуктивних</a:t>
            </a:r>
            <a:r>
              <a:rPr lang="ru-RU" sz="2800" dirty="0"/>
              <a:t> сил </a:t>
            </a:r>
            <a:r>
              <a:rPr lang="ru-RU" sz="2800" dirty="0" err="1"/>
              <a:t>суспільства</a:t>
            </a:r>
            <a:r>
              <a:rPr lang="ru-RU" sz="2800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Об’єктом вивчення навчальної дисципліни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876397" cy="2265701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/>
              <a:t>закономірності</a:t>
            </a:r>
            <a:r>
              <a:rPr lang="ru-RU" sz="3200" dirty="0"/>
              <a:t> </a:t>
            </a:r>
            <a:r>
              <a:rPr lang="uk-UA" sz="3200" dirty="0" err="1"/>
              <a:t>формува</a:t>
            </a:r>
            <a:r>
              <a:rPr lang="ru-RU" sz="3200" dirty="0" err="1"/>
              <a:t>ння</a:t>
            </a:r>
            <a:r>
              <a:rPr lang="ru-RU" sz="3200" dirty="0"/>
              <a:t> й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err="1"/>
              <a:t>земельних</a:t>
            </a:r>
            <a:r>
              <a:rPr lang="ru-RU" sz="3200" dirty="0"/>
              <a:t> </a:t>
            </a:r>
            <a:r>
              <a:rPr lang="ru-RU" sz="3200" dirty="0" err="1"/>
              <a:t>відносин</a:t>
            </a:r>
            <a:r>
              <a:rPr lang="ru-RU" sz="3200" dirty="0"/>
              <a:t> і </a:t>
            </a:r>
            <a:r>
              <a:rPr lang="ru-RU" sz="3200" dirty="0" err="1"/>
              <a:t>землеустрою</a:t>
            </a:r>
            <a:r>
              <a:rPr lang="ru-RU" sz="3200" dirty="0"/>
              <a:t> </a:t>
            </a:r>
            <a:r>
              <a:rPr lang="ru-RU" sz="3200" dirty="0" smtClean="0"/>
              <a:t>як </a:t>
            </a:r>
            <a:r>
              <a:rPr lang="ru-RU" sz="3200" dirty="0" err="1"/>
              <a:t>соціально-економічного</a:t>
            </a:r>
            <a:r>
              <a:rPr lang="ru-RU" sz="3200" dirty="0"/>
              <a:t> </a:t>
            </a:r>
            <a:r>
              <a:rPr lang="ru-RU" sz="3200" dirty="0" err="1"/>
              <a:t>явища</a:t>
            </a:r>
            <a:r>
              <a:rPr lang="uk-UA" sz="3200" dirty="0"/>
              <a:t> в зарубіжних країнах</a:t>
            </a:r>
            <a:r>
              <a:rPr lang="ru-RU" sz="3200" dirty="0"/>
              <a:t>.</a:t>
            </a:r>
          </a:p>
          <a:p>
            <a:pPr algn="just"/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Предмет </a:t>
            </a:r>
            <a:r>
              <a:rPr lang="uk-UA" b="1" dirty="0"/>
              <a:t>вивчення навчальної </a:t>
            </a:r>
            <a:r>
              <a:rPr lang="uk-UA" b="1" dirty="0" smtClean="0"/>
              <a:t>дисципліни</a:t>
            </a:r>
            <a:r>
              <a:rPr lang="uk-UA" dirty="0"/>
              <a:t>:</a:t>
            </a:r>
            <a:r>
              <a:rPr lang="uk-UA" dirty="0" smtClean="0"/>
              <a:t> 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7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591">
        <p14:switch dir="r"/>
      </p:transition>
    </mc:Choice>
    <mc:Fallback xmlns="">
      <p:transition spd="slow" advTm="65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8568952" cy="4929411"/>
          </a:xfrm>
        </p:spPr>
        <p:txBody>
          <a:bodyPr>
            <a:normAutofit fontScale="77500" lnSpcReduction="20000"/>
          </a:bodyPr>
          <a:lstStyle/>
          <a:p>
            <a:pPr lvl="0"/>
            <a:endParaRPr lang="uk-UA" b="1" dirty="0" smtClean="0"/>
          </a:p>
          <a:p>
            <a:pPr algn="just"/>
            <a:r>
              <a:rPr lang="ru-RU" sz="2800" b="1" dirty="0"/>
              <a:t>Тема 1. </a:t>
            </a:r>
            <a:r>
              <a:rPr lang="ru-RU" sz="2800" b="1" dirty="0" err="1"/>
              <a:t>Теоретичні</a:t>
            </a:r>
            <a:r>
              <a:rPr lang="ru-RU" sz="2800" b="1" dirty="0"/>
              <a:t> засади </a:t>
            </a:r>
            <a:r>
              <a:rPr lang="ru-RU" sz="2800" b="1" dirty="0" err="1"/>
              <a:t>аналізу</a:t>
            </a:r>
            <a:r>
              <a:rPr lang="ru-RU" sz="2800" b="1" dirty="0"/>
              <a:t> </a:t>
            </a:r>
            <a:r>
              <a:rPr lang="ru-RU" sz="2800" b="1" dirty="0" err="1"/>
              <a:t>міжнародного</a:t>
            </a:r>
            <a:r>
              <a:rPr lang="ru-RU" sz="2800" b="1" dirty="0"/>
              <a:t> </a:t>
            </a:r>
            <a:r>
              <a:rPr lang="ru-RU" sz="2800" b="1" dirty="0" err="1"/>
              <a:t>досвіду</a:t>
            </a:r>
            <a:r>
              <a:rPr lang="ru-RU" sz="2800" b="1" dirty="0"/>
              <a:t> </a:t>
            </a:r>
            <a:r>
              <a:rPr lang="ru-RU" sz="2800" b="1" dirty="0" err="1"/>
              <a:t>земельних</a:t>
            </a:r>
            <a:r>
              <a:rPr lang="ru-RU" sz="2800" b="1" dirty="0"/>
              <a:t> реформ</a:t>
            </a:r>
            <a:endParaRPr lang="ru-RU" sz="2800" dirty="0"/>
          </a:p>
          <a:p>
            <a:pPr algn="just"/>
            <a:r>
              <a:rPr lang="uk-UA" sz="2800" b="1" dirty="0" smtClean="0"/>
              <a:t>Тема 2. </a:t>
            </a:r>
            <a:r>
              <a:rPr lang="uk-UA" sz="2800" b="1" dirty="0"/>
              <a:t>. Перетворення відносин земельної власності і землекористування в країнах Центральної та Східної Європи</a:t>
            </a:r>
            <a:endParaRPr lang="ru-RU" sz="2800" dirty="0"/>
          </a:p>
          <a:p>
            <a:pPr algn="just"/>
            <a:r>
              <a:rPr lang="uk-UA" sz="2800" b="1" dirty="0" smtClean="0"/>
              <a:t>Тема 3. </a:t>
            </a:r>
            <a:r>
              <a:rPr lang="uk-UA" sz="2800" b="1" dirty="0"/>
              <a:t>Реформування земельних відносин в Китаї й інших країнах Південно-Східної Азії</a:t>
            </a:r>
            <a:endParaRPr lang="ru-RU" sz="2800" dirty="0"/>
          </a:p>
          <a:p>
            <a:pPr algn="just"/>
            <a:r>
              <a:rPr lang="uk-UA" sz="2800" b="1" dirty="0" smtClean="0"/>
              <a:t>Тема 4. </a:t>
            </a:r>
            <a:r>
              <a:rPr lang="ru-RU" sz="2800" b="1" dirty="0" err="1"/>
              <a:t>Реформування</a:t>
            </a:r>
            <a:r>
              <a:rPr lang="ru-RU" sz="2800" b="1" dirty="0"/>
              <a:t> </a:t>
            </a:r>
            <a:r>
              <a:rPr lang="ru-RU" sz="2800" b="1" dirty="0" err="1"/>
              <a:t>земельних</a:t>
            </a:r>
            <a:r>
              <a:rPr lang="ru-RU" sz="2800" b="1" dirty="0"/>
              <a:t> </a:t>
            </a:r>
            <a:r>
              <a:rPr lang="ru-RU" sz="2800" b="1" dirty="0" err="1"/>
              <a:t>відносин</a:t>
            </a:r>
            <a:r>
              <a:rPr lang="ru-RU" sz="2800" b="1" dirty="0"/>
              <a:t> у </a:t>
            </a:r>
            <a:r>
              <a:rPr lang="uk-UA" sz="2800" b="1" dirty="0"/>
              <a:t>країнах Латинської </a:t>
            </a:r>
            <a:r>
              <a:rPr lang="uk-UA" sz="2800" b="1" dirty="0" smtClean="0"/>
              <a:t>Америки</a:t>
            </a:r>
            <a:endParaRPr lang="ru-RU" sz="2800" b="1" dirty="0" smtClean="0"/>
          </a:p>
          <a:p>
            <a:pPr algn="just"/>
            <a:r>
              <a:rPr lang="uk-UA" sz="2800" b="1" dirty="0" smtClean="0"/>
              <a:t>Тема 5</a:t>
            </a:r>
            <a:r>
              <a:rPr lang="uk-UA" sz="2800" b="1" dirty="0"/>
              <a:t>. </a:t>
            </a:r>
            <a:r>
              <a:rPr lang="ru-RU" sz="2800" b="1" dirty="0" err="1"/>
              <a:t>Реформування</a:t>
            </a:r>
            <a:r>
              <a:rPr lang="ru-RU" sz="2800" b="1" dirty="0"/>
              <a:t> </a:t>
            </a:r>
            <a:r>
              <a:rPr lang="ru-RU" sz="2800" b="1" dirty="0" err="1"/>
              <a:t>земельних</a:t>
            </a:r>
            <a:r>
              <a:rPr lang="ru-RU" sz="2800" b="1" dirty="0"/>
              <a:t> </a:t>
            </a:r>
            <a:r>
              <a:rPr lang="ru-RU" sz="2800" b="1" dirty="0" err="1"/>
              <a:t>відносин</a:t>
            </a:r>
            <a:r>
              <a:rPr lang="ru-RU" sz="2800" b="1" dirty="0"/>
              <a:t> у </a:t>
            </a:r>
            <a:r>
              <a:rPr lang="uk-UA" sz="2800" b="1" dirty="0"/>
              <a:t>країнах Африки</a:t>
            </a:r>
            <a:endParaRPr lang="ru-RU" sz="2800" dirty="0"/>
          </a:p>
          <a:p>
            <a:pPr algn="just"/>
            <a:r>
              <a:rPr lang="uk-UA" sz="2800" b="1" dirty="0" smtClean="0"/>
              <a:t>Тема 6</a:t>
            </a:r>
            <a:r>
              <a:rPr lang="uk-UA" sz="2800" b="1" dirty="0"/>
              <a:t>. Міжнародний досвід реалізації державної політики регулювання земельних відносин в країнах із перехідною економікою</a:t>
            </a:r>
            <a:endParaRPr lang="ru-RU" sz="2800" dirty="0"/>
          </a:p>
          <a:p>
            <a:pPr algn="just"/>
            <a:r>
              <a:rPr lang="ru-RU" sz="2800" b="1" dirty="0" smtClean="0"/>
              <a:t>Тема </a:t>
            </a:r>
            <a:r>
              <a:rPr lang="ru-RU" sz="2800" b="1" dirty="0"/>
              <a:t>7. </a:t>
            </a:r>
            <a:r>
              <a:rPr lang="ru-RU" sz="2800" b="1" dirty="0" err="1"/>
              <a:t>Урахування</a:t>
            </a:r>
            <a:r>
              <a:rPr lang="ru-RU" sz="2800" b="1" dirty="0"/>
              <a:t> </a:t>
            </a:r>
            <a:r>
              <a:rPr lang="ru-RU" sz="2800" b="1" dirty="0" err="1"/>
              <a:t>досвіду</a:t>
            </a:r>
            <a:r>
              <a:rPr lang="ru-RU" sz="2800" b="1" dirty="0"/>
              <a:t> </a:t>
            </a:r>
            <a:r>
              <a:rPr lang="ru-RU" sz="2800" b="1" dirty="0" err="1"/>
              <a:t>земельних</a:t>
            </a:r>
            <a:r>
              <a:rPr lang="ru-RU" sz="2800" b="1" dirty="0"/>
              <a:t> реформ </a:t>
            </a:r>
            <a:r>
              <a:rPr lang="ru-RU" sz="2800" b="1" dirty="0" err="1"/>
              <a:t>зарубіжних</a:t>
            </a:r>
            <a:r>
              <a:rPr lang="ru-RU" sz="2800" b="1" dirty="0"/>
              <a:t> </a:t>
            </a:r>
            <a:r>
              <a:rPr lang="ru-RU" sz="2800" b="1" dirty="0" err="1"/>
              <a:t>країн</a:t>
            </a:r>
            <a:r>
              <a:rPr lang="ru-RU" sz="2800" b="1" dirty="0"/>
              <a:t> у </a:t>
            </a:r>
            <a:r>
              <a:rPr lang="ru-RU" sz="2800" b="1" dirty="0" err="1"/>
              <a:t>формуванні</a:t>
            </a:r>
            <a:r>
              <a:rPr lang="ru-RU" sz="2800" b="1" dirty="0"/>
              <a:t> ринку </a:t>
            </a:r>
            <a:r>
              <a:rPr lang="ru-RU" sz="2800" b="1" dirty="0" err="1"/>
              <a:t>землі</a:t>
            </a:r>
            <a:r>
              <a:rPr lang="ru-RU" sz="2800" b="1" dirty="0"/>
              <a:t> в </a:t>
            </a:r>
            <a:r>
              <a:rPr lang="ru-RU" sz="2800" b="1" dirty="0" err="1"/>
              <a:t>Україні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курсу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492896"/>
            <a:ext cx="8568952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uk-UA" dirty="0"/>
              <a:t> </a:t>
            </a:r>
            <a:r>
              <a:rPr lang="ru-RU" sz="2800" dirty="0"/>
              <a:t>суть </a:t>
            </a:r>
            <a:r>
              <a:rPr lang="ru-RU" sz="2800" dirty="0" err="1"/>
              <a:t>земельних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 та </a:t>
            </a:r>
            <a:r>
              <a:rPr lang="ru-RU" sz="2800" dirty="0" err="1"/>
              <a:t>землеустрою</a:t>
            </a:r>
            <a:r>
              <a:rPr lang="ru-RU" sz="2800" dirty="0"/>
              <a:t> </a:t>
            </a:r>
            <a:r>
              <a:rPr lang="uk-UA" sz="2800" dirty="0"/>
              <a:t>в зарубіжних країнах</a:t>
            </a:r>
            <a:r>
              <a:rPr lang="ru-RU" sz="2800" dirty="0"/>
              <a:t>;</a:t>
            </a:r>
          </a:p>
          <a:p>
            <a:pPr lvl="0"/>
            <a:r>
              <a:rPr lang="ru-RU" sz="2800" dirty="0" err="1"/>
              <a:t>закономірності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землі</a:t>
            </a:r>
            <a:r>
              <a:rPr lang="ru-RU" sz="2800" dirty="0"/>
              <a:t> як </a:t>
            </a:r>
            <a:r>
              <a:rPr lang="ru-RU" sz="2800" dirty="0" err="1"/>
              <a:t>засобу</a:t>
            </a:r>
            <a:r>
              <a:rPr lang="ru-RU" sz="2800" dirty="0"/>
              <a:t> </a:t>
            </a:r>
            <a:r>
              <a:rPr lang="ru-RU" sz="2800" dirty="0" err="1"/>
              <a:t>виробництва</a:t>
            </a:r>
            <a:r>
              <a:rPr lang="ru-RU" sz="2800" dirty="0"/>
              <a:t>;</a:t>
            </a:r>
          </a:p>
          <a:p>
            <a:pPr lvl="0"/>
            <a:r>
              <a:rPr lang="uk-UA" sz="2800" dirty="0"/>
              <a:t>досвід </a:t>
            </a:r>
            <a:r>
              <a:rPr lang="ru-RU" sz="2800" dirty="0" err="1"/>
              <a:t>раціональн</a:t>
            </a:r>
            <a:r>
              <a:rPr lang="uk-UA" sz="2800" dirty="0" err="1"/>
              <a:t>ого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та </a:t>
            </a:r>
            <a:r>
              <a:rPr lang="ru-RU" sz="2800" dirty="0" err="1"/>
              <a:t>охорон</a:t>
            </a:r>
            <a:r>
              <a:rPr lang="uk-UA" sz="2800" dirty="0"/>
              <a:t>и</a:t>
            </a:r>
            <a:r>
              <a:rPr lang="ru-RU" sz="2800" dirty="0"/>
              <a:t> земель, для </a:t>
            </a:r>
            <a:r>
              <a:rPr lang="ru-RU" sz="2800" dirty="0" err="1"/>
              <a:t>рівноправного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форм </a:t>
            </a:r>
            <a:r>
              <a:rPr lang="ru-RU" sz="2800" dirty="0" err="1"/>
              <a:t>господарювання</a:t>
            </a:r>
            <a:r>
              <a:rPr lang="ru-RU" sz="2800" dirty="0"/>
              <a:t>.</a:t>
            </a:r>
          </a:p>
          <a:p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Autofit/>
          </a:bodyPr>
          <a:lstStyle/>
          <a:p>
            <a:r>
              <a:rPr lang="uk-UA" sz="4000" b="1" dirty="0"/>
              <a:t>У результаті вивчення навчальної дисципліни студент </a:t>
            </a:r>
            <a:r>
              <a:rPr lang="uk-UA" sz="4000" b="1" dirty="0" smtClean="0"/>
              <a:t>має знати:</a:t>
            </a:r>
            <a:r>
              <a:rPr lang="uk-UA" sz="4000" b="1" dirty="0"/>
              <a:t/>
            </a:r>
            <a:br>
              <a:rPr lang="uk-UA" sz="4000" b="1" dirty="0"/>
            </a:br>
            <a:endParaRPr lang="uk-UA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844824"/>
            <a:ext cx="8568952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uk-UA" b="1" dirty="0" smtClean="0"/>
              <a:t> </a:t>
            </a:r>
            <a:r>
              <a:rPr lang="ru-RU" b="1" dirty="0" err="1"/>
              <a:t>аналізувати</a:t>
            </a:r>
            <a:r>
              <a:rPr lang="ru-RU" b="1" dirty="0"/>
              <a:t> </a:t>
            </a:r>
            <a:r>
              <a:rPr lang="ru-RU" b="1" dirty="0" err="1"/>
              <a:t>соціально-економічні</a:t>
            </a:r>
            <a:r>
              <a:rPr lang="ru-RU" b="1" dirty="0"/>
              <a:t> </a:t>
            </a:r>
            <a:r>
              <a:rPr lang="ru-RU" b="1" dirty="0" err="1"/>
              <a:t>явища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виникають</a:t>
            </a:r>
            <a:r>
              <a:rPr lang="ru-RU" b="1" dirty="0"/>
              <a:t> у </a:t>
            </a:r>
            <a:r>
              <a:rPr lang="ru-RU" b="1" dirty="0" err="1"/>
              <a:t>суспільстві</a:t>
            </a:r>
            <a:r>
              <a:rPr lang="ru-RU" b="1" dirty="0"/>
              <a:t>;</a:t>
            </a:r>
          </a:p>
          <a:p>
            <a:pPr lvl="0"/>
            <a:r>
              <a:rPr lang="ru-RU" b="1" dirty="0" err="1"/>
              <a:t>вільно</a:t>
            </a:r>
            <a:r>
              <a:rPr lang="ru-RU" b="1" dirty="0"/>
              <a:t> </a:t>
            </a:r>
            <a:r>
              <a:rPr lang="ru-RU" b="1" dirty="0" err="1"/>
              <a:t>орієнтуватися</a:t>
            </a:r>
            <a:r>
              <a:rPr lang="ru-RU" b="1" dirty="0"/>
              <a:t> в </a:t>
            </a:r>
            <a:r>
              <a:rPr lang="ru-RU" b="1" dirty="0" err="1"/>
              <a:t>ринкових</a:t>
            </a:r>
            <a:r>
              <a:rPr lang="ru-RU" b="1" dirty="0"/>
              <a:t> </a:t>
            </a:r>
            <a:r>
              <a:rPr lang="ru-RU" b="1" dirty="0" err="1"/>
              <a:t>умовах</a:t>
            </a:r>
            <a:r>
              <a:rPr lang="ru-RU" b="1" dirty="0"/>
              <a:t>;</a:t>
            </a:r>
          </a:p>
          <a:p>
            <a:pPr lvl="0"/>
            <a:r>
              <a:rPr lang="ru-RU" b="1" dirty="0" err="1"/>
              <a:t>визначати</a:t>
            </a:r>
            <a:r>
              <a:rPr lang="ru-RU" b="1" dirty="0"/>
              <a:t> </a:t>
            </a:r>
            <a:r>
              <a:rPr lang="ru-RU" b="1" dirty="0" err="1"/>
              <a:t>чинники</a:t>
            </a:r>
            <a:r>
              <a:rPr lang="ru-RU" b="1" dirty="0"/>
              <a:t> </a:t>
            </a:r>
            <a:r>
              <a:rPr lang="ru-RU" b="1" dirty="0" err="1"/>
              <a:t>макроекономічної</a:t>
            </a:r>
            <a:r>
              <a:rPr lang="ru-RU" b="1" dirty="0"/>
              <a:t> </a:t>
            </a:r>
            <a:r>
              <a:rPr lang="ru-RU" b="1" dirty="0" err="1"/>
              <a:t>нестабільності</a:t>
            </a:r>
            <a:r>
              <a:rPr lang="ru-RU" b="1" dirty="0"/>
              <a:t> та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прояву</a:t>
            </a:r>
            <a:r>
              <a:rPr lang="ru-RU" b="1" dirty="0"/>
              <a:t>;</a:t>
            </a:r>
          </a:p>
          <a:p>
            <a:pPr lvl="0"/>
            <a:r>
              <a:rPr lang="ru-RU" b="1" dirty="0" err="1"/>
              <a:t>оцінювати</a:t>
            </a:r>
            <a:r>
              <a:rPr lang="ru-RU" b="1" dirty="0"/>
              <a:t> </a:t>
            </a:r>
            <a:r>
              <a:rPr lang="ru-RU" b="1" dirty="0" err="1"/>
              <a:t>реальні</a:t>
            </a:r>
            <a:r>
              <a:rPr lang="ru-RU" b="1" dirty="0"/>
              <a:t> </a:t>
            </a:r>
            <a:r>
              <a:rPr lang="ru-RU" b="1" dirty="0" err="1"/>
              <a:t>економічні</a:t>
            </a:r>
            <a:r>
              <a:rPr lang="ru-RU" b="1" dirty="0"/>
              <a:t> </a:t>
            </a:r>
            <a:r>
              <a:rPr lang="ru-RU" b="1" dirty="0" err="1"/>
              <a:t>процеси</a:t>
            </a:r>
            <a:r>
              <a:rPr lang="ru-RU" b="1" dirty="0"/>
              <a:t> та </a:t>
            </a:r>
            <a:r>
              <a:rPr lang="ru-RU" b="1" dirty="0" err="1"/>
              <a:t>тенденції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світової</a:t>
            </a:r>
            <a:r>
              <a:rPr lang="uk-UA" b="1" dirty="0"/>
              <a:t> економіки;</a:t>
            </a:r>
            <a:endParaRPr lang="ru-RU" b="1" dirty="0"/>
          </a:p>
          <a:p>
            <a:pPr lvl="0"/>
            <a:r>
              <a:rPr lang="uk-UA" b="1" dirty="0" err="1"/>
              <a:t>використо</a:t>
            </a:r>
            <a:r>
              <a:rPr lang="ru-RU" b="1" dirty="0" err="1"/>
              <a:t>в</a:t>
            </a:r>
            <a:r>
              <a:rPr lang="ru-RU" dirty="0" err="1"/>
              <a:t>увати</a:t>
            </a:r>
            <a:r>
              <a:rPr lang="ru-RU" dirty="0"/>
              <a:t> </a:t>
            </a:r>
            <a:r>
              <a:rPr lang="uk-UA" dirty="0"/>
              <a:t>економічні знання </a:t>
            </a:r>
            <a:r>
              <a:rPr lang="ru-RU" dirty="0"/>
              <a:t>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практичній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У результаті вивчення навчальної дисципліни студент  </a:t>
            </a:r>
            <a:r>
              <a:rPr lang="uk-UA" b="1" dirty="0" smtClean="0"/>
              <a:t>має вміти: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78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608512"/>
          </a:xfrm>
        </p:spPr>
        <p:txBody>
          <a:bodyPr>
            <a:noAutofit/>
          </a:bodyPr>
          <a:lstStyle/>
          <a:p>
            <a:pPr lvl="0" algn="just"/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документів</a:t>
            </a:r>
            <a:r>
              <a:rPr lang="ru-RU" dirty="0"/>
              <a:t> на кожному </a:t>
            </a:r>
            <a:r>
              <a:rPr lang="ru-RU" dirty="0" err="1"/>
              <a:t>історичному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та </a:t>
            </a:r>
            <a:r>
              <a:rPr lang="ru-RU" dirty="0" err="1"/>
              <a:t>користування</a:t>
            </a:r>
            <a:r>
              <a:rPr lang="ru-RU" dirty="0"/>
              <a:t> землею;</a:t>
            </a:r>
          </a:p>
          <a:p>
            <a:pPr lvl="0" algn="just"/>
            <a:r>
              <a:rPr lang="ru-RU" dirty="0" err="1"/>
              <a:t>характеризувати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принципи</a:t>
            </a:r>
            <a:r>
              <a:rPr lang="ru-RU" dirty="0"/>
              <a:t> та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землеустрою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фактичне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в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;</a:t>
            </a:r>
          </a:p>
          <a:p>
            <a:pPr lvl="0" algn="just"/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обгрунтувати</a:t>
            </a:r>
            <a:r>
              <a:rPr lang="ru-RU" dirty="0"/>
              <a:t> суть земельного </a:t>
            </a:r>
            <a:r>
              <a:rPr lang="ru-RU" dirty="0" err="1"/>
              <a:t>влаштування</a:t>
            </a:r>
            <a:r>
              <a:rPr lang="ru-RU" dirty="0"/>
              <a:t> як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земель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  <a:r>
              <a:rPr lang="uk-UA" dirty="0" smtClean="0"/>
              <a:t>.</a:t>
            </a:r>
            <a:endParaRPr lang="ru-RU" dirty="0"/>
          </a:p>
          <a:p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252728"/>
          </a:xfrm>
        </p:spPr>
        <p:txBody>
          <a:bodyPr>
            <a:normAutofit/>
          </a:bodyPr>
          <a:lstStyle/>
          <a:p>
            <a:r>
              <a:rPr lang="uk-UA" b="1" dirty="0"/>
              <a:t>Вивчення курсу дасть змогу </a:t>
            </a:r>
            <a:r>
              <a:rPr lang="uk-UA" b="1" dirty="0" smtClean="0"/>
              <a:t>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020925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235</TotalTime>
  <Words>450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      </vt:lpstr>
      <vt:lpstr>Презентация PowerPoint</vt:lpstr>
      <vt:lpstr> Основні завдання вивчення дисципліни «ЗЕМЕЛЬНІ РЕФОРМИ В ЗАРУБІЖНИХ КРАЇНАХ: СОЦІАЛЬНО-ЕКОНОМІЧНІ НАСЛІДКИ  »:</vt:lpstr>
      <vt:lpstr>Об’єктом вивчення навчальної дисципліни</vt:lpstr>
      <vt:lpstr>Предмет вивчення навчальної дисципліни: </vt:lpstr>
      <vt:lpstr>Теми курсу</vt:lpstr>
      <vt:lpstr>У результаті вивчення навчальної дисципліни студент має знати: </vt:lpstr>
      <vt:lpstr>У результаті вивчення навчальної дисципліни студент  має вміти: </vt:lpstr>
      <vt:lpstr>Вивчення курсу дасть змогу :</vt:lpstr>
      <vt:lpstr>Курс «ЗЕМЕЛЬНІ РЕФОРМИ В ЗАРУБІЖНИХ КРАЇНАХ: СОЦІАЛЬНО-ЕКОНОМІЧНІ НАСЛІДКИ»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ИВАН</cp:lastModifiedBy>
  <cp:revision>47</cp:revision>
  <dcterms:created xsi:type="dcterms:W3CDTF">2016-01-28T05:54:17Z</dcterms:created>
  <dcterms:modified xsi:type="dcterms:W3CDTF">2021-02-03T15:51:59Z</dcterms:modified>
</cp:coreProperties>
</file>