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4630400" cy="8229600"/>
  <p:notesSz cx="8229600" cy="14630400"/>
  <p:embeddedFontLst>
    <p:embeddedFont>
      <p:font typeface="Century" panose="02040604050505020304" charset="0"/>
      <p:regular r:id="rId17"/>
    </p:embeddedFont>
    <p:embeddedFont>
      <p:font typeface="Montserrat" pitchFamily="34" charset="0"/>
      <p:bold r:id="rId18"/>
    </p:embeddedFont>
    <p:embeddedFont>
      <p:font typeface="Montserrat" pitchFamily="34" charset="-122"/>
      <p:bold r:id="rId19"/>
    </p:embeddedFont>
    <p:embeddedFont>
      <p:font typeface="Montserrat" pitchFamily="34" charset="-120"/>
      <p:bold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64580" y="445770"/>
            <a:ext cx="8102600" cy="41008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800" b="1" dirty="0">
                <a:solidFill>
                  <a:srgbClr val="7068F4"/>
                </a:solidFill>
                <a:latin typeface="Century" panose="02040604050505020304" charset="0"/>
                <a:ea typeface="Barlow Bold" pitchFamily="34" charset="-122"/>
                <a:cs typeface="Century" panose="02040604050505020304" charset="0"/>
              </a:rPr>
              <a:t>Державні структури і заклади для освіти дітей з особливими потребами</a:t>
            </a:r>
            <a:endParaRPr lang="en-US" sz="4800" dirty="0">
              <a:latin typeface="Century" panose="02040604050505020304" charset="0"/>
              <a:cs typeface="Century" panose="0204060405050502030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44709" y="4871085"/>
            <a:ext cx="7627382" cy="10401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6244709" y="6171128"/>
            <a:ext cx="346591" cy="346591"/>
          </a:xfrm>
          <a:prstGeom prst="roundRect">
            <a:avLst>
              <a:gd name="adj" fmla="val 26380043"/>
            </a:avLst>
          </a:prstGeom>
          <a:solidFill>
            <a:srgbClr val="810AE6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324838" y="6295668"/>
            <a:ext cx="186333" cy="9751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MM</a:t>
            </a:r>
            <a:endParaRPr lang="en-US" sz="750" dirty="0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164580" y="2949575"/>
            <a:ext cx="8147685" cy="3346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r"/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Рівні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менеджменту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спеціальної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інклюзивної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освіти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uk-UA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Завдання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інституцій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розвитку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впровадження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інклюзивної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освіти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кожному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рівнів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управління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r"/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ип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закладів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освіти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що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забезпечують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навчання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дітей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особливими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освітніми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потребами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uk-UA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Роль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інклюзивно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ресурсних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центрів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ІРЦ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забезпеченні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комплексної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оцінки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дітей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особливими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освітніми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потребами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uk-UA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7878445" y="7062470"/>
            <a:ext cx="590677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ts val="5600"/>
              </a:lnSpc>
              <a:buNone/>
            </a:pPr>
            <a:r>
              <a:rPr lang="uk-UA" altLang="en-US" sz="2400" b="1" dirty="0">
                <a:solidFill>
                  <a:srgbClr val="002060"/>
                </a:solidFill>
                <a:latin typeface="Times New Roman" panose="02020603050405020304" charset="0"/>
                <a:ea typeface="Barlow Bold" pitchFamily="34" charset="-122"/>
                <a:cs typeface="Times New Roman" panose="02020603050405020304" charset="0"/>
                <a:sym typeface="+mn-ea"/>
              </a:rPr>
              <a:t>Лекція 1.</a:t>
            </a:r>
            <a:endParaRPr lang="uk-UA" altLang="en-US" sz="2400" b="1" dirty="0">
              <a:solidFill>
                <a:srgbClr val="002060"/>
              </a:solidFill>
              <a:latin typeface="Times New Roman" panose="02020603050405020304" charset="0"/>
              <a:ea typeface="Barlow Bold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1" name="Изображение 10" descr="Снимок экрана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080"/>
            <a:ext cx="5754370" cy="82340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641271"/>
            <a:ext cx="7627382" cy="14254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Ключові аспекти інклюзивної освіти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2499836"/>
            <a:ext cx="3651171" cy="7149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6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5600" dirty="0"/>
          </a:p>
        </p:txBody>
      </p:sp>
      <p:sp>
        <p:nvSpPr>
          <p:cNvPr id="5" name="Text 2"/>
          <p:cNvSpPr/>
          <p:nvPr/>
        </p:nvSpPr>
        <p:spPr>
          <a:xfrm>
            <a:off x="6644878" y="3485436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Рівні управління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44709" y="3971568"/>
            <a:ext cx="3651171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Центральний, обласний, місцевий, громадський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0220801" y="2499836"/>
            <a:ext cx="3651290" cy="7149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6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5600" dirty="0"/>
          </a:p>
        </p:txBody>
      </p:sp>
      <p:sp>
        <p:nvSpPr>
          <p:cNvPr id="8" name="Text 5"/>
          <p:cNvSpPr/>
          <p:nvPr/>
        </p:nvSpPr>
        <p:spPr>
          <a:xfrm>
            <a:off x="10621089" y="3485436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Типи закладів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20801" y="3971568"/>
            <a:ext cx="3651290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Спеціальні, інклюзивні, навчально-реабілітаційні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6244709" y="5423178"/>
            <a:ext cx="3651171" cy="7149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6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5600" dirty="0"/>
          </a:p>
        </p:txBody>
      </p:sp>
      <p:sp>
        <p:nvSpPr>
          <p:cNvPr id="11" name="Text 8"/>
          <p:cNvSpPr/>
          <p:nvPr/>
        </p:nvSpPr>
        <p:spPr>
          <a:xfrm>
            <a:off x="6644878" y="6408777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Мета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244709" y="6894909"/>
            <a:ext cx="3651171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Забезпечення якісної освіти для всіх дітей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28687"/>
            <a:ext cx="7818239" cy="7127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Рівні менеджменту освіти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284" y="2074664"/>
            <a:ext cx="1622822" cy="126599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8713" y="2648307"/>
            <a:ext cx="95845" cy="4333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5064681" y="2291239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Центральний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064681" y="2777371"/>
            <a:ext cx="4071699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МОН: формує політику та стандарти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902160" y="3352443"/>
            <a:ext cx="8915876" cy="15240"/>
          </a:xfrm>
          <a:prstGeom prst="roundRect">
            <a:avLst>
              <a:gd name="adj" fmla="val 1279500"/>
            </a:avLst>
          </a:prstGeom>
          <a:solidFill>
            <a:srgbClr val="C1C3D0"/>
          </a:solidFill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873" y="3394710"/>
            <a:ext cx="3245644" cy="126599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0733" y="3810953"/>
            <a:ext cx="151686" cy="4333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5876092" y="3611285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Обласний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876092" y="4097417"/>
            <a:ext cx="3893225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Впроваджує політику регіонально</a:t>
            </a:r>
            <a:endParaRPr lang="en-US" sz="1700" dirty="0"/>
          </a:p>
        </p:txBody>
      </p:sp>
      <p:sp>
        <p:nvSpPr>
          <p:cNvPr id="12" name="Shape 8"/>
          <p:cNvSpPr/>
          <p:nvPr/>
        </p:nvSpPr>
        <p:spPr>
          <a:xfrm>
            <a:off x="5713571" y="4672489"/>
            <a:ext cx="8104465" cy="15240"/>
          </a:xfrm>
          <a:prstGeom prst="roundRect">
            <a:avLst>
              <a:gd name="adj" fmla="val 1279500"/>
            </a:avLst>
          </a:prstGeom>
          <a:solidFill>
            <a:srgbClr val="C1C3D0"/>
          </a:solidFill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62" y="4714756"/>
            <a:ext cx="4868466" cy="126599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3591" y="5130998"/>
            <a:ext cx="146209" cy="4333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0"/>
          <p:cNvSpPr/>
          <p:nvPr/>
        </p:nvSpPr>
        <p:spPr>
          <a:xfrm>
            <a:off x="6687503" y="4931331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Місцевий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6687503" y="5417463"/>
            <a:ext cx="4233386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Забезпечує функціонування закладів</a:t>
            </a:r>
            <a:endParaRPr lang="en-US" sz="1700" dirty="0"/>
          </a:p>
        </p:txBody>
      </p:sp>
      <p:sp>
        <p:nvSpPr>
          <p:cNvPr id="17" name="Shape 12"/>
          <p:cNvSpPr/>
          <p:nvPr/>
        </p:nvSpPr>
        <p:spPr>
          <a:xfrm>
            <a:off x="6524982" y="5992535"/>
            <a:ext cx="7293054" cy="15240"/>
          </a:xfrm>
          <a:prstGeom prst="roundRect">
            <a:avLst>
              <a:gd name="adj" fmla="val 1279500"/>
            </a:avLst>
          </a:prstGeom>
          <a:solidFill>
            <a:srgbClr val="C1C3D0"/>
          </a:solidFill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1" y="6034802"/>
            <a:ext cx="6491288" cy="1265992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54661" y="6451044"/>
            <a:ext cx="163830" cy="4333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2100" dirty="0"/>
          </a:p>
        </p:txBody>
      </p:sp>
      <p:sp>
        <p:nvSpPr>
          <p:cNvPr id="20" name="Text 14"/>
          <p:cNvSpPr/>
          <p:nvPr/>
        </p:nvSpPr>
        <p:spPr>
          <a:xfrm>
            <a:off x="7498913" y="6251377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Громадський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498913" y="6737509"/>
            <a:ext cx="3085624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НГО та батьківські асоціації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0413" y="572214"/>
            <a:ext cx="6985635" cy="6335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Завдання на різних рівнях</a:t>
            </a:r>
            <a:endParaRPr lang="en-US" sz="3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413" y="1494592"/>
            <a:ext cx="962858" cy="154066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12117" y="1687116"/>
            <a:ext cx="2534007" cy="316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Центральний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7412117" y="2119313"/>
            <a:ext cx="6544270" cy="3081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Розробка стандартів, програм підготовки педагогів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413" y="3035260"/>
            <a:ext cx="962858" cy="154066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12117" y="3227784"/>
            <a:ext cx="2534007" cy="316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Обласний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7412117" y="3659981"/>
            <a:ext cx="6544270" cy="3081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Координація ІРЦ, організація тренінгів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413" y="4575929"/>
            <a:ext cx="962858" cy="154066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12117" y="4768453"/>
            <a:ext cx="2534007" cy="316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Місцевий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7412117" y="5200650"/>
            <a:ext cx="6544270" cy="3081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Матеріальне забезпечення, виявлення дітей з ООП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413" y="6116598"/>
            <a:ext cx="962858" cy="154066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12117" y="6309122"/>
            <a:ext cx="2534007" cy="316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Громадський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7412117" y="6741319"/>
            <a:ext cx="6544270" cy="3081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Просвітництво, додаткові послуги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803094"/>
            <a:ext cx="6292334" cy="7127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Типи закладів освіти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09" y="4840724"/>
            <a:ext cx="541615" cy="5416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8309" y="5598914"/>
            <a:ext cx="2940129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Спеціальні заклади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58309" y="6085046"/>
            <a:ext cx="4154567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Для дітей з порушеннями слуху, зору тощо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798" y="4840724"/>
            <a:ext cx="541615" cy="54161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37798" y="5598914"/>
            <a:ext cx="4154686" cy="7124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Навчально-реабілітаційні центри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37798" y="6441281"/>
            <a:ext cx="4154686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Поєднують навчання та реабілітацію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405" y="4840724"/>
            <a:ext cx="541615" cy="54161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7405" y="5598914"/>
            <a:ext cx="3026450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Інклюзивні заклади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7405" y="6085046"/>
            <a:ext cx="4154567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Інтегрують дітей з ООП у звичайні класи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708071"/>
            <a:ext cx="7627382" cy="14254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Заклади загальної середньої освіти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3702129"/>
            <a:ext cx="379095" cy="379095"/>
          </a:xfrm>
          <a:prstGeom prst="roundRect">
            <a:avLst>
              <a:gd name="adj" fmla="val 51437"/>
            </a:avLst>
          </a:prstGeom>
          <a:solidFill>
            <a:srgbClr val="EEEFF5"/>
          </a:solidFill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1353979" y="3702129"/>
            <a:ext cx="2894767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Основна діяльність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53979" y="4188262"/>
            <a:ext cx="3109793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Освітня діяльність у сфері загальної середньої освіти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680347" y="3702129"/>
            <a:ext cx="379095" cy="379095"/>
          </a:xfrm>
          <a:prstGeom prst="roundRect">
            <a:avLst>
              <a:gd name="adj" fmla="val 51437"/>
            </a:avLst>
          </a:prstGeom>
          <a:solidFill>
            <a:srgbClr val="EEEFF5"/>
          </a:solidFill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276017" y="3702129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Правова основа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76017" y="4188262"/>
            <a:ext cx="3109793" cy="10401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Діють на підставі статуту, затвердженого засновником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58309" y="5688687"/>
            <a:ext cx="379095" cy="379095"/>
          </a:xfrm>
          <a:prstGeom prst="roundRect">
            <a:avLst>
              <a:gd name="adj" fmla="val 51437"/>
            </a:avLst>
          </a:prstGeom>
          <a:solidFill>
            <a:srgbClr val="EEEFF5"/>
          </a:solidFill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1353979" y="5688687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Структура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353979" y="6174819"/>
            <a:ext cx="7031712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Можуть створювати спеціальні та інклюзивні класи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124069"/>
            <a:ext cx="7627382" cy="14254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Структура загальної середньої освіти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54391" y="2874407"/>
            <a:ext cx="30480" cy="4231124"/>
          </a:xfrm>
          <a:prstGeom prst="roundRect">
            <a:avLst>
              <a:gd name="adj" fmla="val 639750"/>
            </a:avLst>
          </a:prstGeom>
          <a:solidFill>
            <a:srgbClr val="C1C3D0"/>
          </a:solidFill>
        </p:spPr>
      </p:sp>
      <p:sp>
        <p:nvSpPr>
          <p:cNvPr id="5" name="Shape 2"/>
          <p:cNvSpPr/>
          <p:nvPr/>
        </p:nvSpPr>
        <p:spPr>
          <a:xfrm>
            <a:off x="6782872" y="3346609"/>
            <a:ext cx="758309" cy="3048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</p:spPr>
      </p:sp>
      <p:sp>
        <p:nvSpPr>
          <p:cNvPr id="6" name="Shape 3"/>
          <p:cNvSpPr/>
          <p:nvPr/>
        </p:nvSpPr>
        <p:spPr>
          <a:xfrm>
            <a:off x="6325910" y="3118128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6509028" y="3190756"/>
            <a:ext cx="121087" cy="3420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761208" y="3090982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Початкова школа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761208" y="3577114"/>
            <a:ext cx="6110883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 ступінь, забезпечує початкову освіту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782872" y="4829175"/>
            <a:ext cx="758309" cy="3048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</p:spPr>
      </p:sp>
      <p:sp>
        <p:nvSpPr>
          <p:cNvPr id="11" name="Shape 8"/>
          <p:cNvSpPr/>
          <p:nvPr/>
        </p:nvSpPr>
        <p:spPr>
          <a:xfrm>
            <a:off x="6325910" y="4600694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6473785" y="4673322"/>
            <a:ext cx="191572" cy="3420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761208" y="4573548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Гімназія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761208" y="5059680"/>
            <a:ext cx="6110883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II ступінь, забезпечує базову середню освіту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6782872" y="6311741"/>
            <a:ext cx="758309" cy="3048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</p:spPr>
      </p:sp>
      <p:sp>
        <p:nvSpPr>
          <p:cNvPr id="16" name="Shape 13"/>
          <p:cNvSpPr/>
          <p:nvPr/>
        </p:nvSpPr>
        <p:spPr>
          <a:xfrm>
            <a:off x="6325910" y="6083260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6477238" y="6155888"/>
            <a:ext cx="184666" cy="3420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761208" y="6056114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Ліцей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761208" y="6542246"/>
            <a:ext cx="6110883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III ступінь, забезпечує профільну середню освіту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44709" y="1691997"/>
            <a:ext cx="7627382" cy="14254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Спеціал</a:t>
            </a:r>
            <a:r>
              <a:rPr lang="uk-UA" alt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ь</a:t>
            </a: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ні заклади освіти</a:t>
            </a:r>
            <a:endParaRPr lang="en-US" sz="4450" b="1" dirty="0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0" indent="0">
              <a:lnSpc>
                <a:spcPts val="5600"/>
              </a:lnSpc>
              <a:buNone/>
            </a:pP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3442335"/>
            <a:ext cx="3705463" cy="1612702"/>
          </a:xfrm>
          <a:prstGeom prst="roundRect">
            <a:avLst>
              <a:gd name="adj" fmla="val 12091"/>
            </a:avLst>
          </a:prstGeom>
          <a:solidFill>
            <a:srgbClr val="EEEFF5"/>
          </a:solidFill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461284" y="3658910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Спеціальна школа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61284" y="4145042"/>
            <a:ext cx="3272314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Для дітей, які потребують корекції розвитку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66747" y="3442335"/>
            <a:ext cx="3705463" cy="1612702"/>
          </a:xfrm>
          <a:prstGeom prst="roundRect">
            <a:avLst>
              <a:gd name="adj" fmla="val 12091"/>
            </a:avLst>
          </a:prstGeom>
          <a:solidFill>
            <a:srgbClr val="EEEFF5"/>
          </a:solidFill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10383322" y="3658910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Санаторна школа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83322" y="4145042"/>
            <a:ext cx="3272314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Для дітей, які потребують тривалого лікування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44709" y="5271611"/>
            <a:ext cx="7627382" cy="1265992"/>
          </a:xfrm>
          <a:prstGeom prst="roundRect">
            <a:avLst>
              <a:gd name="adj" fmla="val 15403"/>
            </a:avLst>
          </a:prstGeom>
          <a:solidFill>
            <a:srgbClr val="EEEFF5"/>
          </a:solidFill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6461284" y="5488186"/>
            <a:ext cx="5191125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Навчально-реабілітаційний центр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461284" y="5974318"/>
            <a:ext cx="7194233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Для дітей зі складними порушеннями розвитку</a:t>
            </a:r>
            <a:endParaRPr lang="en-US" sz="1700" dirty="0"/>
          </a:p>
        </p:txBody>
      </p:sp>
      <p:pic>
        <p:nvPicPr>
          <p:cNvPr id="13" name="Изображение 12" descr="image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80" y="171450"/>
            <a:ext cx="5725160" cy="78606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583775"/>
            <a:ext cx="9430822" cy="7127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Заклади спеціалізованої освіти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837980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Мистецькі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410789"/>
            <a:ext cx="2881908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Спеціалізовані мистецькі школи та коледжі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4176474" y="3837980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Спортивні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176474" y="4410789"/>
            <a:ext cx="2881908" cy="10401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Школи-інтернати та коледжі спортивного профілю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94640" y="3837980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Військові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4640" y="4410789"/>
            <a:ext cx="2881908" cy="10401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Військові ліцеї та ліцеї з посиленою військово-фізичною підготовкою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11012805" y="3837980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Наукові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2805" y="4410789"/>
            <a:ext cx="2881908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Наукові ліцеї та ліцеї-інтернати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534597"/>
            <a:ext cx="12380714" cy="7127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Роль інклюзивно-ресурсних центрів (ІРЦ)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58309" y="2680573"/>
            <a:ext cx="2185511" cy="1265992"/>
          </a:xfrm>
          <a:prstGeom prst="roundRect">
            <a:avLst>
              <a:gd name="adj" fmla="val 15403"/>
            </a:avLst>
          </a:prstGeom>
          <a:solidFill>
            <a:srgbClr val="EEEFF5"/>
          </a:solidFill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974884" y="3096816"/>
            <a:ext cx="95845" cy="4333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3160395" y="2897148"/>
            <a:ext cx="2884646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Комплексна оцінка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60395" y="3383280"/>
            <a:ext cx="3646051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Оцінюють розвиток дітей з ООП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3052048" y="3931325"/>
            <a:ext cx="10711815" cy="15240"/>
          </a:xfrm>
          <a:prstGeom prst="roundRect">
            <a:avLst>
              <a:gd name="adj" fmla="val 1279500"/>
            </a:avLst>
          </a:prstGeom>
          <a:solidFill>
            <a:srgbClr val="C1C3D0"/>
          </a:solidFill>
        </p:spPr>
      </p:sp>
      <p:sp>
        <p:nvSpPr>
          <p:cNvPr id="8" name="Shape 6"/>
          <p:cNvSpPr/>
          <p:nvPr/>
        </p:nvSpPr>
        <p:spPr>
          <a:xfrm>
            <a:off x="758309" y="4054793"/>
            <a:ext cx="4371142" cy="1265992"/>
          </a:xfrm>
          <a:prstGeom prst="roundRect">
            <a:avLst>
              <a:gd name="adj" fmla="val 15403"/>
            </a:avLst>
          </a:prstGeom>
          <a:solidFill>
            <a:srgbClr val="EEEFF5"/>
          </a:solidFill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974884" y="4471035"/>
            <a:ext cx="151686" cy="4333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5346025" y="4271367"/>
            <a:ext cx="3109198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Підтримка педагогів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46025" y="4757499"/>
            <a:ext cx="4344710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Консультують щодо адаптації програм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5237678" y="5305544"/>
            <a:ext cx="8526185" cy="15240"/>
          </a:xfrm>
          <a:prstGeom prst="roundRect">
            <a:avLst>
              <a:gd name="adj" fmla="val 1279500"/>
            </a:avLst>
          </a:prstGeom>
          <a:solidFill>
            <a:srgbClr val="C1C3D0"/>
          </a:solidFill>
        </p:spPr>
      </p:sp>
      <p:sp>
        <p:nvSpPr>
          <p:cNvPr id="13" name="Shape 11"/>
          <p:cNvSpPr/>
          <p:nvPr/>
        </p:nvSpPr>
        <p:spPr>
          <a:xfrm>
            <a:off x="758309" y="5429012"/>
            <a:ext cx="6556891" cy="1265992"/>
          </a:xfrm>
          <a:prstGeom prst="roundRect">
            <a:avLst>
              <a:gd name="adj" fmla="val 15403"/>
            </a:avLst>
          </a:prstGeom>
          <a:solidFill>
            <a:srgbClr val="EEEFF5"/>
          </a:solidFill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974884" y="5845254"/>
            <a:ext cx="146209" cy="4333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7531775" y="5645587"/>
            <a:ext cx="3299936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Сприяння доступності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31775" y="6131719"/>
            <a:ext cx="4712732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Забезпечують доступність освітніх послуг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2363</Words>
  <Application>WPS Presentation</Application>
  <PresentationFormat>On-screen Show (16:9)</PresentationFormat>
  <Paragraphs>176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3" baseType="lpstr">
      <vt:lpstr>Arial</vt:lpstr>
      <vt:lpstr>SimSun</vt:lpstr>
      <vt:lpstr>Wingdings</vt:lpstr>
      <vt:lpstr>Century</vt:lpstr>
      <vt:lpstr>Barlow Bold</vt:lpstr>
      <vt:lpstr>Montserrat Medium</vt:lpstr>
      <vt:lpstr>Montserrat Medium</vt:lpstr>
      <vt:lpstr>Montserrat Medium</vt:lpstr>
      <vt:lpstr>Montserrat Bold</vt:lpstr>
      <vt:lpstr>Montserrat Bold</vt:lpstr>
      <vt:lpstr>Montserrat Bold</vt:lpstr>
      <vt:lpstr>Times New Roman</vt:lpstr>
      <vt:lpstr>Barlow Bold</vt:lpstr>
      <vt:lpstr>Segoe Print</vt:lpstr>
      <vt:lpstr>Barlow Bold</vt:lpstr>
      <vt:lpstr>Montserrat</vt:lpstr>
      <vt:lpstr>Montserrat</vt:lpstr>
      <vt:lpstr>Montserrat</vt:lpstr>
      <vt:lpstr>Calibri</vt:lpstr>
      <vt:lpstr>Microsoft YaHei</vt:lpstr>
      <vt:lpstr>Arial Unicode MS</vt:lpstr>
      <vt:lpstr>MingLiU-ExtB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Марія Гладиш</cp:lastModifiedBy>
  <cp:revision>5</cp:revision>
  <dcterms:created xsi:type="dcterms:W3CDTF">2025-01-21T14:31:00Z</dcterms:created>
  <dcterms:modified xsi:type="dcterms:W3CDTF">2025-01-21T15:07:18Z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0B3296F2A86C425BAECE416282A1BBCC_12</vt:lpwstr>
  </property>
  <property fmtid="{D5CDD505-2E9C-101B-9397-08002B2CF9AE}" pid="3" name="KSOProductBuildVer">
    <vt:lpwstr>1049-12.2.0.19821</vt:lpwstr>
  </property>
</Properties>
</file>