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00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724B8-A735-4D83-ABAF-5D35C0793ECF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BC038-1973-4405-BAF6-CE583023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0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BC038-1973-4405-BAF6-CE583023C4C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10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E406-FD86-4AB5-B4AD-1F546B6CD0B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7E8D1-E3DA-4BCB-814D-976BC9091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0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E406-FD86-4AB5-B4AD-1F546B6CD0B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7E8D1-E3DA-4BCB-814D-976BC9091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6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E406-FD86-4AB5-B4AD-1F546B6CD0B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7E8D1-E3DA-4BCB-814D-976BC9091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18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E406-FD86-4AB5-B4AD-1F546B6CD0B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7E8D1-E3DA-4BCB-814D-976BC9091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88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E406-FD86-4AB5-B4AD-1F546B6CD0B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7E8D1-E3DA-4BCB-814D-976BC9091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E406-FD86-4AB5-B4AD-1F546B6CD0B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7E8D1-E3DA-4BCB-814D-976BC9091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23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E406-FD86-4AB5-B4AD-1F546B6CD0B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7E8D1-E3DA-4BCB-814D-976BC9091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8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E406-FD86-4AB5-B4AD-1F546B6CD0B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7E8D1-E3DA-4BCB-814D-976BC9091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89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E406-FD86-4AB5-B4AD-1F546B6CD0B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7E8D1-E3DA-4BCB-814D-976BC9091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0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E406-FD86-4AB5-B4AD-1F546B6CD0B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7E8D1-E3DA-4BCB-814D-976BC9091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8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E406-FD86-4AB5-B4AD-1F546B6CD0B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7E8D1-E3DA-4BCB-814D-976BC9091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4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6E406-FD86-4AB5-B4AD-1F546B6CD0B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7E8D1-E3DA-4BCB-814D-976BC9091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08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&#1055;&#1086;&#1083;&#1100;&#1079;&#1086;&#1074;&#1072;&#1090;&#1077;&#1083;&#1100;\Desktop\6%20&#1050;&#1051;&#1040;&#1057;\&#1058;&#1045;&#1052;&#1040;%20&#8470;%204%20&#1056;&#1030;&#1047;&#1053;&#1054;&#1052;&#1040;&#1053;&#1030;&#1058;&#1053;&#1030;&#1057;&#1058;&#1068;%20&#1056;&#1054;&#1057;&#1051;&#1048;&#1053;.%20&#1042;&#1054;&#1044;&#1054;&#1056;&#1054;&#1057;&#1058;&#1030;.%20&#1052;&#1054;&#1061;&#1048;\&#167;%2043%20&#1055;&#1054;&#1050;&#1056;&#1048;&#1058;&#1054;&#1053;&#1040;&#1057;&#1030;&#1053;&#1053;&#1030;%20.pp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188640"/>
            <a:ext cx="8754441" cy="3096344"/>
          </a:xfr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86. </a:t>
            </a:r>
            <a:r>
              <a:rPr lang="uk-UA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Тема</a:t>
            </a:r>
            <a:r>
              <a:rPr lang="uk-UA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:</a:t>
            </a:r>
            <a:br>
              <a:rPr lang="uk-UA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</a:br>
            <a:r>
              <a:rPr lang="uk-UA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Клітинні технології </a:t>
            </a:r>
            <a:br>
              <a:rPr lang="uk-UA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</a:br>
            <a:r>
              <a:rPr lang="uk-UA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в біології та </a:t>
            </a:r>
            <a:r>
              <a:rPr lang="uk-UA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медицині 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іра\біологія\с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3617652" cy="24985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D:\іра\біологія\сл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34630"/>
            <a:ext cx="4433961" cy="29513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8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757"/>
            <a:ext cx="8579296" cy="6009531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7.Фармакологія.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тканин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тест-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фармакологічних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2" b="10682"/>
          <a:stretch/>
        </p:blipFill>
        <p:spPr bwMode="auto">
          <a:xfrm>
            <a:off x="4932040" y="3212976"/>
            <a:ext cx="393737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7462"/>
            <a:ext cx="4447742" cy="295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35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579296" cy="5937523"/>
          </a:xfrm>
        </p:spPr>
        <p:txBody>
          <a:bodyPr/>
          <a:lstStyle/>
          <a:p>
            <a:pPr marL="0" indent="0">
              <a:buNone/>
            </a:pP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8.Рослинництво.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клітинної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розмножувати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клональне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мікророзмноження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селекцію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культурі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686907" cy="343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04" y="4007718"/>
            <a:ext cx="3805273" cy="285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89990"/>
            <a:ext cx="3384376" cy="180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74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6126163"/>
          </a:xfrm>
        </p:spPr>
        <p:txBody>
          <a:bodyPr/>
          <a:lstStyle/>
          <a:p>
            <a:pPr marL="0" indent="0">
              <a:buNone/>
            </a:pP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9.Клітинна 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інженерія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конструювання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типу на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культивування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гібридизації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реконструкції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z="2400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гібридизації</a:t>
            </a:r>
            <a:r>
              <a:rPr lang="ru-RU" sz="24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штучно </a:t>
            </a:r>
            <a:r>
              <a:rPr lang="ru-RU" sz="2400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об’єднують</a:t>
            </a:r>
            <a:r>
              <a:rPr lang="ru-RU" sz="2400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sz="2400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утворенням</a:t>
            </a:r>
            <a:r>
              <a:rPr lang="ru-RU" sz="2400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гібридного</a:t>
            </a:r>
            <a:r>
              <a:rPr lang="ru-RU" sz="2400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геному.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Гібриди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у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дослідженнях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в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гібридних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миші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картували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гени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хромосомах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</a:t>
            </a:r>
            <a:r>
              <a:rPr lang="ru-RU" sz="2000" b="1" i="0" u="none" strike="noStrike" baseline="0" dirty="0" err="1" smtClean="0">
                <a:solidFill>
                  <a:srgbClr val="002060"/>
                </a:solidFill>
                <a:latin typeface="SchoolBookC"/>
              </a:rPr>
              <a:t>и</a:t>
            </a:r>
            <a:r>
              <a:rPr lang="ru-RU" sz="2000" b="1" i="0" u="none" strike="noStrike" baseline="0" dirty="0" smtClean="0">
                <a:solidFill>
                  <a:srgbClr val="002060"/>
                </a:solidFill>
                <a:latin typeface="SchoolBookC"/>
              </a:rPr>
              <a:t>.</a:t>
            </a:r>
          </a:p>
          <a:p>
            <a:pPr marL="0" indent="0">
              <a:buNone/>
            </a:pPr>
            <a:r>
              <a:rPr lang="ru-RU" sz="2000" b="1" i="0" u="none" strike="noStrike" baseline="0" dirty="0" smtClean="0">
                <a:solidFill>
                  <a:srgbClr val="002060"/>
                </a:solidFill>
                <a:latin typeface="SchoolBookC"/>
              </a:rPr>
              <a:t> </a:t>
            </a:r>
            <a:r>
              <a:rPr lang="ru-RU" sz="2400" b="1" i="0" u="none" strike="noStrike" baseline="0" dirty="0" err="1" smtClean="0">
                <a:solidFill>
                  <a:srgbClr val="FF0000"/>
                </a:solidFill>
                <a:latin typeface="SchoolBookC"/>
              </a:rPr>
              <a:t>Клітини</a:t>
            </a:r>
            <a:r>
              <a:rPr lang="ru-RU" sz="2400" b="1" i="0" u="none" strike="noStrike" baseline="0" dirty="0" smtClean="0">
                <a:solidFill>
                  <a:srgbClr val="FF0000"/>
                </a:solidFill>
                <a:latin typeface="SchoolBookC"/>
              </a:rPr>
              <a:t> </a:t>
            </a:r>
            <a:r>
              <a:rPr lang="ru-RU" sz="2400" b="1" i="0" u="none" strike="noStrike" baseline="0" dirty="0" err="1" smtClean="0">
                <a:solidFill>
                  <a:srgbClr val="FF0000"/>
                </a:solidFill>
                <a:latin typeface="SchoolBookC"/>
              </a:rPr>
              <a:t>печінки</a:t>
            </a:r>
            <a:r>
              <a:rPr lang="ru-RU" sz="2400" b="1" i="0" u="none" strike="noStrike" dirty="0" smtClean="0">
                <a:solidFill>
                  <a:srgbClr val="FF0000"/>
                </a:solidFill>
                <a:latin typeface="SchoolBookC"/>
              </a:rPr>
              <a:t> </a:t>
            </a:r>
            <a:r>
              <a:rPr lang="ru-RU" sz="2400" b="1" i="0" u="none" strike="noStrike" dirty="0" err="1" smtClean="0">
                <a:solidFill>
                  <a:srgbClr val="FF0000"/>
                </a:solidFill>
                <a:latin typeface="SchoolBookC"/>
              </a:rPr>
              <a:t>людини</a:t>
            </a:r>
            <a:r>
              <a:rPr lang="ru-RU" sz="2400" b="1" i="0" u="none" strike="noStrike" dirty="0" smtClean="0">
                <a:solidFill>
                  <a:srgbClr val="FF0000"/>
                </a:solidFill>
                <a:latin typeface="SchoolBookC"/>
              </a:rPr>
              <a:t> вживили в  </a:t>
            </a:r>
            <a:r>
              <a:rPr lang="ru-RU" sz="2400" b="1" i="0" u="none" strike="noStrike" dirty="0" err="1" smtClean="0">
                <a:solidFill>
                  <a:srgbClr val="FF0000"/>
                </a:solidFill>
                <a:latin typeface="SchoolBookC"/>
              </a:rPr>
              <a:t>тіло</a:t>
            </a:r>
            <a:r>
              <a:rPr lang="ru-RU" sz="2400" b="1" i="0" u="none" strike="noStrike" dirty="0" smtClean="0">
                <a:solidFill>
                  <a:srgbClr val="FF0000"/>
                </a:solidFill>
                <a:latin typeface="SchoolBookC"/>
              </a:rPr>
              <a:t> </a:t>
            </a:r>
            <a:r>
              <a:rPr lang="ru-RU" sz="2400" b="1" i="0" u="none" strike="noStrike" dirty="0" err="1" smtClean="0">
                <a:solidFill>
                  <a:srgbClr val="FF0000"/>
                </a:solidFill>
                <a:latin typeface="SchoolBookC"/>
              </a:rPr>
              <a:t>миші</a:t>
            </a:r>
            <a:r>
              <a:rPr lang="ru-RU" sz="2400" b="1" i="0" u="none" strike="noStrike" dirty="0" smtClean="0">
                <a:solidFill>
                  <a:srgbClr val="FF0000"/>
                </a:solidFill>
                <a:latin typeface="SchoolBookC"/>
              </a:rPr>
              <a:t>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471784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077072"/>
            <a:ext cx="403501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6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579296" cy="6126163"/>
          </a:xfrm>
        </p:spPr>
        <p:txBody>
          <a:bodyPr/>
          <a:lstStyle/>
          <a:p>
            <a:pPr marL="0" indent="0">
              <a:buNone/>
            </a:pP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10.Клонування - 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пересадки ядер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соматичних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яйцеклітини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численні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генетичні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копії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0" i="0" dirty="0" smtClean="0">
                <a:solidFill>
                  <a:srgbClr val="C93037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C93037"/>
                </a:solidFill>
                <a:effectLst/>
                <a:latin typeface="Arial"/>
              </a:rPr>
              <a:t>Сім</a:t>
            </a:r>
            <a:r>
              <a:rPr lang="ru-RU" b="0" i="0" dirty="0" smtClean="0">
                <a:solidFill>
                  <a:srgbClr val="C93037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C93037"/>
                </a:solidFill>
                <a:effectLst/>
                <a:latin typeface="Arial"/>
              </a:rPr>
              <a:t>ссавців</a:t>
            </a:r>
            <a:r>
              <a:rPr lang="ru-RU" b="0" i="0" dirty="0" smtClean="0">
                <a:solidFill>
                  <a:srgbClr val="C93037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C93037"/>
                </a:solidFill>
                <a:effectLst/>
                <a:latin typeface="Arial"/>
              </a:rPr>
              <a:t>яких</a:t>
            </a:r>
            <a:r>
              <a:rPr lang="ru-RU" b="0" i="0" dirty="0" smtClean="0">
                <a:solidFill>
                  <a:srgbClr val="C93037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C93037"/>
                </a:solidFill>
                <a:effectLst/>
                <a:latin typeface="Arial"/>
              </a:rPr>
              <a:t>вдало</a:t>
            </a:r>
            <a:r>
              <a:rPr lang="ru-RU" b="0" i="0" dirty="0" smtClean="0">
                <a:solidFill>
                  <a:srgbClr val="C93037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C93037"/>
                </a:solidFill>
                <a:effectLst/>
                <a:latin typeface="Arial"/>
              </a:rPr>
              <a:t>клонували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0106"/>
            <a:ext cx="6912769" cy="331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18085"/>
            <a:ext cx="4200178" cy="203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30" y="4818085"/>
            <a:ext cx="2615580" cy="188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50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6009531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 метод </a:t>
            </a:r>
            <a:r>
              <a:rPr lang="ru-RU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використаний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ембріона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Дана </a:t>
            </a:r>
            <a:r>
              <a:rPr lang="ru-RU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розроблена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мітохондріальних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ядерні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гени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мітохондріальну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ДНК </a:t>
            </a:r>
            <a:r>
              <a:rPr lang="ru-RU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третьої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56895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9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5865515"/>
          </a:xfrm>
        </p:spPr>
        <p:txBody>
          <a:bodyPr/>
          <a:lstStyle/>
          <a:p>
            <a:pPr marL="0" indent="0">
              <a:buNone/>
            </a:pP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Перша у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світовій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мітохондріальною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ДНК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третьої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народилася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Мексиці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квітні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року.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випадок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генетичним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матеріалом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відбувся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січні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року в 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3394"/>
            <a:ext cx="5417840" cy="304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73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579296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Суть методу </a:t>
            </a:r>
            <a:r>
              <a:rPr lang="ru-RU" sz="24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4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донорську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яйцеклітину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позбавляли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ядер,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натомість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всередину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вміщувалися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ядра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батька.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маніпуляції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отримується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реконструйована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яйцеклітина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генетичний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ядерної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ДНК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батька 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25000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генів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цитоплазматичне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ДНК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донора 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(37 </a:t>
            </a:r>
            <a:r>
              <a:rPr lang="ru-RU" sz="24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генів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  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proxima_nova_rgregular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4-річна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українка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діагнозом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безпліддя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змогла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народити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генетично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рідну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Лазерного та нейтронного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опромінення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6" y="3789040"/>
            <a:ext cx="4176464" cy="278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05" y="3501008"/>
            <a:ext cx="4209901" cy="28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02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58336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6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</a:t>
            </a:r>
            <a:r>
              <a:rPr lang="ru-RU" sz="6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завдання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86.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Клітинні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технології </a:t>
            </a:r>
            <a:b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в біології та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медицині</a:t>
            </a:r>
            <a:b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Завдання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uk-UA" sz="27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1.Виписати основні поняття з теми.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dirty="0" smtClean="0">
                <a:ea typeface="Calibri"/>
                <a:cs typeface="Times New Roman"/>
              </a:rPr>
              <a:t> </a:t>
            </a:r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>Тести </a:t>
            </a:r>
            <a:r>
              <a:rPr lang="ru-RU" sz="2700" b="1" dirty="0">
                <a:latin typeface="Times New Roman"/>
                <a:ea typeface="Calibri"/>
                <a:cs typeface="Times New Roman"/>
              </a:rPr>
              <a:t>на </a:t>
            </a:r>
            <a:r>
              <a:rPr lang="ru-RU" sz="2700" b="1" dirty="0" err="1">
                <a:latin typeface="Times New Roman"/>
                <a:ea typeface="Calibri"/>
                <a:cs typeface="Times New Roman"/>
              </a:rPr>
              <a:t>закріплення</a:t>
            </a:r>
            <a:r>
              <a:rPr lang="ru-RU" sz="27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700" b="1" dirty="0" err="1">
                <a:latin typeface="Times New Roman"/>
                <a:ea typeface="Calibri"/>
                <a:cs typeface="Times New Roman"/>
              </a:rPr>
              <a:t>знань</a:t>
            </a:r>
            <a:r>
              <a:rPr lang="uk-UA" sz="2700" b="1" dirty="0">
                <a:latin typeface="Times New Roman"/>
                <a:ea typeface="Calibri"/>
                <a:cs typeface="Times New Roman"/>
              </a:rPr>
              <a:t>:</a:t>
            </a:r>
            <a:r>
              <a:rPr lang="ru-RU" sz="27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>
                <a:latin typeface="Times New Roman"/>
                <a:ea typeface="Calibri"/>
                <a:cs typeface="Times New Roman"/>
              </a:rPr>
            </a:br>
            <a:r>
              <a:rPr lang="ru-RU" sz="27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1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Код доступу</a:t>
            </a:r>
            <a:r>
              <a:rPr lang="uk-UA" sz="4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uk-UA" sz="4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4000" b="1" dirty="0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 846287</a:t>
            </a:r>
            <a:r>
              <a:rPr lang="uk-UA" sz="4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uk-UA" sz="4000" b="1" dirty="0" smtClean="0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31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4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3100" b="1" dirty="0">
                <a:latin typeface="Times New Roman"/>
                <a:ea typeface="Calibri"/>
                <a:cs typeface="Times New Roman"/>
              </a:rPr>
              <a:t>відкривши посилання   </a:t>
            </a:r>
            <a:r>
              <a:rPr lang="ru-RU" sz="3100" b="1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  <a:hlinkClick r:id="rId2"/>
              </a:rPr>
              <a:t>join</a:t>
            </a:r>
            <a:r>
              <a:rPr lang="uk-UA" sz="3100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  <a:hlinkClick r:id="rId2"/>
              </a:rPr>
              <a:t>.</a:t>
            </a:r>
            <a:r>
              <a:rPr lang="ru-RU" sz="3100" b="1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  <a:hlinkClick r:id="rId2"/>
              </a:rPr>
              <a:t>naurok</a:t>
            </a:r>
            <a:r>
              <a:rPr lang="uk-UA" sz="3100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  <a:hlinkClick r:id="rId2"/>
              </a:rPr>
              <a:t>.</a:t>
            </a:r>
            <a:r>
              <a:rPr lang="ru-RU" sz="3100" b="1" u="sng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  <a:hlinkClick r:id="rId2"/>
              </a:rPr>
              <a:t>ua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uk-UA" sz="31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733256"/>
            <a:ext cx="9144000" cy="5655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5400" b="1" i="0" u="none" strike="noStrike" baseline="0" dirty="0" smtClean="0">
                <a:solidFill>
                  <a:srgbClr val="FF0000"/>
                </a:solidFill>
                <a:latin typeface="Myriad Pro"/>
              </a:rPr>
              <a:t> 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1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1080120"/>
          </a:xfrm>
        </p:spPr>
        <p:txBody>
          <a:bodyPr>
            <a:normAutofit fontScale="90000"/>
          </a:bodyPr>
          <a:lstStyle/>
          <a:p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молекулярної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клітинної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біології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0" u="none" strike="noStrike" baseline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Клітинні</a:t>
            </a:r>
            <a:r>
              <a:rPr lang="ru-RU" b="1" i="0" u="none" strike="noStrike" baseline="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b="1" i="0" u="none" strike="noStrike" baseline="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ґрунтуються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застосуванні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клітинних</a:t>
            </a:r>
            <a:r>
              <a:rPr lang="ru-RU" b="1" i="1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5309022" cy="354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32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14" y="0"/>
            <a:ext cx="8663486" cy="2204864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Клітинні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клітинами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тканини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мікроорганізмів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вирощуються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штучних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поживному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Застосувуються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біології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060848"/>
            <a:ext cx="8579296" cy="40653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132856"/>
            <a:ext cx="488625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0"/>
          <a:stretch/>
        </p:blipFill>
        <p:spPr bwMode="auto">
          <a:xfrm>
            <a:off x="5436096" y="1772816"/>
            <a:ext cx="3178640" cy="205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37112"/>
            <a:ext cx="3133725" cy="182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" y="4946234"/>
            <a:ext cx="3423273" cy="191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87" y="4946234"/>
            <a:ext cx="2819400" cy="179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78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417638"/>
          </a:xfrm>
        </p:spPr>
        <p:txBody>
          <a:bodyPr>
            <a:noAutofit/>
          </a:bodyPr>
          <a:lstStyle/>
          <a:p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клітинних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785395"/>
          </a:xfrm>
        </p:spPr>
        <p:txBody>
          <a:bodyPr/>
          <a:lstStyle/>
          <a:p>
            <a:pPr marL="0" indent="0">
              <a:buNone/>
            </a:pP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1.Наукові 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клітинні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модельні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них </a:t>
            </a:r>
            <a:r>
              <a:rPr lang="ru-RU" sz="2800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досліджують</a:t>
            </a:r>
            <a:r>
              <a:rPr lang="ru-RU" sz="2800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2800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клітинного</a:t>
            </a:r>
            <a:r>
              <a:rPr lang="ru-RU" sz="2800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поділу</a:t>
            </a:r>
            <a:r>
              <a:rPr lang="ru-RU" sz="2800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диференціювання</a:t>
            </a:r>
            <a:r>
              <a:rPr lang="ru-RU" sz="2800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</a:t>
            </a:r>
            <a:r>
              <a:rPr lang="ru-RU" sz="2800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sz="2800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середовищем</a:t>
            </a:r>
            <a:r>
              <a:rPr lang="ru-RU" sz="2800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800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2800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старіння</a:t>
            </a:r>
            <a:r>
              <a:rPr lang="ru-RU" sz="2800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злоякісної</a:t>
            </a:r>
            <a:r>
              <a:rPr lang="ru-RU" sz="2800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трансформації</a:t>
            </a:r>
            <a:r>
              <a:rPr lang="ru-RU" sz="2800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644" y="4224338"/>
            <a:ext cx="3399227" cy="222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43913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224336"/>
            <a:ext cx="2419350" cy="22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61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60" y="0"/>
            <a:ext cx="9036496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2.Біотехнологія.</a:t>
            </a:r>
            <a:r>
              <a:rPr lang="ru-RU" sz="3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клітинні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 і 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активних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83043"/>
            <a:ext cx="2664296" cy="224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2024" r="4925" b="1281"/>
          <a:stretch/>
        </p:blipFill>
        <p:spPr bwMode="auto">
          <a:xfrm>
            <a:off x="5110619" y="4783063"/>
            <a:ext cx="2931092" cy="207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3888432" cy="257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63997"/>
            <a:ext cx="3595117" cy="269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18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009531"/>
          </a:xfrm>
        </p:spPr>
        <p:txBody>
          <a:bodyPr/>
          <a:lstStyle/>
          <a:p>
            <a:pPr marL="0" indent="0">
              <a:buNone/>
            </a:pP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3.Мікробіологічна 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промисловість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тисячі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штамів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мікроорганізмів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вирощуються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культурі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синтезують</a:t>
            </a:r>
            <a:r>
              <a:rPr lang="ru-RU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антибіотики</a:t>
            </a:r>
            <a:r>
              <a:rPr lang="ru-RU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інтерферон</a:t>
            </a:r>
            <a:r>
              <a:rPr lang="ru-RU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гормони</a:t>
            </a:r>
            <a:r>
              <a:rPr lang="ru-RU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ферменти</a:t>
            </a:r>
            <a:r>
              <a:rPr lang="ru-RU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вітаміни</a:t>
            </a:r>
            <a:r>
              <a:rPr lang="ru-RU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незамінні</a:t>
            </a:r>
            <a:r>
              <a:rPr lang="ru-RU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амінокислоти</a:t>
            </a:r>
            <a:r>
              <a:rPr lang="ru-RU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кормові</a:t>
            </a:r>
            <a:r>
              <a:rPr lang="ru-RU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білки</a:t>
            </a:r>
            <a:r>
              <a:rPr lang="ru-RU" b="1" i="0" u="none" strike="noStrike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92" y="5458288"/>
            <a:ext cx="1431687" cy="137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37164"/>
            <a:ext cx="3543300" cy="218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10110"/>
            <a:ext cx="4338511" cy="242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1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126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4.Медицина. </a:t>
            </a:r>
          </a:p>
          <a:p>
            <a:pPr marL="0" indent="0">
              <a:buNone/>
            </a:pPr>
            <a:r>
              <a:rPr lang="ru-RU" sz="28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8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sz="28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8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діагностиці</a:t>
            </a:r>
            <a:r>
              <a:rPr lang="ru-RU" sz="28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лікуванні</a:t>
            </a:r>
            <a:r>
              <a:rPr lang="ru-RU" sz="28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спадкових</a:t>
            </a:r>
            <a:r>
              <a:rPr lang="ru-RU" sz="28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8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регенерації</a:t>
            </a:r>
            <a:r>
              <a:rPr lang="ru-RU" sz="28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заміщенні</a:t>
            </a:r>
            <a:r>
              <a:rPr lang="ru-RU" sz="28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sz="28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тканин і </a:t>
            </a:r>
            <a:r>
              <a:rPr lang="ru-RU" sz="28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8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замісна</a:t>
            </a:r>
            <a:r>
              <a:rPr lang="ru-RU" sz="28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клітинна</a:t>
            </a:r>
            <a:r>
              <a:rPr lang="ru-RU" sz="28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терапія</a:t>
            </a:r>
            <a:r>
              <a:rPr lang="ru-RU" sz="28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7"/>
          <a:stretch/>
        </p:blipFill>
        <p:spPr bwMode="auto">
          <a:xfrm>
            <a:off x="1" y="2636912"/>
            <a:ext cx="4521896" cy="398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97" y="1988840"/>
            <a:ext cx="456573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12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624736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b="1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Замісна</a:t>
            </a:r>
            <a:r>
              <a:rPr lang="ru-RU" b="1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клітинна</a:t>
            </a:r>
            <a:r>
              <a:rPr lang="ru-RU" b="1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тканинна</a:t>
            </a:r>
            <a:r>
              <a:rPr lang="ru-RU" b="1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терапія</a:t>
            </a:r>
            <a:r>
              <a:rPr lang="ru-RU" b="1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Стовбурові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використовуютьяк</a:t>
            </a:r>
            <a:r>
              <a:rPr lang="ru-RU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трансплантаційний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кісткового</a:t>
            </a:r>
            <a:r>
              <a:rPr lang="ru-RU" sz="2400" b="1" i="0" u="none" strike="noStrike" baseline="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трансплантації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b="1" i="0" u="none" strike="noStrike" baseline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терапії</a:t>
            </a:r>
            <a:r>
              <a:rPr lang="ru-RU" sz="2400" b="1" i="0" u="none" strike="noStrike" baseline="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лейкозів</a:t>
            </a:r>
            <a:r>
              <a:rPr lang="ru-RU" sz="2400" b="1" i="0" u="none" strike="noStrike" baseline="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0" u="none" strike="noStrike" baseline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променевої</a:t>
            </a:r>
            <a:r>
              <a:rPr lang="ru-RU" sz="2400" b="1" i="0" u="none" strike="noStrike" baseline="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хірургії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опіків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хронічних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виразок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трансплантації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епідерміс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вирощений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поза </a:t>
            </a:r>
            <a:r>
              <a:rPr lang="ru-RU" sz="2400" b="1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організмом</a:t>
            </a:r>
            <a:r>
              <a:rPr lang="ru-RU" sz="2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416459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018" y="5352879"/>
            <a:ext cx="2044502" cy="127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66" y="3600700"/>
            <a:ext cx="188713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85" y="5128364"/>
            <a:ext cx="27336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32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009531"/>
          </a:xfrm>
        </p:spPr>
        <p:txBody>
          <a:bodyPr/>
          <a:lstStyle/>
          <a:p>
            <a:pPr marL="0" indent="0">
              <a:buNone/>
            </a:pPr>
            <a:r>
              <a:rPr lang="ru-RU" b="1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6.Генна </a:t>
            </a:r>
            <a:r>
              <a:rPr lang="ru-RU" b="1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терапія</a:t>
            </a:r>
            <a:r>
              <a:rPr lang="ru-RU" b="1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b="1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спадкових</a:t>
            </a:r>
            <a:r>
              <a:rPr lang="ru-RU" b="1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b="1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r>
              <a:rPr lang="ru-RU" sz="2800" b="1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sz="2800" b="1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вилучають</a:t>
            </a:r>
            <a:r>
              <a:rPr lang="ru-RU" sz="2800" b="1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800" b="1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</a:t>
            </a:r>
            <a:r>
              <a:rPr lang="ru-RU" sz="2800" b="1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генетично</a:t>
            </a:r>
            <a:r>
              <a:rPr lang="ru-RU" sz="2800" b="1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модифікують</a:t>
            </a:r>
            <a:r>
              <a:rPr lang="ru-RU" sz="2800" b="1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b="1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800" b="1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вводять</a:t>
            </a:r>
            <a:r>
              <a:rPr lang="ru-RU" sz="2800" b="1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назад в </a:t>
            </a:r>
            <a:r>
              <a:rPr lang="ru-RU" sz="2800" b="1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2800" b="1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800" b="1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лікуванні</a:t>
            </a:r>
            <a:r>
              <a:rPr lang="ru-RU" sz="2800" b="1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800" b="1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800" b="1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800" b="1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sz="2800" b="1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800" b="1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b="1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800" b="1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легко </a:t>
            </a:r>
            <a:r>
              <a:rPr lang="ru-RU" sz="2800" b="1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вилучити</a:t>
            </a:r>
            <a:r>
              <a:rPr lang="ru-RU" sz="2800" b="1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ввести назад.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69805"/>
            <a:ext cx="5754867" cy="372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" y="3356991"/>
            <a:ext cx="3052210" cy="203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31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525</Words>
  <Application>Microsoft Office PowerPoint</Application>
  <PresentationFormat>Экран (4:3)</PresentationFormat>
  <Paragraphs>28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§ 86. Тема: Клітинні технології  в біології та медицині </vt:lpstr>
      <vt:lpstr>Досягнення молекулярної та клітинної біології XX століття </vt:lpstr>
      <vt:lpstr>Клітинні культури є клітинами певної тканини, які отримано від мікроорганізмів, рослин або тварин, що вирощуються в штучних умовах на поживному середовищі Застосувуються в різних галузях біології і медицини.  </vt:lpstr>
      <vt:lpstr>Галузі використання клітинних культур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  § 86. Клітинні технології  в біології та медицині Завдання 1.Виписати основні поняття з теми.  Тести на закріплення знань:  Код доступу:  846287     відкривши посилання   join.naurok.ua   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Клітинна інженерія</dc:title>
  <dc:creator>Admin</dc:creator>
  <cp:lastModifiedBy>HP</cp:lastModifiedBy>
  <cp:revision>22</cp:revision>
  <dcterms:created xsi:type="dcterms:W3CDTF">2014-03-06T17:46:23Z</dcterms:created>
  <dcterms:modified xsi:type="dcterms:W3CDTF">2020-04-04T08:17:05Z</dcterms:modified>
</cp:coreProperties>
</file>