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84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7" r:id="rId47"/>
    <p:sldId id="303" r:id="rId48"/>
    <p:sldId id="304" r:id="rId49"/>
    <p:sldId id="305" r:id="rId50"/>
    <p:sldId id="306" r:id="rId51"/>
    <p:sldId id="295" r:id="rId5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0" d="100"/>
          <a:sy n="140" d="100"/>
        </p:scale>
        <p:origin x="708" y="1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2%D1%96%D0%B9%D1%81%D1%8C%D0%BA%D0%BE%D0%B2%D0%B8%D0%B9_%D0%BA%D0%BE%D1%80%D0%B5%D1%81%D0%BF%D0%BE%D0%BD%D0%B4%D0%B5%D0%BD%D1%82" TargetMode="External"/><Relationship Id="rId2" Type="http://schemas.openxmlformats.org/officeDocument/2006/relationships/hyperlink" Target="https://uk.wikipedia.org/wiki/%D0%9A%D0%B0%D0%BF%D0%B5%D0%BB%D0%B0%D0%BD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1851670"/>
            <a:ext cx="6336704" cy="1102519"/>
          </a:xfrm>
          <a:solidFill>
            <a:schemeClr val="tx1">
              <a:alpha val="76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Правове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становище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конфліктах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786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1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771550"/>
            <a:ext cx="4572000" cy="3416320"/>
          </a:xfrm>
          <a:prstGeom prst="rect">
            <a:avLst/>
          </a:prstGeom>
          <a:solidFill>
            <a:schemeClr val="bg1">
              <a:alpha val="62000"/>
            </a:schemeClr>
          </a:solidFill>
          <a:ln w="317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just"/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Нарешті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міжнародне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гуманітарне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право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вимагає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пораненими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хворими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полоненими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комбатантами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поводилися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гуманно,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навіть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коли вони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перебувають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владою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сторони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супротивника.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Такі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особи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повинні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захищені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будь-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актів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насильства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і, будучи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відданими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судові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користуватися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основними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судовими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гарантіями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Перші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три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Женевські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конвенції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стосуються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цих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категорій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містять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численні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положення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надають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додатковий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захист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жінкам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92080" y="771550"/>
            <a:ext cx="3609865" cy="3416320"/>
          </a:xfrm>
          <a:prstGeom prst="rect">
            <a:avLst/>
          </a:prstGeom>
          <a:solidFill>
            <a:schemeClr val="bg1">
              <a:alpha val="6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ст. 5 ЖК ІІІ,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з’являється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сумнів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належать особи,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брали участь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воєнних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діях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потрапили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рук супротивника,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комбатантів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отже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вони право на статус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військовополоненого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), то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особи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користуються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захистом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МГП як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військовополонені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доки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їхній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статус не буде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визначений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компетентним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трибуналом.</a:t>
            </a:r>
          </a:p>
        </p:txBody>
      </p:sp>
    </p:spTree>
    <p:extLst>
      <p:ext uri="{BB962C8B-B14F-4D97-AF65-F5344CB8AC3E}">
        <p14:creationId xmlns:p14="http://schemas.microsoft.com/office/powerpoint/2010/main" val="218952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0"/>
            <a:ext cx="25230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u="sng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u="sng" dirty="0" err="1">
                <a:latin typeface="Times New Roman" pitchFamily="18" charset="0"/>
                <a:cs typeface="Times New Roman" pitchFamily="18" charset="0"/>
              </a:rPr>
              <a:t>міжнародному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u="sng" dirty="0" err="1">
                <a:latin typeface="Times New Roman" pitchFamily="18" charset="0"/>
                <a:cs typeface="Times New Roman" pitchFamily="18" charset="0"/>
              </a:rPr>
              <a:t>збройному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u="sng" dirty="0" err="1">
                <a:latin typeface="Times New Roman" pitchFamily="18" charset="0"/>
                <a:cs typeface="Times New Roman" pitchFamily="18" charset="0"/>
              </a:rPr>
              <a:t>конфлікті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u="sng" dirty="0" err="1">
                <a:latin typeface="Times New Roman" pitchFamily="18" charset="0"/>
                <a:cs typeface="Times New Roman" pitchFamily="18" charset="0"/>
              </a:rPr>
              <a:t>комбатантів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u="sng" dirty="0" err="1">
                <a:latin typeface="Times New Roman" pitchFamily="18" charset="0"/>
                <a:cs typeface="Times New Roman" pitchFamily="18" charset="0"/>
              </a:rPr>
              <a:t>зараховуються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u="sng" dirty="0" err="1">
                <a:latin typeface="Times New Roman" pitchFamily="18" charset="0"/>
                <a:cs typeface="Times New Roman" pitchFamily="18" charset="0"/>
              </a:rPr>
              <a:t>наступні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 особи: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59832" y="189677"/>
            <a:ext cx="607240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Особовий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склад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знаходиться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виключенням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духовного персоналу.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Особовий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склад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ополченців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добровільних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загонів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включаючи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особовий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склад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організованих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рухів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супротиву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відносяться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перебувають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ополчення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добровільні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загони,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включаючи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організовані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рухи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супротиву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наступним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критеріям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чолі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особу,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відповідальну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своїх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підлеглих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визначений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виразно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видимий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здалеку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відмітний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знак;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відкрито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носять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дотримуються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своїх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діях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законів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звичаїв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Особовий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склад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регулярних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сил,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знаходять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себе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підпорядкуванні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уряду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влади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визнані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стороною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учасники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спонтанних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масових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виступів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levée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en masse).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4" y="1635646"/>
            <a:ext cx="3029678" cy="300379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897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1551"/>
            <a:ext cx="1728192" cy="1243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868" y="0"/>
            <a:ext cx="1944216" cy="134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1439948"/>
            <a:ext cx="32403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Комбатанти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зобов’язані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відрізняти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себе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населення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той час, коли вони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беруть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участь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нападі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операції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підготовкою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нападу.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27984" y="1347615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Комбатант,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відрізняє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себе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населення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коли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участь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нападі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операції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підготовкою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нападу, при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попаданні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влади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протилежної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втрачає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статус комбатанта,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означає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матиме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статусу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військовополоненого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переданий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суду за участь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ворожих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діях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такому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випадку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надаватиметься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захист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рівноцінний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всіх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відносинах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тому,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надається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військовополоненим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Женевською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конвенцією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ІІІ.</a:t>
            </a:r>
          </a:p>
        </p:txBody>
      </p:sp>
    </p:spTree>
    <p:extLst>
      <p:ext uri="{BB962C8B-B14F-4D97-AF65-F5344CB8AC3E}">
        <p14:creationId xmlns:p14="http://schemas.microsoft.com/office/powerpoint/2010/main" val="171952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55"/>
          <a:stretch/>
        </p:blipFill>
        <p:spPr bwMode="auto">
          <a:xfrm>
            <a:off x="0" y="51470"/>
            <a:ext cx="9144000" cy="5092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51720" y="987574"/>
            <a:ext cx="4572000" cy="258532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Слід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зазначити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регульованому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Додатковим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протоколом I, комбатант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відрізняє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себе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 err="1">
                <a:latin typeface="Times New Roman" pitchFamily="18" charset="0"/>
                <a:cs typeface="Times New Roman" pitchFamily="18" charset="0"/>
              </a:rPr>
              <a:t>відкрито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 носить свою </a:t>
            </a:r>
            <a:r>
              <a:rPr lang="ru-RU" b="1" u="sng" dirty="0" err="1">
                <a:latin typeface="Times New Roman" pitchFamily="18" charset="0"/>
                <a:cs typeface="Times New Roman" pitchFamily="18" charset="0"/>
              </a:rPr>
              <a:t>зброю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час кожного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зіткнення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у той час, коли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перебуває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виду у супротивника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розгортання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бойові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порядки,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передує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початку нападу,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взяти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участь.</a:t>
            </a:r>
          </a:p>
        </p:txBody>
      </p:sp>
    </p:spTree>
    <p:extLst>
      <p:ext uri="{BB962C8B-B14F-4D97-AF65-F5344CB8AC3E}">
        <p14:creationId xmlns:p14="http://schemas.microsoft.com/office/powerpoint/2010/main" val="257673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40" y="0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Правовий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статус комбатанта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охоплює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Courier New" pitchFamily="49" charset="0"/>
              <a:buChar char="o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право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застосовувати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силу;</a:t>
            </a:r>
          </a:p>
          <a:p>
            <a:pPr marL="285750" indent="-285750" algn="just">
              <a:buFont typeface="Courier New" pitchFamily="49" charset="0"/>
              <a:buChar char="o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Courier New" pitchFamily="49" charset="0"/>
              <a:buChar char="o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право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бути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об´єктом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сили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аж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фізичного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знищення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 algn="just">
              <a:buFont typeface="Courier New" pitchFamily="49" charset="0"/>
              <a:buChar char="o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Courier New" pitchFamily="49" charset="0"/>
              <a:buChar char="o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право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поводження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ним як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військовополоненим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разі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потрапляння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полон;</a:t>
            </a:r>
          </a:p>
          <a:p>
            <a:pPr marL="285750" indent="-285750" algn="just">
              <a:buFont typeface="Courier New" pitchFamily="49" charset="0"/>
              <a:buChar char="o"/>
            </a:pP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Courier New" pitchFamily="49" charset="0"/>
              <a:buChar char="o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за порушення законів війни підлягають кримінальній відповідальності.</a:t>
            </a:r>
          </a:p>
          <a:p>
            <a:pPr algn="just"/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99992" y="406265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Військова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сила не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застосовується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до комбатанта у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разі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поранення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потрапляння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в полон.</a:t>
            </a:r>
          </a:p>
        </p:txBody>
      </p:sp>
      <p:sp>
        <p:nvSpPr>
          <p:cNvPr id="4" name="Стрелка вправо 3"/>
          <p:cNvSpPr/>
          <p:nvPr/>
        </p:nvSpPr>
        <p:spPr>
          <a:xfrm>
            <a:off x="467544" y="4371950"/>
            <a:ext cx="4112096" cy="21602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34" b="89803" l="160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433"/>
          <a:stretch/>
        </p:blipFill>
        <p:spPr bwMode="auto">
          <a:xfrm>
            <a:off x="5201816" y="0"/>
            <a:ext cx="3168352" cy="4587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735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123478"/>
            <a:ext cx="3024336" cy="360040"/>
          </a:xfrm>
          <a:prstGeom prst="rect">
            <a:avLst/>
          </a:prstGeom>
          <a:solidFill>
            <a:schemeClr val="bg1"/>
          </a:solidFill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Категорії комбатантів 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4" y="619185"/>
            <a:ext cx="913284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Члени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особового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складу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регулярних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сил,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заявляють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 свою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відданість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урядові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владі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визнані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державою, яка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затримує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Особи,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супроводжують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сили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але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фактично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входять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їхнього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складу,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наприклад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екіпажів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літаків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кореспондентів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постачальників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особового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складу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робочих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підрозділів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служб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побутового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обслуговування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сил,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умови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вони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отримали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дозвіл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тих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сил,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вони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супроводжують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останні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видають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посвідчення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особи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спеціальним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зразком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Члени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екіпажів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суден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торговельного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флоту,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зокрема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капітанів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лоцманів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юнг,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екіпажів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повітряних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суден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користуються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більш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сприятливим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режимом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згідно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будь-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положеннями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права.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Жителі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неокупованої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території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наближення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ворога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озброюються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чинити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опір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силам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загарбника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маючи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часу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сформуватися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регулярні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умови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вони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носять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відкрито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дотримуються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законів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звичаїв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596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123478"/>
            <a:ext cx="3024336" cy="360040"/>
          </a:xfrm>
          <a:prstGeom prst="rect">
            <a:avLst/>
          </a:prstGeom>
          <a:solidFill>
            <a:schemeClr val="bg1"/>
          </a:solidFill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Категорії комбатантів 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21974" y="518145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Решта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військовослужбовців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статус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некомбатантів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»,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їхній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конкретний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статус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визначається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національним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законодавством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підставі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зазначених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міжнародно-правових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засад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наприклад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судді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війскові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репортери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). МГП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встановлює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духовний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персонал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сил не є комбатантами (п. 2 ст. 43 ДП І), але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разі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потрапляння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полон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користується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всіма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правами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пільгами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військовополонених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(ст. 33 ЖК ІІІ).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Тоді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комбатанти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несуть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відповідальності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за сам факт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безпосередньої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участі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збройній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боротьбі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інші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особи,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незаконно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беруть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таку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участь,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притягнені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кримінальної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відповідальності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та, на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відміну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комбатантів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права на статус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військовополоненого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7640" y="3653452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Таких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інколи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називають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незаконними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непривілейованими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» комбатантами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хоч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договірне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МГП такою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категорією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користується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Ст. 75 ДП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передбачає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лише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найбільш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базові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гарантії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 таких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зокрема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права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гуманне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поводження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належну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судову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процедуру.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подібних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незаконних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комбатантів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належать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шпигуни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(ст. 46 ДП І)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найманці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(ст. 47 ДП І).</a:t>
            </a:r>
          </a:p>
        </p:txBody>
      </p:sp>
    </p:spTree>
    <p:extLst>
      <p:ext uri="{BB962C8B-B14F-4D97-AF65-F5344CB8AC3E}">
        <p14:creationId xmlns:p14="http://schemas.microsoft.com/office/powerpoint/2010/main" val="273888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287" y="28351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регулярних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комбатантів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історично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відносять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три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категорії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1)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членів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особового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складу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сил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включених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них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ополчень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винятком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духовного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персоналу); 2)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беруть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участь у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levée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en masse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мешканці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неокупованої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території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наближення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ворога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озброюються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чинити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опір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силам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загарбника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маючи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часу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сформуватися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регулярні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умови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вони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носять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відкрито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дотримуються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законів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звичаїв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); 3)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ополчення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рухи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опору,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включені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складу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регулярних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але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низці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вимог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зазначала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вимоги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вище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презентації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40" y="0"/>
            <a:ext cx="9170640" cy="2835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490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23478"/>
            <a:ext cx="3394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Правовий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статус 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найманців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3508" y="627534"/>
            <a:ext cx="583264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Аналіз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статусу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найманців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варто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почати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вивчення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Гаазьких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конвенцій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1899 і 1907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далі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Гаазькі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конвенції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Незважаючи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те,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нормативні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правові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акти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прямо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звертаються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питання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 статус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найманців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Гаазька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конвенція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1907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стосується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близької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теми,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саме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нейтралітету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Так, ст. 5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цієї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конвенції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накладає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нейтральну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сторону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відповідальність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невиконання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ст. 4, яка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забороняє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нейтральним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державам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вирішувати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вербувати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формувати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підрозділи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однієї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воюють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Стаття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17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цієї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ж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конвенції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говорить,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особа, яка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підняло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найманець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розраховувати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захист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як нейтральна особа,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статус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найманців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нічим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відрізнявся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статусу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членів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воюють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6" b="89924" l="50000" r="96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53" t="10872" b="16843"/>
          <a:stretch/>
        </p:blipFill>
        <p:spPr bwMode="auto">
          <a:xfrm>
            <a:off x="5976157" y="843558"/>
            <a:ext cx="3060340" cy="4031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518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55"/>
            <a:ext cx="5715000" cy="5152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23928" y="582313"/>
            <a:ext cx="49102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Наступним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етапом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правового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регулювання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найманства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Женевські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конвенції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1949 року і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Додаткові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протоколи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до них 1977 і 2005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У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цих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документах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поняття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найманства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отримало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належного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закріплення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Однак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явище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деякій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мірі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врегульовано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Першим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додатковим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протоколом до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Женевських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конвенцій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1977,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присвяченому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виключно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міжнародним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збройним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конфліктам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далі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Протокол I).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Незважаючи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 те,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ряд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країн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підписали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Міжнародний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комітет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Червоного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Хреста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вважає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норми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викладені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ст. 47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даного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документа,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загальними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нормами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міжнародного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права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023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635646"/>
            <a:ext cx="757355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Учасники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Правовий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статус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комбатантів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категорії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Правовий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статус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найманців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Відмежування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найманців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комбатантів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добровольців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Міжнародно-правова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відповідальність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держав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найманців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Правовий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статус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розвідників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парламентарів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іноземних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військових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радників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спеціалістів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Правовий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статус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некомбатантів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036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План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58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03664" y="13839"/>
            <a:ext cx="3896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Згідно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з нормами ст. 47 Протоколу I: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325" y="896183"/>
            <a:ext cx="914501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«1.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Найманець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права на статус комбатанта1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військовополоненого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Найманець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будь-яка особа, яка: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спеціально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завербована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місці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 кордоном для того,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брати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участь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фактично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безпосередню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участь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діях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участь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діях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керуючись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головним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чином,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бажанням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одержати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особисту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вигоду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дійсно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обіцяно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стороною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дорученням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перебуває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матеріальну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винагороду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істотно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перевищує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винагороду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яка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обіцяна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сплачується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комбатантам такого ж рангу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функцій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входять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особового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складу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даної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d) не 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громадянином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перебуває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особою, яка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постійно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проживає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території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яка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контролюється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стороною,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перебуває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e) не входить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особового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складу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перебуває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відправлено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державою, яка не є стороною,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перебуває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виконання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офіційних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обов'язків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як особи, яка входить до складу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сил ».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4211960" y="383171"/>
            <a:ext cx="340026" cy="51301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31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9512" y="114186"/>
            <a:ext cx="6552728" cy="503214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Термін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"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найманець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"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означає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будь-яку особу, яка у 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будь-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якій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іншій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ситуації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a)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спеціально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завербована на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місці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або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за кордоном для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участі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у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спільних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насильницьких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діях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спрямованих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на: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i)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повалення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уряду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або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інший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підрив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конституційного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порядку 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або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ii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)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підрив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територіальної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цілісності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b)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беручи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участь у таких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діях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керуються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головним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чином 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бажанням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одержати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значну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особисту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вигоду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і яка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спонукається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до 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цього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обіцянкою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виплати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або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виплатою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матеріальної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винагороди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c) не є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громадянином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постійним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жителем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проти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якої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спрямовані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такі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дії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d) не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надіслана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державою для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виконання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офіційних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обов'язків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; 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і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e) не входить до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особового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складу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сил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, на 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території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якої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здійснюються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такі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дії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71792" y="1563638"/>
            <a:ext cx="1872208" cy="2308324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конвенція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боротьбу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вербуванням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використанням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фінансуванням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навчанням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найманців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трелка влево 3"/>
          <p:cNvSpPr/>
          <p:nvPr/>
        </p:nvSpPr>
        <p:spPr>
          <a:xfrm>
            <a:off x="6444208" y="2549032"/>
            <a:ext cx="720080" cy="337535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89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23478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Стаття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47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закріплює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критерії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визначення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статусу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найманця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 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встановлює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наслідки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придбання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цього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статусу. Так, особа,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визнана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найманцем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права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отримання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статусу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військовополоненого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Ряд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дослідників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вважає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дана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стаття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стосується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лише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вузької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групи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удостоєні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статусу комбатанта.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Згідно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ст. 47 (2) (6) Протоколу I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найманцями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вважаються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особи,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є членами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воюючих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значить, вони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визнані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гідними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статусу комбатанта. Таким чином, ми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можемо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говорити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 те,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дана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стаття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носить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скоріше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інформаційний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характер,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ніж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закріплює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реальний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правовий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статус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найманця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12711" y="3003798"/>
            <a:ext cx="88569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У 1989 р.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егідою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ООН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укладена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конвенція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боротьбу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вербуванням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використанням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фінансуванням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навчанням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найманців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Конвенції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найманство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визнається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серйозним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злочином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зачіпає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інтереси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всіх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держав.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Згідно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Конвенцією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повинні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здійснювати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вербування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фінансування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найманців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у тому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числі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метою,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суперечить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народів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самовизначення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як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тлумачиться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правом.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зобов´язані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забороняти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запобігати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їм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0" y="2571750"/>
            <a:ext cx="9131289" cy="7200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01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1920" y="0"/>
            <a:ext cx="528545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Конвенція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визнає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злочинними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вчинені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лише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самими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найманцями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 й особами,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беруть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участь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вербуванні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використанні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фінансуванні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навчанні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спроби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вчинення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вказаних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співучасть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них.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Держави-учасниці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Конвенції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зобов´язані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засудити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винних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видати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зацікавленій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стороні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Не 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найманцями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радники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інструктори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є особами,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входять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складу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договорів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перебувають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державі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надання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допомоги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освоєнні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бойової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техніки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навчанні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особового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складу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сил.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Радники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інструктори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беруть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участі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воєнних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діях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Радники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навчають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правилам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ведення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бойових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Інструктори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допомагають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освоєнні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бойової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техніки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особи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беруть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участь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бойових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діях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вони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прирівнюються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комбатантів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0" t="15826" r="21539" b="20292"/>
          <a:stretch/>
        </p:blipFill>
        <p:spPr bwMode="auto">
          <a:xfrm>
            <a:off x="0" y="699542"/>
            <a:ext cx="385192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356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275856" y="1664944"/>
            <a:ext cx="2088232" cy="112283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Ознаки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найманця</a:t>
            </a:r>
            <a:endParaRPr lang="ru-RU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3707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спеціально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завербований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місці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 кордоном для того,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воювати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конфлікті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73" y="1563638"/>
            <a:ext cx="23580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фактично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безпосередню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участь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воєнних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діях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25019" y="3100639"/>
            <a:ext cx="596516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участь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воєнних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діях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керуючись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головним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чином,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бажанням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одержати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особисту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вигоду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дійсно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обіцяна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стороною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доручення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яка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перебуває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матеріальна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винагорода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істотно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перевищує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винагоро­ду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обіцяну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виплачувану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комбатантам такого ж рангу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функцій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входять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особовий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склад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даної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сторони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64088" y="-92546"/>
            <a:ext cx="37624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громадянином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перебуває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особою, яка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постійно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мешкає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території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контрольованою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стороною,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перебуває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конфлікті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40150" y="1563638"/>
            <a:ext cx="32038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не входить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особовий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склад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пере­буває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конфлікті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28184" y="3112175"/>
            <a:ext cx="29158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не посланий державою, яка не є стороною,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перебуває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виконання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офіційних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обов'язків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як особи, яка входить до складу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сил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 flipH="1" flipV="1">
            <a:off x="3347864" y="1024636"/>
            <a:ext cx="720080" cy="6403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4548538" y="944864"/>
            <a:ext cx="648072" cy="7200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2699792" y="2226359"/>
            <a:ext cx="57606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2" idx="6"/>
          </p:cNvCxnSpPr>
          <p:nvPr/>
        </p:nvCxnSpPr>
        <p:spPr>
          <a:xfrm>
            <a:off x="5364088" y="2226359"/>
            <a:ext cx="57606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3203848" y="2786743"/>
            <a:ext cx="715009" cy="3138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5004048" y="2664726"/>
            <a:ext cx="792088" cy="4359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83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3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76056" y="10743"/>
            <a:ext cx="401872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Найманці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військовими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злочинцями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Вони не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посилатися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положення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Женевською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конвенцією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1949 г. На них не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поширюється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режим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військового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полону.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Найманці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притягуються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відповідальності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як в рамках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національної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юрисдикції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так і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спеціально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створеними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міжнародними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трибуналами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Держава-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учасниця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на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території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якої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перебуває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гаданий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злочинець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у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відповідності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своїми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законами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бере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варту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негайно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проводить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попереднє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розслідування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фактів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надають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один одному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правову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допомогу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включаючи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надання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всіх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наявних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розпорядженні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доказів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необхідних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для судового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розгляду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567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3485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Відмежування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найманців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комбатантів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добровольців</a:t>
            </a:r>
            <a:endParaRPr lang="ru-RU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972780"/>
              </p:ext>
            </p:extLst>
          </p:nvPr>
        </p:nvGraphicFramePr>
        <p:xfrm>
          <a:off x="194927" y="771551"/>
          <a:ext cx="8841568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0392"/>
                <a:gridCol w="2210392"/>
                <a:gridCol w="2210392"/>
                <a:gridCol w="2210392"/>
              </a:tblGrid>
              <a:tr h="361588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КРИТЕРІЙ</a:t>
                      </a:r>
                      <a:endParaRPr lang="ru-RU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Комбатант </a:t>
                      </a:r>
                      <a:endParaRPr lang="ru-RU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Доброволець</a:t>
                      </a:r>
                      <a:endParaRPr lang="ru-RU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Найманець</a:t>
                      </a:r>
                      <a:endParaRPr lang="ru-RU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1006564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Правовий статус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Законний учасник збройного конфлікту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Особа, що добровільно приєдналась до збройних сил сторони конфлікту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Незаконний учасник збройного конфлікту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997380"/>
              </p:ext>
            </p:extLst>
          </p:nvPr>
        </p:nvGraphicFramePr>
        <p:xfrm>
          <a:off x="179512" y="2211710"/>
          <a:ext cx="8856984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4246"/>
                <a:gridCol w="2214246"/>
                <a:gridCol w="2214246"/>
                <a:gridCol w="221424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Міжнародно-правове визнання 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Законний комбатант 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Законний, якщо діє під контролем держави 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Незаконний статус (заборонений </a:t>
                      </a:r>
                      <a:r>
                        <a:rPr lang="uk-UA" sz="16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міжн.правовм</a:t>
                      </a:r>
                      <a:r>
                        <a:rPr lang="uk-UA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863319"/>
              </p:ext>
            </p:extLst>
          </p:nvPr>
        </p:nvGraphicFramePr>
        <p:xfrm>
          <a:off x="179512" y="3003798"/>
          <a:ext cx="8856984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4246"/>
                <a:gridCol w="2214246"/>
                <a:gridCol w="2214246"/>
                <a:gridCol w="221424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Громадянство 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Громадянин сторони конфлікту або особа,  що має постійне місце проживання на її тер.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Іноземець, але з правовими підставами участі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Іноземець ,який не є громадянином сторони конфлікту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552018"/>
              </p:ext>
            </p:extLst>
          </p:nvPr>
        </p:nvGraphicFramePr>
        <p:xfrm>
          <a:off x="179512" y="4083918"/>
          <a:ext cx="8856984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4246"/>
                <a:gridCol w="2214246"/>
                <a:gridCol w="2214246"/>
                <a:gridCol w="221424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Оплата / винагорода 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Отримує регулярне </a:t>
                      </a:r>
                      <a:r>
                        <a:rPr lang="uk-UA" sz="16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грош</a:t>
                      </a:r>
                      <a:r>
                        <a:rPr lang="uk-UA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Забезпечення як військовослужбовець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Може отримувати </a:t>
                      </a:r>
                      <a:r>
                        <a:rPr lang="uk-UA" sz="16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грош</a:t>
                      </a:r>
                      <a:r>
                        <a:rPr lang="uk-UA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забезпечення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Мат. винагорода, що істотно перевищує </a:t>
                      </a:r>
                      <a:r>
                        <a:rPr lang="uk-UA" sz="16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винаг</a:t>
                      </a:r>
                      <a:r>
                        <a:rPr lang="uk-UA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комбатантам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108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823601"/>
              </p:ext>
            </p:extLst>
          </p:nvPr>
        </p:nvGraphicFramePr>
        <p:xfrm>
          <a:off x="107504" y="267494"/>
          <a:ext cx="8784976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244"/>
                <a:gridCol w="2196244"/>
                <a:gridCol w="2196244"/>
                <a:gridCol w="21962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Мета участі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Виконання військового обов’язку (захист держави)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Політична, ідеологічна, гуманітарна або моральна 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Отримання особистої матеріальної винагороди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Належність до збройних сил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Є членом збройних сил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Може бути зарахований до збройних сил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Не є членом збройних сил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139702"/>
            <a:ext cx="3096344" cy="300379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43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2108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Міжнародно-правова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відповідальність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держав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найманців</a:t>
            </a:r>
            <a:endParaRPr lang="ru-RU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971600" y="1059582"/>
            <a:ext cx="7230481" cy="39241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Держави-учасниці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вербують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використовують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не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фінансують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навчають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найманців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забороняють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діяльність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положень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цієї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Конвенції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Держави-учасниці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вербують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використовують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не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фінансують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навчають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найманців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протидії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законному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здійсненню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невід'ємного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народів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самовизначення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визнаного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правом,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вживають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права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належних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заходів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запобігання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вербуванню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використанню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фінансуванню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навчанню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найманців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цією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метою.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Держави-учасниці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передбачають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покарання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злочини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зазначені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Конвенції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урахуванням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серйозного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характеру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злочинів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(ст.5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конвенція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боротьбу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вербуванням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використанням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фінансуванням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навчанням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найманців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Выгнутая влево стрелка 3"/>
          <p:cNvSpPr/>
          <p:nvPr/>
        </p:nvSpPr>
        <p:spPr>
          <a:xfrm rot="1555331">
            <a:off x="1685906" y="301542"/>
            <a:ext cx="360040" cy="715330"/>
          </a:xfrm>
          <a:prstGeom prst="curved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94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034" y="-13573"/>
            <a:ext cx="63184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Будь-яка держава-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учасниця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підстави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вважати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вчинено,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вчинюється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буде вчинено один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злочинів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зазначених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Конвенції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надає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національного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безпосередньо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через Генерального секретаря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Організації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Об'єднаних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Націй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інформацію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державам-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учасницям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стосується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одразу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ж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одержання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(ст.8)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2427734"/>
            <a:ext cx="63001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Переконавшись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обставини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цього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вимагають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будь-яка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держава-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учасниця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території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перебуває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згаданий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злочинець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відповідно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своїх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законів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варту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вживає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заходів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забезпечують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присутність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того часу,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необхідно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для того,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порушити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кримінальне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переслідування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вдатися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видачі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держава-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учасниця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негайно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здійснює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попереднє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розслідування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фактів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(ст.9)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732240" y="0"/>
            <a:ext cx="72008" cy="51435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0" y="2211710"/>
            <a:ext cx="67682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6732240" y="2211710"/>
            <a:ext cx="241176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75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275634"/>
            <a:ext cx="8856984" cy="2308324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Згідно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теорією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кожний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учасник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бойових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статус. Так,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галузь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гуманітарне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поділяє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всіх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учасників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воєнних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період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тих,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безпосередньо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беруть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участь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комбатантів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і тих,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приймають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безпосередньої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участі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бойових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діях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основі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такого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розподілу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є аспект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визначення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причетності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процесу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ведення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бойових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До таких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учасників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відносяться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становлять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як правило,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регулярні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сили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країни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невійськовий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персонал,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відносяться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медперсонал,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партизанів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шпигунів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добровольців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найманців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7109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Переконавшись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обставини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цього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вимагають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будь-яка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держава-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учасниця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території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перебуває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згаданий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злочинець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відповідно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своїх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законів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варту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вживає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заходів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забезпечують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присутність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до того часу,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необхідно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для того,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порушити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кримінальне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переслідування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вдатися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видачі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держава-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учасниця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негайно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здійснює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попереднє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розслідування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фактів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615827"/>
            <a:ext cx="9054244" cy="226215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Коли держава-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учасниця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відповідно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до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цієї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статті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бере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особу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під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варту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або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вживає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таких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заходів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які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зазначені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у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пункті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1 10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статті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, вона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невідкладно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повідомляє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безпосередньо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або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через Генерального секретаря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Організації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Об'єднаних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Націй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a) державу-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учасницю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, на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території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якої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вчинено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злочин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b) державу-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учасницю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проти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якої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спрямовано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злочин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або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посягання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на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злочин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c) державу-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учасницю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громадянство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якої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має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фізична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або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юридична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особа,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проти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якої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спрямовано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злочин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або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посягання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на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злочин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3877985"/>
            <a:ext cx="9144000" cy="11541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d) державу-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учасницю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громадянином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якої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є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згаданий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злочинець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або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, у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випадку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коли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він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з особою без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громадянства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, на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території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якої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він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звичайно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проживає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e) будь-яку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іншу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заінтересовану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державу-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учасницю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, яку вона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вважає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за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необхідне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повідомити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32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471601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Держава-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учасниця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території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перебуває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згаданий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злочинець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вона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видає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зобов'язана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без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яких-небудь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винятків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незалежно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того, вчинено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злочин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території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передати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справу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своїм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компетентним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органам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цілей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кримінального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переслідування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шляхом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здійснення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судового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розгляду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законодавства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цієї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органи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приймають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рішення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таким самим чином, як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будь-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тяжкого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злочину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діючи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законодавства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цієї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6762" y="3666172"/>
            <a:ext cx="74590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Держави-учасниці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надають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одна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одній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найповнішу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допомогу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зв'язку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кримінально-процесуальними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діями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вжитими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злочинів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зазначених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Конвенції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включаючи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надання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всіх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наявних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розпорядженні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доказів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необхідних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судового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розгляду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усіх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випадках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застосовується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законодавство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звернено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прохання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допомогу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41"/>
          <a:stretch/>
        </p:blipFill>
        <p:spPr bwMode="auto">
          <a:xfrm>
            <a:off x="4716016" y="572791"/>
            <a:ext cx="4427984" cy="2503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510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6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5999" y="339502"/>
            <a:ext cx="4572000" cy="923330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Правовий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статус </a:t>
            </a:r>
            <a:r>
              <a:rPr lang="ru-RU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розвідників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парламентарів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іноземних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військових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радників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спеціалістів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0692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0" y="51471"/>
            <a:ext cx="9117090" cy="5061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765" y="312013"/>
            <a:ext cx="9085379" cy="4247317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Розвідники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—особи,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входять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складу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во­юючих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носять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воєнну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форму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проникають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розташуван­ня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супротивника з метою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збору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відомостей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нього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командування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Захоплені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полон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розвідники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набувають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статусу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військовополонених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Розвідник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нести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кримінальної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від­повідальності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вчинені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ним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раніше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попередні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рейди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район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ворожої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армії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Розвідники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законний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комбатант.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Захоплена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противником при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збиранні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інформації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відомостей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вона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військовополоненим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(ст. 29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Доповнення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ІV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Гаазької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конвенції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1907 р.).</a:t>
            </a:r>
          </a:p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розвідників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слід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відрізняти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лазутчиків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шпигунів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) 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—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діючи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таємною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способом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фальшивими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приводами,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зби­рають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відомості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районі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воєнних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режим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воєнного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полону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поширюється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вони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покарані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воєнним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судом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навіть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засуджені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смерті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Головна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відмінність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воєнного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розвідника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лазутчика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шпигу­на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—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воєнна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форма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розвідника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свідчить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належність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своєї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681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44000" cy="516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1053" y="339502"/>
            <a:ext cx="8424936" cy="452431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Гаазької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конвенції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1907 р.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парламентери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«особи (як правило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офіцери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уповноважені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однією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воюючих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вступити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переговори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з’являються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білим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прапором». Як сам парламентер, так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особи,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супроводжують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(трубач,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горніст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барабанщик), особи,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несуть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білий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прапор,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перекладач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користуються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правом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недоторканості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Парламентер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уповноважений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вести переговори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припинення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вогню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підбір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поранених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трупів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виведення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жінок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обложеної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фортеці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здачу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фортеці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зупинення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опору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Командир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частини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направлений парламентер,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зобов'язаний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будь-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обставин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приймати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вжити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всіх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необхідних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заходів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перешкодити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парламентареві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скористатися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перевагами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місії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збору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інформації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випадку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зловживання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боку парламентера командир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частини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тимчасово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затримати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Парламентер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втрачає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право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недоторканність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буде абсолютно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безсумнівно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доведено,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скористався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своїм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привілейованим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становищем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провокування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вчинення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зради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992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Іноземні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воєнні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радники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інструктори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особи,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входять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складу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угод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знаходяться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державі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надання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допомоги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засвоєння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бойової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техніки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особового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складу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сил.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Радники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інструктори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беруть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участь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конфліктах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Радники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навчають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введенню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бойових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Інструктори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допомагають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засвоєнні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бойової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техніки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Але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особи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беруть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участь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бойових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діях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вони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прирівнюються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комбатантів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51670"/>
            <a:ext cx="5040560" cy="329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821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1491630"/>
            <a:ext cx="7344816" cy="1754326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Спеціалісти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юристи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експерти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фахівці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вивчають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застосовують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правові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норми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регулюють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Вони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працюють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організаціях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урядових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установах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неурядових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організаціях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юридичних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фірмах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забезпечити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дотримання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принципів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МГП,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захистити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жертв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сприяти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застосуванню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законів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505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195486"/>
            <a:ext cx="3697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Правовий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статус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некомбатантів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51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99792" y="123478"/>
            <a:ext cx="3524555" cy="369332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Правовий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статус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некомбатантів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627534"/>
            <a:ext cx="9119862" cy="4247317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 свою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чергу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неучасники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поділяються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некомбатантів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підзахисних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Некомбатанти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особи,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входять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складу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воюючої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надають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всебічну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допомогу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досягненні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воєнних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успіхів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але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безпосередньо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беруть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участь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воєнних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діях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Головна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ознака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правового статусу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некомбатанта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неучасть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бойових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діях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i="1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некомбатантів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належать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духовний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персонал,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інтендантський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персонал,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кореспонденти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юристи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З одного боку,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особи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об´єктом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воєнних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супротивника, а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застосовувати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наявну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них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лише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метою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самооборони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охорони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ввіреного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майна.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Тому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некомбатанти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право на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заступництво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з боку ворога,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вони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опиняться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нього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некомбатанти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беруть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безпосередню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участь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бойових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діях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вони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втрачають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статус —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комбатантами,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них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застосовуватися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64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9132887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75856" y="449134"/>
            <a:ext cx="2328714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 fontAlgn="base"/>
            <a:r>
              <a:rPr lang="ru-RU" u="sng" dirty="0">
                <a:latin typeface="Times New Roman" pitchFamily="18" charset="0"/>
                <a:cs typeface="Times New Roman" pitchFamily="18" charset="0"/>
              </a:rPr>
              <a:t>Права </a:t>
            </a:r>
            <a:r>
              <a:rPr lang="ru-RU" u="sng" dirty="0" err="1">
                <a:latin typeface="Times New Roman" pitchFamily="18" charset="0"/>
                <a:cs typeface="Times New Roman" pitchFamily="18" charset="0"/>
              </a:rPr>
              <a:t>некомбатантів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4332201" y="22870"/>
            <a:ext cx="216024" cy="36004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-23775" y="1275606"/>
            <a:ext cx="9144000" cy="341632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 fontAlgn="base">
              <a:buFont typeface="Arial" pitchFamily="34" charset="0"/>
              <a:buChar char="•"/>
            </a:pP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Захист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нападу: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Некомбатанти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захищені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навмисних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нападів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включаючи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прямі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непрямі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напади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 fontAlgn="base">
              <a:buFont typeface="Arial" pitchFamily="34" charset="0"/>
              <a:buChar char="•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 fontAlgn="base">
              <a:buFont typeface="Arial" pitchFamily="34" charset="0"/>
              <a:buChar char="•"/>
            </a:pP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Медичне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лікування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Поранені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хворі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некомбатанти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право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лікування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догляд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 fontAlgn="base">
              <a:buFont typeface="Arial" pitchFamily="34" charset="0"/>
              <a:buChar char="•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 fontAlgn="base">
              <a:buFont typeface="Arial" pitchFamily="34" charset="0"/>
              <a:buChar char="•"/>
            </a:pP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Гуманітарна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допомога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учасники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бойових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право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отримання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гуманітарної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допомоги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включаючи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їжу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житло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допомогу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 fontAlgn="base">
              <a:buFont typeface="Arial" pitchFamily="34" charset="0"/>
              <a:buChar char="•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 fontAlgn="base">
              <a:buFont typeface="Arial" pitchFamily="34" charset="0"/>
              <a:buChar char="•"/>
            </a:pP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Захист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сексуального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насильства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Некомбатанти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особливо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жінки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дівчата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захищені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сексуального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насильства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в тому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числі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зґвалтування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примусу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проституції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сексуального рабства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52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3388" y="-126"/>
            <a:ext cx="9170775" cy="5078313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Женевська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конвенція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1949 р.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дає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більш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детальне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визначення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учасників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вона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класифікує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на: 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особовий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склад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регулярних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сил;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ополчення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добровольчі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загони,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входять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так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входять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складу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регулярних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сил;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особовий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склад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організованих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рухів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опору і партизан (при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цьому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вони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повинні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наступним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чотирьом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умовам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чолі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особу,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відповідальну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поводження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своїх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підлеглих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носити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відмітний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знак,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відкрито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носити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дотримуватися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законів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звичаїв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ведення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особи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слідують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силами,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надають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допомогу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але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самі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бойових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діях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участі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приймають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члени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екіпажів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торговельних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судів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літаків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безпосередньо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допомагають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воюючим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населення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наближенні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супротивника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взялося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цьому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відкрито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носить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дотримується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законів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звичаїв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50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8" y="0"/>
            <a:ext cx="9129531" cy="5139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469" y="411510"/>
            <a:ext cx="9144000" cy="4524315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 fontAlgn="base">
              <a:buFont typeface="Arial" pitchFamily="34" charset="0"/>
              <a:buChar char="•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Свобода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пересування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Некомбатанти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вільно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пересуватися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залишати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власним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бажанням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 fontAlgn="base">
              <a:buFont typeface="Arial" pitchFamily="34" charset="0"/>
              <a:buChar char="•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 fontAlgn="base">
              <a:buFont typeface="Arial" pitchFamily="34" charset="0"/>
              <a:buChar char="•"/>
            </a:pP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Захист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примусової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праці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Некомбатанти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примушені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працювати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користь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воюючих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проведення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власних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операцій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 fontAlgn="base">
              <a:buFont typeface="Arial" pitchFamily="34" charset="0"/>
              <a:buChar char="•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 fontAlgn="base">
              <a:buFont typeface="Arial" pitchFamily="34" charset="0"/>
              <a:buChar char="•"/>
            </a:pP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Захист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право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особливий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захист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піклування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Вони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завербовані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солдати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повинні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піддаватися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насильству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дискримінації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експлуатації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 fontAlgn="base">
              <a:buFont typeface="Arial" pitchFamily="34" charset="0"/>
              <a:buChar char="•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 fontAlgn="base">
              <a:buFont typeface="Arial" pitchFamily="34" charset="0"/>
              <a:buChar char="•"/>
            </a:pP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Захист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журналістів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Журналісти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працівники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ЗМІ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висвітлювати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боячись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репресій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 fontAlgn="base">
              <a:buFont typeface="Arial" pitchFamily="34" charset="0"/>
              <a:buChar char="•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 fontAlgn="base">
              <a:buFont typeface="Arial" pitchFamily="34" charset="0"/>
              <a:buChar char="•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Доступ до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інформації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учасники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бойових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право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інформацію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у тому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числі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місцезнаходження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небезпек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доступність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гуманітарної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допомоги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382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09598" y="209550"/>
            <a:ext cx="4524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МЕДИЧНИЙ ТА ДУХОВНИЙ ПЕРСОНАЛ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55030" y="1288886"/>
            <a:ext cx="457862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Поранені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хворі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особи,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зазнали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корабельної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аварії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захищені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духовний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персонал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користуватиметься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захистом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Останні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повинні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доступ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поранених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хворих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бою, бути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захищеними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усіх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ворожих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слід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дозволити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виконувати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релігійні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функції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без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перешкод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навіть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вони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потраплять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владу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супротивника.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2" t="3838" r="15175" b="1938"/>
          <a:stretch/>
        </p:blipFill>
        <p:spPr bwMode="auto">
          <a:xfrm>
            <a:off x="179512" y="699541"/>
            <a:ext cx="2475519" cy="3960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652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23478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Згідно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Додатковим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протоколом I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термін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u="sng" dirty="0" err="1">
                <a:latin typeface="Times New Roman" pitchFamily="18" charset="0"/>
                <a:cs typeface="Times New Roman" pitchFamily="18" charset="0"/>
              </a:rPr>
              <a:t>медичний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 персонал»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означає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призначені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стороною,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перебуває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виключно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цілей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тобто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пошуку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збору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транспортування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діагностики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лікування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поранених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хворих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зазнали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корабельної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аварії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запобігання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захворюванню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людей),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адміністративно-господарського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забезпечення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формувань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санітарно-транспортних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засобах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адміністративно-технічного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забезпечення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34550" y="3795886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призначення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постійними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тимчасовими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але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завжди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повинні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винятковими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означає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котрі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воюють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доручати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цьому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персоналу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обов’язки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відрізняються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їхніх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функцій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990319"/>
            <a:ext cx="4081636" cy="179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790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61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МГП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поділяє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персонал на </a:t>
            </a:r>
            <a:r>
              <a:rPr lang="ru-RU" i="1" u="sng" dirty="0">
                <a:latin typeface="Times New Roman" pitchFamily="18" charset="0"/>
                <a:cs typeface="Times New Roman" pitchFamily="18" charset="0"/>
              </a:rPr>
              <a:t>три </a:t>
            </a:r>
            <a:r>
              <a:rPr lang="ru-RU" i="1" u="sng" dirty="0" err="1">
                <a:latin typeface="Times New Roman" pitchFamily="18" charset="0"/>
                <a:cs typeface="Times New Roman" pitchFamily="18" charset="0"/>
              </a:rPr>
              <a:t>основні</a:t>
            </a:r>
            <a:r>
              <a:rPr lang="ru-RU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u="sng" dirty="0" err="1" smtClean="0">
                <a:latin typeface="Times New Roman" pitchFamily="18" charset="0"/>
                <a:cs typeface="Times New Roman" pitchFamily="18" charset="0"/>
              </a:rPr>
              <a:t>категорії</a:t>
            </a:r>
            <a:r>
              <a:rPr lang="ru-RU" i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668280"/>
            <a:ext cx="83884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персонал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першої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категорії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належать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постійний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тимчасовий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персонал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сил,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морського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торговельно-морського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флоту,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персонал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екіпажу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шпитального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судна.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складу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входить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персонал,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персонал,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призначений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організацій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оборони.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96550" y="737013"/>
            <a:ext cx="432048" cy="363523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8186" y="2281178"/>
            <a:ext cx="83164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персонал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Національних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товариств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товариств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добровільної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допомоги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друга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категорія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охоплює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персонал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національних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товариств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товариств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добровільної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допомоги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належним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чином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визнаних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уповноважених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сторонами,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воюють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Для того,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вважатися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національними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товариства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повинні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створені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території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воює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 для того,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бути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визнаними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», вони, як правило,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повинні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створені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національного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законодавства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норм;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вони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вважатися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уповноваженими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стороною,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воює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коли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офіційно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дозволено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використовувати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персонал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імені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власних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законів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нормативних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актів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96550" y="2281178"/>
            <a:ext cx="432048" cy="363523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55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23478"/>
            <a:ext cx="82444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персонал,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відряджається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нейтральними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державами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гуманітарними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організаціями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третьої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категорії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належить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персонал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формувань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транспорту,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наданий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стороні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гуманітарних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цілях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(i) нейтральною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державою,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є стороною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визнаним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уповноваженим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товариством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допомоги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неупередженою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гуманітарною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організацією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23528" y="123478"/>
            <a:ext cx="432048" cy="363523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5" t="12105" b="7575"/>
          <a:stretch/>
        </p:blipFill>
        <p:spPr bwMode="auto">
          <a:xfrm>
            <a:off x="9939" y="1894142"/>
            <a:ext cx="5112568" cy="3265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844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" y="0"/>
            <a:ext cx="9136427" cy="5142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1330" y="699542"/>
            <a:ext cx="8208912" cy="4247317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Додаткового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протоколу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термін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u="sng" dirty="0" err="1">
                <a:latin typeface="Times New Roman" pitchFamily="18" charset="0"/>
                <a:cs typeface="Times New Roman" pitchFamily="18" charset="0"/>
              </a:rPr>
              <a:t>духовний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 персонал»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означає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таких як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капелани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здійснюють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винятково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пастирські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функції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постійній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основі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тимчасово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приєднуються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сил,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організацій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оборони,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формувань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санітарно-транспортних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засобів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учасника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формувань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транспорту,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виділених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стороні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нейтральними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державами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гуманітарними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організаціями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Відтак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для того,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належати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духовного персоналу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значенні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МГП,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особи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повинні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виконувати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винятково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духовні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функції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незалежно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релігії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вони належать.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обов’язково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включеними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складу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сил, і тому вони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зберігати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статус,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вони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обов’язково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повинні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входити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складу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військово-медичної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служби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організації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оборони,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офіційно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визнаної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уповноваженої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стороною,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воює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55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863590"/>
            <a:ext cx="82089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Особи,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входять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складу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духовного персоналу,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потрапив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рук супротивника,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повинні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розглядатися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військовополонені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незалежно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того,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є вони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особами,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учасниками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сил.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Медичний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духовний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персонал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противника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затриманий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того часу, доки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необхідно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задоволення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духовних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потреб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військовополонених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але повинен бути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звільнений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щойно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послуги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є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необхідними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досягнення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цієї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мети.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персонал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утримується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щонайменше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право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ж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ставлення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як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військовополонені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Персонал,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відряджений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нейтральними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державами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організаціями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затриманий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повинен бути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звільнений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щойно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виникає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можливість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повернення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дозволяють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міркування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характеру.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29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1939" y="195486"/>
            <a:ext cx="878497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Персонал,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призначений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винятково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релігійних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обов’язків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повинен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користуватись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повагою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захистом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 будь-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обставин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означає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духовний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персонал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об’єктом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атак,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погрожувати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перешкоджати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здійсненню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воюють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повинні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активно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захищати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підтримувати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належать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цього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персоналу, та роль, яку вони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виконують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Обов’язок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поважати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захищати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медичний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духовний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персонал не є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особистим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привілеєм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а є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похідним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обов’язку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надавати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захист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пораненим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хворим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та особам,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зазнали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корабельної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аварії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Тому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духовний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персонал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втрачає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право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спеціальний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захист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згідно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ж принципами,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підрозділи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саме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вони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здійснюють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гуманітарні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функції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але 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завдають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шкоди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супротивнику.</a:t>
            </a:r>
          </a:p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виконувати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свою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важливу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гуманітарну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місію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духовний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персонал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потребує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більш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ніж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особливої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поваги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захисту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повинен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отримувати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підтримку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допомогу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котру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знадобитися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певних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обставин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особливо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важливо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персоналу,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користується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оперативною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логістичною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підтримкою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сил, особливо в районах, де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діяльність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існуючих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служб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порушена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результаті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бойових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48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6" t="27928" r="17021" b="11773"/>
          <a:stretch/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781100"/>
            <a:ext cx="7632848" cy="3416320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Так,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Додатковий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протокол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прямо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зобов’язує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воюють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необхідно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надати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персоналу,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котрий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таких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територіях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«всю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можливу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допомогу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Зрозуміло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зоні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бойових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зобов’язання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повинно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обмежуватися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раціонально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очікувати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зважаючи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обставини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склалися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бою.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навпаки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окупованих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територіях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де держава-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окупант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вже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здійснює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ефективний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контроль,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персоналу повинен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надаватися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«весь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об’єм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підтримки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здійснення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своїх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гуманітарних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функцій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повною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мірою.У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будь-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випадку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урахуванням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заходів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нагляду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безпеки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котрі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сторона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вважати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необхідними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МГП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вимагає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надання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персоналу доступу до будь-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місця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надання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послуг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необхідним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21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448092"/>
            <a:ext cx="4572000" cy="4247317"/>
          </a:xfrm>
          <a:prstGeom prst="rect">
            <a:avLst/>
          </a:prstGeom>
          <a:ln w="317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огляду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важливість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обслуговування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зрозуміло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будь-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наглядові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заходи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заходи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безпеки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обмежують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доступ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персоналу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поранених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хворих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зазнали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корабельної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аварії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повинні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належним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чином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розглянуті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і, де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можливо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супроводжуватись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заходами,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полегшують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гуманітарні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наслідки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таких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обмежень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Наприклад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необхідності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надання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термінової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допомоги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стороні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воює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можливо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доведеться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відкласти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проведення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допиту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пораненої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хворої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особи,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дозволити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евакуацію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лікування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як того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вимагає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стан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здоров’я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00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" y="1347614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Один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ключових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принципів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гуманітарного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права,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саме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принцип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розрізнення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вимагає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проводити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розмежування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(1)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воюючими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невоюючими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суб’єктами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(2)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цивільними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військовими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об’єктами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889" y="293179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Особи, статус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регламентується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нормами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гуманітарного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поділяються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учасників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неучасників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неміжнародного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характеру.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Зокрема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ході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характеру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умовно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виділити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законних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незаконних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учасників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неучасників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Законні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учасники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є комбатантами, а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незаконні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– попри участь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воєнних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діях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права на статус комбатанта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привілеї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статус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надає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4283968" y="2355726"/>
            <a:ext cx="303921" cy="57606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1" t="2529" r="29048" b="7850"/>
          <a:stretch/>
        </p:blipFill>
        <p:spPr bwMode="auto">
          <a:xfrm>
            <a:off x="3854419" y="94717"/>
            <a:ext cx="985969" cy="117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558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3997" y="267494"/>
            <a:ext cx="88569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ситуаціях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воюють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захотіти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впливати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роботу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персоналу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навіть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використовувати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політичних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цілях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їхній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гуманітарній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місії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зв’язку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Додатковий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протокол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наголошує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ніхто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заважати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виконувати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вимагають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правила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етики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встановлювати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покарання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Подібним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чином особи,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займаються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діяльністю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примусово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порушувати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норми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етики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наприклад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встановлюючи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черговість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лікування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немедичних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показань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виконуючи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будь-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несумісні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їхньою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гуманітарною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місією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Додатковий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протокол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захищає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конфіденційність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інформації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особи,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займаються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діяльністю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примусово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надавати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будь-яку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інформацію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поранених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хворих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перебувають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їхнім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наглядом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інформація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їхню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думку,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завдати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шкоди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відповідним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пацієнтам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їхнім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сім’ям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Однак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слід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зазначити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заборона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залишається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предметом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обов’язків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котрі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персонал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відносно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своєї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сторони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воює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національного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законодавства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положень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обов’язкове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повідомлення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інфекційні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хвороби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72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резентація &quot; Життєва і творча стежина Маркіяна Шашкевича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1" t="-91" r="291" b="31888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94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23478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Разом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неміжнародного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характеру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вимагає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підходу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силу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наявності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організованих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груп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Учасники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таких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груп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права на статус комбатанта,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отже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отримувати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статус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військовополоненого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попри те,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беруть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участь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воєнних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діях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Зумовлено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позиції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національного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права вони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вдаються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протиправної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поведінки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участь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групі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зберігання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вбивство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Тому часто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неміжнародні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закінчуються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даруванням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амністії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яка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виключає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відповідальність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злочини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зокрема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містяться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Римському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Статуті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МКС –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воєнні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злочини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геноцид,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злочини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людяності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350785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У свою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чергу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неучасники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поділяються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некомбатантів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підзахисних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першої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групи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належить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медичний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духовний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персонал,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входить в склад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сил, а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другої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жертви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статус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регулюється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нормами «права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Женеви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».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0" y="2895786"/>
            <a:ext cx="9144000" cy="3600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7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514" y="987574"/>
            <a:ext cx="4104456" cy="5760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Учасники збройних конфліктів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894" y="2715766"/>
            <a:ext cx="2592288" cy="1872208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Комбатанти 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особи,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входять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до складу 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сил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воюючої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країни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беруть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участь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безпосередньо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 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воєнних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діях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59832" y="2715766"/>
            <a:ext cx="2592288" cy="1872208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Некомбатанти</a:t>
            </a:r>
            <a:r>
              <a:rPr lang="uk-UA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медичний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і 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духовний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 tooltip="Капелан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персонал,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інтенданти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військові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" tooltip="Військовий кореспондент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кореспонденти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29875" y="2715766"/>
            <a:ext cx="2592288" cy="1872208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Окремі категорії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(розвідники, шпигуни, найманці, іноземні військові радники та інструктори).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19872" y="0"/>
            <a:ext cx="2232248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ПІДСУМОК</a:t>
            </a:r>
            <a:endParaRPr lang="ru-RU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единительная линия 7"/>
          <p:cNvCxnSpPr>
            <a:stCxn id="2" idx="1"/>
          </p:cNvCxnSpPr>
          <p:nvPr/>
        </p:nvCxnSpPr>
        <p:spPr>
          <a:xfrm flipH="1">
            <a:off x="1259632" y="1275606"/>
            <a:ext cx="136788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46" y="1315683"/>
            <a:ext cx="1371600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 стрелкой 9"/>
          <p:cNvCxnSpPr/>
          <p:nvPr/>
        </p:nvCxnSpPr>
        <p:spPr>
          <a:xfrm>
            <a:off x="1259632" y="1275606"/>
            <a:ext cx="0" cy="108012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8094646" y="1315683"/>
            <a:ext cx="0" cy="108012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4499992" y="1563638"/>
            <a:ext cx="0" cy="108012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029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9" t="13399" r="37497"/>
          <a:stretch/>
        </p:blipFill>
        <p:spPr bwMode="auto">
          <a:xfrm>
            <a:off x="2950014" y="2355726"/>
            <a:ext cx="2495069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Горизонтальный свиток 2"/>
          <p:cNvSpPr/>
          <p:nvPr/>
        </p:nvSpPr>
        <p:spPr>
          <a:xfrm>
            <a:off x="179512" y="30215"/>
            <a:ext cx="8712968" cy="2712977"/>
          </a:xfrm>
          <a:prstGeom prst="horizontalScroll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цивільні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особи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право на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захист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наслідків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збройного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конфлікту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але не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права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брати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ньому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безпосередню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участь,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таке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право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належить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лише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комбатантам. При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цьому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поняття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«комбатант» не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тотожне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поняттю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військовослужбовець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оскільки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збройні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сили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сторони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конфлікту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складаються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як з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комбатантів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так і з </a:t>
            </a:r>
            <a:r>
              <a:rPr lang="ru-RU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некомбатантів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51920" y="412367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Комбатантами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є особи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складу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сил,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безпосередньо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брати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участь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воєнних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діях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1702" y="2738680"/>
            <a:ext cx="28083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Додатковий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протокол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Женевських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конвенцій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серпня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1949 року,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стосується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захисту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жертв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конфліктів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(Протокол I),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червня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1977 року 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2950014" y="4803998"/>
            <a:ext cx="648072" cy="24300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12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5187"/>
            <a:ext cx="396044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Додатковому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протоколі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Женевських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конвенцій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дається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розгорнуте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визначення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комбатантів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До них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відносяться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«…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всі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організовані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сили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групи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підрозділи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знаходяться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командуванням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особи,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відповідальної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перед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цією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стороною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поводження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своїх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підлеглих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навіть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сторона представлена урядом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владою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визнана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протилежною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стороною.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сили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підкоряються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внутрішній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дисциплінарній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системі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забезпечує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дотримання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норм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міжнародного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права,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застосовуваних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період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конфліктів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60032" y="65187"/>
            <a:ext cx="41399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Комбатанти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знаходяться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захистом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норм,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регламентують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методи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ведення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норми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містять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собі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заборону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піддавати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нападові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супротивника,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здався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полон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позначив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намір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здатися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тих,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хто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спускається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парашуті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залишивши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повітряне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судно,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потерпає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катастрофу,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заборону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віддавати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наказ про те,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нікому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давати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пощади,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норми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забороняють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віроломство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1"/>
          <a:stretch/>
        </p:blipFill>
        <p:spPr bwMode="auto">
          <a:xfrm>
            <a:off x="6930008" y="3147814"/>
            <a:ext cx="2202023" cy="199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499992" y="65187"/>
            <a:ext cx="72008" cy="507831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4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4980</Words>
  <Application>Microsoft Office PowerPoint</Application>
  <PresentationFormat>Экран (16:9)</PresentationFormat>
  <Paragraphs>193</Paragraphs>
  <Slides>51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6" baseType="lpstr">
      <vt:lpstr>Arial</vt:lpstr>
      <vt:lpstr>Calibri</vt:lpstr>
      <vt:lpstr>Courier New</vt:lpstr>
      <vt:lpstr>Times New Roman</vt:lpstr>
      <vt:lpstr>Тема Office</vt:lpstr>
      <vt:lpstr>Правове становище осіб у збройних конфліктах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4. Правове становище осіб у збройних конфліктах </dc:title>
  <dc:creator>Настя</dc:creator>
  <cp:lastModifiedBy>sergey</cp:lastModifiedBy>
  <cp:revision>145</cp:revision>
  <dcterms:created xsi:type="dcterms:W3CDTF">2025-10-14T15:13:14Z</dcterms:created>
  <dcterms:modified xsi:type="dcterms:W3CDTF">2025-11-09T22:20:13Z</dcterms:modified>
</cp:coreProperties>
</file>