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8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4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7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5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2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22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8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4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1E87-FAC9-4D7C-B88D-5879C167FA89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ECD1-A7B2-435D-B799-62E9A2A2A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1120" y="2165551"/>
            <a:ext cx="9144000" cy="2277660"/>
          </a:xfrm>
        </p:spPr>
        <p:txBody>
          <a:bodyPr>
            <a:normAutofit fontScale="90000"/>
          </a:bodyPr>
          <a:lstStyle/>
          <a:p>
            <a:r>
              <a:rPr lang="ru-RU"/>
              <a:t> 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розрахунками підприємств</a:t>
            </a:r>
            <a:b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75053" y="6139177"/>
            <a:ext cx="3919470" cy="506323"/>
          </a:xfrm>
        </p:spPr>
        <p:txBody>
          <a:bodyPr/>
          <a:lstStyle/>
          <a:p>
            <a:r>
              <a:rPr lang="uk-UA">
                <a:solidFill>
                  <a:schemeClr val="bg1"/>
                </a:solidFill>
              </a:rPr>
              <a:t>Корсун В. 6.0738-2гктс</a:t>
            </a:r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9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9093" y="1378041"/>
            <a:ext cx="11243256" cy="7984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093" y="365126"/>
            <a:ext cx="11668259" cy="1012914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Управління розрахунками на підприємстві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93" y="1378040"/>
            <a:ext cx="11462197" cy="5383368"/>
          </a:xfrm>
        </p:spPr>
        <p:txBody>
          <a:bodyPr/>
          <a:lstStyle/>
          <a:p>
            <a:pPr marL="0" indent="0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Платіжний оборот підприємства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сукупність грошово-розрахункових операцій, пов'язаних з виробничо-господарською діяльністю суб'єкта господарювання.</a:t>
            </a:r>
          </a:p>
          <a:p>
            <a:pPr marL="0" indent="0">
              <a:buNone/>
            </a:pP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Платіжний оборот включає готівково-грошовий і безготівковий обертів.</a:t>
            </a:r>
          </a:p>
          <a:p>
            <a:pPr marL="0" indent="0">
              <a:buNone/>
            </a:pP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готівки </a:t>
            </a: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обумовлено оплатою праці та іншими аналогічними виплатами, а також касовими операціями.</a:t>
            </a:r>
          </a:p>
          <a:p>
            <a:pPr marL="0" indent="0">
              <a:buNone/>
            </a:pP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Безготівковий грошовий оборот </a:t>
            </a: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 з виконанням підприємством своїх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зобов'язань перед постачальниками, бюджетом та фондами, кредитом, місцевими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бюджетами, розрахунками з споживачами і т. ін.</a:t>
            </a:r>
          </a:p>
          <a:p>
            <a:pPr marL="0" indent="0">
              <a:buNone/>
            </a:pP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Безготівковий платіжний оборот </a:t>
            </a: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основну частину платіжного обороту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і здійснюється шляхом списання коштів з одного рахунку і зарахування на інший</a:t>
            </a:r>
          </a:p>
        </p:txBody>
      </p:sp>
    </p:spTree>
    <p:extLst>
      <p:ext uri="{BB962C8B-B14F-4D97-AF65-F5344CB8AC3E}">
        <p14:creationId xmlns:p14="http://schemas.microsoft.com/office/powerpoint/2010/main" val="152410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257" y="1094704"/>
            <a:ext cx="11718701" cy="52674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57" y="313611"/>
            <a:ext cx="10515600" cy="665183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безготівкових розрахунків: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57" y="1094704"/>
            <a:ext cx="11718701" cy="5602309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Безготівкові розрахунки, завершують виробничий цикл, і є тим механізмом, за допомогою якого накопичення, створені у вигляді матеріальних цінностей, приймають реальну грошову форму.</a:t>
            </a:r>
          </a:p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За допомогою безготівкових розрахунків акумулюються, розподіляються і використовуються грошові ресурси підприємства.</a:t>
            </a:r>
          </a:p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При безготівкових розрахунках суб'єкти господарювання здійснюють взаємний контроль за виконанням договірних зобов'язань.</a:t>
            </a:r>
          </a:p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безготівкових розрахунків, що використовуються надають можливість забезпечити надійність і терміновість платежів, застосовувати відповідні фінансові санкції споживачів продукції (робіт, послуг).</a:t>
            </a:r>
          </a:p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Стан механізму безготівкових розрахунків безпосередньо впливає на реальні результати діяльності суб'єкта господарювання.</a:t>
            </a:r>
          </a:p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При безготівкових розрахунках максимально скорочується потреба в готівковогрошовому обороті, зводиться до мінімуму потребу в готівці.</a:t>
            </a:r>
          </a:p>
          <a:p>
            <a:pPr marL="457200" indent="-457200">
              <a:buAutoNum type="arabicPeriod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Безготівкові розрахунки дозволяють податковим та фінансовим органам, банківській системі здійснювати контроль господарсько-фінансової діяльності суб'єкта господарювання</a:t>
            </a:r>
          </a:p>
        </p:txBody>
      </p:sp>
    </p:spTree>
    <p:extLst>
      <p:ext uri="{BB962C8B-B14F-4D97-AF65-F5344CB8AC3E}">
        <p14:creationId xmlns:p14="http://schemas.microsoft.com/office/powerpoint/2010/main" val="372547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" y="978794"/>
            <a:ext cx="11784167" cy="5215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741" y="274973"/>
            <a:ext cx="10515600" cy="703821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організації безготівкових розрахунків: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741" y="1184856"/>
            <a:ext cx="11641427" cy="5473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- безготівкові розрахунки проводяться банками і тільки через банки на підставі типових розрахункових документів шляхом списання грошових коштів з одного рахунку і зарахування їх на інший;</a:t>
            </a:r>
          </a:p>
          <a:p>
            <a:pPr marL="0" indent="0">
              <a:buNone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- максимальне зближення моментів відвантаження товарно-матеріальних цінностей і їх оплати;</a:t>
            </a:r>
          </a:p>
          <a:p>
            <a:pPr marL="0" indent="0">
              <a:buNone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- здійснення розрахунків і платежів за згодою платника (за виключенням платежів, які здійснюються в безспірному або безакцептному порядку);</a:t>
            </a:r>
          </a:p>
          <a:p>
            <a:pPr marL="0" indent="0">
              <a:buNone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- здійснюючи розрахунки, банк повинен прямо або опосередковано захищати інтереси постачальника;</a:t>
            </a:r>
          </a:p>
          <a:p>
            <a:pPr>
              <a:buFontTx/>
              <a:buChar char="-"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черговості платежів при нестачі коштів на розрахунковому рахунку;</a:t>
            </a:r>
          </a:p>
          <a:p>
            <a:pPr>
              <a:buFontTx/>
              <a:buChar char="-"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підприємством на його розсуд найбільш ефективних форм</a:t>
            </a:r>
          </a:p>
          <a:p>
            <a:pPr>
              <a:buFontTx/>
              <a:buChar char="-"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розрахунків;</a:t>
            </a:r>
          </a:p>
          <a:p>
            <a:pPr>
              <a:buFontTx/>
              <a:buChar char="-"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фінансових санкцій у разі порушення договірних платіжних зобов'язань.</a:t>
            </a:r>
          </a:p>
        </p:txBody>
      </p:sp>
    </p:spTree>
    <p:extLst>
      <p:ext uri="{BB962C8B-B14F-4D97-AF65-F5344CB8AC3E}">
        <p14:creationId xmlns:p14="http://schemas.microsoft.com/office/powerpoint/2010/main" val="231583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22349" y="4939045"/>
            <a:ext cx="11977352" cy="8306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Комерційні - документи, що характеризують відвантажені товари і супроводжують</a:t>
            </a:r>
          </a:p>
          <a:p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процес.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2349" y="3728431"/>
            <a:ext cx="11816365" cy="7212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Платіжні - документи, що передаються однією особою іншій із зобов'язанням сплатити зазначену суму пред'явнику цього документа. Типовими платіжними документами є </a:t>
            </a:r>
            <a:r>
              <a:rPr lang="ru-RU" sz="2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2349" y="1645321"/>
            <a:ext cx="11455758" cy="10463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5" y="365125"/>
            <a:ext cx="11655378" cy="1115945"/>
          </a:xfrm>
        </p:spPr>
        <p:txBody>
          <a:bodyPr>
            <a:no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 документів, що використовуються в безготівкових розрахунках: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797" y="1645321"/>
            <a:ext cx="11610303" cy="1909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1. Розрахункові - складені за встановленою формою уніфіковані документи, які надаються в банки юридичними і фізичними особами з дорученням або вимогою перерахувати з їхніх рахунків або на їх рахунки зазначену суму грошей.</a:t>
            </a:r>
          </a:p>
          <a:p>
            <a:pPr marL="0" indent="0">
              <a:buNone/>
            </a:pPr>
            <a:r>
              <a:rPr lang="ru-RU" sz="22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таких документів належать: бюджетне доручення, платіжне доручення, платіжна вимогадоручення, розрахунковий чек, заява на акредитив.</a:t>
            </a:r>
          </a:p>
          <a:p>
            <a:pPr marL="0" indent="0">
              <a:buNone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0796" y="5797467"/>
            <a:ext cx="116779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рахунки-фактури, товарно-транспортні накладні, сертифікати якості, страхові поліси тощо.</a:t>
            </a:r>
          </a:p>
        </p:txBody>
      </p:sp>
    </p:spTree>
    <p:extLst>
      <p:ext uri="{BB962C8B-B14F-4D97-AF65-F5344CB8AC3E}">
        <p14:creationId xmlns:p14="http://schemas.microsoft.com/office/powerpoint/2010/main" val="96594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>
            <a:extLst>
              <a:ext uri="{FF2B5EF4-FFF2-40B4-BE49-F238E27FC236}">
                <a16:creationId xmlns:a16="http://schemas.microsoft.com/office/drawing/2014/main" id="{A8EA5940-D581-41C3-A07F-C8F3BEDD88E1}"/>
              </a:ext>
            </a:extLst>
          </p:cNvPr>
          <p:cNvSpPr/>
          <p:nvPr/>
        </p:nvSpPr>
        <p:spPr>
          <a:xfrm>
            <a:off x="10203657" y="2746116"/>
            <a:ext cx="1757019" cy="49679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CFD3BED1-B1F2-49CC-A174-4063A0433857}"/>
              </a:ext>
            </a:extLst>
          </p:cNvPr>
          <p:cNvSpPr/>
          <p:nvPr/>
        </p:nvSpPr>
        <p:spPr>
          <a:xfrm>
            <a:off x="7949131" y="2736610"/>
            <a:ext cx="1864720" cy="4850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D5926AE2-9F9A-4AC7-9088-B5F60CC1A60B}"/>
              </a:ext>
            </a:extLst>
          </p:cNvPr>
          <p:cNvSpPr/>
          <p:nvPr/>
        </p:nvSpPr>
        <p:spPr>
          <a:xfrm>
            <a:off x="5018567" y="2736611"/>
            <a:ext cx="2772425" cy="47554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34E89717-61AC-4170-9D12-EDD6168C4143}"/>
              </a:ext>
            </a:extLst>
          </p:cNvPr>
          <p:cNvSpPr/>
          <p:nvPr/>
        </p:nvSpPr>
        <p:spPr>
          <a:xfrm>
            <a:off x="2211572" y="2736610"/>
            <a:ext cx="2541181" cy="475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B9BD4EC-ED7D-442B-AF40-CB35915D0D51}"/>
              </a:ext>
            </a:extLst>
          </p:cNvPr>
          <p:cNvSpPr/>
          <p:nvPr/>
        </p:nvSpPr>
        <p:spPr>
          <a:xfrm>
            <a:off x="7159325" y="1911435"/>
            <a:ext cx="4117247" cy="57415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99A425C0-DD3A-4B0C-920F-191430627032}"/>
              </a:ext>
            </a:extLst>
          </p:cNvPr>
          <p:cNvSpPr/>
          <p:nvPr/>
        </p:nvSpPr>
        <p:spPr>
          <a:xfrm>
            <a:off x="2774109" y="1890747"/>
            <a:ext cx="4117247" cy="5741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8FEE13C7-28D1-4970-BFF5-68E3609F38AC}"/>
              </a:ext>
            </a:extLst>
          </p:cNvPr>
          <p:cNvSpPr/>
          <p:nvPr/>
        </p:nvSpPr>
        <p:spPr>
          <a:xfrm>
            <a:off x="590259" y="2714249"/>
            <a:ext cx="1164376" cy="4755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2B23D17-00FD-4925-A4B8-BC948170DD55}"/>
              </a:ext>
            </a:extLst>
          </p:cNvPr>
          <p:cNvSpPr/>
          <p:nvPr/>
        </p:nvSpPr>
        <p:spPr>
          <a:xfrm>
            <a:off x="455541" y="1881963"/>
            <a:ext cx="1796902" cy="5741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712" y="288003"/>
            <a:ext cx="11056088" cy="68215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форм </a:t>
            </a:r>
            <a:r>
              <a:rPr lang="ru-RU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безготівкових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88" y="1307807"/>
            <a:ext cx="11194312" cy="446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НБУ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санкціоновані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27A6C7-EEBD-4196-B456-1AC7A5852BCF}"/>
              </a:ext>
            </a:extLst>
          </p:cNvPr>
          <p:cNvSpPr/>
          <p:nvPr/>
        </p:nvSpPr>
        <p:spPr>
          <a:xfrm>
            <a:off x="555120" y="1939858"/>
            <a:ext cx="1796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акредитиву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72E863-F99A-4FEE-8396-CA1B0D18FB42}"/>
              </a:ext>
            </a:extLst>
          </p:cNvPr>
          <p:cNvSpPr/>
          <p:nvPr/>
        </p:nvSpPr>
        <p:spPr>
          <a:xfrm>
            <a:off x="5055981" y="2767358"/>
            <a:ext cx="274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платіжними дорученнями</a:t>
            </a:r>
            <a:endParaRPr lang="ru-UA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7A377EB-8294-466C-B625-B731B6A5DCD9}"/>
              </a:ext>
            </a:extLst>
          </p:cNvPr>
          <p:cNvSpPr/>
          <p:nvPr/>
        </p:nvSpPr>
        <p:spPr>
          <a:xfrm>
            <a:off x="7452658" y="1984376"/>
            <a:ext cx="3802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платіжними вимогами-дорученнями</a:t>
            </a:r>
            <a:endParaRPr lang="ru-UA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D12F356-D55B-464F-AE99-D961E2F98CC5}"/>
              </a:ext>
            </a:extLst>
          </p:cNvPr>
          <p:cNvSpPr/>
          <p:nvPr/>
        </p:nvSpPr>
        <p:spPr>
          <a:xfrm>
            <a:off x="2250558" y="2767358"/>
            <a:ext cx="2660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Плановими</a:t>
            </a:r>
            <a:r>
              <a:rPr lang="en-US" dirty="0"/>
              <a:t> </a:t>
            </a:r>
            <a:r>
              <a:rPr lang="uk-UA" dirty="0" err="1"/>
              <a:t>платежами</a:t>
            </a:r>
            <a:endParaRPr lang="ru-UA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D747232-8FB5-4ABE-8D9F-B832FA507E75}"/>
              </a:ext>
            </a:extLst>
          </p:cNvPr>
          <p:cNvSpPr/>
          <p:nvPr/>
        </p:nvSpPr>
        <p:spPr>
          <a:xfrm>
            <a:off x="7949131" y="2767358"/>
            <a:ext cx="1757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взаємозаліками</a:t>
            </a:r>
            <a:endParaRPr lang="ru-UA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94D83C3-67A8-4DA7-B058-365507622A2E}"/>
              </a:ext>
            </a:extLst>
          </p:cNvPr>
          <p:cNvSpPr/>
          <p:nvPr/>
        </p:nvSpPr>
        <p:spPr>
          <a:xfrm>
            <a:off x="10335551" y="2799224"/>
            <a:ext cx="1625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передоплатою</a:t>
            </a:r>
            <a:endParaRPr lang="ru-UA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36523D8-DB26-45F7-A883-714D87F414C8}"/>
              </a:ext>
            </a:extLst>
          </p:cNvPr>
          <p:cNvSpPr/>
          <p:nvPr/>
        </p:nvSpPr>
        <p:spPr>
          <a:xfrm>
            <a:off x="720336" y="2746115"/>
            <a:ext cx="904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чеками</a:t>
            </a:r>
            <a:endParaRPr lang="ru-UA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245BFFD-A582-4DD5-A417-80971BD7F4E4}"/>
              </a:ext>
            </a:extLst>
          </p:cNvPr>
          <p:cNvSpPr/>
          <p:nvPr/>
        </p:nvSpPr>
        <p:spPr>
          <a:xfrm>
            <a:off x="2943133" y="2013847"/>
            <a:ext cx="3948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погашення заборгованості</a:t>
            </a:r>
            <a:r>
              <a:rPr lang="en-US" dirty="0"/>
              <a:t> </a:t>
            </a:r>
            <a:r>
              <a:rPr lang="uk-UA" dirty="0"/>
              <a:t>векселями</a:t>
            </a:r>
            <a:endParaRPr lang="ru-UA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306E9D6-6221-478E-BCEC-0393CE017290}"/>
              </a:ext>
            </a:extLst>
          </p:cNvPr>
          <p:cNvSpPr/>
          <p:nvPr/>
        </p:nvSpPr>
        <p:spPr>
          <a:xfrm>
            <a:off x="152455" y="3738473"/>
            <a:ext cx="11808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за акредитивом.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іногородніх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розрахунках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CE66896-1E48-417E-9294-13370B9DDEF1}"/>
              </a:ext>
            </a:extLst>
          </p:cNvPr>
          <p:cNvSpPr/>
          <p:nvPr/>
        </p:nvSpPr>
        <p:spPr>
          <a:xfrm>
            <a:off x="159488" y="4811509"/>
            <a:ext cx="118082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оплатити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5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77FF9E-5477-4F44-924E-17220B990ACA}"/>
              </a:ext>
            </a:extLst>
          </p:cNvPr>
          <p:cNvSpPr/>
          <p:nvPr/>
        </p:nvSpPr>
        <p:spPr>
          <a:xfrm>
            <a:off x="200246" y="5188688"/>
            <a:ext cx="6732182" cy="372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A086B2-8819-46DA-9871-A7A3B95FBCBC}"/>
              </a:ext>
            </a:extLst>
          </p:cNvPr>
          <p:cNvSpPr/>
          <p:nvPr/>
        </p:nvSpPr>
        <p:spPr>
          <a:xfrm>
            <a:off x="200246" y="3508744"/>
            <a:ext cx="5392480" cy="372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0BA49-9E58-4E68-AF32-3A9CBE04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46" y="225645"/>
            <a:ext cx="3372293" cy="591805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акредитивів:</a:t>
            </a:r>
            <a:endParaRPr lang="ru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465EF-FB3E-449C-8C65-AFE6D6F6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246" y="817450"/>
            <a:ext cx="11791507" cy="6040549"/>
          </a:xfrm>
        </p:spPr>
        <p:txBody>
          <a:bodyPr>
            <a:normAutofit/>
          </a:bodyPr>
          <a:lstStyle/>
          <a:p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покриті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на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бронюються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непокриті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відкривається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банку;</a:t>
            </a:r>
          </a:p>
          <a:p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відкличні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закритий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постачальником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безвідкличні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закритий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згодою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банку,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обслуговує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банку,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обслуговує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акцептом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акцепту.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платіжними дорученнями.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перераховують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розраховуються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кредитами,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роботами та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наданими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бюджетами,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перераховують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зарплату в банки.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платіжними вимогами-дорученнями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вантажними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документами,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минаючи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систему. Таким чином, банки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звільняються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невластивих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вимоги-доручення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договором</a:t>
            </a:r>
            <a:endParaRPr lang="ru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2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A7EB46C-5CAC-4B0A-A3E7-89D919C22F45}"/>
              </a:ext>
            </a:extLst>
          </p:cNvPr>
          <p:cNvSpPr/>
          <p:nvPr/>
        </p:nvSpPr>
        <p:spPr>
          <a:xfrm>
            <a:off x="223284" y="5146158"/>
            <a:ext cx="8771860" cy="3934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9E456FF-A8AE-463B-9BF6-708FBD77130F}"/>
              </a:ext>
            </a:extLst>
          </p:cNvPr>
          <p:cNvSpPr/>
          <p:nvPr/>
        </p:nvSpPr>
        <p:spPr>
          <a:xfrm>
            <a:off x="223284" y="4167963"/>
            <a:ext cx="2796363" cy="3934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65FBBC-ACBD-4029-BE71-EF05B8FE81D7}"/>
              </a:ext>
            </a:extLst>
          </p:cNvPr>
          <p:cNvSpPr/>
          <p:nvPr/>
        </p:nvSpPr>
        <p:spPr>
          <a:xfrm>
            <a:off x="233916" y="2647507"/>
            <a:ext cx="2190307" cy="3934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20434F4-840B-4D96-8450-E49F8782EF1F}"/>
              </a:ext>
            </a:extLst>
          </p:cNvPr>
          <p:cNvSpPr/>
          <p:nvPr/>
        </p:nvSpPr>
        <p:spPr>
          <a:xfrm>
            <a:off x="233916" y="1594884"/>
            <a:ext cx="2094614" cy="3934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4BEA6A3-C779-4956-AB8E-A1E815A8F06D}"/>
              </a:ext>
            </a:extLst>
          </p:cNvPr>
          <p:cNvSpPr/>
          <p:nvPr/>
        </p:nvSpPr>
        <p:spPr>
          <a:xfrm>
            <a:off x="223284" y="308344"/>
            <a:ext cx="4901609" cy="3934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5C19BC-1103-4A8B-82D7-5983190C1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297711"/>
            <a:ext cx="11724168" cy="6411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плановими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платежами.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рівномірних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поставках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зв'язках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контрагентів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таких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за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поставку, 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договором.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Передоплата.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передоплаті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обороту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підприємства-платника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авансування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поставок.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Взаємні заліки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Взаємозаліки використовуються при разових або неодноразових зустрічних поставках продукції. Їх суть полягає в тому, що розрахункові документи зіставляються, а сума зустрічних вимог погашається шляхом заліку. Не зарахована різниця враховується при наступних поставках або перераховується одному з учасників взаємозаліку.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чеками.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 в місцевих </a:t>
            </a:r>
            <a:r>
              <a:rPr lang="uk-UA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платежах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і, як правило, по дрібним фінансовим операціям. Бланки </a:t>
            </a:r>
            <a:r>
              <a:rPr lang="uk-UA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чеків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брошуруються в окремі книжки, які можуть бути лімітованими і не лімітованими.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підприємства за експортно-імпортними операціями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цими операціями пов'язана з міжнародними розрахунками, які включають платежі за грошовими  вимогами і зобов'язаннями, що виникають в процесі зовнішньоторговельних операцій.</a:t>
            </a:r>
          </a:p>
        </p:txBody>
      </p:sp>
    </p:spTree>
    <p:extLst>
      <p:ext uri="{BB962C8B-B14F-4D97-AF65-F5344CB8AC3E}">
        <p14:creationId xmlns:p14="http://schemas.microsoft.com/office/powerpoint/2010/main" val="313638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8C9E916-D64A-44D7-BA7B-361EB54221EF}"/>
              </a:ext>
            </a:extLst>
          </p:cNvPr>
          <p:cNvSpPr/>
          <p:nvPr/>
        </p:nvSpPr>
        <p:spPr>
          <a:xfrm>
            <a:off x="287079" y="3508744"/>
            <a:ext cx="3955312" cy="3296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C845E60-7E2D-4517-9DB9-AFA2ABB8CDC5}"/>
              </a:ext>
            </a:extLst>
          </p:cNvPr>
          <p:cNvSpPr/>
          <p:nvPr/>
        </p:nvSpPr>
        <p:spPr>
          <a:xfrm>
            <a:off x="287079" y="2732567"/>
            <a:ext cx="2488019" cy="404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2137C2F-C6D8-45A9-885C-811E8189F535}"/>
              </a:ext>
            </a:extLst>
          </p:cNvPr>
          <p:cNvSpPr/>
          <p:nvPr/>
        </p:nvSpPr>
        <p:spPr>
          <a:xfrm>
            <a:off x="287079" y="1637414"/>
            <a:ext cx="3253563" cy="3296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55CE692-9078-4692-9F0A-0C0E139CB6C6}"/>
              </a:ext>
            </a:extLst>
          </p:cNvPr>
          <p:cNvSpPr/>
          <p:nvPr/>
        </p:nvSpPr>
        <p:spPr>
          <a:xfrm>
            <a:off x="318977" y="276447"/>
            <a:ext cx="5326911" cy="3296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0DCD9A-1A3C-40E9-BFAB-842B70859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79" y="220107"/>
            <a:ext cx="11695814" cy="6499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боргових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поза банками.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оплачений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грошима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того ж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неподільний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Факторингові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Факторинг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банками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розрахунково-платіжних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обслуговуванням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факторингу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оплату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відвантажених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дебіторської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по </a:t>
            </a:r>
            <a:r>
              <a:rPr lang="uk-UA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форфейтингу</a:t>
            </a:r>
            <a:r>
              <a:rPr lang="uk-U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sz="2200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</a:t>
            </a:r>
            <a:r>
              <a:rPr lang="uk-UA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фінансова операція рефінансування дебіторської заборгованості по експортному товарному кредиту шляхом передачі (індосанта) переказного векселя на користь банку зі сплатою останньому комісійної винагороди.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експортну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операцію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врахованому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векселю,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авалем банку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імпортера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форфейтирування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товарним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кредитом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трансформується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банку.</a:t>
            </a:r>
            <a:endParaRPr lang="ru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70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1022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 Управління розрахунками підприємств </vt:lpstr>
      <vt:lpstr>1. Управління розрахунками на підприємстві</vt:lpstr>
      <vt:lpstr>Значення безготівкових розрахунків:</vt:lpstr>
      <vt:lpstr>Принципи організації безготівкових розрахунків:</vt:lpstr>
      <vt:lpstr>Групи документів, що використовуються в безготівкових розрахунках:</vt:lpstr>
      <vt:lpstr>2. Характеристика форм безготівкових розрахунків</vt:lpstr>
      <vt:lpstr>Види акредитивів: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розрахунками підприємств</dc:title>
  <dc:creator>Лера</dc:creator>
  <cp:lastModifiedBy>Ярослав Гуль</cp:lastModifiedBy>
  <cp:revision>13</cp:revision>
  <dcterms:created xsi:type="dcterms:W3CDTF">2020-03-09T20:41:07Z</dcterms:created>
  <dcterms:modified xsi:type="dcterms:W3CDTF">2020-03-10T14:09:06Z</dcterms:modified>
</cp:coreProperties>
</file>