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1"/>
  </p:notesMasterIdLst>
  <p:sldIdLst>
    <p:sldId id="258" r:id="rId2"/>
    <p:sldId id="259" r:id="rId3"/>
    <p:sldId id="282" r:id="rId4"/>
    <p:sldId id="279" r:id="rId5"/>
    <p:sldId id="280" r:id="rId6"/>
    <p:sldId id="281" r:id="rId7"/>
    <p:sldId id="289" r:id="rId8"/>
    <p:sldId id="276" r:id="rId9"/>
    <p:sldId id="287" r:id="rId10"/>
    <p:sldId id="277" r:id="rId11"/>
    <p:sldId id="288" r:id="rId12"/>
    <p:sldId id="294" r:id="rId13"/>
    <p:sldId id="293" r:id="rId14"/>
    <p:sldId id="278" r:id="rId15"/>
    <p:sldId id="283" r:id="rId16"/>
    <p:sldId id="285" r:id="rId17"/>
    <p:sldId id="284" r:id="rId18"/>
    <p:sldId id="290" r:id="rId19"/>
    <p:sldId id="286" r:id="rId20"/>
    <p:sldId id="291" r:id="rId21"/>
    <p:sldId id="295" r:id="rId22"/>
    <p:sldId id="292" r:id="rId23"/>
    <p:sldId id="260" r:id="rId24"/>
    <p:sldId id="261" r:id="rId25"/>
    <p:sldId id="262" r:id="rId26"/>
    <p:sldId id="263" r:id="rId27"/>
    <p:sldId id="265" r:id="rId28"/>
    <p:sldId id="264" r:id="rId29"/>
    <p:sldId id="304" r:id="rId30"/>
    <p:sldId id="301" r:id="rId31"/>
    <p:sldId id="303" r:id="rId32"/>
    <p:sldId id="302" r:id="rId33"/>
    <p:sldId id="273" r:id="rId34"/>
    <p:sldId id="296" r:id="rId35"/>
    <p:sldId id="298" r:id="rId36"/>
    <p:sldId id="266" r:id="rId37"/>
    <p:sldId id="269" r:id="rId38"/>
    <p:sldId id="275" r:id="rId39"/>
    <p:sldId id="268" r:id="rId4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598" autoAdjust="0"/>
  </p:normalViewPr>
  <p:slideViewPr>
    <p:cSldViewPr>
      <p:cViewPr>
        <p:scale>
          <a:sx n="100" d="100"/>
          <a:sy n="100" d="100"/>
        </p:scale>
        <p:origin x="-294"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4.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39.wmf"/><Relationship Id="rId1" Type="http://schemas.openxmlformats.org/officeDocument/2006/relationships/image" Target="../media/image3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4" Type="http://schemas.openxmlformats.org/officeDocument/2006/relationships/image" Target="../media/image31.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25.05.2022</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03A0E7B9-BBF7-48F4-87A6-B60852335D08}" type="slidenum">
              <a:rPr lang="uk-UA" smtClean="0"/>
              <a:t>38</a:t>
            </a:fld>
            <a:endParaRPr lang="uk-UA" dirty="0"/>
          </a:p>
        </p:txBody>
      </p:sp>
    </p:spTree>
    <p:extLst>
      <p:ext uri="{BB962C8B-B14F-4D97-AF65-F5344CB8AC3E}">
        <p14:creationId xmlns:p14="http://schemas.microsoft.com/office/powerpoint/2010/main" val="2921679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25.05.2022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25.05.2022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25.05.2022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25.05.2022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25.05.2022</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25.05.2022</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25.05.2022</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25.05.2022</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25.05.2022</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25.05.2022</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25.05.2022</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25.05.2022</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6.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8.wmf"/><Relationship Id="rId5" Type="http://schemas.openxmlformats.org/officeDocument/2006/relationships/oleObject" Target="../embeddings/oleObject12.bin"/><Relationship Id="rId4" Type="http://schemas.openxmlformats.org/officeDocument/2006/relationships/image" Target="../media/image17.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3.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5.bin"/><Relationship Id="rId5" Type="http://schemas.openxmlformats.org/officeDocument/2006/relationships/oleObject" Target="../embeddings/oleObject14.bin"/><Relationship Id="rId4" Type="http://schemas.openxmlformats.org/officeDocument/2006/relationships/image" Target="../media/image19.wmf"/></Relationships>
</file>

<file path=ppt/slides/_rels/slide1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24.wmf"/><Relationship Id="rId13" Type="http://schemas.openxmlformats.org/officeDocument/2006/relationships/oleObject" Target="../embeddings/oleObject22.bin"/><Relationship Id="rId3" Type="http://schemas.openxmlformats.org/officeDocument/2006/relationships/oleObject" Target="../embeddings/oleObject17.bin"/><Relationship Id="rId7" Type="http://schemas.openxmlformats.org/officeDocument/2006/relationships/oleObject" Target="../embeddings/oleObject19.bin"/><Relationship Id="rId12" Type="http://schemas.openxmlformats.org/officeDocument/2006/relationships/image" Target="../media/image26.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3.wmf"/><Relationship Id="rId11" Type="http://schemas.openxmlformats.org/officeDocument/2006/relationships/oleObject" Target="../embeddings/oleObject21.bin"/><Relationship Id="rId5" Type="http://schemas.openxmlformats.org/officeDocument/2006/relationships/oleObject" Target="../embeddings/oleObject18.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0.bin"/><Relationship Id="rId14" Type="http://schemas.openxmlformats.org/officeDocument/2006/relationships/image" Target="../media/image27.wmf"/></Relationships>
</file>

<file path=ppt/slides/_rels/slide26.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9.wmf"/><Relationship Id="rId5" Type="http://schemas.openxmlformats.org/officeDocument/2006/relationships/oleObject" Target="../embeddings/oleObject24.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26.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33.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4.w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36.wmf"/></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37.wmf"/><Relationship Id="rId4" Type="http://schemas.openxmlformats.org/officeDocument/2006/relationships/oleObject" Target="../embeddings/oleObject30.bin"/></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9.wmf"/><Relationship Id="rId5" Type="http://schemas.openxmlformats.org/officeDocument/2006/relationships/oleObject" Target="../embeddings/oleObject32.bin"/><Relationship Id="rId4" Type="http://schemas.openxmlformats.org/officeDocument/2006/relationships/image" Target="../media/image38.wmf"/></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image" Target="../media/image6.wmf"/><Relationship Id="rId5" Type="http://schemas.openxmlformats.org/officeDocument/2006/relationships/oleObject" Target="../embeddings/oleObject3.bin"/><Relationship Id="rId10" Type="http://schemas.openxmlformats.org/officeDocument/2006/relationships/oleObject" Target="../embeddings/oleObject6.bin"/><Relationship Id="rId4" Type="http://schemas.openxmlformats.org/officeDocument/2006/relationships/image" Target="../media/image3.wmf"/><Relationship Id="rId9"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8.bin"/><Relationship Id="rId4" Type="http://schemas.openxmlformats.org/officeDocument/2006/relationships/image" Target="../media/image7.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uk-UA" sz="4400" dirty="0" smtClean="0">
                <a:solidFill>
                  <a:schemeClr val="bg1"/>
                </a:solidFill>
                <a:latin typeface="Arial" panose="020B0604020202020204" pitchFamily="34" charset="0"/>
                <a:cs typeface="Arial" panose="020B0604020202020204" pitchFamily="34" charset="0"/>
              </a:rPr>
              <a:t>КОМ</a:t>
            </a:r>
            <a:r>
              <a:rPr lang="ru-RU" sz="4400" dirty="0" smtClean="0">
                <a:solidFill>
                  <a:schemeClr val="bg1"/>
                </a:solidFill>
                <a:latin typeface="Arial" panose="020B0604020202020204" pitchFamily="34" charset="0"/>
                <a:cs typeface="Arial" panose="020B0604020202020204" pitchFamily="34" charset="0"/>
              </a:rPr>
              <a:t>П’ЮТЕРН</a:t>
            </a:r>
            <a:r>
              <a:rPr lang="uk-UA" sz="4400" dirty="0" smtClean="0">
                <a:solidFill>
                  <a:schemeClr val="bg1"/>
                </a:solidFill>
                <a:latin typeface="Arial" panose="020B0604020202020204" pitchFamily="34" charset="0"/>
                <a:cs typeface="Arial" panose="020B0604020202020204" pitchFamily="34" charset="0"/>
              </a:rPr>
              <a:t>А ГРАФІКА</a:t>
            </a: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2"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4" name="Rectangle 2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6" name="Rectangle 2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8" name="Rectangle 2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 name="Rectangle 3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 name="Rectangle 5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0" name="Rectangle 5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5" name="Rectangle 5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 name="Rectangle 1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0" name="Rectangle 11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2" name="Rectangle 11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4" name="Rectangle 1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6" name="Rectangle 11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8" name="Rectangle 12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 name="Rectangle 2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7" name="Rectangle 2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1"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
        <p:nvSpPr>
          <p:cNvPr id="25"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dirty="0"/>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anose="020B0604020202020204" pitchFamily="34" charset="0"/>
                <a:cs typeface="Arial" panose="020B0604020202020204" pitchFamily="34" charset="0"/>
              </a:rPr>
              <a:t>Трикутник Серпінського</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2824163"/>
            <a:ext cx="7488832" cy="20449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3625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anose="020B0604020202020204" pitchFamily="34" charset="0"/>
                <a:cs typeface="Arial" panose="020B0604020202020204" pitchFamily="34" charset="0"/>
              </a:rPr>
              <a:t>Папороть Барнслі</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4124" y="2060848"/>
            <a:ext cx="3560043" cy="3024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85764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Фрактальні </a:t>
            </a:r>
            <a:r>
              <a:rPr lang="uk-UA" b="0" dirty="0">
                <a:solidFill>
                  <a:schemeClr val="bg1"/>
                </a:solidFill>
                <a:latin typeface="Arial" panose="020B0604020202020204" pitchFamily="34" charset="0"/>
                <a:cs typeface="Arial" panose="020B0604020202020204" pitchFamily="34" charset="0"/>
              </a:rPr>
              <a:t>поверхні </a:t>
            </a:r>
            <a:r>
              <a:rPr lang="en-US" b="0" dirty="0" smtClean="0">
                <a:solidFill>
                  <a:schemeClr val="bg1"/>
                </a:solidFill>
                <a:latin typeface="Arial" panose="020B0604020202020204" pitchFamily="34" charset="0"/>
                <a:cs typeface="Arial" panose="020B0604020202020204" pitchFamily="34" charset="0"/>
              </a:rPr>
              <a:t/>
            </a:r>
            <a:br>
              <a:rPr lang="en-US" b="0" dirty="0" smtClean="0">
                <a:solidFill>
                  <a:schemeClr val="bg1"/>
                </a:solidFill>
                <a:latin typeface="Arial" panose="020B0604020202020204" pitchFamily="34" charset="0"/>
                <a:cs typeface="Arial" panose="020B0604020202020204" pitchFamily="34" charset="0"/>
              </a:rPr>
            </a:br>
            <a:r>
              <a:rPr lang="uk-UA" b="0" dirty="0" smtClean="0">
                <a:solidFill>
                  <a:schemeClr val="bg1"/>
                </a:solidFill>
                <a:latin typeface="Arial" panose="020B0604020202020204" pitchFamily="34" charset="0"/>
                <a:cs typeface="Arial" panose="020B0604020202020204" pitchFamily="34" charset="0"/>
              </a:rPr>
              <a:t>для </a:t>
            </a:r>
            <a:r>
              <a:rPr lang="uk-UA" b="0" dirty="0">
                <a:solidFill>
                  <a:schemeClr val="bg1"/>
                </a:solidFill>
                <a:latin typeface="Arial" panose="020B0604020202020204" pitchFamily="34" charset="0"/>
                <a:cs typeface="Arial" panose="020B0604020202020204" pitchFamily="34" charset="0"/>
              </a:rPr>
              <a:t>моделювання гірських ландшафтів.</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Гірський </a:t>
            </a:r>
            <a:r>
              <a:rPr lang="uk-UA" dirty="0">
                <a:solidFill>
                  <a:schemeClr val="bg1"/>
                </a:solidFill>
                <a:latin typeface="Arial" panose="020B0604020202020204" pitchFamily="34" charset="0"/>
                <a:cs typeface="Arial" panose="020B0604020202020204" pitchFamily="34" charset="0"/>
              </a:rPr>
              <a:t>масив попередньо, дуже наближено, описують полігональної поверхнею, складеної з плоских чотирикутників</a:t>
            </a:r>
            <a:r>
              <a:rPr lang="uk-UA" dirty="0" smtClean="0">
                <a:solidFill>
                  <a:schemeClr val="bg1"/>
                </a:solidFill>
                <a:latin typeface="Arial" panose="020B0604020202020204" pitchFamily="34" charset="0"/>
                <a:cs typeface="Arial" panose="020B0604020202020204" pitchFamily="34" charset="0"/>
              </a:rPr>
              <a:t>.</a:t>
            </a: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Далі кожен чотирикутник розбивається за допомогою випадкової функції на чотири фігури менших розмірів, при цьому всі фігури випадковим чином зсуваються щодо початкової площини, зберігаючи для кожної фігури по одній загальній вершині з вихідним чотирикутником. Розподіл триває до досягнення бажаного рівня порізаності поверхні</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spTree>
    <p:extLst>
      <p:ext uri="{BB962C8B-B14F-4D97-AF65-F5344CB8AC3E}">
        <p14:creationId xmlns:p14="http://schemas.microsoft.com/office/powerpoint/2010/main" val="3871810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Фрактальні поверхні</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pic>
        <p:nvPicPr>
          <p:cNvPr id="1536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51721" y="2420888"/>
            <a:ext cx="3496470" cy="26642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4077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Фрактальні поверхні</a:t>
            </a: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772816"/>
            <a:ext cx="5715000" cy="3589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257860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Алгебраїчні фрактали</a:t>
            </a:r>
            <a:endParaRPr lang="ru-RU"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Для побудови алгебраїчних фракталів </a:t>
            </a:r>
            <a:r>
              <a:rPr lang="uk-UA" dirty="0" smtClean="0">
                <a:solidFill>
                  <a:schemeClr val="bg1"/>
                </a:solidFill>
                <a:latin typeface="Arial" panose="020B0604020202020204" pitchFamily="34" charset="0"/>
                <a:cs typeface="Arial" panose="020B0604020202020204" pitchFamily="34" charset="0"/>
              </a:rPr>
              <a:t>використовую-ться </a:t>
            </a:r>
            <a:r>
              <a:rPr lang="uk-UA" dirty="0">
                <a:solidFill>
                  <a:schemeClr val="bg1"/>
                </a:solidFill>
                <a:latin typeface="Arial" panose="020B0604020202020204" pitchFamily="34" charset="0"/>
                <a:cs typeface="Arial" panose="020B0604020202020204" pitchFamily="34" charset="0"/>
              </a:rPr>
              <a:t>ітерації нелінійних відображень</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що задаються простими алгебраїчними формулами</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Для цього будується ітераційний процес</a:t>
            </a:r>
            <a:r>
              <a:rPr lang="ru-RU" dirty="0">
                <a:solidFill>
                  <a:schemeClr val="bg1"/>
                </a:solidFill>
                <a:latin typeface="Arial" panose="020B0604020202020204" pitchFamily="34" charset="0"/>
                <a:cs typeface="Arial" panose="020B0604020202020204" pitchFamily="34" charset="0"/>
              </a:rPr>
              <a:t> </a:t>
            </a:r>
            <a:endParaRPr lang="ru-RU" dirty="0" smtClean="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на</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комплексній </a:t>
            </a:r>
            <a:r>
              <a:rPr lang="uk-UA" dirty="0" smtClean="0">
                <a:solidFill>
                  <a:schemeClr val="bg1"/>
                </a:solidFill>
                <a:latin typeface="Arial" panose="020B0604020202020204" pitchFamily="34" charset="0"/>
                <a:cs typeface="Arial" panose="020B0604020202020204" pitchFamily="34" charset="0"/>
              </a:rPr>
              <a:t>площині</a:t>
            </a:r>
            <a:r>
              <a:rPr lang="en-US" dirty="0" smtClean="0">
                <a:solidFill>
                  <a:schemeClr val="bg1"/>
                </a:solidFill>
                <a:latin typeface="Arial" panose="020B0604020202020204" pitchFamily="34" charset="0"/>
                <a:cs typeface="Arial" panose="020B0604020202020204" pitchFamily="34" charset="0"/>
              </a:rPr>
              <a:t> z=x+iy</a:t>
            </a:r>
            <a:r>
              <a:rPr lang="ru-RU" dirty="0" smtClean="0">
                <a:solidFill>
                  <a:schemeClr val="bg1"/>
                </a:solidFill>
                <a:latin typeface="Arial" panose="020B0604020202020204" pitchFamily="34" charset="0"/>
                <a:cs typeface="Arial" panose="020B0604020202020204" pitchFamily="34" charset="0"/>
              </a:rPr>
              <a:t>. </a:t>
            </a:r>
          </a:p>
          <a:p>
            <a:r>
              <a:rPr lang="ru-RU" dirty="0" smtClean="0">
                <a:solidFill>
                  <a:schemeClr val="bg1"/>
                </a:solidFill>
                <a:latin typeface="Arial" panose="020B0604020202020204" pitchFamily="34" charset="0"/>
                <a:cs typeface="Arial" panose="020B0604020202020204" pitchFamily="34" charset="0"/>
              </a:rPr>
              <a:t>Змінюючи</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алгоритм вибору кольору в залежності від поведінки</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можна отримати складні фрактальні картини з химерними багатокольоровими візерунками.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532353247"/>
              </p:ext>
            </p:extLst>
          </p:nvPr>
        </p:nvGraphicFramePr>
        <p:xfrm>
          <a:off x="3347864" y="3212976"/>
          <a:ext cx="1216025" cy="454025"/>
        </p:xfrm>
        <a:graphic>
          <a:graphicData uri="http://schemas.openxmlformats.org/presentationml/2006/ole">
            <mc:AlternateContent xmlns:mc="http://schemas.openxmlformats.org/markup-compatibility/2006">
              <mc:Choice xmlns:v="urn:schemas-microsoft-com:vml" Requires="v">
                <p:oleObj spid="_x0000_s12326" name="Формула" r:id="rId3" imgW="914400" imgH="241200" progId="Equation.3">
                  <p:embed/>
                </p:oleObj>
              </mc:Choice>
              <mc:Fallback>
                <p:oleObj name="Формула" r:id="rId3" imgW="914400" imgH="241200" progId="Equation.3">
                  <p:embed/>
                  <p:pic>
                    <p:nvPicPr>
                      <p:cNvPr id="0" name="Объект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7864" y="3212976"/>
                        <a:ext cx="121602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901411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Алгебраїчні фрактали</a:t>
            </a:r>
            <a:endParaRPr lang="ru-RU" dirty="0"/>
          </a:p>
        </p:txBody>
      </p:sp>
      <p:sp>
        <p:nvSpPr>
          <p:cNvPr id="3" name="Объект 2"/>
          <p:cNvSpPr>
            <a:spLocks noGrp="1"/>
          </p:cNvSpPr>
          <p:nvPr>
            <p:ph idx="1"/>
          </p:nvPr>
        </p:nvSpPr>
        <p:spPr/>
        <p:txBody>
          <a:bodyPr/>
          <a:lstStyle/>
          <a:p>
            <a:r>
              <a:rPr lang="uk-UA" dirty="0"/>
              <a:t> </a:t>
            </a:r>
            <a:r>
              <a:rPr lang="uk-UA" dirty="0">
                <a:solidFill>
                  <a:schemeClr val="bg1"/>
                </a:solidFill>
                <a:latin typeface="Arial" panose="020B0604020202020204" pitchFamily="34" charset="0"/>
                <a:cs typeface="Arial" panose="020B0604020202020204" pitchFamily="34" charset="0"/>
              </a:rPr>
              <a:t>Як приклад розглянемо </a:t>
            </a:r>
            <a:r>
              <a:rPr lang="uk-UA" dirty="0" smtClean="0">
                <a:solidFill>
                  <a:schemeClr val="bg1"/>
                </a:solidFill>
                <a:latin typeface="Arial" panose="020B0604020202020204" pitchFamily="34" charset="0"/>
                <a:cs typeface="Arial" panose="020B0604020202020204" pitchFamily="34" charset="0"/>
              </a:rPr>
              <a:t>множину </a:t>
            </a:r>
            <a:r>
              <a:rPr lang="uk-UA" dirty="0">
                <a:solidFill>
                  <a:schemeClr val="bg1"/>
                </a:solidFill>
                <a:latin typeface="Arial" panose="020B0604020202020204" pitchFamily="34" charset="0"/>
                <a:cs typeface="Arial" panose="020B0604020202020204" pitchFamily="34" charset="0"/>
              </a:rPr>
              <a:t>Мандельброта</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Алгоритм його побудови заснований на простому </a:t>
            </a:r>
            <a:r>
              <a:rPr lang="uk-UA" dirty="0" smtClean="0">
                <a:solidFill>
                  <a:schemeClr val="bg1"/>
                </a:solidFill>
                <a:latin typeface="Arial" panose="020B0604020202020204" pitchFamily="34" charset="0"/>
                <a:cs typeface="Arial" panose="020B0604020202020204" pitchFamily="34" charset="0"/>
              </a:rPr>
              <a:t>ітеративному виразі</a:t>
            </a:r>
            <a:r>
              <a:rPr lang="ru-RU" dirty="0" smtClean="0">
                <a:solidFill>
                  <a:schemeClr val="bg1"/>
                </a:solidFill>
                <a:latin typeface="Arial" panose="020B0604020202020204" pitchFamily="34" charset="0"/>
                <a:cs typeface="Arial" panose="020B0604020202020204" pitchFamily="34" charset="0"/>
              </a:rPr>
              <a:t>: </a:t>
            </a:r>
          </a:p>
          <a:p>
            <a:endParaRPr lang="ru-RU" dirty="0" smtClean="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де</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 комплексні змінні</a:t>
            </a:r>
            <a:r>
              <a:rPr lang="ru-RU"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Ітерації </a:t>
            </a:r>
            <a:r>
              <a:rPr lang="uk-UA" dirty="0">
                <a:solidFill>
                  <a:schemeClr val="bg1"/>
                </a:solidFill>
                <a:latin typeface="Arial" panose="020B0604020202020204" pitchFamily="34" charset="0"/>
                <a:cs typeface="Arial" panose="020B0604020202020204" pitchFamily="34" charset="0"/>
              </a:rPr>
              <a:t>виконуються для кожної стартової точки C квадратної або прямокутної області - підмножині комплексній площині.</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43756083"/>
              </p:ext>
            </p:extLst>
          </p:nvPr>
        </p:nvGraphicFramePr>
        <p:xfrm>
          <a:off x="2987824" y="2780928"/>
          <a:ext cx="2952328" cy="792088"/>
        </p:xfrm>
        <a:graphic>
          <a:graphicData uri="http://schemas.openxmlformats.org/presentationml/2006/ole">
            <mc:AlternateContent xmlns:mc="http://schemas.openxmlformats.org/markup-compatibility/2006">
              <mc:Choice xmlns:v="urn:schemas-microsoft-com:vml" Requires="v">
                <p:oleObj spid="_x0000_s13387" name="Формула" r:id="rId3" imgW="1028520" imgH="330120" progId="Equation.3">
                  <p:embed/>
                </p:oleObj>
              </mc:Choice>
              <mc:Fallback>
                <p:oleObj name="Формула" r:id="rId3" imgW="1028520" imgH="330120" progId="Equation.3">
                  <p:embed/>
                  <p:pic>
                    <p:nvPicPr>
                      <p:cNvPr id="0" name="Объект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824" y="2780928"/>
                        <a:ext cx="2952328" cy="792088"/>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346269735"/>
              </p:ext>
            </p:extLst>
          </p:nvPr>
        </p:nvGraphicFramePr>
        <p:xfrm>
          <a:off x="1259632" y="3645024"/>
          <a:ext cx="1130300" cy="469231"/>
        </p:xfrm>
        <a:graphic>
          <a:graphicData uri="http://schemas.openxmlformats.org/presentationml/2006/ole">
            <mc:AlternateContent xmlns:mc="http://schemas.openxmlformats.org/markup-compatibility/2006">
              <mc:Choice xmlns:v="urn:schemas-microsoft-com:vml" Requires="v">
                <p:oleObj spid="_x0000_s13388" name="Формула" r:id="rId5" imgW="393480" imgH="241200" progId="Equation.3">
                  <p:embed/>
                </p:oleObj>
              </mc:Choice>
              <mc:Fallback>
                <p:oleObj name="Формула" r:id="rId5" imgW="393480" imgH="241200" progId="Equation.3">
                  <p:embed/>
                  <p:pic>
                    <p:nvPicPr>
                      <p:cNvPr id="0" name="Объект 4"/>
                      <p:cNvPicPr>
                        <a:picLocks noChangeAspect="1" noChangeArrowheads="1"/>
                      </p:cNvPicPr>
                      <p:nvPr/>
                    </p:nvPicPr>
                    <p:blipFill>
                      <a:blip r:embed="rId6"/>
                      <a:srcRect/>
                      <a:stretch>
                        <a:fillRect/>
                      </a:stretch>
                    </p:blipFill>
                    <p:spPr bwMode="auto">
                      <a:xfrm>
                        <a:off x="1259632" y="3645024"/>
                        <a:ext cx="1130300" cy="469231"/>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8149826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Алгебраїчні фрактали</a:t>
            </a:r>
            <a:endParaRPr lang="ru-RU" dirty="0"/>
          </a:p>
        </p:txBody>
      </p:sp>
      <p:sp>
        <p:nvSpPr>
          <p:cNvPr id="3" name="Объект 2"/>
          <p:cNvSpPr>
            <a:spLocks noGrp="1"/>
          </p:cNvSpPr>
          <p:nvPr>
            <p:ph idx="1"/>
          </p:nvPr>
        </p:nvSpPr>
        <p:spPr/>
        <p:txBody>
          <a:bodyPr>
            <a:normAutofit/>
          </a:bodyPr>
          <a:lstStyle/>
          <a:p>
            <a:r>
              <a:rPr lang="uk-UA" dirty="0" smtClean="0">
                <a:solidFill>
                  <a:schemeClr val="bg1"/>
                </a:solidFill>
                <a:latin typeface="Arial" panose="020B0604020202020204" pitchFamily="34" charset="0"/>
                <a:cs typeface="Arial" panose="020B0604020202020204" pitchFamily="34" charset="0"/>
              </a:rPr>
              <a:t>Ітераційний </a:t>
            </a:r>
            <a:r>
              <a:rPr lang="uk-UA" dirty="0">
                <a:solidFill>
                  <a:schemeClr val="bg1"/>
                </a:solidFill>
                <a:latin typeface="Arial" panose="020B0604020202020204" pitchFamily="34" charset="0"/>
                <a:cs typeface="Arial" panose="020B0604020202020204" pitchFamily="34" charset="0"/>
              </a:rPr>
              <a:t>процес продовжується до тих пір, поки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не вийде за межі кола радіуса 2, центр якої лежить в точці (0,0), або після досить великої кількості ітерацій (наприклад, 200-500) </a:t>
            </a:r>
            <a:r>
              <a:rPr lang="uk-UA" dirty="0" smtClean="0">
                <a:solidFill>
                  <a:schemeClr val="bg1"/>
                </a:solidFill>
                <a:latin typeface="Arial" panose="020B0604020202020204" pitchFamily="34" charset="0"/>
                <a:cs typeface="Arial" panose="020B0604020202020204" pitchFamily="34" charset="0"/>
              </a:rPr>
              <a:t>    зійдеться </a:t>
            </a:r>
            <a:r>
              <a:rPr lang="uk-UA" dirty="0">
                <a:solidFill>
                  <a:schemeClr val="bg1"/>
                </a:solidFill>
                <a:latin typeface="Arial" panose="020B0604020202020204" pitchFamily="34" charset="0"/>
                <a:cs typeface="Arial" panose="020B0604020202020204" pitchFamily="34" charset="0"/>
              </a:rPr>
              <a:t>до який-небудь </a:t>
            </a:r>
            <a:r>
              <a:rPr lang="uk-UA" dirty="0" smtClean="0">
                <a:solidFill>
                  <a:schemeClr val="bg1"/>
                </a:solidFill>
                <a:latin typeface="Arial" panose="020B0604020202020204" pitchFamily="34" charset="0"/>
                <a:cs typeface="Arial" panose="020B0604020202020204" pitchFamily="34" charset="0"/>
              </a:rPr>
              <a:t>точки </a:t>
            </a:r>
            <a:r>
              <a:rPr lang="uk-UA" dirty="0">
                <a:solidFill>
                  <a:schemeClr val="bg1"/>
                </a:solidFill>
                <a:latin typeface="Arial" panose="020B0604020202020204" pitchFamily="34" charset="0"/>
                <a:cs typeface="Arial" panose="020B0604020202020204" pitchFamily="34" charset="0"/>
              </a:rPr>
              <a:t>кола.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Залежно </a:t>
            </a:r>
            <a:r>
              <a:rPr lang="uk-UA" dirty="0">
                <a:solidFill>
                  <a:schemeClr val="bg1"/>
                </a:solidFill>
                <a:latin typeface="Arial" panose="020B0604020202020204" pitchFamily="34" charset="0"/>
                <a:cs typeface="Arial" panose="020B0604020202020204" pitchFamily="34" charset="0"/>
              </a:rPr>
              <a:t>від кількості ітерацій, протягом яких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залишалася всередині кола, можна встановити колір точки C (якщо </a:t>
            </a:r>
            <a:r>
              <a:rPr lang="uk-UA" dirty="0" smtClean="0">
                <a:solidFill>
                  <a:schemeClr val="bg1"/>
                </a:solidFill>
                <a:latin typeface="Arial" panose="020B0604020202020204" pitchFamily="34" charset="0"/>
                <a:cs typeface="Arial" panose="020B0604020202020204" pitchFamily="34" charset="0"/>
              </a:rPr>
              <a:t>   залишається </a:t>
            </a:r>
            <a:r>
              <a:rPr lang="uk-UA" dirty="0">
                <a:solidFill>
                  <a:schemeClr val="bg1"/>
                </a:solidFill>
                <a:latin typeface="Arial" panose="020B0604020202020204" pitchFamily="34" charset="0"/>
                <a:cs typeface="Arial" panose="020B0604020202020204" pitchFamily="34" charset="0"/>
              </a:rPr>
              <a:t>в колі протягом досить великої кількості ітерацій, ітераційний процес припиняється, і ця точка растра </a:t>
            </a:r>
            <a:r>
              <a:rPr lang="uk-UA" dirty="0" smtClean="0">
                <a:solidFill>
                  <a:schemeClr val="bg1"/>
                </a:solidFill>
                <a:latin typeface="Arial" panose="020B0604020202020204" pitchFamily="34" charset="0"/>
                <a:cs typeface="Arial" panose="020B0604020202020204" pitchFamily="34" charset="0"/>
              </a:rPr>
              <a:t>зафарбовується в </a:t>
            </a:r>
            <a:r>
              <a:rPr lang="uk-UA" dirty="0">
                <a:solidFill>
                  <a:schemeClr val="bg1"/>
                </a:solidFill>
                <a:latin typeface="Arial" panose="020B0604020202020204" pitchFamily="34" charset="0"/>
                <a:cs typeface="Arial" panose="020B0604020202020204" pitchFamily="34" charset="0"/>
              </a:rPr>
              <a:t>чорний колір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009673636"/>
              </p:ext>
            </p:extLst>
          </p:nvPr>
        </p:nvGraphicFramePr>
        <p:xfrm>
          <a:off x="3923928" y="2708920"/>
          <a:ext cx="315913" cy="401637"/>
        </p:xfrm>
        <a:graphic>
          <a:graphicData uri="http://schemas.openxmlformats.org/presentationml/2006/ole">
            <mc:AlternateContent xmlns:mc="http://schemas.openxmlformats.org/markup-compatibility/2006">
              <mc:Choice xmlns:v="urn:schemas-microsoft-com:vml" Requires="v">
                <p:oleObj spid="_x0000_s14482" name="Формула" r:id="rId3" imgW="190440" imgH="241200" progId="Equation.3">
                  <p:embed/>
                </p:oleObj>
              </mc:Choice>
              <mc:Fallback>
                <p:oleObj name="Формула" r:id="rId3" imgW="190440" imgH="241200" progId="Equation.3">
                  <p:embed/>
                  <p:pic>
                    <p:nvPicPr>
                      <p:cNvPr id="0" name="Объект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3928" y="2708920"/>
                        <a:ext cx="315913"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2123873818"/>
              </p:ext>
            </p:extLst>
          </p:nvPr>
        </p:nvGraphicFramePr>
        <p:xfrm>
          <a:off x="2771800" y="4293096"/>
          <a:ext cx="315913" cy="401637"/>
        </p:xfrm>
        <a:graphic>
          <a:graphicData uri="http://schemas.openxmlformats.org/presentationml/2006/ole">
            <mc:AlternateContent xmlns:mc="http://schemas.openxmlformats.org/markup-compatibility/2006">
              <mc:Choice xmlns:v="urn:schemas-microsoft-com:vml" Requires="v">
                <p:oleObj spid="_x0000_s14483" name="Формула" r:id="rId5" imgW="190440" imgH="241200" progId="Equation.3">
                  <p:embed/>
                </p:oleObj>
              </mc:Choice>
              <mc:Fallback>
                <p:oleObj name="Формула" r:id="rId5" imgW="190440" imgH="241200" progId="Equation.3">
                  <p:embed/>
                  <p:pic>
                    <p:nvPicPr>
                      <p:cNvPr id="0" name="Объект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1800" y="4293096"/>
                        <a:ext cx="315913"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528863260"/>
              </p:ext>
            </p:extLst>
          </p:nvPr>
        </p:nvGraphicFramePr>
        <p:xfrm>
          <a:off x="7308304" y="3573016"/>
          <a:ext cx="315913" cy="401637"/>
        </p:xfrm>
        <a:graphic>
          <a:graphicData uri="http://schemas.openxmlformats.org/presentationml/2006/ole">
            <mc:AlternateContent xmlns:mc="http://schemas.openxmlformats.org/markup-compatibility/2006">
              <mc:Choice xmlns:v="urn:schemas-microsoft-com:vml" Requires="v">
                <p:oleObj spid="_x0000_s14484" name="Формула" r:id="rId6" imgW="190440" imgH="241200" progId="Equation.3">
                  <p:embed/>
                </p:oleObj>
              </mc:Choice>
              <mc:Fallback>
                <p:oleObj name="Формула" r:id="rId6" imgW="190440" imgH="241200" progId="Equation.3">
                  <p:embed/>
                  <p:pic>
                    <p:nvPicPr>
                      <p:cNvPr id="0" name="Объект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08304" y="3573016"/>
                        <a:ext cx="315913"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307777605"/>
              </p:ext>
            </p:extLst>
          </p:nvPr>
        </p:nvGraphicFramePr>
        <p:xfrm>
          <a:off x="8172400" y="1628800"/>
          <a:ext cx="315913" cy="401637"/>
        </p:xfrm>
        <a:graphic>
          <a:graphicData uri="http://schemas.openxmlformats.org/presentationml/2006/ole">
            <mc:AlternateContent xmlns:mc="http://schemas.openxmlformats.org/markup-compatibility/2006">
              <mc:Choice xmlns:v="urn:schemas-microsoft-com:vml" Requires="v">
                <p:oleObj spid="_x0000_s14485" name="Формула" r:id="rId7" imgW="190440" imgH="241200" progId="Equation.3">
                  <p:embed/>
                </p:oleObj>
              </mc:Choice>
              <mc:Fallback>
                <p:oleObj name="Формула" r:id="rId7" imgW="190440" imgH="241200" progId="Equation.3">
                  <p:embed/>
                  <p:pic>
                    <p:nvPicPr>
                      <p:cNvPr id="0" name="Объект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72400" y="1628800"/>
                        <a:ext cx="315913" cy="401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002467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Множина Мандельброта</a:t>
            </a: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pic>
        <p:nvPicPr>
          <p:cNvPr id="1536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988840"/>
            <a:ext cx="7992887" cy="39627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47285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Множина </a:t>
            </a:r>
            <a:r>
              <a:rPr lang="uk-UA" b="0" dirty="0">
                <a:solidFill>
                  <a:schemeClr val="bg1"/>
                </a:solidFill>
                <a:latin typeface="Arial" panose="020B0604020202020204" pitchFamily="34" charset="0"/>
                <a:cs typeface="Arial" panose="020B0604020202020204" pitchFamily="34" charset="0"/>
              </a:rPr>
              <a:t>Мандельброта</a:t>
            </a:r>
            <a:endParaRPr lang="ru-RU" b="0"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pic>
        <p:nvPicPr>
          <p:cNvPr id="9218" name="Picture 2" descr="C:\Users\Владелец\Pictures\мандель.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23728" y="1772816"/>
            <a:ext cx="5256584" cy="38164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129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 </a:t>
            </a:r>
            <a:r>
              <a:rPr lang="uk-UA" b="0" dirty="0" smtClean="0">
                <a:solidFill>
                  <a:schemeClr val="bg1"/>
                </a:solidFill>
                <a:latin typeface="Arial" panose="020B0604020202020204" pitchFamily="34" charset="0"/>
                <a:cs typeface="Arial" panose="020B0604020202020204" pitchFamily="34" charset="0"/>
              </a:rPr>
              <a:t>1</a:t>
            </a:r>
            <a:r>
              <a:rPr lang="en-US" b="0" dirty="0" smtClean="0">
                <a:solidFill>
                  <a:schemeClr val="bg1"/>
                </a:solidFill>
                <a:latin typeface="Arial" panose="020B0604020202020204" pitchFamily="34" charset="0"/>
                <a:cs typeface="Arial" panose="020B0604020202020204" pitchFamily="34" charset="0"/>
              </a:rPr>
              <a:t>1</a:t>
            </a:r>
            <a:endParaRPr lang="ru-RU" b="0"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
        <p:nvSpPr>
          <p:cNvPr id="6" name="Объект 5"/>
          <p:cNvSpPr>
            <a:spLocks noGrp="1"/>
          </p:cNvSpPr>
          <p:nvPr>
            <p:ph idx="1"/>
          </p:nvPr>
        </p:nvSpPr>
        <p:spPr/>
        <p:txBody>
          <a:bodyPr/>
          <a:lstStyle/>
          <a:p>
            <a:r>
              <a:rPr lang="ru-RU" dirty="0" smtClean="0">
                <a:solidFill>
                  <a:schemeClr val="bg1"/>
                </a:solidFill>
                <a:latin typeface="Arial" panose="020B0604020202020204" pitchFamily="34" charset="0"/>
                <a:cs typeface="Arial" panose="020B0604020202020204" pitchFamily="34" charset="0"/>
              </a:rPr>
              <a:t>Фрактали</a:t>
            </a:r>
          </a:p>
          <a:p>
            <a:r>
              <a:rPr lang="uk-UA"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Множина </a:t>
            </a:r>
            <a:r>
              <a:rPr lang="ru-RU" dirty="0" smtClean="0">
                <a:solidFill>
                  <a:schemeClr val="bg1"/>
                </a:solidFill>
                <a:latin typeface="Arial" panose="020B0604020202020204" pitchFamily="34" charset="0"/>
                <a:cs typeface="Arial" panose="020B0604020202020204" pitchFamily="34" charset="0"/>
              </a:rPr>
              <a:t>Кантора</a:t>
            </a: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Геометричні </a:t>
            </a:r>
            <a:r>
              <a:rPr lang="uk-UA" dirty="0" smtClean="0">
                <a:solidFill>
                  <a:schemeClr val="bg1"/>
                </a:solidFill>
                <a:latin typeface="Arial" panose="020B0604020202020204" pitchFamily="34" charset="0"/>
                <a:cs typeface="Arial" panose="020B0604020202020204" pitchFamily="34" charset="0"/>
              </a:rPr>
              <a:t>фрактали</a:t>
            </a: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Алгебраїчні </a:t>
            </a:r>
            <a:r>
              <a:rPr lang="uk-UA" dirty="0" smtClean="0">
                <a:solidFill>
                  <a:schemeClr val="bg1"/>
                </a:solidFill>
                <a:latin typeface="Arial" panose="020B0604020202020204" pitchFamily="34" charset="0"/>
                <a:cs typeface="Arial" panose="020B0604020202020204" pitchFamily="34" charset="0"/>
              </a:rPr>
              <a:t>фрактали</a:t>
            </a: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Система </a:t>
            </a:r>
            <a:r>
              <a:rPr lang="uk-UA" dirty="0" smtClean="0">
                <a:solidFill>
                  <a:schemeClr val="bg1"/>
                </a:solidFill>
                <a:latin typeface="Arial" panose="020B0604020202020204" pitchFamily="34" charset="0"/>
                <a:cs typeface="Arial" panose="020B0604020202020204" pitchFamily="34" charset="0"/>
              </a:rPr>
              <a:t>ітерируємих функцій</a:t>
            </a:r>
          </a:p>
          <a:p>
            <a:r>
              <a:rPr lang="uk-UA" dirty="0">
                <a:solidFill>
                  <a:schemeClr val="bg1"/>
                </a:solidFill>
                <a:latin typeface="Arial" panose="020B0604020202020204" pitchFamily="34" charset="0"/>
                <a:cs typeface="Arial" panose="020B0604020202020204" pitchFamily="34" charset="0"/>
              </a:rPr>
              <a:t>Згладжування сходового </a:t>
            </a:r>
            <a:r>
              <a:rPr lang="uk-UA" dirty="0" smtClean="0">
                <a:solidFill>
                  <a:schemeClr val="bg1"/>
                </a:solidFill>
                <a:latin typeface="Arial" panose="020B0604020202020204" pitchFamily="34" charset="0"/>
                <a:cs typeface="Arial" panose="020B0604020202020204" pitchFamily="34" charset="0"/>
              </a:rPr>
              <a:t>дефекту</a:t>
            </a:r>
          </a:p>
          <a:p>
            <a:r>
              <a:rPr lang="uk-UA" dirty="0">
                <a:solidFill>
                  <a:schemeClr val="bg1"/>
                </a:solidFill>
                <a:latin typeface="Arial" panose="020B0604020202020204" pitchFamily="34" charset="0"/>
                <a:cs typeface="Arial" panose="020B0604020202020204" pitchFamily="34" charset="0"/>
              </a:rPr>
              <a:t>Порогова </a:t>
            </a:r>
            <a:r>
              <a:rPr lang="uk-UA" dirty="0" smtClean="0">
                <a:solidFill>
                  <a:schemeClr val="bg1"/>
                </a:solidFill>
                <a:latin typeface="Arial" panose="020B0604020202020204" pitchFamily="34" charset="0"/>
                <a:cs typeface="Arial" panose="020B0604020202020204" pitchFamily="34" charset="0"/>
              </a:rPr>
              <a:t>бінаризація</a:t>
            </a:r>
          </a:p>
          <a:p>
            <a:r>
              <a:rPr lang="uk-UA" dirty="0">
                <a:solidFill>
                  <a:schemeClr val="bg1"/>
                </a:solidFill>
                <a:latin typeface="Arial" panose="020B0604020202020204" pitchFamily="34" charset="0"/>
                <a:cs typeface="Arial" panose="020B0604020202020204" pitchFamily="34" charset="0"/>
              </a:rPr>
              <a:t>У</a:t>
            </a:r>
            <a:r>
              <a:rPr lang="uk-UA" dirty="0" smtClean="0">
                <a:solidFill>
                  <a:schemeClr val="bg1"/>
                </a:solidFill>
                <a:latin typeface="Arial" panose="020B0604020202020204" pitchFamily="34" charset="0"/>
                <a:cs typeface="Arial" panose="020B0604020202020204" pitchFamily="34" charset="0"/>
              </a:rPr>
              <a:t>порядковане збудження</a:t>
            </a:r>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Система </a:t>
            </a:r>
            <a:r>
              <a:rPr lang="uk-UA" b="0" dirty="0" smtClean="0">
                <a:solidFill>
                  <a:schemeClr val="bg1"/>
                </a:solidFill>
                <a:latin typeface="Arial" panose="020B0604020202020204" pitchFamily="34" charset="0"/>
                <a:cs typeface="Arial" panose="020B0604020202020204" pitchFamily="34" charset="0"/>
              </a:rPr>
              <a:t>ітерируємих </a:t>
            </a:r>
            <a:r>
              <a:rPr lang="uk-UA" b="0" dirty="0">
                <a:solidFill>
                  <a:schemeClr val="bg1"/>
                </a:solidFill>
                <a:latin typeface="Arial" panose="020B0604020202020204" pitchFamily="34" charset="0"/>
                <a:cs typeface="Arial" panose="020B0604020202020204" pitchFamily="34" charset="0"/>
              </a:rPr>
              <a:t>функцій </a:t>
            </a:r>
            <a:endParaRPr lang="ru-RU" dirty="0"/>
          </a:p>
        </p:txBody>
      </p:sp>
      <p:sp>
        <p:nvSpPr>
          <p:cNvPr id="3" name="Объект 2"/>
          <p:cNvSpPr>
            <a:spLocks noGrp="1"/>
          </p:cNvSpPr>
          <p:nvPr>
            <p:ph idx="1"/>
          </p:nvPr>
        </p:nvSpPr>
        <p:spPr/>
        <p:txBody>
          <a:bodyPr>
            <a:normAutofit fontScale="92500" lnSpcReduction="10000"/>
          </a:bodyPr>
          <a:lstStyle/>
          <a:p>
            <a:r>
              <a:rPr lang="uk-UA" dirty="0">
                <a:solidFill>
                  <a:schemeClr val="bg1"/>
                </a:solidFill>
                <a:latin typeface="Arial" panose="020B0604020202020204" pitchFamily="34" charset="0"/>
                <a:cs typeface="Arial" panose="020B0604020202020204" pitchFamily="34" charset="0"/>
              </a:rPr>
              <a:t>Системи ітеріруемих функцій</a:t>
            </a:r>
            <a:r>
              <a:rPr lang="ru-RU" dirty="0">
                <a:solidFill>
                  <a:schemeClr val="bg1"/>
                </a:solidFill>
                <a:latin typeface="Arial" panose="020B0604020202020204" pitchFamily="34" charset="0"/>
                <a:cs typeface="Arial" panose="020B0604020202020204" pitchFamily="34" charset="0"/>
              </a:rPr>
              <a:t> IFS</a:t>
            </a:r>
            <a:r>
              <a:rPr lang="uk-UA" dirty="0">
                <a:solidFill>
                  <a:schemeClr val="bg1"/>
                </a:solidFill>
                <a:latin typeface="Arial" panose="020B0604020202020204" pitchFamily="34" charset="0"/>
                <a:cs typeface="Arial" panose="020B0604020202020204" pitchFamily="34" charset="0"/>
              </a:rPr>
              <a:t> являє собою систему функцій з деякого фіксованого класу функцій</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які </a:t>
            </a:r>
            <a:r>
              <a:rPr lang="uk-UA" dirty="0" smtClean="0">
                <a:solidFill>
                  <a:schemeClr val="bg1"/>
                </a:solidFill>
                <a:latin typeface="Arial" panose="020B0604020202020204" pitchFamily="34" charset="0"/>
                <a:cs typeface="Arial" panose="020B0604020202020204" pitchFamily="34" charset="0"/>
              </a:rPr>
              <a:t>відображають одну багатовимірну множину </a:t>
            </a:r>
            <a:r>
              <a:rPr lang="uk-UA" dirty="0">
                <a:solidFill>
                  <a:schemeClr val="bg1"/>
                </a:solidFill>
                <a:latin typeface="Arial" panose="020B0604020202020204" pitchFamily="34" charset="0"/>
                <a:cs typeface="Arial" panose="020B0604020202020204" pitchFamily="34" charset="0"/>
              </a:rPr>
              <a:t>на </a:t>
            </a:r>
            <a:r>
              <a:rPr lang="uk-UA" dirty="0" smtClean="0">
                <a:solidFill>
                  <a:schemeClr val="bg1"/>
                </a:solidFill>
                <a:latin typeface="Arial" panose="020B0604020202020204" pitchFamily="34" charset="0"/>
                <a:cs typeface="Arial" panose="020B0604020202020204" pitchFamily="34" charset="0"/>
              </a:rPr>
              <a:t>іншу</a:t>
            </a:r>
            <a:r>
              <a:rPr lang="ru-RU"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Найбільш проста IFS складається з афінних перетворень площини</a:t>
            </a:r>
            <a:r>
              <a:rPr lang="ru-RU" dirty="0">
                <a:solidFill>
                  <a:schemeClr val="bg1"/>
                </a:solidFill>
                <a:latin typeface="Arial" panose="020B0604020202020204" pitchFamily="34" charset="0"/>
                <a:cs typeface="Arial" panose="020B0604020202020204" pitchFamily="34" charset="0"/>
              </a:rPr>
              <a:t>: </a:t>
            </a:r>
            <a:endParaRPr lang="ru-RU"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X</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A * X + B * Y + C</a:t>
            </a:r>
            <a:r>
              <a:rPr lang="ru-RU" dirty="0">
                <a:solidFill>
                  <a:schemeClr val="bg1"/>
                </a:solidFill>
                <a:latin typeface="Arial" panose="020B0604020202020204" pitchFamily="34" charset="0"/>
                <a:cs typeface="Arial" panose="020B0604020202020204" pitchFamily="34" charset="0"/>
              </a:rPr>
              <a:t> </a:t>
            </a:r>
            <a:endParaRPr lang="ru-RU"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Y</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D * X + E * Y + F</a:t>
            </a:r>
            <a:r>
              <a:rPr lang="ru-RU" dirty="0">
                <a:solidFill>
                  <a:schemeClr val="bg1"/>
                </a:solidFill>
                <a:latin typeface="Arial" panose="020B0604020202020204" pitchFamily="34" charset="0"/>
                <a:cs typeface="Arial" panose="020B0604020202020204" pitchFamily="34" charset="0"/>
              </a:rPr>
              <a:t> </a:t>
            </a:r>
            <a:endParaRPr lang="ru-RU"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У </a:t>
            </a:r>
            <a:r>
              <a:rPr lang="ru-RU" dirty="0">
                <a:solidFill>
                  <a:schemeClr val="bg1"/>
                </a:solidFill>
                <a:latin typeface="Arial" panose="020B0604020202020204" pitchFamily="34" charset="0"/>
                <a:cs typeface="Arial" panose="020B0604020202020204" pitchFamily="34" charset="0"/>
              </a:rPr>
              <a:t>1988 р</a:t>
            </a:r>
            <a:r>
              <a:rPr lang="uk-UA" dirty="0">
                <a:solidFill>
                  <a:schemeClr val="bg1"/>
                </a:solidFill>
                <a:latin typeface="Arial" panose="020B0604020202020204" pitchFamily="34" charset="0"/>
                <a:cs typeface="Arial" panose="020B0604020202020204" pitchFamily="34" charset="0"/>
              </a:rPr>
              <a:t> IFS </a:t>
            </a:r>
            <a:r>
              <a:rPr lang="uk-UA" dirty="0" smtClean="0">
                <a:solidFill>
                  <a:schemeClr val="bg1"/>
                </a:solidFill>
                <a:latin typeface="Arial" panose="020B0604020202020204" pitchFamily="34" charset="0"/>
                <a:cs typeface="Arial" panose="020B0604020202020204" pitchFamily="34" charset="0"/>
              </a:rPr>
              <a:t>було запропоновано застосувати для </a:t>
            </a:r>
            <a:r>
              <a:rPr lang="uk-UA" dirty="0">
                <a:solidFill>
                  <a:schemeClr val="bg1"/>
                </a:solidFill>
                <a:latin typeface="Arial" panose="020B0604020202020204" pitchFamily="34" charset="0"/>
                <a:cs typeface="Arial" panose="020B0604020202020204" pitchFamily="34" charset="0"/>
              </a:rPr>
              <a:t>стиснення і зберігання графічної </a:t>
            </a:r>
            <a:r>
              <a:rPr lang="uk-UA" dirty="0" smtClean="0">
                <a:solidFill>
                  <a:schemeClr val="bg1"/>
                </a:solidFill>
                <a:latin typeface="Arial" panose="020B0604020202020204" pitchFamily="34" charset="0"/>
                <a:cs typeface="Arial" panose="020B0604020202020204" pitchFamily="34" charset="0"/>
              </a:rPr>
              <a:t>інформації. Цей підхід </a:t>
            </a:r>
            <a:r>
              <a:rPr lang="uk-UA" dirty="0">
                <a:solidFill>
                  <a:schemeClr val="bg1"/>
                </a:solidFill>
                <a:latin typeface="Arial" panose="020B0604020202020204" pitchFamily="34" charset="0"/>
                <a:cs typeface="Arial" panose="020B0604020202020204" pitchFamily="34" charset="0"/>
              </a:rPr>
              <a:t>отримав назву методом фрактального стиснення інформації</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Походження назви пов'язане з тим</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що геометричні образи</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що виникають у цьому методі</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зазвичай мають фрактальну природу в сенсі Мандельброта</a:t>
            </a:r>
            <a:r>
              <a:rPr lang="ru-RU" dirty="0">
                <a:solidFill>
                  <a:schemeClr val="bg1"/>
                </a:solidFill>
                <a:latin typeface="Arial" panose="020B0604020202020204" pitchFamily="34" charset="0"/>
                <a:cs typeface="Arial" panose="020B0604020202020204" pitchFamily="34" charset="0"/>
              </a:rPr>
              <a:t>.</a:t>
            </a: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spTree>
    <p:extLst>
      <p:ext uri="{BB962C8B-B14F-4D97-AF65-F5344CB8AC3E}">
        <p14:creationId xmlns:p14="http://schemas.microsoft.com/office/powerpoint/2010/main" val="27730951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Система </a:t>
            </a:r>
            <a:r>
              <a:rPr lang="uk-UA" b="0" dirty="0" smtClean="0">
                <a:solidFill>
                  <a:schemeClr val="bg1"/>
                </a:solidFill>
                <a:latin typeface="Arial" panose="020B0604020202020204" pitchFamily="34" charset="0"/>
                <a:cs typeface="Arial" panose="020B0604020202020204" pitchFamily="34" charset="0"/>
              </a:rPr>
              <a:t>ітерируємих </a:t>
            </a:r>
            <a:r>
              <a:rPr lang="uk-UA" b="0" dirty="0">
                <a:solidFill>
                  <a:schemeClr val="bg1"/>
                </a:solidFill>
                <a:latin typeface="Arial" panose="020B0604020202020204" pitchFamily="34" charset="0"/>
                <a:cs typeface="Arial" panose="020B0604020202020204" pitchFamily="34" charset="0"/>
              </a:rPr>
              <a:t>функцій </a:t>
            </a:r>
            <a:endParaRPr lang="ru-RU"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Барнслі </a:t>
            </a:r>
            <a:r>
              <a:rPr lang="uk-UA" dirty="0">
                <a:solidFill>
                  <a:schemeClr val="bg1"/>
                </a:solidFill>
                <a:latin typeface="Arial" panose="020B0604020202020204" pitchFamily="34" charset="0"/>
                <a:cs typeface="Arial" panose="020B0604020202020204" pitchFamily="34" charset="0"/>
              </a:rPr>
              <a:t>і Слоан створили алгоритм</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який</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дозволить стискати інформацію в 500-1000 раз</a:t>
            </a:r>
            <a:r>
              <a:rPr lang="uk-UA" dirty="0" smtClean="0">
                <a:solidFill>
                  <a:schemeClr val="bg1"/>
                </a:solidFill>
                <a:latin typeface="Arial" panose="020B0604020202020204" pitchFamily="34" charset="0"/>
                <a:cs typeface="Arial" panose="020B0604020202020204" pitchFamily="34" charset="0"/>
              </a:rPr>
              <a:t>. Метод </a:t>
            </a:r>
            <a:r>
              <a:rPr lang="uk-UA" dirty="0">
                <a:solidFill>
                  <a:schemeClr val="bg1"/>
                </a:solidFill>
                <a:latin typeface="Arial" panose="020B0604020202020204" pitchFamily="34" charset="0"/>
                <a:cs typeface="Arial" panose="020B0604020202020204" pitchFamily="34" charset="0"/>
              </a:rPr>
              <a:t>можна описати таким чином</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Зображення кодується кількома простими перетвореннями (</a:t>
            </a:r>
            <a:r>
              <a:rPr lang="ru-RU" dirty="0">
                <a:solidFill>
                  <a:schemeClr val="bg1"/>
                </a:solidFill>
                <a:latin typeface="Arial" panose="020B0604020202020204" pitchFamily="34" charset="0"/>
                <a:cs typeface="Arial" panose="020B0604020202020204" pitchFamily="34" charset="0"/>
              </a:rPr>
              <a:t>в</a:t>
            </a:r>
            <a:r>
              <a:rPr lang="uk-UA" dirty="0">
                <a:solidFill>
                  <a:schemeClr val="bg1"/>
                </a:solidFill>
                <a:latin typeface="Arial" panose="020B0604020202020204" pitchFamily="34" charset="0"/>
                <a:cs typeface="Arial" panose="020B0604020202020204" pitchFamily="34" charset="0"/>
              </a:rPr>
              <a:t> нашому випадку аффіннимі</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тобто коефіцієнтами цих перетворень (</a:t>
            </a:r>
            <a:r>
              <a:rPr lang="ru-RU" dirty="0">
                <a:solidFill>
                  <a:schemeClr val="bg1"/>
                </a:solidFill>
                <a:latin typeface="Arial" panose="020B0604020202020204" pitchFamily="34" charset="0"/>
                <a:cs typeface="Arial" panose="020B0604020202020204" pitchFamily="34" charset="0"/>
              </a:rPr>
              <a:t>в</a:t>
            </a:r>
            <a:r>
              <a:rPr lang="uk-UA" dirty="0">
                <a:solidFill>
                  <a:schemeClr val="bg1"/>
                </a:solidFill>
                <a:latin typeface="Arial" panose="020B0604020202020204" pitchFamily="34" charset="0"/>
                <a:cs typeface="Arial" panose="020B0604020202020204" pitchFamily="34" charset="0"/>
              </a:rPr>
              <a:t> нашому випадку A</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B</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C</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D</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E</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F</a:t>
            </a:r>
            <a:r>
              <a:rPr lang="ru-RU" dirty="0">
                <a:solidFill>
                  <a:schemeClr val="bg1"/>
                </a:solidFill>
                <a:latin typeface="Arial" panose="020B0604020202020204" pitchFamily="34" charset="0"/>
                <a:cs typeface="Arial" panose="020B0604020202020204" pitchFamily="34" charset="0"/>
              </a:rPr>
              <a:t>). Використання</a:t>
            </a:r>
            <a:r>
              <a:rPr lang="uk-UA" dirty="0">
                <a:solidFill>
                  <a:schemeClr val="bg1"/>
                </a:solidFill>
                <a:latin typeface="Arial" panose="020B0604020202020204" pitchFamily="34" charset="0"/>
                <a:cs typeface="Arial" panose="020B0604020202020204" pitchFamily="34" charset="0"/>
              </a:rPr>
              <a:t> IFS для стиснення звичайних зображень (</a:t>
            </a:r>
            <a:r>
              <a:rPr lang="ru-RU" dirty="0">
                <a:solidFill>
                  <a:schemeClr val="bg1"/>
                </a:solidFill>
                <a:latin typeface="Arial" panose="020B0604020202020204" pitchFamily="34" charset="0"/>
                <a:cs typeface="Arial" panose="020B0604020202020204" pitchFamily="34" charset="0"/>
              </a:rPr>
              <a:t>наприклад,</a:t>
            </a:r>
            <a:r>
              <a:rPr lang="uk-UA" dirty="0">
                <a:solidFill>
                  <a:schemeClr val="bg1"/>
                </a:solidFill>
                <a:latin typeface="Arial" panose="020B0604020202020204" pitchFamily="34" charset="0"/>
                <a:cs typeface="Arial" panose="020B0604020202020204" pitchFamily="34" charset="0"/>
              </a:rPr>
              <a:t> фотографій</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засновано на виявленні локального самоподібності</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на відміну від фракталів</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де спостерігається глобальне </a:t>
            </a:r>
            <a:r>
              <a:rPr lang="uk-UA" dirty="0" smtClean="0">
                <a:solidFill>
                  <a:schemeClr val="bg1"/>
                </a:solidFill>
                <a:latin typeface="Arial" panose="020B0604020202020204" pitchFamily="34" charset="0"/>
                <a:cs typeface="Arial" panose="020B0604020202020204" pitchFamily="34" charset="0"/>
              </a:rPr>
              <a:t>самоподібність </a:t>
            </a:r>
            <a:r>
              <a:rPr lang="uk-UA" dirty="0">
                <a:solidFill>
                  <a:schemeClr val="bg1"/>
                </a:solidFill>
                <a:latin typeface="Arial" panose="020B0604020202020204" pitchFamily="34" charset="0"/>
                <a:cs typeface="Arial" panose="020B0604020202020204" pitchFamily="34" charset="0"/>
              </a:rPr>
              <a:t>і знаходження IFS не надто складно</a:t>
            </a:r>
            <a:r>
              <a:rPr lang="ru-RU" dirty="0">
                <a:solidFill>
                  <a:schemeClr val="bg1"/>
                </a:solidFill>
                <a:latin typeface="Arial" panose="020B0604020202020204" pitchFamily="34" charset="0"/>
                <a:cs typeface="Arial" panose="020B0604020202020204" pitchFamily="34" charset="0"/>
              </a:rPr>
              <a:t>.</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spTree>
    <p:extLst>
      <p:ext uri="{BB962C8B-B14F-4D97-AF65-F5344CB8AC3E}">
        <p14:creationId xmlns:p14="http://schemas.microsoft.com/office/powerpoint/2010/main" val="306017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Система ітерируємих </a:t>
            </a:r>
            <a:r>
              <a:rPr lang="uk-UA" b="0" dirty="0">
                <a:solidFill>
                  <a:schemeClr val="bg1"/>
                </a:solidFill>
                <a:latin typeface="Arial" panose="020B0604020202020204" pitchFamily="34" charset="0"/>
                <a:cs typeface="Arial" panose="020B0604020202020204" pitchFamily="34" charset="0"/>
              </a:rPr>
              <a:t>функцій </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За </a:t>
            </a:r>
            <a:r>
              <a:rPr lang="uk-UA" dirty="0">
                <a:solidFill>
                  <a:schemeClr val="bg1"/>
                </a:solidFill>
                <a:latin typeface="Arial" panose="020B0604020202020204" pitchFamily="34" charset="0"/>
                <a:cs typeface="Arial" panose="020B0604020202020204" pitchFamily="34" charset="0"/>
              </a:rPr>
              <a:t>алгоритмом Барнслі відбувається виділення в зображенні пар областей, найменша з яких подібна до більшої, і збереження декількох коефіцієнтів, що кодують перетворення, що переводить більшу область в меншу. Потрібно, щоб </a:t>
            </a:r>
            <a:r>
              <a:rPr lang="uk-UA" dirty="0" smtClean="0">
                <a:solidFill>
                  <a:schemeClr val="bg1"/>
                </a:solidFill>
                <a:latin typeface="Arial" panose="020B0604020202020204" pitchFamily="34" charset="0"/>
                <a:cs typeface="Arial" panose="020B0604020202020204" pitchFamily="34" charset="0"/>
              </a:rPr>
              <a:t>множина"менших</a:t>
            </a:r>
            <a:r>
              <a:rPr lang="uk-UA" dirty="0">
                <a:solidFill>
                  <a:schemeClr val="bg1"/>
                </a:solidFill>
                <a:latin typeface="Arial" panose="020B0604020202020204" pitchFamily="34" charset="0"/>
                <a:cs typeface="Arial" panose="020B0604020202020204" pitchFamily="34" charset="0"/>
              </a:rPr>
              <a:t>" областей </a:t>
            </a:r>
            <a:r>
              <a:rPr lang="uk-UA" dirty="0" smtClean="0">
                <a:solidFill>
                  <a:schemeClr val="bg1"/>
                </a:solidFill>
                <a:latin typeface="Arial" panose="020B0604020202020204" pitchFamily="34" charset="0"/>
                <a:cs typeface="Arial" panose="020B0604020202020204" pitchFamily="34" charset="0"/>
              </a:rPr>
              <a:t>покривала </a:t>
            </a:r>
            <a:r>
              <a:rPr lang="uk-UA" dirty="0">
                <a:solidFill>
                  <a:schemeClr val="bg1"/>
                </a:solidFill>
                <a:latin typeface="Arial" panose="020B0604020202020204" pitchFamily="34" charset="0"/>
                <a:cs typeface="Arial" panose="020B0604020202020204" pitchFamily="34" charset="0"/>
              </a:rPr>
              <a:t>все зображення. При цьому в файл, який кодує зображення будуть записані не тільки коефіцієнти, що характеризують знайдені перетворення, а й місце розташування і лінійні розміри "великих" областей, які разом з коефіцієнтами будуть описувати </a:t>
            </a:r>
            <a:r>
              <a:rPr lang="uk-UA" dirty="0" smtClean="0">
                <a:solidFill>
                  <a:schemeClr val="bg1"/>
                </a:solidFill>
                <a:latin typeface="Arial" panose="020B0604020202020204" pitchFamily="34" charset="0"/>
                <a:cs typeface="Arial" panose="020B0604020202020204" pitchFamily="34" charset="0"/>
              </a:rPr>
              <a:t>локальну самоподібність </a:t>
            </a:r>
            <a:r>
              <a:rPr lang="uk-UA" dirty="0">
                <a:solidFill>
                  <a:schemeClr val="bg1"/>
                </a:solidFill>
                <a:latin typeface="Arial" panose="020B0604020202020204" pitchFamily="34" charset="0"/>
                <a:cs typeface="Arial" panose="020B0604020202020204" pitchFamily="34" charset="0"/>
              </a:rPr>
              <a:t>кодованого зображення.</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spTree>
    <p:extLst>
      <p:ext uri="{BB962C8B-B14F-4D97-AF65-F5344CB8AC3E}">
        <p14:creationId xmlns:p14="http://schemas.microsoft.com/office/powerpoint/2010/main" val="38933982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Згладжування сходового дефекту</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Растрова генерація відрізків має наступні недоліки:</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неточне розташування початку і кінця;</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отримане зображення має вигляд сходинки;</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яскравість залежать від нахилу і довжини.</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Ясно, що перший недолік не може бути усунуто програмним шляхом. Нерівномірність яскравості не дуже </a:t>
            </a:r>
            <a:r>
              <a:rPr lang="uk-UA" dirty="0" smtClean="0">
                <a:solidFill>
                  <a:schemeClr val="bg1"/>
                </a:solidFill>
                <a:latin typeface="Arial" panose="020B0604020202020204" pitchFamily="34" charset="0"/>
                <a:cs typeface="Arial" panose="020B0604020202020204" pitchFamily="34" charset="0"/>
              </a:rPr>
              <a:t>помітна, </a:t>
            </a:r>
            <a:r>
              <a:rPr lang="uk-UA" dirty="0">
                <a:solidFill>
                  <a:schemeClr val="bg1"/>
                </a:solidFill>
                <a:latin typeface="Arial" panose="020B0604020202020204" pitchFamily="34" charset="0"/>
                <a:cs typeface="Arial" panose="020B0604020202020204" pitchFamily="34" charset="0"/>
              </a:rPr>
              <a:t>і може бути </a:t>
            </a:r>
            <a:r>
              <a:rPr lang="uk-UA" dirty="0" smtClean="0">
                <a:solidFill>
                  <a:schemeClr val="bg1"/>
                </a:solidFill>
                <a:latin typeface="Arial" panose="020B0604020202020204" pitchFamily="34" charset="0"/>
                <a:cs typeface="Arial" panose="020B0604020202020204" pitchFamily="34" charset="0"/>
              </a:rPr>
              <a:t>компенсована </a:t>
            </a:r>
            <a:r>
              <a:rPr lang="uk-UA" dirty="0">
                <a:solidFill>
                  <a:schemeClr val="bg1"/>
                </a:solidFill>
                <a:latin typeface="Arial" panose="020B0604020202020204" pitchFamily="34" charset="0"/>
                <a:cs typeface="Arial" panose="020B0604020202020204" pitchFamily="34" charset="0"/>
              </a:rPr>
              <a:t>очевидним шляхом, що потребує взагалі дійсної арифметики, але в зв’язку з реально невеликим числом рівнів яскравості, достатньо обійтись досить грубим цілочисловим наближенням.</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spTree>
    <p:extLst>
      <p:ext uri="{BB962C8B-B14F-4D97-AF65-F5344CB8AC3E}">
        <p14:creationId xmlns:p14="http://schemas.microsoft.com/office/powerpoint/2010/main" val="37543279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Згладжування сходового дефекту</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Найбільш помітно погіршує якість зображення  сходовий дефект. Є наступні способи боротьби з цією проблемою:</a:t>
            </a:r>
            <a:endParaRPr lang="ru-RU" dirty="0">
              <a:solidFill>
                <a:schemeClr val="bg1"/>
              </a:solidFill>
              <a:latin typeface="Arial" panose="020B0604020202020204" pitchFamily="34" charset="0"/>
              <a:cs typeface="Arial" panose="020B0604020202020204" pitchFamily="34" charset="0"/>
            </a:endParaRPr>
          </a:p>
          <a:p>
            <a:pPr lvl="0"/>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збільшення </a:t>
            </a:r>
            <a:r>
              <a:rPr lang="uk-UA" dirty="0" smtClean="0">
                <a:solidFill>
                  <a:schemeClr val="bg1"/>
                </a:solidFill>
                <a:latin typeface="Arial" panose="020B0604020202020204" pitchFamily="34" charset="0"/>
                <a:cs typeface="Arial" panose="020B0604020202020204" pitchFamily="34" charset="0"/>
              </a:rPr>
              <a:t>просторової </a:t>
            </a:r>
            <a:r>
              <a:rPr lang="uk-UA" dirty="0">
                <a:solidFill>
                  <a:schemeClr val="bg1"/>
                </a:solidFill>
                <a:latin typeface="Arial" panose="020B0604020202020204" pitchFamily="34" charset="0"/>
                <a:cs typeface="Arial" panose="020B0604020202020204" pitchFamily="34" charset="0"/>
              </a:rPr>
              <a:t>роздільної здатності </a:t>
            </a:r>
            <a:r>
              <a:rPr lang="uk-UA" dirty="0" smtClean="0">
                <a:solidFill>
                  <a:schemeClr val="bg1"/>
                </a:solidFill>
                <a:latin typeface="Arial" panose="020B0604020202020204" pitchFamily="34" charset="0"/>
                <a:cs typeface="Arial" panose="020B0604020202020204" pitchFamily="34" charset="0"/>
              </a:rPr>
              <a:t>за </a:t>
            </a:r>
            <a:r>
              <a:rPr lang="uk-UA" dirty="0">
                <a:solidFill>
                  <a:schemeClr val="bg1"/>
                </a:solidFill>
                <a:latin typeface="Arial" panose="020B0604020202020204" pitchFamily="34" charset="0"/>
                <a:cs typeface="Arial" panose="020B0604020202020204" pitchFamily="34" charset="0"/>
              </a:rPr>
              <a:t>рахунок удосконалення апаратури;</a:t>
            </a:r>
            <a:endParaRPr lang="ru-RU" dirty="0">
              <a:solidFill>
                <a:schemeClr val="bg1"/>
              </a:solidFill>
              <a:latin typeface="Arial" panose="020B0604020202020204" pitchFamily="34" charset="0"/>
              <a:cs typeface="Arial" panose="020B0604020202020204" pitchFamily="34" charset="0"/>
            </a:endParaRPr>
          </a:p>
          <a:p>
            <a:pPr lvl="0"/>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трактовка </a:t>
            </a:r>
            <a:r>
              <a:rPr lang="uk-UA" dirty="0">
                <a:solidFill>
                  <a:schemeClr val="bg1"/>
                </a:solidFill>
                <a:latin typeface="Arial" panose="020B0604020202020204" pitchFamily="34" charset="0"/>
                <a:cs typeface="Arial" panose="020B0604020202020204" pitchFamily="34" charset="0"/>
              </a:rPr>
              <a:t>пікселу не як точки, а як площадки скінченого розміру, яскравість, якої залежить від розміру піксела, охопленого зображенням </a:t>
            </a:r>
            <a:r>
              <a:rPr lang="uk-UA" dirty="0" smtClean="0">
                <a:solidFill>
                  <a:schemeClr val="bg1"/>
                </a:solidFill>
                <a:latin typeface="Arial" panose="020B0604020202020204" pitchFamily="34" charset="0"/>
                <a:cs typeface="Arial" panose="020B0604020202020204" pitchFamily="34" charset="0"/>
              </a:rPr>
              <a:t>відрізка</a:t>
            </a:r>
            <a:r>
              <a:rPr lang="en-US"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pPr lvl="0"/>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розмиттям” різкої границі, за рахунок часткового освітлення сусідніх пікселів.</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spTree>
    <p:extLst>
      <p:ext uri="{BB962C8B-B14F-4D97-AF65-F5344CB8AC3E}">
        <p14:creationId xmlns:p14="http://schemas.microsoft.com/office/powerpoint/2010/main" val="14992094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Згладжування </a:t>
            </a:r>
            <a:r>
              <a:rPr lang="uk-UA" b="0" dirty="0">
                <a:solidFill>
                  <a:schemeClr val="bg1"/>
                </a:solidFill>
                <a:latin typeface="Arial" panose="020B0604020202020204" pitchFamily="34" charset="0"/>
                <a:cs typeface="Arial" panose="020B0604020202020204" pitchFamily="34" charset="0"/>
              </a:rPr>
              <a:t>сходового </a:t>
            </a:r>
            <a:r>
              <a:rPr lang="uk-UA" b="0" dirty="0" smtClean="0">
                <a:solidFill>
                  <a:schemeClr val="bg1"/>
                </a:solidFill>
                <a:latin typeface="Arial" panose="020B0604020202020204" pitchFamily="34" charset="0"/>
                <a:cs typeface="Arial" panose="020B0604020202020204" pitchFamily="34" charset="0"/>
              </a:rPr>
              <a:t>дефекту</a:t>
            </a:r>
            <a:r>
              <a:rPr lang="en-US" b="0" dirty="0" smtClean="0">
                <a:solidFill>
                  <a:schemeClr val="bg1"/>
                </a:solidFill>
                <a:latin typeface="Arial" panose="020B0604020202020204" pitchFamily="34" charset="0"/>
                <a:cs typeface="Arial" panose="020B0604020202020204" pitchFamily="34" charset="0"/>
              </a:rPr>
              <a:t>.</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r>
              <a:rPr lang="ru-RU" b="0" dirty="0" smtClean="0">
                <a:solidFill>
                  <a:schemeClr val="bg1"/>
                </a:solidFill>
                <a:latin typeface="Arial" panose="020B0604020202020204" pitchFamily="34" charset="0"/>
                <a:cs typeface="Arial" panose="020B0604020202020204" pitchFamily="34" charset="0"/>
              </a:rPr>
              <a:t>А</a:t>
            </a:r>
            <a:r>
              <a:rPr lang="uk-UA" b="0" dirty="0" smtClean="0">
                <a:solidFill>
                  <a:schemeClr val="bg1"/>
                </a:solidFill>
                <a:latin typeface="Arial" panose="020B0604020202020204" pitchFamily="34" charset="0"/>
                <a:cs typeface="Arial" panose="020B0604020202020204" pitchFamily="34" charset="0"/>
              </a:rPr>
              <a:t>лгоритм  </a:t>
            </a:r>
            <a:r>
              <a:rPr lang="uk-UA" b="0" dirty="0">
                <a:solidFill>
                  <a:schemeClr val="bg1"/>
                </a:solidFill>
                <a:latin typeface="Arial" panose="020B0604020202020204" pitchFamily="34" charset="0"/>
                <a:cs typeface="Arial" panose="020B0604020202020204" pitchFamily="34" charset="0"/>
              </a:rPr>
              <a:t>Брезенхема</a:t>
            </a:r>
            <a:r>
              <a:rPr lang="en-US" b="0" dirty="0">
                <a:solidFill>
                  <a:schemeClr val="bg1"/>
                </a:solidFill>
                <a:latin typeface="Arial" panose="020B0604020202020204" pitchFamily="34" charset="0"/>
                <a:cs typeface="Arial" panose="020B0604020202020204" pitchFamily="34" charset="0"/>
              </a:rPr>
              <a:t> </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pPr lvl="0"/>
            <a:r>
              <a:rPr lang="uk-UA" dirty="0">
                <a:solidFill>
                  <a:schemeClr val="bg1"/>
                </a:solidFill>
                <a:latin typeface="Arial" panose="020B0604020202020204" pitchFamily="34" charset="0"/>
                <a:cs typeface="Arial" panose="020B0604020202020204" pitchFamily="34" charset="0"/>
              </a:rPr>
              <a:t>Розглянемо модифікований алгоритм  Брезенхема , у якому піксел розглядається як об’єкт, що має скінченні розміри. Площа багатокутника обмеженого відрізком , що проходить через піксел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може </a:t>
            </a:r>
            <a:r>
              <a:rPr lang="uk-UA" dirty="0">
                <a:solidFill>
                  <a:schemeClr val="bg1"/>
                </a:solidFill>
                <a:latin typeface="Arial" panose="020B0604020202020204" pitchFamily="34" charset="0"/>
                <a:cs typeface="Arial" panose="020B0604020202020204" pitchFamily="34" charset="0"/>
              </a:rPr>
              <a:t>бути обчислена як площа трапеції і </a:t>
            </a:r>
            <a:r>
              <a:rPr lang="uk-UA" dirty="0" smtClean="0">
                <a:solidFill>
                  <a:schemeClr val="bg1"/>
                </a:solidFill>
                <a:latin typeface="Arial" panose="020B0604020202020204" pitchFamily="34" charset="0"/>
                <a:cs typeface="Arial" panose="020B0604020202020204" pitchFamily="34" charset="0"/>
              </a:rPr>
              <a:t>дорівнює</a:t>
            </a:r>
            <a:endParaRPr lang="en-US" dirty="0" smtClean="0">
              <a:solidFill>
                <a:schemeClr val="bg1"/>
              </a:solidFill>
              <a:latin typeface="Arial" panose="020B0604020202020204" pitchFamily="34" charset="0"/>
              <a:cs typeface="Arial" panose="020B0604020202020204" pitchFamily="34" charset="0"/>
            </a:endParaRPr>
          </a:p>
          <a:p>
            <a:pPr lvl="0"/>
            <a:endParaRPr lang="en-US" dirty="0">
              <a:solidFill>
                <a:schemeClr val="bg1"/>
              </a:solidFill>
            </a:endParaRPr>
          </a:p>
          <a:p>
            <a:pPr lvl="0"/>
            <a:r>
              <a:rPr lang="uk-UA" dirty="0" smtClean="0">
                <a:solidFill>
                  <a:schemeClr val="bg1"/>
                </a:solidFill>
                <a:latin typeface="Arial" panose="020B0604020202020204" pitchFamily="34" charset="0"/>
                <a:cs typeface="Arial" panose="020B0604020202020204" pitchFamily="34" charset="0"/>
              </a:rPr>
              <a:t>Якщо </a:t>
            </a:r>
            <a:r>
              <a:rPr lang="uk-UA" dirty="0">
                <a:solidFill>
                  <a:schemeClr val="bg1"/>
                </a:solidFill>
                <a:latin typeface="Arial" panose="020B0604020202020204" pitchFamily="34" charset="0"/>
                <a:cs typeface="Arial" panose="020B0604020202020204" pitchFamily="34" charset="0"/>
              </a:rPr>
              <a:t>тепер ввести нові змінні у алгоритмі  </a:t>
            </a:r>
            <a:r>
              <a:rPr lang="uk-UA" dirty="0" smtClean="0">
                <a:solidFill>
                  <a:schemeClr val="bg1"/>
                </a:solidFill>
                <a:latin typeface="Arial" panose="020B0604020202020204" pitchFamily="34" charset="0"/>
                <a:cs typeface="Arial" panose="020B0604020202020204" pitchFamily="34" charset="0"/>
              </a:rPr>
              <a:t>Брезенхема</a:t>
            </a:r>
            <a:r>
              <a:rPr lang="en-US" dirty="0" smtClean="0">
                <a:solidFill>
                  <a:schemeClr val="bg1"/>
                </a:solidFill>
                <a:latin typeface="Arial" panose="020B0604020202020204" pitchFamily="34" charset="0"/>
                <a:cs typeface="Arial" panose="020B0604020202020204" pitchFamily="34" charset="0"/>
              </a:rPr>
              <a:t>  </a:t>
            </a:r>
          </a:p>
          <a:p>
            <a:pPr lvl="0"/>
            <a:r>
              <a:rPr lang="uk-UA" dirty="0" smtClean="0">
                <a:solidFill>
                  <a:schemeClr val="bg1"/>
                </a:solidFill>
                <a:latin typeface="Arial" panose="020B0604020202020204" pitchFamily="34" charset="0"/>
                <a:cs typeface="Arial" panose="020B0604020202020204" pitchFamily="34" charset="0"/>
              </a:rPr>
              <a:t>то </a:t>
            </a:r>
            <a:r>
              <a:rPr lang="uk-UA" dirty="0">
                <a:solidFill>
                  <a:schemeClr val="bg1"/>
                </a:solidFill>
                <a:latin typeface="Arial" panose="020B0604020202020204" pitchFamily="34" charset="0"/>
                <a:cs typeface="Arial" panose="020B0604020202020204" pitchFamily="34" charset="0"/>
              </a:rPr>
              <a:t>модифікована похибка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буде змінюватися в </a:t>
            </a:r>
            <a:r>
              <a:rPr lang="uk-UA" dirty="0" smtClean="0">
                <a:solidFill>
                  <a:schemeClr val="bg1"/>
                </a:solidFill>
                <a:latin typeface="Arial" panose="020B0604020202020204" pitchFamily="34" charset="0"/>
                <a:cs typeface="Arial" panose="020B0604020202020204" pitchFamily="34" charset="0"/>
              </a:rPr>
              <a:t>межах</a:t>
            </a:r>
            <a:endParaRPr lang="en-US" dirty="0" smtClean="0">
              <a:solidFill>
                <a:schemeClr val="bg1"/>
              </a:solidFill>
              <a:latin typeface="Arial" panose="020B0604020202020204" pitchFamily="34" charset="0"/>
              <a:cs typeface="Arial" panose="020B0604020202020204" pitchFamily="34" charset="0"/>
            </a:endParaRPr>
          </a:p>
          <a:p>
            <a:pPr lvl="0"/>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 </a:t>
            </a:r>
            <a:r>
              <a:rPr lang="uk-UA" dirty="0">
                <a:solidFill>
                  <a:schemeClr val="bg1"/>
                </a:solidFill>
                <a:latin typeface="Arial" panose="020B0604020202020204" pitchFamily="34" charset="0"/>
                <a:cs typeface="Arial" panose="020B0604020202020204" pitchFamily="34" charset="0"/>
              </a:rPr>
              <a:t>її можна взяти в якості міри яскравості.</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060550473"/>
              </p:ext>
            </p:extLst>
          </p:nvPr>
        </p:nvGraphicFramePr>
        <p:xfrm>
          <a:off x="4644008" y="2708920"/>
          <a:ext cx="647700" cy="454025"/>
        </p:xfrm>
        <a:graphic>
          <a:graphicData uri="http://schemas.openxmlformats.org/presentationml/2006/ole">
            <mc:AlternateContent xmlns:mc="http://schemas.openxmlformats.org/markup-compatibility/2006">
              <mc:Choice xmlns:v="urn:schemas-microsoft-com:vml" Requires="v">
                <p:oleObj spid="_x0000_s2472" name="Формула" r:id="rId3" imgW="533169" imgH="241195" progId="Equation.3">
                  <p:embed/>
                </p:oleObj>
              </mc:Choice>
              <mc:Fallback>
                <p:oleObj name="Формула" r:id="rId3" imgW="533169" imgH="241195" progId="Equation.3">
                  <p:embed/>
                  <p:pic>
                    <p:nvPicPr>
                      <p:cNvPr id="0" name="Объект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4008" y="2708920"/>
                        <a:ext cx="6477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4234848219"/>
              </p:ext>
            </p:extLst>
          </p:nvPr>
        </p:nvGraphicFramePr>
        <p:xfrm>
          <a:off x="3347864" y="3429000"/>
          <a:ext cx="1512168" cy="663699"/>
        </p:xfrm>
        <a:graphic>
          <a:graphicData uri="http://schemas.openxmlformats.org/presentationml/2006/ole">
            <mc:AlternateContent xmlns:mc="http://schemas.openxmlformats.org/markup-compatibility/2006">
              <mc:Choice xmlns:v="urn:schemas-microsoft-com:vml" Requires="v">
                <p:oleObj spid="_x0000_s2473" name="Формула" r:id="rId5" imgW="774364" imgH="444307" progId="Equation.3">
                  <p:embed/>
                </p:oleObj>
              </mc:Choice>
              <mc:Fallback>
                <p:oleObj name="Формула" r:id="rId5" imgW="774364" imgH="444307" progId="Equation.3">
                  <p:embed/>
                  <p:pic>
                    <p:nvPicPr>
                      <p:cNvPr id="0" name="Объект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7864" y="3429000"/>
                        <a:ext cx="1512168" cy="663699"/>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266535657"/>
              </p:ext>
            </p:extLst>
          </p:nvPr>
        </p:nvGraphicFramePr>
        <p:xfrm>
          <a:off x="2627784" y="4365104"/>
          <a:ext cx="1117600" cy="381000"/>
        </p:xfrm>
        <a:graphic>
          <a:graphicData uri="http://schemas.openxmlformats.org/presentationml/2006/ole">
            <mc:AlternateContent xmlns:mc="http://schemas.openxmlformats.org/markup-compatibility/2006">
              <mc:Choice xmlns:v="urn:schemas-microsoft-com:vml" Requires="v">
                <p:oleObj spid="_x0000_s2474" name="Формула" r:id="rId7" imgW="787320" imgH="215640" progId="Equation.3">
                  <p:embed/>
                </p:oleObj>
              </mc:Choice>
              <mc:Fallback>
                <p:oleObj name="Формула" r:id="rId7" imgW="787320" imgH="215640" progId="Equation.3">
                  <p:embed/>
                  <p:pic>
                    <p:nvPicPr>
                      <p:cNvPr id="0" name="Объект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27784" y="4365104"/>
                        <a:ext cx="11176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4054046859"/>
              </p:ext>
            </p:extLst>
          </p:nvPr>
        </p:nvGraphicFramePr>
        <p:xfrm>
          <a:off x="3635896" y="4365104"/>
          <a:ext cx="1001713" cy="330200"/>
        </p:xfrm>
        <a:graphic>
          <a:graphicData uri="http://schemas.openxmlformats.org/presentationml/2006/ole">
            <mc:AlternateContent xmlns:mc="http://schemas.openxmlformats.org/markup-compatibility/2006">
              <mc:Choice xmlns:v="urn:schemas-microsoft-com:vml" Requires="v">
                <p:oleObj spid="_x0000_s2475" name="Формула" r:id="rId9" imgW="672840" imgH="177480" progId="Equation.3">
                  <p:embed/>
                </p:oleObj>
              </mc:Choice>
              <mc:Fallback>
                <p:oleObj name="Формула" r:id="rId9" imgW="672840" imgH="177480" progId="Equation.3">
                  <p:embed/>
                  <p:pic>
                    <p:nvPicPr>
                      <p:cNvPr id="0" name="Объект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35896" y="4365104"/>
                        <a:ext cx="1001713"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594604170"/>
              </p:ext>
            </p:extLst>
          </p:nvPr>
        </p:nvGraphicFramePr>
        <p:xfrm>
          <a:off x="4499992" y="4797152"/>
          <a:ext cx="207963" cy="330200"/>
        </p:xfrm>
        <a:graphic>
          <a:graphicData uri="http://schemas.openxmlformats.org/presentationml/2006/ole">
            <mc:AlternateContent xmlns:mc="http://schemas.openxmlformats.org/markup-compatibility/2006">
              <mc:Choice xmlns:v="urn:schemas-microsoft-com:vml" Requires="v">
                <p:oleObj spid="_x0000_s2476" name="Формула" r:id="rId11" imgW="139680" imgH="177480" progId="Equation.3">
                  <p:embed/>
                </p:oleObj>
              </mc:Choice>
              <mc:Fallback>
                <p:oleObj name="Формула" r:id="rId11" imgW="139680" imgH="177480" progId="Equation.3">
                  <p:embed/>
                  <p:pic>
                    <p:nvPicPr>
                      <p:cNvPr id="0" name="Объект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99992" y="4797152"/>
                        <a:ext cx="207963"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3554129560"/>
              </p:ext>
            </p:extLst>
          </p:nvPr>
        </p:nvGraphicFramePr>
        <p:xfrm>
          <a:off x="971600" y="5301208"/>
          <a:ext cx="1079500" cy="344487"/>
        </p:xfrm>
        <a:graphic>
          <a:graphicData uri="http://schemas.openxmlformats.org/presentationml/2006/ole">
            <mc:AlternateContent xmlns:mc="http://schemas.openxmlformats.org/markup-compatibility/2006">
              <mc:Choice xmlns:v="urn:schemas-microsoft-com:vml" Requires="v">
                <p:oleObj spid="_x0000_s2477" name="Формула" r:id="rId13" imgW="622030" imgH="203112" progId="Equation.3">
                  <p:embed/>
                </p:oleObj>
              </mc:Choice>
              <mc:Fallback>
                <p:oleObj name="Формула" r:id="rId13" imgW="622030" imgH="203112" progId="Equation.3">
                  <p:embed/>
                  <p:pic>
                    <p:nvPicPr>
                      <p:cNvPr id="0" name="Объект 1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71600" y="5301208"/>
                        <a:ext cx="1079500" cy="34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8550847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Згладжування сходового дефекту</a:t>
            </a:r>
            <a:r>
              <a:rPr lang="en-US" b="0" dirty="0">
                <a:solidFill>
                  <a:schemeClr val="bg1"/>
                </a:solidFill>
                <a:latin typeface="Arial" panose="020B0604020202020204" pitchFamily="34" charset="0"/>
                <a:cs typeface="Arial" panose="020B0604020202020204" pitchFamily="34" charset="0"/>
              </a:rPr>
              <a:t>.</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r>
              <a:rPr lang="ru-RU" b="0" dirty="0">
                <a:solidFill>
                  <a:schemeClr val="bg1"/>
                </a:solidFill>
                <a:latin typeface="Arial" panose="020B0604020202020204" pitchFamily="34" charset="0"/>
                <a:cs typeface="Arial" panose="020B0604020202020204" pitchFamily="34" charset="0"/>
              </a:rPr>
              <a:t>А</a:t>
            </a:r>
            <a:r>
              <a:rPr lang="uk-UA" b="0" dirty="0">
                <a:solidFill>
                  <a:schemeClr val="bg1"/>
                </a:solidFill>
                <a:latin typeface="Arial" panose="020B0604020202020204" pitchFamily="34" charset="0"/>
                <a:cs typeface="Arial" panose="020B0604020202020204" pitchFamily="34" charset="0"/>
              </a:rPr>
              <a:t>лгоритм  Брезенхема</a:t>
            </a:r>
            <a:r>
              <a:rPr lang="en-US" b="0" dirty="0">
                <a:solidFill>
                  <a:schemeClr val="bg1"/>
                </a:solidFill>
                <a:latin typeface="Arial" panose="020B0604020202020204" pitchFamily="34" charset="0"/>
                <a:cs typeface="Arial" panose="020B0604020202020204" pitchFamily="34" charset="0"/>
              </a:rPr>
              <a:t> </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Задається початкове значення </a:t>
            </a:r>
            <a:r>
              <a:rPr lang="uk-UA" dirty="0" smtClean="0">
                <a:solidFill>
                  <a:schemeClr val="bg1"/>
                </a:solidFill>
                <a:latin typeface="Arial" panose="020B0604020202020204" pitchFamily="34" charset="0"/>
                <a:cs typeface="Arial" panose="020B0604020202020204" pitchFamily="34" charset="0"/>
              </a:rPr>
              <a:t>похибки</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 починаючи </a:t>
            </a:r>
            <a:r>
              <a:rPr lang="uk-UA" dirty="0" smtClean="0">
                <a:solidFill>
                  <a:schemeClr val="bg1"/>
                </a:solidFill>
                <a:latin typeface="Arial" panose="020B0604020202020204" pitchFamily="34" charset="0"/>
                <a:cs typeface="Arial" panose="020B0604020202020204" pitchFamily="34" charset="0"/>
              </a:rPr>
              <a:t>з </a:t>
            </a:r>
            <a:r>
              <a:rPr lang="uk-UA" dirty="0">
                <a:solidFill>
                  <a:schemeClr val="bg1"/>
                </a:solidFill>
                <a:latin typeface="Arial" panose="020B0604020202020204" pitchFamily="34" charset="0"/>
                <a:cs typeface="Arial" panose="020B0604020202020204" pitchFamily="34" charset="0"/>
              </a:rPr>
              <a:t>лівої кінцевої точки, до тих пір поки не буде досягнута права кінцева точка по абсцисі </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якщо   </a:t>
            </a:r>
            <a:endParaRPr lang="ru-RU"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якщо </a:t>
            </a:r>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927681220"/>
              </p:ext>
            </p:extLst>
          </p:nvPr>
        </p:nvGraphicFramePr>
        <p:xfrm>
          <a:off x="6444208" y="1556792"/>
          <a:ext cx="647700" cy="592137"/>
        </p:xfrm>
        <a:graphic>
          <a:graphicData uri="http://schemas.openxmlformats.org/presentationml/2006/ole">
            <mc:AlternateContent xmlns:mc="http://schemas.openxmlformats.org/markup-compatibility/2006">
              <mc:Choice xmlns:v="urn:schemas-microsoft-com:vml" Requires="v">
                <p:oleObj spid="_x0000_s3346" name="Формула" r:id="rId3" imgW="431613" imgH="444307" progId="Equation.3">
                  <p:embed/>
                </p:oleObj>
              </mc:Choice>
              <mc:Fallback>
                <p:oleObj name="Формула" r:id="rId3" imgW="431613" imgH="444307" progId="Equation.3">
                  <p:embed/>
                  <p:pic>
                    <p:nvPicPr>
                      <p:cNvPr id="0" name="Объект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4208" y="1556792"/>
                        <a:ext cx="647700" cy="59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922262060"/>
              </p:ext>
            </p:extLst>
          </p:nvPr>
        </p:nvGraphicFramePr>
        <p:xfrm>
          <a:off x="2627784" y="2852936"/>
          <a:ext cx="1079500" cy="382587"/>
        </p:xfrm>
        <a:graphic>
          <a:graphicData uri="http://schemas.openxmlformats.org/presentationml/2006/ole">
            <mc:AlternateContent xmlns:mc="http://schemas.openxmlformats.org/markup-compatibility/2006">
              <mc:Choice xmlns:v="urn:schemas-microsoft-com:vml" Requires="v">
                <p:oleObj spid="_x0000_s3347" name="Формула" r:id="rId5" imgW="850531" imgH="241195" progId="Equation.3">
                  <p:embed/>
                </p:oleObj>
              </mc:Choice>
              <mc:Fallback>
                <p:oleObj name="Формула" r:id="rId5" imgW="850531" imgH="241195" progId="Equation.3">
                  <p:embed/>
                  <p:pic>
                    <p:nvPicPr>
                      <p:cNvPr id="0" name="Объект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27784" y="2852936"/>
                        <a:ext cx="1079500"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681270454"/>
              </p:ext>
            </p:extLst>
          </p:nvPr>
        </p:nvGraphicFramePr>
        <p:xfrm>
          <a:off x="1763688" y="3717032"/>
          <a:ext cx="2592387" cy="406400"/>
        </p:xfrm>
        <a:graphic>
          <a:graphicData uri="http://schemas.openxmlformats.org/presentationml/2006/ole">
            <mc:AlternateContent xmlns:mc="http://schemas.openxmlformats.org/markup-compatibility/2006">
              <mc:Choice xmlns:v="urn:schemas-microsoft-com:vml" Requires="v">
                <p:oleObj spid="_x0000_s3348" name="Формула" r:id="rId7" imgW="1346200" imgH="190500" progId="Equation.3">
                  <p:embed/>
                </p:oleObj>
              </mc:Choice>
              <mc:Fallback>
                <p:oleObj name="Формула" r:id="rId7" imgW="1346200" imgH="190500" progId="Equation.3">
                  <p:embed/>
                  <p:pic>
                    <p:nvPicPr>
                      <p:cNvPr id="0" name="Объект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63688" y="3717032"/>
                        <a:ext cx="2592387"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4014987028"/>
              </p:ext>
            </p:extLst>
          </p:nvPr>
        </p:nvGraphicFramePr>
        <p:xfrm>
          <a:off x="1600696" y="4559151"/>
          <a:ext cx="3835400" cy="454025"/>
        </p:xfrm>
        <a:graphic>
          <a:graphicData uri="http://schemas.openxmlformats.org/presentationml/2006/ole">
            <mc:AlternateContent xmlns:mc="http://schemas.openxmlformats.org/markup-compatibility/2006">
              <mc:Choice xmlns:v="urn:schemas-microsoft-com:vml" Requires="v">
                <p:oleObj spid="_x0000_s3349" name="Формула" r:id="rId9" imgW="2450880" imgH="241200" progId="Equation.3">
                  <p:embed/>
                </p:oleObj>
              </mc:Choice>
              <mc:Fallback>
                <p:oleObj name="Формула" r:id="rId9" imgW="2450880" imgH="241200" progId="Equation.3">
                  <p:embed/>
                  <p:pic>
                    <p:nvPicPr>
                      <p:cNvPr id="0" name="Объект 16"/>
                      <p:cNvPicPr>
                        <a:picLocks noChangeAspect="1" noChangeArrowheads="1"/>
                      </p:cNvPicPr>
                      <p:nvPr/>
                    </p:nvPicPr>
                    <p:blipFill>
                      <a:blip r:embed="rId10"/>
                      <a:srcRect/>
                      <a:stretch>
                        <a:fillRect/>
                      </a:stretch>
                    </p:blipFill>
                    <p:spPr bwMode="auto">
                      <a:xfrm>
                        <a:off x="1600696" y="4559151"/>
                        <a:ext cx="383540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7315319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Згладжування сходового дефекту</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На </a:t>
            </a:r>
            <a:r>
              <a:rPr lang="uk-UA" dirty="0" smtClean="0">
                <a:solidFill>
                  <a:schemeClr val="bg1"/>
                </a:solidFill>
                <a:latin typeface="Arial" panose="020B0604020202020204" pitchFamily="34" charset="0"/>
                <a:cs typeface="Arial" panose="020B0604020202020204" pitchFamily="34" charset="0"/>
              </a:rPr>
              <a:t>наступному рисунку </a:t>
            </a:r>
            <a:r>
              <a:rPr lang="uk-UA" dirty="0">
                <a:solidFill>
                  <a:schemeClr val="bg1"/>
                </a:solidFill>
                <a:latin typeface="Arial" panose="020B0604020202020204" pitchFamily="34" charset="0"/>
                <a:cs typeface="Arial" panose="020B0604020202020204" pitchFamily="34" charset="0"/>
              </a:rPr>
              <a:t>відповідно зверху вниз  показана побудова відрізка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за </a:t>
            </a:r>
            <a:r>
              <a:rPr lang="uk-UA" dirty="0">
                <a:solidFill>
                  <a:schemeClr val="bg1"/>
                </a:solidFill>
                <a:latin typeface="Arial" panose="020B0604020202020204" pitchFamily="34" charset="0"/>
                <a:cs typeface="Arial" panose="020B0604020202020204" pitchFamily="34" charset="0"/>
              </a:rPr>
              <a:t>допомогою безпосередньо алгоритму </a:t>
            </a:r>
            <a:r>
              <a:rPr lang="uk-UA" dirty="0" smtClean="0">
                <a:solidFill>
                  <a:schemeClr val="bg1"/>
                </a:solidFill>
                <a:latin typeface="Arial" panose="020B0604020202020204" pitchFamily="34" charset="0"/>
                <a:cs typeface="Arial" panose="020B0604020202020204" pitchFamily="34" charset="0"/>
              </a:rPr>
              <a:t>Брезенхема;</a:t>
            </a: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зафарбування пікселя </a:t>
            </a:r>
            <a:r>
              <a:rPr lang="uk-UA" dirty="0">
                <a:solidFill>
                  <a:schemeClr val="bg1"/>
                </a:solidFill>
                <a:latin typeface="Arial" panose="020B0604020202020204" pitchFamily="34" charset="0"/>
                <a:cs typeface="Arial" panose="020B0604020202020204" pitchFamily="34" charset="0"/>
              </a:rPr>
              <a:t>з яскравістю пропорційно фактичній площі, що відсікає відрізок від </a:t>
            </a:r>
            <a:r>
              <a:rPr lang="uk-UA" dirty="0" smtClean="0">
                <a:solidFill>
                  <a:schemeClr val="bg1"/>
                </a:solidFill>
                <a:latin typeface="Arial" panose="020B0604020202020204" pitchFamily="34" charset="0"/>
                <a:cs typeface="Arial" panose="020B0604020202020204" pitchFamily="34" charset="0"/>
              </a:rPr>
              <a:t>піксела;</a:t>
            </a:r>
          </a:p>
          <a:p>
            <a:r>
              <a:rPr lang="uk-UA"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по </a:t>
            </a:r>
            <a:r>
              <a:rPr lang="uk-UA" dirty="0">
                <a:solidFill>
                  <a:schemeClr val="bg1"/>
                </a:solidFill>
                <a:latin typeface="Arial" panose="020B0604020202020204" pitchFamily="34" charset="0"/>
                <a:cs typeface="Arial" panose="020B0604020202020204" pitchFamily="34" charset="0"/>
              </a:rPr>
              <a:t>модифікованому алгоритму  Брезенхема.</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spTree>
    <p:extLst>
      <p:ext uri="{BB962C8B-B14F-4D97-AF65-F5344CB8AC3E}">
        <p14:creationId xmlns:p14="http://schemas.microsoft.com/office/powerpoint/2010/main" val="8976097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Згладжування сходового дефекту</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48866" y="1600200"/>
            <a:ext cx="2246268"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614236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0" dirty="0" smtClean="0">
                <a:solidFill>
                  <a:schemeClr val="bg1"/>
                </a:solidFill>
                <a:latin typeface="Arial" panose="020B0604020202020204" pitchFamily="34" charset="0"/>
                <a:cs typeface="Arial" panose="020B0604020202020204" pitchFamily="34" charset="0"/>
              </a:rPr>
              <a:t>Основні задачі обробки зображень</a:t>
            </a:r>
            <a:endParaRPr lang="uk-UA" b="0"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 Фільтрування </a:t>
            </a:r>
            <a:r>
              <a:rPr lang="uk-UA" dirty="0">
                <a:solidFill>
                  <a:schemeClr val="bg1"/>
                </a:solidFill>
                <a:latin typeface="Arial" panose="020B0604020202020204" pitchFamily="34" charset="0"/>
                <a:cs typeface="Arial" panose="020B0604020202020204" pitchFamily="34" charset="0"/>
              </a:rPr>
              <a:t>та покращення візуального </a:t>
            </a:r>
            <a:r>
              <a:rPr lang="uk-UA" dirty="0" smtClean="0">
                <a:solidFill>
                  <a:schemeClr val="bg1"/>
                </a:solidFill>
                <a:latin typeface="Arial" panose="020B0604020202020204" pitchFamily="34" charset="0"/>
                <a:cs typeface="Arial" panose="020B0604020202020204" pitchFamily="34" charset="0"/>
              </a:rPr>
              <a:t>сприйняття</a:t>
            </a: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зображення</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Відновлення відсутніх ділянок зображення.</a:t>
            </a:r>
            <a:endParaRPr lang="ru-RU"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Виявлення об'єктів та його ідентифікація .</a:t>
            </a:r>
            <a:endParaRPr lang="ru-RU"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Оцінка геометричних трансформацій та </a:t>
            </a:r>
            <a:r>
              <a:rPr lang="uk-UA" dirty="0" smtClean="0">
                <a:solidFill>
                  <a:schemeClr val="bg1"/>
                </a:solidFill>
                <a:latin typeface="Arial" panose="020B0604020202020204" pitchFamily="34" charset="0"/>
                <a:cs typeface="Arial" panose="020B0604020202020204" pitchFamily="34" charset="0"/>
              </a:rPr>
              <a:t>суміщення</a:t>
            </a: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зображення </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  </a:t>
            </a:r>
            <a:r>
              <a:rPr lang="uk-UA" dirty="0">
                <a:solidFill>
                  <a:schemeClr val="bg1"/>
                </a:solidFill>
                <a:latin typeface="Arial" panose="020B0604020202020204" pitchFamily="34" charset="0"/>
                <a:cs typeface="Arial" panose="020B0604020202020204" pitchFamily="34" charset="0"/>
              </a:rPr>
              <a:t>Оцінка параметрів зображення.</a:t>
            </a:r>
            <a:endParaRPr lang="ru-RU"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  Стиснення </a:t>
            </a:r>
            <a:r>
              <a:rPr lang="uk-UA" dirty="0">
                <a:solidFill>
                  <a:schemeClr val="bg1"/>
                </a:solidFill>
                <a:latin typeface="Arial" panose="020B0604020202020204" pitchFamily="34" charset="0"/>
                <a:cs typeface="Arial" panose="020B0604020202020204" pitchFamily="34" charset="0"/>
              </a:rPr>
              <a:t>зображення</a:t>
            </a:r>
            <a:endParaRPr lang="ru-RU" dirty="0">
              <a:solidFill>
                <a:schemeClr val="bg1"/>
              </a:solidFill>
              <a:latin typeface="Arial" panose="020B0604020202020204" pitchFamily="34" charset="0"/>
              <a:cs typeface="Arial" panose="020B0604020202020204" pitchFamily="34" charset="0"/>
            </a:endParaRPr>
          </a:p>
          <a:p>
            <a:r>
              <a:rPr lang="uk-UA" dirty="0"/>
              <a:t> </a:t>
            </a:r>
            <a:endParaRPr lang="ru-RU" dirty="0"/>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spTree>
    <p:extLst>
      <p:ext uri="{BB962C8B-B14F-4D97-AF65-F5344CB8AC3E}">
        <p14:creationId xmlns:p14="http://schemas.microsoft.com/office/powerpoint/2010/main" val="2770440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Фрактали</a:t>
            </a:r>
            <a:endParaRPr lang="ru-RU" b="0"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Фрактал – структура, яка складається з частин, які в якомусь розумінні подібні </a:t>
            </a:r>
            <a:r>
              <a:rPr lang="uk-UA" dirty="0" smtClean="0">
                <a:solidFill>
                  <a:schemeClr val="bg1"/>
                </a:solidFill>
                <a:latin typeface="Arial" panose="020B0604020202020204" pitchFamily="34" charset="0"/>
                <a:cs typeface="Arial" panose="020B0604020202020204" pitchFamily="34" charset="0"/>
              </a:rPr>
              <a:t>цілому(визначення Мандельброта).</a:t>
            </a:r>
            <a:endParaRPr lang="ru-RU" dirty="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Фрактали широко застосовуються в комп'ютерній графіці для побудови зображень природних об'єктів, таких як дерева, кущі, гірські ландшафти, поверхні морів і так далі.</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spTree>
    <p:extLst>
      <p:ext uri="{BB962C8B-B14F-4D97-AF65-F5344CB8AC3E}">
        <p14:creationId xmlns:p14="http://schemas.microsoft.com/office/powerpoint/2010/main" val="4858715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Порогова бінаризація</a:t>
            </a: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Процес бінаризації – це переведення кольорового (або в градаціях сірого) зображення у двоколірне чорно-біле. Головним параметром такого перетворення є поріг </a:t>
            </a:r>
            <a:r>
              <a:rPr lang="en-US" dirty="0" smtClean="0">
                <a:solidFill>
                  <a:schemeClr val="bg1"/>
                </a:solidFill>
                <a:latin typeface="Arial" panose="020B0604020202020204" pitchFamily="34" charset="0"/>
                <a:cs typeface="Arial" panose="020B0604020202020204" pitchFamily="34" charset="0"/>
              </a:rPr>
              <a:t>T</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значення, з яким порівнюється яскравість кожного пікселя. За результатами порівняння, пікселю надається значення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0</a:t>
            </a:r>
            <a:r>
              <a:rPr lang="en-US" dirty="0" smtClean="0">
                <a:solidFill>
                  <a:schemeClr val="bg1"/>
                </a:solidFill>
                <a:latin typeface="Arial" panose="020B0604020202020204" pitchFamily="34" charset="0"/>
                <a:cs typeface="Arial" panose="020B0604020202020204" pitchFamily="34" charset="0"/>
              </a:rPr>
              <a:t>(B)</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або </a:t>
            </a:r>
            <a:r>
              <a:rPr lang="uk-UA" dirty="0" smtClean="0">
                <a:solidFill>
                  <a:schemeClr val="bg1"/>
                </a:solidFill>
                <a:latin typeface="Arial" panose="020B0604020202020204" pitchFamily="34" charset="0"/>
                <a:cs typeface="Arial" panose="020B0604020202020204" pitchFamily="34" charset="0"/>
              </a:rPr>
              <a:t>1</a:t>
            </a:r>
            <a:r>
              <a:rPr lang="en-US" dirty="0" smtClean="0">
                <a:solidFill>
                  <a:schemeClr val="bg1"/>
                </a:solidFill>
                <a:latin typeface="Arial" panose="020B0604020202020204" pitchFamily="34" charset="0"/>
                <a:cs typeface="Arial" panose="020B0604020202020204" pitchFamily="34" charset="0"/>
              </a:rPr>
              <a:t>(W)</a:t>
            </a:r>
            <a:r>
              <a:rPr lang="uk-UA" dirty="0" smtClean="0">
                <a:solidFill>
                  <a:schemeClr val="bg1"/>
                </a:solidFill>
                <a:latin typeface="Arial" panose="020B0604020202020204" pitchFamily="34" charset="0"/>
                <a:cs typeface="Arial" panose="020B0604020202020204" pitchFamily="34" charset="0"/>
              </a:rPr>
              <a:t>. </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109705925"/>
              </p:ext>
            </p:extLst>
          </p:nvPr>
        </p:nvGraphicFramePr>
        <p:xfrm>
          <a:off x="2843808" y="4437112"/>
          <a:ext cx="2664296" cy="1343149"/>
        </p:xfrm>
        <a:graphic>
          <a:graphicData uri="http://schemas.openxmlformats.org/presentationml/2006/ole">
            <mc:AlternateContent xmlns:mc="http://schemas.openxmlformats.org/markup-compatibility/2006">
              <mc:Choice xmlns:v="urn:schemas-microsoft-com:vml" Requires="v">
                <p:oleObj spid="_x0000_s19471" name="Формула" r:id="rId3" imgW="1155600" imgH="850680" progId="Equation.3">
                  <p:embed/>
                </p:oleObj>
              </mc:Choice>
              <mc:Fallback>
                <p:oleObj name="Формула" r:id="rId3" imgW="1155600" imgH="850680" progId="Equation.3">
                  <p:embed/>
                  <p:pic>
                    <p:nvPicPr>
                      <p:cNvPr id="0" name="Объект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808" y="4437112"/>
                        <a:ext cx="2664296" cy="1343149"/>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13248154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Порогова бінаризація</a:t>
            </a:r>
            <a:endParaRPr lang="uk-UA"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Існують різні методи бінаризації, які можна умовно розділити на дві групи – глобальні та локальні.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У </a:t>
            </a:r>
            <a:r>
              <a:rPr lang="uk-UA" dirty="0">
                <a:solidFill>
                  <a:schemeClr val="bg1"/>
                </a:solidFill>
                <a:latin typeface="Arial" panose="020B0604020202020204" pitchFamily="34" charset="0"/>
                <a:cs typeface="Arial" panose="020B0604020202020204" pitchFamily="34" charset="0"/>
              </a:rPr>
              <a:t>першому випадку величина порога залишається незмінною протягом усього процесу бінаризації.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У </a:t>
            </a:r>
            <a:r>
              <a:rPr lang="uk-UA" dirty="0">
                <a:solidFill>
                  <a:schemeClr val="bg1"/>
                </a:solidFill>
                <a:latin typeface="Arial" panose="020B0604020202020204" pitchFamily="34" charset="0"/>
                <a:cs typeface="Arial" panose="020B0604020202020204" pitchFamily="34" charset="0"/>
              </a:rPr>
              <a:t>другому зображення розбивається області, у кожному з яких обчислюється локальний поріг.</a:t>
            </a: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31</a:t>
            </a:fld>
            <a:endParaRPr lang="ru-RU" dirty="0"/>
          </a:p>
        </p:txBody>
      </p:sp>
    </p:spTree>
    <p:extLst>
      <p:ext uri="{BB962C8B-B14F-4D97-AF65-F5344CB8AC3E}">
        <p14:creationId xmlns:p14="http://schemas.microsoft.com/office/powerpoint/2010/main" val="17116058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Порогова бінаризація</a:t>
            </a:r>
            <a:endParaRPr lang="uk-UA" dirty="0"/>
          </a:p>
        </p:txBody>
      </p:sp>
      <p:sp>
        <p:nvSpPr>
          <p:cNvPr id="3" name="Объект 2"/>
          <p:cNvSpPr>
            <a:spLocks noGrp="1"/>
          </p:cNvSpPr>
          <p:nvPr>
            <p:ph idx="1"/>
          </p:nvPr>
        </p:nvSpPr>
        <p:spPr/>
        <p:txBody>
          <a:bodyPr>
            <a:normAutofit/>
          </a:bodyPr>
          <a:lstStyle/>
          <a:p>
            <a:r>
              <a:rPr lang="uk-UA" dirty="0" smtClean="0">
                <a:solidFill>
                  <a:schemeClr val="bg1"/>
                </a:solidFill>
                <a:latin typeface="Arial" panose="020B0604020202020204" pitchFamily="34" charset="0"/>
                <a:cs typeface="Arial" panose="020B0604020202020204" pitchFamily="34" charset="0"/>
              </a:rPr>
              <a:t>Головна </a:t>
            </a:r>
            <a:r>
              <a:rPr lang="uk-UA" dirty="0">
                <a:solidFill>
                  <a:schemeClr val="bg1"/>
                </a:solidFill>
                <a:latin typeface="Arial" panose="020B0604020202020204" pitchFamily="34" charset="0"/>
                <a:cs typeface="Arial" panose="020B0604020202020204" pitchFamily="34" charset="0"/>
              </a:rPr>
              <a:t>мета бінаризації – це радикальне зменшення кількості інформації, з якою доводиться працювати. Просто кажучи, успішна бінаризація сильно спрощує подальшу роботу із зображенням</a:t>
            </a:r>
            <a:r>
              <a:rPr lang="uk-UA" dirty="0" smtClean="0">
                <a:solidFill>
                  <a:schemeClr val="bg1"/>
                </a:solidFill>
                <a:latin typeface="Arial" panose="020B0604020202020204" pitchFamily="34" charset="0"/>
                <a:cs typeface="Arial" panose="020B0604020202020204" pitchFamily="34" charset="0"/>
              </a:rPr>
              <a:t>.</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З іншого боку, невдачі в процесі бінаризації можуть </a:t>
            </a:r>
            <a:r>
              <a:rPr lang="uk-UA" dirty="0" smtClean="0">
                <a:solidFill>
                  <a:schemeClr val="bg1"/>
                </a:solidFill>
                <a:latin typeface="Arial" panose="020B0604020202020204" pitchFamily="34" charset="0"/>
                <a:cs typeface="Arial" panose="020B0604020202020204" pitchFamily="34" charset="0"/>
              </a:rPr>
              <a:t>привести </a:t>
            </a:r>
            <a:r>
              <a:rPr lang="uk-UA" dirty="0">
                <a:solidFill>
                  <a:schemeClr val="bg1"/>
                </a:solidFill>
                <a:latin typeface="Arial" panose="020B0604020202020204" pitchFamily="34" charset="0"/>
                <a:cs typeface="Arial" panose="020B0604020202020204" pitchFamily="34" charset="0"/>
              </a:rPr>
              <a:t>до спотворень, таких як розриви в лініях, втрата значущих деталей, порушення цілісності об'єктів, поява шуму та непередбачуване спотворення символів через неоднорідність фону.</a:t>
            </a:r>
          </a:p>
        </p:txBody>
      </p:sp>
      <p:sp>
        <p:nvSpPr>
          <p:cNvPr id="4" name="Номер слайда 3"/>
          <p:cNvSpPr>
            <a:spLocks noGrp="1"/>
          </p:cNvSpPr>
          <p:nvPr>
            <p:ph type="sldNum" sz="quarter" idx="12"/>
          </p:nvPr>
        </p:nvSpPr>
        <p:spPr/>
        <p:txBody>
          <a:bodyPr/>
          <a:lstStyle/>
          <a:p>
            <a:fld id="{B19B0651-EE4F-4900-A07F-96A6BFA9D0F0}" type="slidenum">
              <a:rPr lang="ru-RU" smtClean="0"/>
              <a:t>32</a:t>
            </a:fld>
            <a:endParaRPr lang="ru-RU" dirty="0"/>
          </a:p>
        </p:txBody>
      </p:sp>
    </p:spTree>
    <p:extLst>
      <p:ext uri="{BB962C8B-B14F-4D97-AF65-F5344CB8AC3E}">
        <p14:creationId xmlns:p14="http://schemas.microsoft.com/office/powerpoint/2010/main" val="16348284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Метод порогової інтенсивності</a:t>
            </a:r>
            <a:endParaRPr lang="ru-RU"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Білий відповідає максимальній інтенсивності для дисплея, а чорний - мінімальної.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Порогову </a:t>
            </a:r>
            <a:r>
              <a:rPr lang="uk-UA" dirty="0">
                <a:solidFill>
                  <a:schemeClr val="bg1"/>
                </a:solidFill>
                <a:latin typeface="Arial" panose="020B0604020202020204" pitchFamily="34" charset="0"/>
                <a:cs typeface="Arial" panose="020B0604020202020204" pitchFamily="34" charset="0"/>
              </a:rPr>
              <a:t>величину зазвичай встановлюють приблизно дорівнює половині максимальної інтенсивності</a:t>
            </a:r>
            <a:r>
              <a:rPr lang="uk-UA" dirty="0" smtClean="0">
                <a:solidFill>
                  <a:schemeClr val="bg1"/>
                </a:solidFill>
                <a:latin typeface="Arial" panose="020B0604020202020204" pitchFamily="34" charset="0"/>
                <a:cs typeface="Arial" panose="020B0604020202020204" pitchFamily="34" charset="0"/>
              </a:rPr>
              <a:t>.</a:t>
            </a:r>
          </a:p>
          <a:p>
            <a:r>
              <a:rPr lang="uk-UA" dirty="0">
                <a:solidFill>
                  <a:schemeClr val="bg1"/>
                </a:solidFill>
                <a:latin typeface="Arial" panose="020B0604020202020204" pitchFamily="34" charset="0"/>
                <a:cs typeface="Arial" panose="020B0604020202020204" pitchFamily="34" charset="0"/>
              </a:rPr>
              <a:t>Дрібні деталі губляться через відносно великих помилок виведеної інтенсивності для кожного пікселя.</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33</a:t>
            </a:fld>
            <a:endParaRPr lang="ru-RU" dirty="0"/>
          </a:p>
        </p:txBody>
      </p:sp>
    </p:spTree>
    <p:extLst>
      <p:ext uri="{BB962C8B-B14F-4D97-AF65-F5344CB8AC3E}">
        <p14:creationId xmlns:p14="http://schemas.microsoft.com/office/powerpoint/2010/main" val="40391157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Розподілення Флойда-Стейнберга</a:t>
            </a:r>
            <a:endParaRPr lang="uk-UA"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При використанні методу порогової бінаризації можливі великі помилки (відхилення від вихідного зображення). Наприклад, область, де яскравість всіх пікселів трохи нижче за поріг, стане повністю чорною</a:t>
            </a:r>
            <a:r>
              <a:rPr lang="uk-UA" dirty="0" smtClean="0">
                <a:solidFill>
                  <a:schemeClr val="bg1"/>
                </a:solidFill>
                <a:latin typeface="Arial" panose="020B0604020202020204" pitchFamily="34" charset="0"/>
                <a:cs typeface="Arial" panose="020B0604020202020204" pitchFamily="34" charset="0"/>
              </a:rPr>
              <a:t>.</a:t>
            </a:r>
          </a:p>
          <a:p>
            <a:r>
              <a:rPr lang="uk-UA" dirty="0">
                <a:solidFill>
                  <a:schemeClr val="bg1"/>
                </a:solidFill>
                <a:latin typeface="Arial" panose="020B0604020202020204" pitchFamily="34" charset="0"/>
                <a:cs typeface="Arial" panose="020B0604020202020204" pitchFamily="34" charset="0"/>
              </a:rPr>
              <a:t>У методі, розробленому Флойдом і </a:t>
            </a:r>
            <a:r>
              <a:rPr lang="uk-UA" dirty="0" smtClean="0">
                <a:solidFill>
                  <a:schemeClr val="bg1"/>
                </a:solidFill>
                <a:latin typeface="Arial" panose="020B0604020202020204" pitchFamily="34" charset="0"/>
                <a:cs typeface="Arial" panose="020B0604020202020204" pitchFamily="34" charset="0"/>
              </a:rPr>
              <a:t>Стейнбергом величина  похибки </a:t>
            </a:r>
          </a:p>
          <a:p>
            <a:endParaRPr lang="uk-UA"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розподіляється </a:t>
            </a:r>
            <a:r>
              <a:rPr lang="uk-UA" dirty="0">
                <a:solidFill>
                  <a:schemeClr val="bg1"/>
                </a:solidFill>
                <a:latin typeface="Arial" panose="020B0604020202020204" pitchFamily="34" charset="0"/>
                <a:cs typeface="Arial" panose="020B0604020202020204" pitchFamily="34" charset="0"/>
              </a:rPr>
              <a:t>на навколишні пікселі.</a:t>
            </a:r>
            <a:r>
              <a:rPr lang="uk-UA" dirty="0" smtClean="0">
                <a:solidFill>
                  <a:schemeClr val="bg1"/>
                </a:solidFill>
                <a:latin typeface="Arial" panose="020B0604020202020204" pitchFamily="34" charset="0"/>
                <a:cs typeface="Arial" panose="020B0604020202020204" pitchFamily="34" charset="0"/>
              </a:rPr>
              <a:t> </a:t>
            </a:r>
            <a:endParaRPr lang="en-US"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34</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696146650"/>
              </p:ext>
            </p:extLst>
          </p:nvPr>
        </p:nvGraphicFramePr>
        <p:xfrm>
          <a:off x="3203848" y="4293096"/>
          <a:ext cx="1081087" cy="482600"/>
        </p:xfrm>
        <a:graphic>
          <a:graphicData uri="http://schemas.openxmlformats.org/presentationml/2006/ole">
            <mc:AlternateContent xmlns:mc="http://schemas.openxmlformats.org/markup-compatibility/2006">
              <mc:Choice xmlns:v="urn:schemas-microsoft-com:vml" Requires="v">
                <p:oleObj spid="_x0000_s16407" name="Формула" r:id="rId3" imgW="825142" imgH="266584" progId="Equation.3">
                  <p:embed/>
                </p:oleObj>
              </mc:Choice>
              <mc:Fallback>
                <p:oleObj name="Формула" r:id="rId3" imgW="825142" imgH="266584" progId="Equation.3">
                  <p:embed/>
                  <p:pic>
                    <p:nvPicPr>
                      <p:cNvPr id="0" name="Объект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3848" y="4293096"/>
                        <a:ext cx="1081087"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19061951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0" dirty="0">
                <a:solidFill>
                  <a:schemeClr val="bg1"/>
                </a:solidFill>
                <a:latin typeface="Arial" panose="020B0604020202020204" pitchFamily="34" charset="0"/>
                <a:cs typeface="Arial" panose="020B0604020202020204" pitchFamily="34" charset="0"/>
              </a:rPr>
              <a:t>Розподілення Флойда-Стейнберга</a:t>
            </a:r>
            <a:endParaRPr lang="ru-RU" dirty="0"/>
          </a:p>
        </p:txBody>
      </p:sp>
      <p:sp>
        <p:nvSpPr>
          <p:cNvPr id="3" name="Объект 2"/>
          <p:cNvSpPr>
            <a:spLocks noGrp="1"/>
          </p:cNvSpPr>
          <p:nvPr>
            <p:ph idx="1"/>
          </p:nvPr>
        </p:nvSpPr>
        <p:spPr/>
        <p:txBody>
          <a:bodyPr>
            <a:normAutofit/>
          </a:bodyPr>
          <a:lstStyle/>
          <a:p>
            <a:r>
              <a:rPr lang="uk-UA" sz="2800" dirty="0" smtClean="0">
                <a:solidFill>
                  <a:schemeClr val="bg1"/>
                </a:solidFill>
                <a:latin typeface="Arial" panose="020B0604020202020204" pitchFamily="34" charset="0"/>
                <a:cs typeface="Arial" panose="020B0604020202020204" pitchFamily="34" charset="0"/>
              </a:rPr>
              <a:t>Розподіл </a:t>
            </a:r>
            <a:r>
              <a:rPr lang="uk-UA" sz="2800" dirty="0">
                <a:solidFill>
                  <a:schemeClr val="bg1"/>
                </a:solidFill>
                <a:latin typeface="Arial" panose="020B0604020202020204" pitchFamily="34" charset="0"/>
                <a:cs typeface="Arial" panose="020B0604020202020204" pitchFamily="34" charset="0"/>
              </a:rPr>
              <a:t>помилки відбувається завжди вниз і вправо. Отже, при генерації зображення в порядку сканування повертатися назад не потрібно. </a:t>
            </a:r>
            <a:endParaRPr lang="uk-UA" sz="2800" dirty="0" smtClean="0">
              <a:solidFill>
                <a:schemeClr val="bg1"/>
              </a:solidFill>
              <a:latin typeface="Arial" panose="020B0604020202020204" pitchFamily="34" charset="0"/>
              <a:cs typeface="Arial" panose="020B0604020202020204" pitchFamily="34" charset="0"/>
            </a:endParaRPr>
          </a:p>
          <a:p>
            <a:r>
              <a:rPr lang="uk-UA" sz="2800" dirty="0" smtClean="0">
                <a:solidFill>
                  <a:schemeClr val="bg1"/>
                </a:solidFill>
                <a:latin typeface="Arial" panose="020B0604020202020204" pitchFamily="34" charset="0"/>
                <a:cs typeface="Arial" panose="020B0604020202020204" pitchFamily="34" charset="0"/>
              </a:rPr>
              <a:t>Зокрема</a:t>
            </a:r>
            <a:r>
              <a:rPr lang="uk-UA" sz="2800" dirty="0">
                <a:solidFill>
                  <a:schemeClr val="bg1"/>
                </a:solidFill>
                <a:latin typeface="Arial" panose="020B0604020202020204" pitchFamily="34" charset="0"/>
                <a:cs typeface="Arial" panose="020B0604020202020204" pitchFamily="34" charset="0"/>
              </a:rPr>
              <a:t>, в алгоритмі Флойда-Стейнберга 3/8 помилки розподіляється вправо, 3/8 - вниз і 1/4 - по діагоналі, як це показано на </a:t>
            </a:r>
            <a:r>
              <a:rPr lang="uk-UA" sz="2800" dirty="0" smtClean="0">
                <a:solidFill>
                  <a:schemeClr val="bg1"/>
                </a:solidFill>
                <a:latin typeface="Arial" panose="020B0604020202020204" pitchFamily="34" charset="0"/>
                <a:cs typeface="Arial" panose="020B0604020202020204" pitchFamily="34" charset="0"/>
              </a:rPr>
              <a:t>рисунку.</a:t>
            </a:r>
          </a:p>
          <a:p>
            <a:r>
              <a:rPr lang="uk-UA" sz="2800" dirty="0" smtClean="0">
                <a:solidFill>
                  <a:schemeClr val="bg1"/>
                </a:solidFill>
                <a:latin typeface="Arial" panose="020B0604020202020204" pitchFamily="34" charset="0"/>
                <a:cs typeface="Arial" panose="020B0604020202020204" pitchFamily="34" charset="0"/>
              </a:rPr>
              <a:t>Даний підхід суттєво </a:t>
            </a:r>
            <a:r>
              <a:rPr lang="uk-UA" sz="2800" dirty="0">
                <a:solidFill>
                  <a:schemeClr val="bg1"/>
                </a:solidFill>
                <a:latin typeface="Arial" panose="020B0604020202020204" pitchFamily="34" charset="0"/>
                <a:cs typeface="Arial" panose="020B0604020202020204" pitchFamily="34" charset="0"/>
              </a:rPr>
              <a:t>покращує якість зображення.</a:t>
            </a:r>
            <a:endParaRPr lang="ru-RU" sz="2800" dirty="0">
              <a:solidFill>
                <a:schemeClr val="bg1"/>
              </a:solidFill>
              <a:latin typeface="Arial" panose="020B0604020202020204" pitchFamily="34" charset="0"/>
              <a:cs typeface="Arial" panose="020B0604020202020204" pitchFamily="34" charset="0"/>
            </a:endParaRPr>
          </a:p>
          <a:p>
            <a:endParaRPr lang="ru-RU" sz="2800"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35</a:t>
            </a:fld>
            <a:endParaRPr lang="ru-RU" dirty="0"/>
          </a:p>
        </p:txBody>
      </p:sp>
    </p:spTree>
    <p:extLst>
      <p:ext uri="{BB962C8B-B14F-4D97-AF65-F5344CB8AC3E}">
        <p14:creationId xmlns:p14="http://schemas.microsoft.com/office/powerpoint/2010/main" val="8857640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Розподілення Флойда-Стейнберга</a:t>
            </a:r>
            <a:endParaRPr lang="ru-RU" b="0" dirty="0"/>
          </a:p>
        </p:txBody>
      </p:sp>
      <p:sp>
        <p:nvSpPr>
          <p:cNvPr id="4" name="Номер слайда 3"/>
          <p:cNvSpPr>
            <a:spLocks noGrp="1"/>
          </p:cNvSpPr>
          <p:nvPr>
            <p:ph type="sldNum" sz="quarter" idx="12"/>
          </p:nvPr>
        </p:nvSpPr>
        <p:spPr/>
        <p:txBody>
          <a:bodyPr/>
          <a:lstStyle/>
          <a:p>
            <a:fld id="{B19B0651-EE4F-4900-A07F-96A6BFA9D0F0}" type="slidenum">
              <a:rPr lang="ru-RU" smtClean="0"/>
              <a:t>36</a:t>
            </a:fld>
            <a:endParaRPr lang="ru-RU" dirty="0"/>
          </a:p>
        </p:txBody>
      </p:sp>
      <p:pic>
        <p:nvPicPr>
          <p:cNvPr id="4098" name="Picture 2" descr="C:\Users\Владелец\Pictures\ФС.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71800" y="2204864"/>
            <a:ext cx="3118644" cy="26304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085084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Упорядковане збудженням</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На відміну від порогової бінаризації, у цьому методі поріг не фіксований, а вибирається з матриці порогових значень </a:t>
            </a:r>
            <a:r>
              <a:rPr lang="uk-UA" dirty="0" smtClean="0">
                <a:solidFill>
                  <a:schemeClr val="bg1"/>
                </a:solidFill>
                <a:latin typeface="Arial" panose="020B0604020202020204" pitchFamily="34" charset="0"/>
                <a:cs typeface="Arial" panose="020B0604020202020204" pitchFamily="34" charset="0"/>
              </a:rPr>
              <a:t>розміром </a:t>
            </a:r>
            <a:r>
              <a:rPr lang="uk-UA" dirty="0">
                <a:solidFill>
                  <a:schemeClr val="bg1"/>
                </a:solidFill>
                <a:latin typeface="Arial" panose="020B0604020202020204" pitchFamily="34" charset="0"/>
                <a:cs typeface="Arial" panose="020B0604020202020204" pitchFamily="34" charset="0"/>
              </a:rPr>
              <a:t>2Lx2L, де </a:t>
            </a:r>
            <a:r>
              <a:rPr lang="en-US" dirty="0" smtClean="0">
                <a:solidFill>
                  <a:schemeClr val="bg1"/>
                </a:solidFill>
                <a:latin typeface="Arial" panose="020B0604020202020204" pitchFamily="34" charset="0"/>
                <a:cs typeface="Arial" panose="020B0604020202020204" pitchFamily="34" charset="0"/>
              </a:rPr>
              <a:t>L </a:t>
            </a:r>
            <a:r>
              <a:rPr lang="uk-UA" dirty="0" smtClean="0">
                <a:solidFill>
                  <a:schemeClr val="bg1"/>
                </a:solidFill>
                <a:latin typeface="Arial" panose="020B0604020202020204" pitchFamily="34" charset="0"/>
                <a:cs typeface="Arial" panose="020B0604020202020204" pitchFamily="34" charset="0"/>
              </a:rPr>
              <a:t>визначається  </a:t>
            </a:r>
            <a:r>
              <a:rPr lang="uk-UA" dirty="0">
                <a:solidFill>
                  <a:schemeClr val="bg1"/>
                </a:solidFill>
                <a:latin typeface="Arial" panose="020B0604020202020204" pitchFamily="34" charset="0"/>
                <a:cs typeface="Arial" panose="020B0604020202020204" pitchFamily="34" charset="0"/>
              </a:rPr>
              <a:t>виходячи з розмірів зображення. Зображення розбивається на квадрати такого ж розміру, яскравість кожного пікселя кожного квадрата порівнюється з відповідним значенням у матриці D. Якщо вона менша, ніж у матриці, то піксель робиться чорним, інакше — білим</a:t>
            </a: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10799001"/>
              </p:ext>
            </p:extLst>
          </p:nvPr>
        </p:nvGraphicFramePr>
        <p:xfrm>
          <a:off x="2843808" y="5013176"/>
          <a:ext cx="1943100" cy="1127125"/>
        </p:xfrm>
        <a:graphic>
          <a:graphicData uri="http://schemas.openxmlformats.org/presentationml/2006/ole">
            <mc:AlternateContent xmlns:mc="http://schemas.openxmlformats.org/markup-compatibility/2006">
              <mc:Choice xmlns:v="urn:schemas-microsoft-com:vml" Requires="v">
                <p:oleObj spid="_x0000_s17426" name="Формула" r:id="rId3" imgW="1282700" imgH="850900" progId="Equation.3">
                  <p:embed/>
                </p:oleObj>
              </mc:Choice>
              <mc:Fallback>
                <p:oleObj name="Формула" r:id="rId3" imgW="1282700" imgH="850900" progId="Equation.3">
                  <p:embed/>
                  <p:pic>
                    <p:nvPicPr>
                      <p:cNvPr id="0" name="Объект 2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808" y="5013176"/>
                        <a:ext cx="1943100" cy="112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44648964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Упорядковане збудженням</a:t>
            </a:r>
            <a:endParaRPr lang="ru-RU"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Мінімальна </a:t>
            </a:r>
            <a:r>
              <a:rPr lang="uk-UA" dirty="0">
                <a:solidFill>
                  <a:schemeClr val="bg1"/>
                </a:solidFill>
                <a:latin typeface="Arial" panose="020B0604020202020204" pitchFamily="34" charset="0"/>
                <a:cs typeface="Arial" panose="020B0604020202020204" pitchFamily="34" charset="0"/>
              </a:rPr>
              <a:t>матриця упорядкованого збудження має розмір 2 * </a:t>
            </a:r>
            <a:r>
              <a:rPr lang="uk-UA" dirty="0" smtClean="0">
                <a:solidFill>
                  <a:schemeClr val="bg1"/>
                </a:solidFill>
                <a:latin typeface="Arial" panose="020B0604020202020204" pitchFamily="34" charset="0"/>
                <a:cs typeface="Arial" panose="020B0604020202020204" pitchFamily="34" charset="0"/>
              </a:rPr>
              <a:t>2. Оптимальна </a:t>
            </a:r>
            <a:r>
              <a:rPr lang="uk-UA" dirty="0">
                <a:solidFill>
                  <a:schemeClr val="bg1"/>
                </a:solidFill>
                <a:latin typeface="Arial" panose="020B0604020202020204" pitchFamily="34" charset="0"/>
                <a:cs typeface="Arial" panose="020B0604020202020204" pitchFamily="34" charset="0"/>
              </a:rPr>
              <a:t>2 * 2-матриця, яку першим запропонував Лім, має вигляд</a:t>
            </a:r>
            <a:r>
              <a:rPr lang="uk-UA" dirty="0" smtClean="0">
                <a:solidFill>
                  <a:schemeClr val="bg1"/>
                </a:solidFill>
                <a:latin typeface="Arial" panose="020B0604020202020204" pitchFamily="34" charset="0"/>
                <a:cs typeface="Arial" panose="020B0604020202020204" pitchFamily="34" charset="0"/>
              </a:rPr>
              <a:t>:</a:t>
            </a:r>
          </a:p>
          <a:p>
            <a:endParaRPr lang="uk-UA"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rgbClr val="FF0000"/>
                </a:solidFill>
                <a:latin typeface="Arial" panose="020B0604020202020204" pitchFamily="34" charset="0"/>
                <a:cs typeface="Arial" panose="020B0604020202020204" pitchFamily="34" charset="0"/>
              </a:rPr>
              <a:t>Зауваження</a:t>
            </a:r>
            <a:r>
              <a:rPr lang="uk-UA" dirty="0" smtClean="0">
                <a:solidFill>
                  <a:schemeClr val="bg1"/>
                </a:solidFill>
                <a:latin typeface="Arial" panose="020B0604020202020204" pitchFamily="34" charset="0"/>
                <a:cs typeface="Arial" panose="020B0604020202020204" pitchFamily="34" charset="0"/>
              </a:rPr>
              <a:t>: Перед застосуванням  методу значення інтенсивності повинно бути пронормоване.  </a:t>
            </a:r>
          </a:p>
          <a:p>
            <a:endParaRPr lang="uk-UA"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Матриці більш високого порядку обчислюються за допомогою наступної рекурентної формули</a:t>
            </a:r>
            <a:endParaRPr lang="uk-UA"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38</a:t>
            </a:fld>
            <a:endParaRPr lang="ru-RU" dirty="0"/>
          </a:p>
        </p:txBody>
      </p:sp>
      <p:graphicFrame>
        <p:nvGraphicFramePr>
          <p:cNvPr id="5" name="Объект 4"/>
          <p:cNvGraphicFramePr>
            <a:graphicFrameLocks noGrp="1" noChangeAspect="1"/>
          </p:cNvGraphicFramePr>
          <p:nvPr>
            <p:extLst>
              <p:ext uri="{D42A27DB-BD31-4B8C-83A1-F6EECF244321}">
                <p14:modId xmlns:p14="http://schemas.microsoft.com/office/powerpoint/2010/main" val="3477449886"/>
              </p:ext>
            </p:extLst>
          </p:nvPr>
        </p:nvGraphicFramePr>
        <p:xfrm>
          <a:off x="3059832" y="2852936"/>
          <a:ext cx="1582737" cy="808037"/>
        </p:xfrm>
        <a:graphic>
          <a:graphicData uri="http://schemas.openxmlformats.org/presentationml/2006/ole">
            <mc:AlternateContent xmlns:mc="http://schemas.openxmlformats.org/markup-compatibility/2006">
              <mc:Choice xmlns:v="urn:schemas-microsoft-com:vml" Requires="v">
                <p:oleObj spid="_x0000_s20494" name="Формула" r:id="rId4" imgW="990170" imgH="520474" progId="Equation.3">
                  <p:embed/>
                </p:oleObj>
              </mc:Choice>
              <mc:Fallback>
                <p:oleObj name="Формула" r:id="rId4" imgW="990170" imgH="520474" progId="Equation.3">
                  <p:embed/>
                  <p:pic>
                    <p:nvPicPr>
                      <p:cNvPr id="0" name="Объект 2"/>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59832" y="2852936"/>
                        <a:ext cx="1582737" cy="808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2665903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Матриця Ліма</a:t>
            </a:r>
            <a:endParaRPr lang="ru-RU" b="0"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39</a:t>
            </a:fld>
            <a:endParaRPr lang="ru-RU" dirty="0"/>
          </a:p>
        </p:txBody>
      </p:sp>
      <p:graphicFrame>
        <p:nvGraphicFramePr>
          <p:cNvPr id="9" name="Объект 8"/>
          <p:cNvGraphicFramePr>
            <a:graphicFrameLocks noChangeAspect="1"/>
          </p:cNvGraphicFramePr>
          <p:nvPr>
            <p:extLst>
              <p:ext uri="{D42A27DB-BD31-4B8C-83A1-F6EECF244321}">
                <p14:modId xmlns:p14="http://schemas.microsoft.com/office/powerpoint/2010/main" val="3585675426"/>
              </p:ext>
            </p:extLst>
          </p:nvPr>
        </p:nvGraphicFramePr>
        <p:xfrm>
          <a:off x="1907704" y="1916832"/>
          <a:ext cx="5112568" cy="1122164"/>
        </p:xfrm>
        <a:graphic>
          <a:graphicData uri="http://schemas.openxmlformats.org/presentationml/2006/ole">
            <mc:AlternateContent xmlns:mc="http://schemas.openxmlformats.org/markup-compatibility/2006">
              <mc:Choice xmlns:v="urn:schemas-microsoft-com:vml" Requires="v">
                <p:oleObj spid="_x0000_s5309" name="Формула" r:id="rId3" imgW="2984500" imgH="546100" progId="Equation.3">
                  <p:embed/>
                </p:oleObj>
              </mc:Choice>
              <mc:Fallback>
                <p:oleObj name="Формула" r:id="rId3" imgW="2984500" imgH="546100" progId="Equation.3">
                  <p:embed/>
                  <p:pic>
                    <p:nvPicPr>
                      <p:cNvPr id="0" name="Объект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1916832"/>
                        <a:ext cx="5112568" cy="1122164"/>
                      </a:xfrm>
                      <a:prstGeom prst="rect">
                        <a:avLst/>
                      </a:prstGeom>
                      <a:noFill/>
                      <a:ln>
                        <a:noFill/>
                      </a:ln>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2722569866"/>
              </p:ext>
            </p:extLst>
          </p:nvPr>
        </p:nvGraphicFramePr>
        <p:xfrm>
          <a:off x="2483768" y="3933056"/>
          <a:ext cx="2808312" cy="1846188"/>
        </p:xfrm>
        <a:graphic>
          <a:graphicData uri="http://schemas.openxmlformats.org/presentationml/2006/ole">
            <mc:AlternateContent xmlns:mc="http://schemas.openxmlformats.org/markup-compatibility/2006">
              <mc:Choice xmlns:v="urn:schemas-microsoft-com:vml" Requires="v">
                <p:oleObj spid="_x0000_s5310" name="Формула" r:id="rId5" imgW="1651000" imgH="1054100" progId="Equation.3">
                  <p:embed/>
                </p:oleObj>
              </mc:Choice>
              <mc:Fallback>
                <p:oleObj name="Формула" r:id="rId5" imgW="1651000" imgH="1054100" progId="Equation.3">
                  <p:embed/>
                  <p:pic>
                    <p:nvPicPr>
                      <p:cNvPr id="0" name="Объект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83768" y="3933056"/>
                        <a:ext cx="2808312" cy="184618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888987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0" dirty="0">
                <a:solidFill>
                  <a:schemeClr val="bg1"/>
                </a:solidFill>
                <a:latin typeface="Arial" panose="020B0604020202020204" pitchFamily="34" charset="0"/>
                <a:cs typeface="Arial" panose="020B0604020202020204" pitchFamily="34" charset="0"/>
              </a:rPr>
              <a:t>Множина (пил) Кантора</a:t>
            </a:r>
            <a:br>
              <a:rPr lang="ru-RU" b="0" dirty="0">
                <a:solidFill>
                  <a:schemeClr val="bg1"/>
                </a:solidFill>
                <a:latin typeface="Arial" panose="020B0604020202020204" pitchFamily="34" charset="0"/>
                <a:cs typeface="Arial" panose="020B0604020202020204" pitchFamily="34" charset="0"/>
              </a:rPr>
            </a:br>
            <a:endParaRPr lang="ru-RU" b="0" dirty="0"/>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sp>
        <p:nvSpPr>
          <p:cNvPr id="3" name="Объект 2"/>
          <p:cNvSpPr>
            <a:spLocks noGrp="1"/>
          </p:cNvSpPr>
          <p:nvPr>
            <p:ph idx="1"/>
          </p:nvPr>
        </p:nvSpPr>
        <p:spPr/>
        <p:txBody>
          <a:bodyPr/>
          <a:lstStyle/>
          <a:p>
            <a:endParaRPr lang="ru-RU" dirty="0">
              <a:solidFill>
                <a:schemeClr val="bg1"/>
              </a:solidFill>
              <a:latin typeface="Arial" panose="020B0604020202020204" pitchFamily="34" charset="0"/>
              <a:cs typeface="Arial" panose="020B0604020202020204" pitchFamily="34" charset="0"/>
            </a:endParaRPr>
          </a:p>
          <a:p>
            <a:endParaRPr lang="ru-RU" dirty="0" smtClean="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smtClean="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Сума довжин відкинутих інтервалів </a:t>
            </a:r>
            <a:endParaRPr lang="ru-RU" dirty="0">
              <a:solidFill>
                <a:schemeClr val="bg1"/>
              </a:solidFill>
              <a:latin typeface="Arial" panose="020B0604020202020204" pitchFamily="34" charset="0"/>
              <a:cs typeface="Arial" panose="020B0604020202020204" pitchFamily="34" charset="0"/>
            </a:endParaRPr>
          </a:p>
        </p:txBody>
      </p:sp>
      <p:pic>
        <p:nvPicPr>
          <p:cNvPr id="6" name="Picture 2" descr="C:\Users\Владелец\Pictures\Кантор.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63688" y="1700808"/>
            <a:ext cx="5184576" cy="244827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Объект 4"/>
          <p:cNvGraphicFramePr>
            <a:graphicFrameLocks noChangeAspect="1"/>
          </p:cNvGraphicFramePr>
          <p:nvPr>
            <p:extLst>
              <p:ext uri="{D42A27DB-BD31-4B8C-83A1-F6EECF244321}">
                <p14:modId xmlns:p14="http://schemas.microsoft.com/office/powerpoint/2010/main" val="634620811"/>
              </p:ext>
            </p:extLst>
          </p:nvPr>
        </p:nvGraphicFramePr>
        <p:xfrm>
          <a:off x="2267744" y="5013176"/>
          <a:ext cx="2448272" cy="672083"/>
        </p:xfrm>
        <a:graphic>
          <a:graphicData uri="http://schemas.openxmlformats.org/presentationml/2006/ole">
            <mc:AlternateContent xmlns:mc="http://schemas.openxmlformats.org/markup-compatibility/2006">
              <mc:Choice xmlns:v="urn:schemas-microsoft-com:vml" Requires="v">
                <p:oleObj spid="_x0000_s6193" name="Формула" r:id="rId4" imgW="1333500" imgH="457200" progId="Equation.3">
                  <p:embed/>
                </p:oleObj>
              </mc:Choice>
              <mc:Fallback>
                <p:oleObj name="Формула" r:id="rId4" imgW="1333500" imgH="457200" progId="Equation.3">
                  <p:embed/>
                  <p:pic>
                    <p:nvPicPr>
                      <p:cNvPr id="0" name="Объект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67744" y="5013176"/>
                        <a:ext cx="2448272" cy="672083"/>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254507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0" dirty="0">
                <a:solidFill>
                  <a:schemeClr val="bg1"/>
                </a:solidFill>
                <a:latin typeface="Arial" panose="020B0604020202020204" pitchFamily="34" charset="0"/>
                <a:cs typeface="Arial" panose="020B0604020202020204" pitchFamily="34" charset="0"/>
              </a:rPr>
              <a:t>Множина </a:t>
            </a:r>
            <a:r>
              <a:rPr lang="ru-RU" b="0" dirty="0" smtClean="0">
                <a:solidFill>
                  <a:schemeClr val="bg1"/>
                </a:solidFill>
                <a:latin typeface="Arial" panose="020B0604020202020204" pitchFamily="34" charset="0"/>
                <a:cs typeface="Arial" panose="020B0604020202020204" pitchFamily="34" charset="0"/>
              </a:rPr>
              <a:t>Кантора</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b="0" dirty="0"/>
          </a:p>
        </p:txBody>
      </p:sp>
      <p:sp>
        <p:nvSpPr>
          <p:cNvPr id="3" name="Объект 2"/>
          <p:cNvSpPr>
            <a:spLocks noGrp="1"/>
          </p:cNvSpPr>
          <p:nvPr>
            <p:ph idx="1"/>
          </p:nvPr>
        </p:nvSpPr>
        <p:spPr/>
        <p:txBody>
          <a:bodyPr/>
          <a:lstStyle/>
          <a:p>
            <a:r>
              <a:rPr lang="uk-UA" b="1" i="1" dirty="0" smtClean="0">
                <a:solidFill>
                  <a:schemeClr val="bg1"/>
                </a:solidFill>
                <a:latin typeface="Arial" panose="020B0604020202020204" pitchFamily="34" charset="0"/>
                <a:cs typeface="Arial" panose="020B0604020202020204" pitchFamily="34" charset="0"/>
              </a:rPr>
              <a:t>Визначення розмірності </a:t>
            </a:r>
            <a:r>
              <a:rPr lang="uk-UA" dirty="0" smtClean="0">
                <a:solidFill>
                  <a:schemeClr val="bg1"/>
                </a:solidFill>
                <a:latin typeface="Arial" panose="020B0604020202020204" pitchFamily="34" charset="0"/>
                <a:cs typeface="Arial" panose="020B0604020202020204" pitchFamily="34" charset="0"/>
              </a:rPr>
              <a:t>. Якщо область </a:t>
            </a:r>
            <a:r>
              <a:rPr lang="en-US" dirty="0" smtClean="0">
                <a:solidFill>
                  <a:schemeClr val="bg1"/>
                </a:solidFill>
                <a:latin typeface="Arial" panose="020B0604020202020204" pitchFamily="34" charset="0"/>
                <a:cs typeface="Arial" panose="020B0604020202020204" pitchFamily="34" charset="0"/>
              </a:rPr>
              <a:t>D</a:t>
            </a:r>
            <a:r>
              <a:rPr lang="uk-UA" dirty="0" smtClean="0">
                <a:solidFill>
                  <a:schemeClr val="bg1"/>
                </a:solidFill>
                <a:latin typeface="Arial" panose="020B0604020202020204" pitchFamily="34" charset="0"/>
                <a:cs typeface="Arial" panose="020B0604020202020204" pitchFamily="34" charset="0"/>
              </a:rPr>
              <a:t> розбивається на елементи з характерним розміром   . Кількість цих елементів, які покривають </a:t>
            </a:r>
            <a:r>
              <a:rPr lang="en-US" dirty="0" smtClean="0">
                <a:solidFill>
                  <a:schemeClr val="bg1"/>
                </a:solidFill>
                <a:latin typeface="Arial" panose="020B0604020202020204" pitchFamily="34" charset="0"/>
                <a:cs typeface="Arial" panose="020B0604020202020204" pitchFamily="34" charset="0"/>
              </a:rPr>
              <a:t>D</a:t>
            </a:r>
            <a:r>
              <a:rPr lang="uk-UA" dirty="0" smtClean="0">
                <a:solidFill>
                  <a:schemeClr val="bg1"/>
                </a:solidFill>
                <a:latin typeface="Arial" panose="020B0604020202020204" pitchFamily="34" charset="0"/>
                <a:cs typeface="Arial" panose="020B0604020202020204" pitchFamily="34" charset="0"/>
              </a:rPr>
              <a:t> дорівнює  </a:t>
            </a:r>
          </a:p>
          <a:p>
            <a:r>
              <a:rPr lang="uk-UA" dirty="0" smtClean="0">
                <a:solidFill>
                  <a:schemeClr val="bg1"/>
                </a:solidFill>
                <a:latin typeface="Arial" panose="020B0604020202020204" pitchFamily="34" charset="0"/>
                <a:cs typeface="Arial" panose="020B0604020202020204" pitchFamily="34" charset="0"/>
              </a:rPr>
              <a:t>     . Тоді вимір простору, до якого належить ця область визначається як</a:t>
            </a:r>
          </a:p>
          <a:p>
            <a:endParaRPr lang="uk-UA"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У випадку </a:t>
            </a:r>
            <a:r>
              <a:rPr lang="uk-UA" dirty="0">
                <a:solidFill>
                  <a:schemeClr val="bg1"/>
                </a:solidFill>
                <a:latin typeface="Arial" panose="020B0604020202020204" pitchFamily="34" charset="0"/>
                <a:cs typeface="Arial" panose="020B0604020202020204" pitchFamily="34" charset="0"/>
              </a:rPr>
              <a:t>площини  </a:t>
            </a:r>
            <a:r>
              <a:rPr lang="uk-UA" dirty="0" smtClean="0">
                <a:solidFill>
                  <a:schemeClr val="bg1"/>
                </a:solidFill>
                <a:latin typeface="Arial" panose="020B0604020202020204" pitchFamily="34" charset="0"/>
                <a:cs typeface="Arial" panose="020B0604020202020204" pitchFamily="34" charset="0"/>
              </a:rPr>
              <a:t>в якості </a:t>
            </a:r>
            <a:r>
              <a:rPr lang="en-US" dirty="0" smtClean="0">
                <a:solidFill>
                  <a:schemeClr val="bg1"/>
                </a:solidFill>
                <a:latin typeface="Arial" panose="020B0604020202020204" pitchFamily="34" charset="0"/>
                <a:cs typeface="Arial" panose="020B0604020202020204" pitchFamily="34" charset="0"/>
              </a:rPr>
              <a:t>D</a:t>
            </a:r>
            <a:r>
              <a:rPr lang="uk-UA" dirty="0" smtClean="0">
                <a:solidFill>
                  <a:schemeClr val="bg1"/>
                </a:solidFill>
                <a:latin typeface="Arial" panose="020B0604020202020204" pitchFamily="34" charset="0"/>
                <a:cs typeface="Arial" panose="020B0604020202020204" pitchFamily="34" charset="0"/>
              </a:rPr>
              <a:t> виберемо одиничний квадрат, розбитий на елементарні квадрати зі сторо-ною     , а кількість цих квадратів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632213178"/>
              </p:ext>
            </p:extLst>
          </p:nvPr>
        </p:nvGraphicFramePr>
        <p:xfrm>
          <a:off x="2627784" y="3717032"/>
          <a:ext cx="2232025" cy="693737"/>
        </p:xfrm>
        <a:graphic>
          <a:graphicData uri="http://schemas.openxmlformats.org/presentationml/2006/ole">
            <mc:AlternateContent xmlns:mc="http://schemas.openxmlformats.org/markup-compatibility/2006">
              <mc:Choice xmlns:v="urn:schemas-microsoft-com:vml" Requires="v">
                <p:oleObj spid="_x0000_s7412" name="Формула" r:id="rId3" imgW="1409088" imgH="482391" progId="Equation.3">
                  <p:embed/>
                </p:oleObj>
              </mc:Choice>
              <mc:Fallback>
                <p:oleObj name="Формула" r:id="rId3" imgW="1409088" imgH="482391" progId="Equation.3">
                  <p:embed/>
                  <p:pic>
                    <p:nvPicPr>
                      <p:cNvPr id="0" name="Объект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3717032"/>
                        <a:ext cx="2232025" cy="69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170884382"/>
              </p:ext>
            </p:extLst>
          </p:nvPr>
        </p:nvGraphicFramePr>
        <p:xfrm>
          <a:off x="8100392" y="2132856"/>
          <a:ext cx="260350" cy="236538"/>
        </p:xfrm>
        <a:graphic>
          <a:graphicData uri="http://schemas.openxmlformats.org/presentationml/2006/ole">
            <mc:AlternateContent xmlns:mc="http://schemas.openxmlformats.org/markup-compatibility/2006">
              <mc:Choice xmlns:v="urn:schemas-microsoft-com:vml" Requires="v">
                <p:oleObj spid="_x0000_s7413" name="Формула" r:id="rId5" imgW="190440" imgH="152280" progId="Equation.3">
                  <p:embed/>
                </p:oleObj>
              </mc:Choice>
              <mc:Fallback>
                <p:oleObj name="Формула" r:id="rId5" imgW="190440" imgH="152280" progId="Equation.3">
                  <p:embed/>
                  <p:pic>
                    <p:nvPicPr>
                      <p:cNvPr id="0" name="Объект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100392" y="2132856"/>
                        <a:ext cx="260350" cy="23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1200082188"/>
              </p:ext>
            </p:extLst>
          </p:nvPr>
        </p:nvGraphicFramePr>
        <p:xfrm>
          <a:off x="827584" y="2852936"/>
          <a:ext cx="330200" cy="363537"/>
        </p:xfrm>
        <a:graphic>
          <a:graphicData uri="http://schemas.openxmlformats.org/presentationml/2006/ole">
            <mc:AlternateContent xmlns:mc="http://schemas.openxmlformats.org/markup-compatibility/2006">
              <mc:Choice xmlns:v="urn:schemas-microsoft-com:vml" Requires="v">
                <p:oleObj spid="_x0000_s7414" name="Формула" r:id="rId7" imgW="253800" imgH="241200" progId="Equation.3">
                  <p:embed/>
                </p:oleObj>
              </mc:Choice>
              <mc:Fallback>
                <p:oleObj name="Формула" r:id="rId7" imgW="253800" imgH="241200" progId="Equation.3">
                  <p:embed/>
                  <p:pic>
                    <p:nvPicPr>
                      <p:cNvPr id="0" name="Объект 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584" y="2852936"/>
                        <a:ext cx="330200" cy="36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053431144"/>
              </p:ext>
            </p:extLst>
          </p:nvPr>
        </p:nvGraphicFramePr>
        <p:xfrm>
          <a:off x="1475656" y="5301208"/>
          <a:ext cx="260350" cy="236538"/>
        </p:xfrm>
        <a:graphic>
          <a:graphicData uri="http://schemas.openxmlformats.org/presentationml/2006/ole">
            <mc:AlternateContent xmlns:mc="http://schemas.openxmlformats.org/markup-compatibility/2006">
              <mc:Choice xmlns:v="urn:schemas-microsoft-com:vml" Requires="v">
                <p:oleObj spid="_x0000_s7415" name="Формула" r:id="rId9" imgW="190440" imgH="152280" progId="Equation.3">
                  <p:embed/>
                </p:oleObj>
              </mc:Choice>
              <mc:Fallback>
                <p:oleObj name="Формула" r:id="rId9" imgW="190440" imgH="152280" progId="Equation.3">
                  <p:embed/>
                  <p:pic>
                    <p:nvPicPr>
                      <p:cNvPr id="0" name="Объект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5656" y="5301208"/>
                        <a:ext cx="260350" cy="236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859846902"/>
              </p:ext>
            </p:extLst>
          </p:nvPr>
        </p:nvGraphicFramePr>
        <p:xfrm>
          <a:off x="3347864" y="5589240"/>
          <a:ext cx="1368152" cy="564703"/>
        </p:xfrm>
        <a:graphic>
          <a:graphicData uri="http://schemas.openxmlformats.org/presentationml/2006/ole">
            <mc:AlternateContent xmlns:mc="http://schemas.openxmlformats.org/markup-compatibility/2006">
              <mc:Choice xmlns:v="urn:schemas-microsoft-com:vml" Requires="v">
                <p:oleObj spid="_x0000_s7416" name="Формула" r:id="rId10" imgW="889000" imgH="279400" progId="Equation.3">
                  <p:embed/>
                </p:oleObj>
              </mc:Choice>
              <mc:Fallback>
                <p:oleObj name="Формула" r:id="rId10" imgW="889000" imgH="279400" progId="Equation.3">
                  <p:embed/>
                  <p:pic>
                    <p:nvPicPr>
                      <p:cNvPr id="0" name="Объект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347864" y="5589240"/>
                        <a:ext cx="1368152" cy="564703"/>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326396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Множина Кантора</a:t>
            </a:r>
            <a:endParaRPr lang="ru-RU" dirty="0"/>
          </a:p>
        </p:txBody>
      </p:sp>
      <p:sp>
        <p:nvSpPr>
          <p:cNvPr id="3" name="Объект 2"/>
          <p:cNvSpPr>
            <a:spLocks noGrp="1"/>
          </p:cNvSpPr>
          <p:nvPr>
            <p:ph idx="1"/>
          </p:nvPr>
        </p:nvSpPr>
        <p:spPr/>
        <p:txBody>
          <a:bodyPr>
            <a:normAutofit lnSpcReduction="10000"/>
          </a:bodyPr>
          <a:lstStyle/>
          <a:p>
            <a:r>
              <a:rPr lang="uk-UA" dirty="0" smtClean="0">
                <a:solidFill>
                  <a:schemeClr val="bg1"/>
                </a:solidFill>
                <a:latin typeface="Arial" panose="020B0604020202020204" pitchFamily="34" charset="0"/>
                <a:cs typeface="Arial" panose="020B0604020202020204" pitchFamily="34" charset="0"/>
              </a:rPr>
              <a:t>Звідки вимір площини дорівнює</a:t>
            </a:r>
          </a:p>
          <a:p>
            <a:endParaRPr lang="uk-UA"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У </a:t>
            </a:r>
            <a:r>
              <a:rPr lang="uk-UA" dirty="0">
                <a:solidFill>
                  <a:schemeClr val="bg1"/>
                </a:solidFill>
                <a:latin typeface="Arial" panose="020B0604020202020204" pitchFamily="34" charset="0"/>
                <a:cs typeface="Arial" panose="020B0604020202020204" pitchFamily="34" charset="0"/>
              </a:rPr>
              <a:t>випадку множини Кантора </a:t>
            </a:r>
            <a:r>
              <a:rPr lang="uk-UA" dirty="0" smtClean="0">
                <a:solidFill>
                  <a:schemeClr val="bg1"/>
                </a:solidFill>
                <a:latin typeface="Arial" panose="020B0604020202020204" pitchFamily="34" charset="0"/>
                <a:cs typeface="Arial" panose="020B0604020202020204" pitchFamily="34" charset="0"/>
              </a:rPr>
              <a:t>на </a:t>
            </a:r>
            <a:r>
              <a:rPr lang="en-US" dirty="0" smtClean="0">
                <a:solidFill>
                  <a:schemeClr val="bg1"/>
                </a:solidFill>
                <a:latin typeface="Arial" panose="020B0604020202020204" pitchFamily="34" charset="0"/>
                <a:cs typeface="Arial" panose="020B0604020202020204" pitchFamily="34" charset="0"/>
              </a:rPr>
              <a:t>n-</a:t>
            </a:r>
            <a:r>
              <a:rPr lang="uk-UA" dirty="0" smtClean="0">
                <a:solidFill>
                  <a:schemeClr val="bg1"/>
                </a:solidFill>
                <a:latin typeface="Arial" panose="020B0604020202020204" pitchFamily="34" charset="0"/>
                <a:cs typeface="Arial" panose="020B0604020202020204" pitchFamily="34" charset="0"/>
              </a:rPr>
              <a:t>му кроку розбиття </a:t>
            </a:r>
          </a:p>
          <a:p>
            <a:endParaRPr lang="uk-UA"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маємо</a:t>
            </a:r>
          </a:p>
          <a:p>
            <a:endParaRPr lang="uk-UA"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a:p>
            <a:r>
              <a:rPr lang="uk-UA" sz="2800" b="1" i="1" dirty="0" smtClean="0">
                <a:solidFill>
                  <a:schemeClr val="bg1"/>
                </a:solidFill>
                <a:latin typeface="Arial" panose="020B0604020202020204" pitchFamily="34" charset="0"/>
                <a:cs typeface="Arial" panose="020B0604020202020204" pitchFamily="34" charset="0"/>
              </a:rPr>
              <a:t>Розмірність фракталу не є цілим числом.</a:t>
            </a:r>
            <a:endParaRPr lang="ru-RU" sz="2800" b="1" i="1"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graphicFrame>
        <p:nvGraphicFramePr>
          <p:cNvPr id="7" name="Объект 6"/>
          <p:cNvGraphicFramePr>
            <a:graphicFrameLocks noChangeAspect="1"/>
          </p:cNvGraphicFramePr>
          <p:nvPr>
            <p:extLst>
              <p:ext uri="{D42A27DB-BD31-4B8C-83A1-F6EECF244321}">
                <p14:modId xmlns:p14="http://schemas.microsoft.com/office/powerpoint/2010/main" val="2454183297"/>
              </p:ext>
            </p:extLst>
          </p:nvPr>
        </p:nvGraphicFramePr>
        <p:xfrm>
          <a:off x="2051720" y="1988840"/>
          <a:ext cx="3168650" cy="803275"/>
        </p:xfrm>
        <a:graphic>
          <a:graphicData uri="http://schemas.openxmlformats.org/presentationml/2006/ole">
            <mc:AlternateContent xmlns:mc="http://schemas.openxmlformats.org/markup-compatibility/2006">
              <mc:Choice xmlns:v="urn:schemas-microsoft-com:vml" Requires="v">
                <p:oleObj spid="_x0000_s8334" name="Формула" r:id="rId3" imgW="2044700" imgH="520700" progId="Equation.3">
                  <p:embed/>
                </p:oleObj>
              </mc:Choice>
              <mc:Fallback>
                <p:oleObj name="Формула" r:id="rId3" imgW="2044700" imgH="520700" progId="Equation.3">
                  <p:embed/>
                  <p:pic>
                    <p:nvPicPr>
                      <p:cNvPr id="0" name="Объект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1720" y="1988840"/>
                        <a:ext cx="3168650"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754215565"/>
              </p:ext>
            </p:extLst>
          </p:nvPr>
        </p:nvGraphicFramePr>
        <p:xfrm>
          <a:off x="1835696" y="3501008"/>
          <a:ext cx="2160587" cy="793750"/>
        </p:xfrm>
        <a:graphic>
          <a:graphicData uri="http://schemas.openxmlformats.org/presentationml/2006/ole">
            <mc:AlternateContent xmlns:mc="http://schemas.openxmlformats.org/markup-compatibility/2006">
              <mc:Choice xmlns:v="urn:schemas-microsoft-com:vml" Requires="v">
                <p:oleObj spid="_x0000_s8335" name="Формула" r:id="rId5" imgW="1574800" imgH="508000" progId="Equation.3">
                  <p:embed/>
                </p:oleObj>
              </mc:Choice>
              <mc:Fallback>
                <p:oleObj name="Формула" r:id="rId5" imgW="1574800" imgH="508000" progId="Equation.3">
                  <p:embed/>
                  <p:pic>
                    <p:nvPicPr>
                      <p:cNvPr id="0" name="Объект 2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35696" y="3501008"/>
                        <a:ext cx="2160587"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2039796595"/>
              </p:ext>
            </p:extLst>
          </p:nvPr>
        </p:nvGraphicFramePr>
        <p:xfrm>
          <a:off x="2051720" y="4293096"/>
          <a:ext cx="4176464" cy="1119312"/>
        </p:xfrm>
        <a:graphic>
          <a:graphicData uri="http://schemas.openxmlformats.org/presentationml/2006/ole">
            <mc:AlternateContent xmlns:mc="http://schemas.openxmlformats.org/markup-compatibility/2006">
              <mc:Choice xmlns:v="urn:schemas-microsoft-com:vml" Requires="v">
                <p:oleObj spid="_x0000_s8336" name="Формула" r:id="rId7" imgW="2197100" imgH="546100" progId="Equation.3">
                  <p:embed/>
                </p:oleObj>
              </mc:Choice>
              <mc:Fallback>
                <p:oleObj name="Формула" r:id="rId7" imgW="2197100" imgH="546100" progId="Equation.3">
                  <p:embed/>
                  <p:pic>
                    <p:nvPicPr>
                      <p:cNvPr id="0" name="Объект 2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1720" y="4293096"/>
                        <a:ext cx="4176464" cy="111931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943767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Геометричні фрактали</a:t>
            </a:r>
            <a:endParaRPr lang="ru-RU" b="0"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Фрактали цього класу є самими наочними. В двовимірному випадку їх отримують за допомогою деякої ломаної(або поверхні  в тривимірному випадку), яку називають генератором. </a:t>
            </a:r>
          </a:p>
          <a:p>
            <a:r>
              <a:rPr lang="uk-UA" dirty="0" smtClean="0">
                <a:solidFill>
                  <a:schemeClr val="bg1"/>
                </a:solidFill>
                <a:latin typeface="Arial" panose="020B0604020202020204" pitchFamily="34" charset="0"/>
                <a:cs typeface="Arial" panose="020B0604020202020204" pitchFamily="34" charset="0"/>
              </a:rPr>
              <a:t>За один крок алгоритму кожен з відрізків, що складають ломану, замінюється на ломану-генератор у відповідному масштабі. В результаті нескінчених повторів цієї процедури, отримуємо геометричний фрактал.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spTree>
    <p:extLst>
      <p:ext uri="{BB962C8B-B14F-4D97-AF65-F5344CB8AC3E}">
        <p14:creationId xmlns:p14="http://schemas.microsoft.com/office/powerpoint/2010/main" val="1341196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anose="020B0604020202020204" pitchFamily="34" charset="0"/>
                <a:cs typeface="Arial" panose="020B0604020202020204" pitchFamily="34" charset="0"/>
              </a:rPr>
              <a:t>Крива Коха</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4500" y="2238375"/>
            <a:ext cx="5715000" cy="2381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647796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pic>
        <p:nvPicPr>
          <p:cNvPr id="1024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75653560"/>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2614</TotalTime>
  <Words>1536</Words>
  <Application>Microsoft Office PowerPoint</Application>
  <PresentationFormat>Экран (4:3)</PresentationFormat>
  <Paragraphs>193</Paragraphs>
  <Slides>39</Slides>
  <Notes>1</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39</vt:i4>
      </vt:variant>
    </vt:vector>
  </HeadingPairs>
  <TitlesOfParts>
    <vt:vector size="41" baseType="lpstr">
      <vt:lpstr>Паркет</vt:lpstr>
      <vt:lpstr>Формула</vt:lpstr>
      <vt:lpstr>КОМП’ЮТЕРНА ГРАФІКА</vt:lpstr>
      <vt:lpstr>ЛЕКЦІЯ 11</vt:lpstr>
      <vt:lpstr>Фрактали</vt:lpstr>
      <vt:lpstr>Множина (пил) Кантора </vt:lpstr>
      <vt:lpstr>Множина Кантора </vt:lpstr>
      <vt:lpstr>Множина Кантора</vt:lpstr>
      <vt:lpstr>Геометричні фрактали</vt:lpstr>
      <vt:lpstr>Крива Коха</vt:lpstr>
      <vt:lpstr>Презентация PowerPoint</vt:lpstr>
      <vt:lpstr>Трикутник Серпінського</vt:lpstr>
      <vt:lpstr>Папороть Барнслі</vt:lpstr>
      <vt:lpstr>Фрактальні поверхні  для моделювання гірських ландшафтів.</vt:lpstr>
      <vt:lpstr>Фрактальні поверхні</vt:lpstr>
      <vt:lpstr>Фрактальні поверхні</vt:lpstr>
      <vt:lpstr>Алгебраїчні фрактали</vt:lpstr>
      <vt:lpstr>Алгебраїчні фрактали</vt:lpstr>
      <vt:lpstr>Алгебраїчні фрактали</vt:lpstr>
      <vt:lpstr>Множина Мандельброта</vt:lpstr>
      <vt:lpstr>Множина Мандельброта</vt:lpstr>
      <vt:lpstr>Система ітерируємих функцій </vt:lpstr>
      <vt:lpstr>Система ітерируємих функцій </vt:lpstr>
      <vt:lpstr>Система ітерируємих функцій </vt:lpstr>
      <vt:lpstr>Згладжування сходового дефекту </vt:lpstr>
      <vt:lpstr>Згладжування сходового дефекту </vt:lpstr>
      <vt:lpstr>Згладжування сходового дефекту. Алгоритм  Брезенхема </vt:lpstr>
      <vt:lpstr>Згладжування сходового дефекту. Алгоритм  Брезенхема </vt:lpstr>
      <vt:lpstr>Згладжування сходового дефекту </vt:lpstr>
      <vt:lpstr>Згладжування сходового дефекту </vt:lpstr>
      <vt:lpstr>Основні задачі обробки зображень</vt:lpstr>
      <vt:lpstr>Порогова бінаризація</vt:lpstr>
      <vt:lpstr>Порогова бінаризація</vt:lpstr>
      <vt:lpstr>Порогова бінаризація</vt:lpstr>
      <vt:lpstr>Метод порогової інтенсивності</vt:lpstr>
      <vt:lpstr>Розподілення Флойда-Стейнберга</vt:lpstr>
      <vt:lpstr>Розподілення Флойда-Стейнберга</vt:lpstr>
      <vt:lpstr>Розподілення Флойда-Стейнберга</vt:lpstr>
      <vt:lpstr>Упорядковане збудженням</vt:lpstr>
      <vt:lpstr>Упорядковане збудженням</vt:lpstr>
      <vt:lpstr>Матриця Ліма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 </dc:title>
  <dc:creator>Валерий И. Заяц</dc:creator>
  <cp:lastModifiedBy>Владелец</cp:lastModifiedBy>
  <cp:revision>220</cp:revision>
  <dcterms:created xsi:type="dcterms:W3CDTF">2018-09-10T07:12:08Z</dcterms:created>
  <dcterms:modified xsi:type="dcterms:W3CDTF">2022-05-25T09:47:37Z</dcterms:modified>
</cp:coreProperties>
</file>