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87" r:id="rId5"/>
    <p:sldId id="262" r:id="rId6"/>
    <p:sldId id="281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60" r:id="rId18"/>
    <p:sldId id="276" r:id="rId19"/>
    <p:sldId id="277" r:id="rId20"/>
    <p:sldId id="278" r:id="rId21"/>
    <p:sldId id="279" r:id="rId22"/>
    <p:sldId id="280" r:id="rId23"/>
    <p:sldId id="284" r:id="rId24"/>
    <p:sldId id="285" r:id="rId25"/>
    <p:sldId id="286" r:id="rId26"/>
    <p:sldId id="274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41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BB766-93C8-4C02-BD37-09510EA2EDF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89307-6E18-4F54-A4C2-C8F2DF8A9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7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9307-6E18-4F54-A4C2-C8F2DF8A96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306C9A-542F-44D8-A1E2-83282DB1645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71A8C3-D23C-492B-99EF-1670C21367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708920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 трансформація рослин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тварин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024744" cy="1143000"/>
          </a:xfrm>
        </p:spPr>
        <p:txBody>
          <a:bodyPr/>
          <a:lstStyle/>
          <a:p>
            <a:r>
              <a:rPr lang="uk-UA" b="1" dirty="0" smtClean="0"/>
              <a:t>Конюшина </a:t>
            </a:r>
            <a:r>
              <a:rPr lang="uk-UA" b="1" dirty="0" err="1" smtClean="0"/>
              <a:t>тетраплоїд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192" y="980728"/>
            <a:ext cx="8856983" cy="3508977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+</a:t>
            </a:r>
          </a:p>
          <a:p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Підвищена врожайність</a:t>
            </a:r>
          </a:p>
          <a:p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Стійкі до нематод і кореневих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гнилей</a:t>
            </a:r>
            <a:endParaRPr lang="uk-UA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2000" b="1" dirty="0"/>
              <a:t>-</a:t>
            </a:r>
            <a:endParaRPr lang="uk-UA" sz="2000" b="1" dirty="0" smtClean="0"/>
          </a:p>
          <a:p>
            <a:r>
              <a:rPr lang="uk-UA" sz="2000" dirty="0" smtClean="0">
                <a:solidFill>
                  <a:srgbClr val="FF0000"/>
                </a:solidFill>
              </a:rPr>
              <a:t>Знижена фертильність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Важкості із запиленням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Гірше поїдається тваринами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Картинки по запросу клев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5758608" cy="30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64288" y="5157192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4n=28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83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</p:spPr>
        <p:txBody>
          <a:bodyPr/>
          <a:lstStyle/>
          <a:p>
            <a:r>
              <a:rPr lang="ru-RU" dirty="0" err="1"/>
              <a:t>Тетрапло</a:t>
            </a:r>
            <a:r>
              <a:rPr lang="uk-UA" dirty="0" err="1"/>
              <a:t>їдна</a:t>
            </a:r>
            <a:r>
              <a:rPr lang="uk-UA" dirty="0"/>
              <a:t> гречка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6777317" cy="3508977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chemeClr val="bg2">
                    <a:lumMod val="50000"/>
                  </a:schemeClr>
                </a:solidFill>
              </a:rPr>
              <a:t>вміст рутину набагато більший, ніж у диплоїдної (в квітках — на 3,22-3,78%, у стеблах і листках — на 0,23-0,35</a:t>
            </a:r>
            <a:r>
              <a:rPr lang="uk-UA" sz="1800" dirty="0" smtClean="0">
                <a:solidFill>
                  <a:schemeClr val="bg2">
                    <a:lumMod val="50000"/>
                  </a:schemeClr>
                </a:solidFill>
              </a:rPr>
              <a:t>%)</a:t>
            </a:r>
          </a:p>
          <a:p>
            <a:r>
              <a:rPr lang="uk-UA" sz="1800" dirty="0">
                <a:solidFill>
                  <a:schemeClr val="bg2">
                    <a:lumMod val="50000"/>
                  </a:schemeClr>
                </a:solidFill>
              </a:rPr>
              <a:t>крупне вирівняне зерно. Маса 1000 насінин дорівнює 30-40 г, плівчастість висока — 25-28%. </a:t>
            </a:r>
            <a:endParaRPr lang="uk-UA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1800" dirty="0">
                <a:solidFill>
                  <a:schemeClr val="accent6">
                    <a:lumMod val="75000"/>
                  </a:schemeClr>
                </a:solidFill>
              </a:rPr>
              <a:t>зниження плодючості порівняно з їх диплоїдами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Картинки по запросу гречиха сорта тетраплоид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5942" r="7451" b="14927"/>
          <a:stretch/>
        </p:blipFill>
        <p:spPr bwMode="auto">
          <a:xfrm>
            <a:off x="1569367" y="3085898"/>
            <a:ext cx="6170985" cy="36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62056" y="6019463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4n=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32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52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024744" cy="1143000"/>
          </a:xfrm>
        </p:spPr>
        <p:txBody>
          <a:bodyPr/>
          <a:lstStyle/>
          <a:p>
            <a:r>
              <a:rPr lang="uk-UA" dirty="0" smtClean="0"/>
              <a:t>Триплоїдні буряки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556792"/>
            <a:ext cx="5184575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uk-UA" dirty="0"/>
              <a:t>Найбільших успіхів при застосуванні методу автополіплоїдії досягнуто в селекції цукрових буряків на триплоїдному рівні. Перші експериментальні </a:t>
            </a:r>
            <a:r>
              <a:rPr lang="uk-UA" dirty="0" err="1"/>
              <a:t>тетраплоїдні</a:t>
            </a:r>
            <a:r>
              <a:rPr lang="uk-UA" dirty="0"/>
              <a:t> форми цукрових буряків було одержано в 30-х роках минулого століття в Україні, Німеччині, Данії, Швеції, Угорщині. Однак продуктивність перших </a:t>
            </a:r>
            <a:r>
              <a:rPr lang="uk-UA" dirty="0" err="1"/>
              <a:t>тетраплоїдів</a:t>
            </a:r>
            <a:r>
              <a:rPr lang="uk-UA" dirty="0"/>
              <a:t> виявилася нижчою, ніж у диплоїдних форм. Канадські вчені (</a:t>
            </a:r>
            <a:r>
              <a:rPr lang="uk-UA" dirty="0" err="1"/>
              <a:t>Ф.Пето</a:t>
            </a:r>
            <a:r>
              <a:rPr lang="uk-UA" dirty="0"/>
              <a:t>, </a:t>
            </a:r>
            <a:r>
              <a:rPr lang="uk-UA" dirty="0" err="1"/>
              <a:t>С.Боіз</a:t>
            </a:r>
            <a:r>
              <a:rPr lang="uk-UA" dirty="0"/>
              <a:t>, 1940) встановили перевагу триплоїдів над диплоїдними сортами і </a:t>
            </a:r>
            <a:r>
              <a:rPr lang="uk-UA" dirty="0" err="1"/>
              <a:t>тетраплоїдними</a:t>
            </a:r>
            <a:r>
              <a:rPr lang="uk-UA" dirty="0"/>
              <a:t> формами. Тому селекція цукрових буряків у країнах Європи та Японії розгорталася на триплоїдному рівні.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Картинки по запросу свекла триплои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80" y="980728"/>
            <a:ext cx="3724816" cy="54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9680" y="60719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Сорт </a:t>
            </a:r>
            <a:r>
              <a:rPr lang="uk-UA" dirty="0" err="1" smtClean="0"/>
              <a:t>Кракус</a:t>
            </a:r>
            <a:r>
              <a:rPr lang="uk-UA" dirty="0" smtClean="0"/>
              <a:t> – </a:t>
            </a:r>
            <a:r>
              <a:rPr lang="uk-UA" dirty="0" err="1" smtClean="0"/>
              <a:t>триплоід</a:t>
            </a:r>
            <a:r>
              <a:rPr lang="uk-UA" dirty="0" smtClean="0"/>
              <a:t> (4</a:t>
            </a:r>
            <a:r>
              <a:rPr lang="en-US" dirty="0" smtClean="0"/>
              <a:t>n=36)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1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563" y="1124744"/>
            <a:ext cx="7704856" cy="3508977"/>
          </a:xfrm>
        </p:spPr>
        <p:txBody>
          <a:bodyPr/>
          <a:lstStyle/>
          <a:p>
            <a:pPr algn="just"/>
            <a:r>
              <a:rPr lang="uk-UA" dirty="0"/>
              <a:t>У триплоїдних гібридах поєднуються ефекти поліплоїдії та гетерозису. Метод створення триплоїдів ґрунтується на виведенні </a:t>
            </a:r>
            <a:r>
              <a:rPr lang="uk-UA" dirty="0" err="1"/>
              <a:t>тетраплоїдних</a:t>
            </a:r>
            <a:r>
              <a:rPr lang="uk-UA" dirty="0"/>
              <a:t> форм і схрещуванні їх зі звичайними диплоїдними сортами за такою схемою: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645024"/>
            <a:ext cx="8496943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uk-UA" dirty="0" err="1"/>
              <a:t>Колхіцинування</a:t>
            </a:r>
            <a:endParaRPr lang="ru-RU" dirty="0"/>
          </a:p>
          <a:p>
            <a:r>
              <a:rPr lang="uk-UA" dirty="0"/>
              <a:t>Диплоїдний сорт	   </a:t>
            </a:r>
            <a:r>
              <a:rPr lang="uk-UA" b="1" dirty="0"/>
              <a:t>→    </a:t>
            </a:r>
            <a:r>
              <a:rPr lang="uk-UA" dirty="0" err="1"/>
              <a:t>Тетраплоїдний</a:t>
            </a:r>
            <a:r>
              <a:rPr lang="uk-UA" dirty="0"/>
              <a:t> сорт </a:t>
            </a:r>
            <a:r>
              <a:rPr lang="en-US" dirty="0" smtClean="0"/>
              <a:t>     </a:t>
            </a:r>
            <a:r>
              <a:rPr lang="uk-UA" dirty="0" smtClean="0"/>
              <a:t>х  </a:t>
            </a:r>
            <a:r>
              <a:rPr lang="uk-UA" dirty="0"/>
              <a:t>Диплоїдний сорт</a:t>
            </a:r>
            <a:endParaRPr lang="ru-RU" dirty="0"/>
          </a:p>
          <a:p>
            <a:r>
              <a:rPr lang="ru-RU" dirty="0"/>
              <a:t>(2</a:t>
            </a:r>
            <a:r>
              <a:rPr lang="uk-UA" dirty="0"/>
              <a:t>п = 2х = 18)	    </a:t>
            </a:r>
            <a:r>
              <a:rPr lang="en-US" dirty="0" smtClean="0"/>
              <a:t>                  </a:t>
            </a:r>
            <a:r>
              <a:rPr lang="uk-UA" dirty="0" smtClean="0"/>
              <a:t>(</a:t>
            </a:r>
            <a:r>
              <a:rPr lang="uk-UA" dirty="0"/>
              <a:t>2п = 4х = 36)	         ↓    (2п = 2х = 18)</a:t>
            </a:r>
            <a:endParaRPr lang="ru-RU" dirty="0"/>
          </a:p>
          <a:p>
            <a:r>
              <a:rPr lang="ru-RU" dirty="0" smtClean="0"/>
              <a:t>                                                      </a:t>
            </a:r>
            <a:r>
              <a:rPr lang="uk-UA" dirty="0"/>
              <a:t>	                   </a:t>
            </a:r>
            <a:r>
              <a:rPr lang="en-US" dirty="0" smtClean="0"/>
              <a:t>            </a:t>
            </a:r>
            <a:r>
              <a:rPr lang="uk-UA" dirty="0" smtClean="0"/>
              <a:t> </a:t>
            </a:r>
            <a:r>
              <a:rPr lang="en-US" dirty="0" smtClean="0"/>
              <a:t>               </a:t>
            </a:r>
            <a:r>
              <a:rPr lang="uk-UA" dirty="0" smtClean="0"/>
              <a:t>(</a:t>
            </a:r>
            <a:r>
              <a:rPr lang="uk-UA" dirty="0"/>
              <a:t>п = </a:t>
            </a:r>
            <a:r>
              <a:rPr lang="uk-UA" i="1" dirty="0"/>
              <a:t>х</a:t>
            </a:r>
            <a:r>
              <a:rPr lang="uk-UA" dirty="0"/>
              <a:t> = 9)</a:t>
            </a:r>
            <a:endParaRPr lang="ru-RU" dirty="0"/>
          </a:p>
          <a:p>
            <a:r>
              <a:rPr lang="ru-RU" dirty="0"/>
              <a:t>                                                (2</a:t>
            </a:r>
            <a:r>
              <a:rPr lang="uk-UA" dirty="0"/>
              <a:t>п = 2х = 18)</a:t>
            </a:r>
            <a:endParaRPr lang="ru-RU" dirty="0"/>
          </a:p>
          <a:p>
            <a:r>
              <a:rPr lang="ru-RU" dirty="0"/>
              <a:t>                                          </a:t>
            </a:r>
            <a:r>
              <a:rPr lang="uk-UA" dirty="0"/>
              <a:t>Триплоїдний гібрид (3х = 27)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9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Використання </a:t>
            </a:r>
            <a:r>
              <a:rPr lang="uk-UA" b="1" i="1" dirty="0" err="1"/>
              <a:t>алополіплоїдів</a:t>
            </a:r>
            <a:r>
              <a:rPr lang="uk-UA" b="1" i="1" dirty="0"/>
              <a:t> у селекції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/>
              <a:t>Алополіплоїди</a:t>
            </a:r>
            <a:r>
              <a:rPr lang="uk-UA" dirty="0"/>
              <a:t> виникають у результаті комбінації двох або більше </a:t>
            </a:r>
            <a:r>
              <a:rPr lang="uk-UA" dirty="0" err="1"/>
              <a:t>геномів</a:t>
            </a:r>
            <a:r>
              <a:rPr lang="uk-UA" dirty="0"/>
              <a:t>, що походять від різних видів. Справжні </a:t>
            </a:r>
            <a:r>
              <a:rPr lang="uk-UA" dirty="0" err="1"/>
              <a:t>алополіплоїди</a:t>
            </a:r>
            <a:r>
              <a:rPr lang="uk-UA" dirty="0"/>
              <a:t> можуть виникати лише при гібридизації видів, хромосоми яких через істотні відмінності нездатні до кон’югації.</a:t>
            </a:r>
            <a:endParaRPr lang="ru-RU" dirty="0"/>
          </a:p>
          <a:p>
            <a:r>
              <a:rPr lang="uk-UA" dirty="0"/>
              <a:t>	</a:t>
            </a:r>
            <a:r>
              <a:rPr lang="uk-UA" dirty="0" err="1"/>
              <a:t>Алотетраплоїди</a:t>
            </a:r>
            <a:r>
              <a:rPr lang="uk-UA" dirty="0"/>
              <a:t>, які виникають при з’єднанні і наступному подвоєнні хромосомних наборів двох різних видів або родів, називають </a:t>
            </a:r>
            <a:r>
              <a:rPr lang="uk-UA" i="1" dirty="0" err="1"/>
              <a:t>амфідиплоїдами</a:t>
            </a:r>
            <a:r>
              <a:rPr lang="uk-UA" dirty="0"/>
              <a:t> (від </a:t>
            </a:r>
            <a:r>
              <a:rPr lang="uk-UA" dirty="0" err="1"/>
              <a:t>грец</a:t>
            </a:r>
            <a:r>
              <a:rPr lang="uk-UA" dirty="0"/>
              <a:t>.  — обоє). Цей термін увів </a:t>
            </a:r>
            <a:r>
              <a:rPr lang="uk-UA" dirty="0" err="1"/>
              <a:t>М.С.Навашин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1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40160"/>
            <a:ext cx="8504044" cy="223224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	Класичним прикладом </a:t>
            </a:r>
            <a:r>
              <a:rPr lang="uk-UA" dirty="0" err="1"/>
              <a:t>алополіплоїдії</a:t>
            </a:r>
            <a:r>
              <a:rPr lang="uk-UA" dirty="0"/>
              <a:t> є гібрид редьки і капусти, що його вивів </a:t>
            </a:r>
            <a:r>
              <a:rPr lang="uk-UA" dirty="0" err="1"/>
              <a:t>Г.Д.Карпеченко</a:t>
            </a:r>
            <a:r>
              <a:rPr lang="uk-UA" dirty="0"/>
              <a:t> в 1924 р. Обидва види </a:t>
            </a:r>
            <a:r>
              <a:rPr lang="uk-UA" i="1" dirty="0" err="1"/>
              <a:t>Raphaus</a:t>
            </a:r>
            <a:r>
              <a:rPr lang="uk-UA" i="1" dirty="0"/>
              <a:t> </a:t>
            </a:r>
            <a:r>
              <a:rPr lang="uk-UA" i="1" dirty="0" err="1"/>
              <a:t>sativus</a:t>
            </a:r>
            <a:r>
              <a:rPr lang="uk-UA" i="1" dirty="0"/>
              <a:t> </a:t>
            </a:r>
            <a:r>
              <a:rPr lang="uk-UA" dirty="0"/>
              <a:t>і </a:t>
            </a:r>
            <a:r>
              <a:rPr lang="uk-UA" i="1" dirty="0" err="1"/>
              <a:t>Brassica</a:t>
            </a:r>
            <a:r>
              <a:rPr lang="uk-UA" i="1" dirty="0"/>
              <a:t> </a:t>
            </a:r>
            <a:r>
              <a:rPr lang="uk-UA" i="1" dirty="0" err="1"/>
              <a:t>oleraceae</a:t>
            </a:r>
            <a:r>
              <a:rPr lang="uk-UA" i="1" dirty="0"/>
              <a:t> </a:t>
            </a:r>
            <a:r>
              <a:rPr lang="uk-UA" dirty="0"/>
              <a:t>мають у диплоїдному наборі кількість хромосом </a:t>
            </a:r>
            <a:r>
              <a:rPr lang="uk-UA" i="1" dirty="0"/>
              <a:t>2п</a:t>
            </a:r>
            <a:r>
              <a:rPr lang="uk-UA" dirty="0"/>
              <a:t> = 18 і формують гамети з 9 хромосомами. Гібриди між видами, які мають 18 хромосом, повністю стерильні. Серед безплідних гібридів </a:t>
            </a:r>
            <a:r>
              <a:rPr lang="uk-UA" dirty="0" err="1"/>
              <a:t>Г.Д.Карпеченко</a:t>
            </a:r>
            <a:r>
              <a:rPr lang="uk-UA" dirty="0"/>
              <a:t> знайшов окремі нормально фертильні рослини. Цитологічні дослідження показали, що ці рослини мають 36 хромосом: 18 від редьки і 18 від капусти. Мейоз у них відбувається нормально, оскільки хромосоми редьки (9R + 9R) і хромосоми капусти (9К + 9К) </a:t>
            </a:r>
            <a:r>
              <a:rPr lang="uk-UA" dirty="0" err="1"/>
              <a:t>кон’югують</a:t>
            </a:r>
            <a:r>
              <a:rPr lang="uk-UA" dirty="0"/>
              <a:t> між собою. </a:t>
            </a:r>
            <a:endParaRPr lang="ru-RU" dirty="0"/>
          </a:p>
        </p:txBody>
      </p:sp>
      <p:pic>
        <p:nvPicPr>
          <p:cNvPr id="8194" name="Picture 2" descr="Картинки по запросу Капустно редечный гибри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23390" r="2051" b="6870"/>
          <a:stretch/>
        </p:blipFill>
        <p:spPr bwMode="auto">
          <a:xfrm>
            <a:off x="827584" y="2872408"/>
            <a:ext cx="7352320" cy="39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1143000"/>
          </a:xfrm>
        </p:spPr>
        <p:txBody>
          <a:bodyPr/>
          <a:lstStyle/>
          <a:p>
            <a:r>
              <a:rPr lang="uk-UA" dirty="0" smtClean="0"/>
              <a:t>Тютюн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4752528" cy="439248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	Подвоєнням хромосом у стерильного гібрида тютюну палильного (</a:t>
            </a:r>
            <a:r>
              <a:rPr lang="uk-UA" i="1" dirty="0" err="1"/>
              <a:t>N.subvestris</a:t>
            </a:r>
            <a:r>
              <a:rPr lang="uk-UA" dirty="0"/>
              <a:t> </a:t>
            </a:r>
            <a:r>
              <a:rPr lang="uk-UA" dirty="0" err="1"/>
              <a:t>Speg</a:t>
            </a:r>
            <a:r>
              <a:rPr lang="uk-UA" dirty="0"/>
              <a:t>. </a:t>
            </a:r>
            <a:r>
              <a:rPr lang="uk-UA" dirty="0" err="1"/>
              <a:t>et</a:t>
            </a:r>
            <a:r>
              <a:rPr lang="uk-UA" dirty="0"/>
              <a:t> </a:t>
            </a:r>
            <a:r>
              <a:rPr lang="uk-UA" dirty="0" err="1"/>
              <a:t>Comes</a:t>
            </a:r>
            <a:r>
              <a:rPr lang="uk-UA" dirty="0"/>
              <a:t>) і тютюну клейкого (</a:t>
            </a:r>
            <a:r>
              <a:rPr lang="uk-UA" i="1" dirty="0" err="1"/>
              <a:t>N.tomentosiformis</a:t>
            </a:r>
            <a:r>
              <a:rPr lang="uk-UA" dirty="0"/>
              <a:t> </a:t>
            </a:r>
            <a:r>
              <a:rPr lang="uk-UA" dirty="0" err="1"/>
              <a:t>Goodsp</a:t>
            </a:r>
            <a:r>
              <a:rPr lang="uk-UA" dirty="0"/>
              <a:t>), які мали по 24 хромосоми, </a:t>
            </a:r>
            <a:r>
              <a:rPr lang="uk-UA" dirty="0" err="1"/>
              <a:t>М.Ф.Терновський</a:t>
            </a:r>
            <a:r>
              <a:rPr lang="uk-UA" dirty="0"/>
              <a:t> вивів фертильний </a:t>
            </a:r>
            <a:r>
              <a:rPr lang="uk-UA" dirty="0" err="1" smtClean="0"/>
              <a:t>амфіплоїд</a:t>
            </a:r>
            <a:r>
              <a:rPr lang="uk-UA" dirty="0" smtClean="0"/>
              <a:t> культурного </a:t>
            </a:r>
            <a:r>
              <a:rPr lang="uk-UA" dirty="0"/>
              <a:t>тютюну (</a:t>
            </a:r>
            <a:r>
              <a:rPr lang="uk-UA" i="1" dirty="0" err="1"/>
              <a:t>N.tabacum</a:t>
            </a:r>
            <a:r>
              <a:rPr lang="uk-UA" dirty="0"/>
              <a:t>, </a:t>
            </a:r>
            <a:r>
              <a:rPr lang="uk-UA" dirty="0" smtClean="0"/>
              <a:t>4п </a:t>
            </a:r>
            <a:r>
              <a:rPr lang="uk-UA" dirty="0"/>
              <a:t>= 48), на основі якого створено сорти, стійкі до тютюнової мозаїки і борошнистої роси.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Картинки по запросу Nicotiana tabac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04460"/>
            <a:ext cx="3491542" cy="52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3928594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Природні </a:t>
            </a:r>
            <a:r>
              <a:rPr lang="uk-UA" dirty="0" err="1" smtClean="0"/>
              <a:t>поліплоїди</a:t>
            </a:r>
            <a:r>
              <a:rPr lang="uk-UA" dirty="0" smtClean="0"/>
              <a:t> відібрані і використані людиною за цінні практичні властивості. Так, найважливіша зернова культура — пшениця представлена </a:t>
            </a:r>
            <a:r>
              <a:rPr lang="uk-UA" dirty="0" err="1" smtClean="0"/>
              <a:t>тетраплоїдними</a:t>
            </a:r>
            <a:r>
              <a:rPr lang="uk-UA" dirty="0" smtClean="0"/>
              <a:t> (</a:t>
            </a:r>
            <a:r>
              <a:rPr lang="uk-UA" i="1" dirty="0" smtClean="0"/>
              <a:t>T. </a:t>
            </a:r>
            <a:r>
              <a:rPr lang="uk-UA" i="1" dirty="0" err="1" smtClean="0"/>
              <a:t>durum</a:t>
            </a:r>
            <a:r>
              <a:rPr lang="uk-UA" i="1" dirty="0" smtClean="0"/>
              <a:t> </a:t>
            </a:r>
            <a:r>
              <a:rPr lang="uk-UA" dirty="0" smtClean="0"/>
              <a:t>L.) і </a:t>
            </a:r>
            <a:r>
              <a:rPr lang="uk-UA" dirty="0" err="1" smtClean="0"/>
              <a:t>гексаплоїдними</a:t>
            </a:r>
            <a:r>
              <a:rPr lang="uk-UA" dirty="0" smtClean="0"/>
              <a:t> (</a:t>
            </a:r>
            <a:r>
              <a:rPr lang="uk-UA" i="1" dirty="0" smtClean="0"/>
              <a:t>T. </a:t>
            </a:r>
            <a:r>
              <a:rPr lang="uk-UA" i="1" dirty="0" err="1" smtClean="0"/>
              <a:t>aestivum</a:t>
            </a:r>
            <a:r>
              <a:rPr lang="uk-UA" i="1" dirty="0" smtClean="0"/>
              <a:t> </a:t>
            </a:r>
            <a:r>
              <a:rPr lang="uk-UA" dirty="0" smtClean="0"/>
              <a:t>L.) формами. Найпростіші види пшениці - однозернянки (2n = 14, Т. </a:t>
            </a:r>
            <a:r>
              <a:rPr lang="uk-UA" dirty="0" err="1" smtClean="0"/>
              <a:t>monococcum</a:t>
            </a:r>
            <a:r>
              <a:rPr lang="uk-UA" dirty="0" smtClean="0"/>
              <a:t> L.) у культурі не використовують.</a:t>
            </a:r>
            <a:endParaRPr lang="ru-RU" dirty="0"/>
          </a:p>
        </p:txBody>
      </p:sp>
      <p:pic>
        <p:nvPicPr>
          <p:cNvPr id="2050" name="Picture 2" descr="Картинки по запросу пшеница однозерня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 b="27759"/>
          <a:stretch/>
        </p:blipFill>
        <p:spPr bwMode="auto">
          <a:xfrm>
            <a:off x="676266" y="3432449"/>
            <a:ext cx="3935896" cy="29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triticum du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60" y="712504"/>
            <a:ext cx="3288982" cy="49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5645977"/>
            <a:ext cx="32889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i="1" dirty="0" smtClean="0"/>
              <a:t>T. </a:t>
            </a:r>
            <a:r>
              <a:rPr lang="uk-UA" i="1" dirty="0" err="1" smtClean="0"/>
              <a:t>durum</a:t>
            </a:r>
            <a:r>
              <a:rPr lang="uk-UA" i="1" dirty="0" smtClean="0"/>
              <a:t> </a:t>
            </a:r>
            <a:r>
              <a:rPr lang="uk-UA" dirty="0" smtClean="0"/>
              <a:t>L. - </a:t>
            </a:r>
            <a:r>
              <a:rPr lang="uk-UA" dirty="0" err="1" smtClean="0"/>
              <a:t>тетраплоїд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6423083"/>
            <a:ext cx="172768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err="1" smtClean="0"/>
              <a:t>гексаплоїд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276" y="6405378"/>
            <a:ext cx="172768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диплоїд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8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24744" cy="1143000"/>
          </a:xfrm>
        </p:spPr>
        <p:txBody>
          <a:bodyPr/>
          <a:lstStyle/>
          <a:p>
            <a:r>
              <a:rPr lang="ru-RU" dirty="0" smtClean="0"/>
              <a:t>Тритикале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08920"/>
            <a:ext cx="7704856" cy="3508977"/>
          </a:xfrm>
        </p:spPr>
        <p:txBody>
          <a:bodyPr/>
          <a:lstStyle/>
          <a:p>
            <a:r>
              <a:rPr lang="uk-UA" dirty="0"/>
              <a:t>	</a:t>
            </a:r>
            <a:r>
              <a:rPr lang="uk-UA" dirty="0" err="1"/>
              <a:t>Алополіплоїдією</a:t>
            </a:r>
            <a:r>
              <a:rPr lang="uk-UA" dirty="0"/>
              <a:t> виведено новий штучний рід </a:t>
            </a:r>
            <a:r>
              <a:rPr lang="uk-UA" dirty="0" err="1"/>
              <a:t>тритикале</a:t>
            </a:r>
            <a:r>
              <a:rPr lang="uk-UA" dirty="0"/>
              <a:t> (пшенично-житній гібрид). Це перша зернова культура, створена людиною. До роду </a:t>
            </a:r>
            <a:r>
              <a:rPr lang="uk-UA" dirty="0" err="1"/>
              <a:t>тритикале</a:t>
            </a:r>
            <a:r>
              <a:rPr lang="uk-UA" dirty="0"/>
              <a:t> належить уся різноманітність штучно синтезованих пшенично-житніх </a:t>
            </a:r>
            <a:r>
              <a:rPr lang="uk-UA" dirty="0" err="1"/>
              <a:t>алополіплоїдів</a:t>
            </a:r>
            <a:r>
              <a:rPr lang="uk-UA" dirty="0" smtClean="0"/>
              <a:t>. </a:t>
            </a:r>
            <a:r>
              <a:rPr lang="uk-UA" dirty="0"/>
              <a:t>Для </a:t>
            </a:r>
            <a:r>
              <a:rPr lang="uk-UA" dirty="0" err="1"/>
              <a:t>тритикале</a:t>
            </a:r>
            <a:r>
              <a:rPr lang="uk-UA" dirty="0"/>
              <a:t>, так само, як і для пшениці, оптимальним є </a:t>
            </a:r>
            <a:r>
              <a:rPr lang="uk-UA" dirty="0" err="1"/>
              <a:t>гексаплоїдний</a:t>
            </a:r>
            <a:r>
              <a:rPr lang="uk-UA" dirty="0"/>
              <a:t> </a:t>
            </a:r>
            <a:r>
              <a:rPr lang="uk-UA" dirty="0" smtClean="0"/>
              <a:t>рівень.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Картинки по запросу тритика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616624" cy="26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</a:t>
            </a:r>
            <a:r>
              <a:rPr lang="ru-RU" dirty="0" err="1" smtClean="0"/>
              <a:t>отримання</a:t>
            </a:r>
            <a:r>
              <a:rPr lang="ru-RU" dirty="0" smtClean="0"/>
              <a:t> тритикале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0" t="33186" r="29830" b="24473"/>
          <a:stretch/>
        </p:blipFill>
        <p:spPr bwMode="auto">
          <a:xfrm>
            <a:off x="2581555" y="1700808"/>
            <a:ext cx="3934661" cy="44678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237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596" y="2780928"/>
            <a:ext cx="8000057" cy="36004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/>
              <a:t>Поліплоїдія</a:t>
            </a:r>
            <a:r>
              <a:rPr lang="ru-RU" sz="2400" b="1" dirty="0"/>
              <a:t> </a:t>
            </a:r>
            <a:r>
              <a:rPr lang="ru-RU" sz="2400" dirty="0" smtClean="0"/>
              <a:t>- </a:t>
            </a:r>
            <a:r>
              <a:rPr lang="ru-RU" sz="2400" dirty="0" err="1"/>
              <a:t>кратне</a:t>
            </a:r>
            <a:r>
              <a:rPr lang="ru-RU" sz="2400" dirty="0"/>
              <a:t> </a:t>
            </a:r>
            <a:r>
              <a:rPr lang="ru-RU" sz="2400" dirty="0" err="1"/>
              <a:t>збільшення</a:t>
            </a:r>
            <a:r>
              <a:rPr lang="ru-RU" sz="2400" dirty="0"/>
              <a:t> числа </a:t>
            </a:r>
            <a:r>
              <a:rPr lang="ru-RU" sz="2400" i="1" u="sng" dirty="0"/>
              <a:t>хромосом</a:t>
            </a:r>
            <a:r>
              <a:rPr lang="ru-RU" sz="2400" dirty="0"/>
              <a:t> в </a:t>
            </a:r>
            <a:r>
              <a:rPr lang="ru-RU" sz="2400" dirty="0" err="1"/>
              <a:t>клітках</a:t>
            </a:r>
            <a:r>
              <a:rPr lang="ru-RU" sz="2400" dirty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. </a:t>
            </a:r>
            <a:r>
              <a:rPr lang="ru-RU" sz="2400" dirty="0" err="1" smtClean="0"/>
              <a:t>Поліплоїди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відрізняються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більшою</a:t>
            </a:r>
            <a:r>
              <a:rPr lang="ru-RU" sz="2400" dirty="0" smtClean="0"/>
              <a:t> </a:t>
            </a:r>
            <a:r>
              <a:rPr lang="ru-RU" sz="2400" dirty="0" err="1" smtClean="0"/>
              <a:t>врожайністю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розмірами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розмірами</a:t>
            </a:r>
            <a:r>
              <a:rPr lang="ru-RU" sz="2400" dirty="0" smtClean="0"/>
              <a:t>, але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. </a:t>
            </a:r>
            <a:r>
              <a:rPr lang="ru-RU" sz="2400" dirty="0" err="1" smtClean="0"/>
              <a:t>Втім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вищий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відсоток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стерильних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uk-UA" sz="2400" dirty="0"/>
              <a:t> </a:t>
            </a:r>
            <a:r>
              <a:rPr lang="uk-UA" sz="2400" dirty="0" smtClean="0"/>
              <a:t>і їх швидкість росту уповільнена порівняно з диплоїдами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4" name="AutoShape 2" descr="Картинки по запросу полиплои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полиплои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полиплои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полиплои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903169" cy="41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4261"/>
            <a:ext cx="8712968" cy="3508977"/>
          </a:xfrm>
        </p:spPr>
        <p:txBody>
          <a:bodyPr>
            <a:normAutofit/>
          </a:bodyPr>
          <a:lstStyle/>
          <a:p>
            <a:r>
              <a:rPr lang="uk-UA" dirty="0"/>
              <a:t>У Шотландії створено гібрид турнепсу і китайської капусти, що дістав назву </a:t>
            </a:r>
            <a:r>
              <a:rPr lang="ru-RU" dirty="0"/>
              <a:t>«</a:t>
            </a:r>
            <a:r>
              <a:rPr lang="uk-UA" dirty="0" err="1"/>
              <a:t>тіфон</a:t>
            </a:r>
            <a:r>
              <a:rPr lang="ru-RU" dirty="0"/>
              <a:t>», </a:t>
            </a:r>
            <a:r>
              <a:rPr lang="uk-UA" dirty="0"/>
              <a:t>урожайність зеленої маси якого з 1 га становить 500-700 ц. </a:t>
            </a:r>
            <a:endParaRPr lang="ru-RU" dirty="0"/>
          </a:p>
        </p:txBody>
      </p:sp>
      <p:pic>
        <p:nvPicPr>
          <p:cNvPr id="12290" name="Picture 2" descr="Картинки по запросу тифон растение турнеп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7"/>
            <a:ext cx="8136904" cy="180020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Десятки років у Болгарії вирощують </a:t>
            </a:r>
            <a:r>
              <a:rPr lang="uk-UA" dirty="0" err="1"/>
              <a:t>алоплоїдний</a:t>
            </a:r>
            <a:r>
              <a:rPr lang="uk-UA" dirty="0"/>
              <a:t> гібрид  ріпаку озимого з китайською капустою. У світовій селекції ця культура стала відома під назвою </a:t>
            </a:r>
            <a:r>
              <a:rPr lang="ru-RU" dirty="0"/>
              <a:t>«</a:t>
            </a:r>
            <a:r>
              <a:rPr lang="uk-UA" dirty="0" err="1"/>
              <a:t>перко</a:t>
            </a:r>
            <a:r>
              <a:rPr lang="ru-RU" dirty="0"/>
              <a:t>». </a:t>
            </a:r>
            <a:r>
              <a:rPr lang="uk-UA" dirty="0"/>
              <a:t>За своїми біологічними і господарськими властивостями це унікальна білково-олійна культура. Високий вміст (9-21%) сирого протеїну, а також цукрів і каротину свідчить про те, що </a:t>
            </a:r>
            <a:r>
              <a:rPr lang="uk-UA" dirty="0" err="1"/>
              <a:t>перко</a:t>
            </a:r>
            <a:r>
              <a:rPr lang="uk-UA" dirty="0"/>
              <a:t> є дуже цінною культурою, яка за два укоси дає урожай зеленої маси 400-450 ц/га.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Рап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3465"/>
            <a:ext cx="85689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1317"/>
            <a:ext cx="8721893" cy="172819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Домашня слива (</a:t>
            </a:r>
            <a:r>
              <a:rPr lang="uk-UA" i="1" dirty="0" err="1"/>
              <a:t>Prunus</a:t>
            </a:r>
            <a:r>
              <a:rPr lang="uk-UA" i="1" dirty="0"/>
              <a:t> </a:t>
            </a:r>
            <a:r>
              <a:rPr lang="uk-UA" i="1" dirty="0" err="1"/>
              <a:t>domestica</a:t>
            </a:r>
            <a:r>
              <a:rPr lang="uk-UA" dirty="0"/>
              <a:t>) невідома в дикому стані. Вона виникла як </a:t>
            </a:r>
            <a:r>
              <a:rPr lang="uk-UA" dirty="0" err="1"/>
              <a:t>алогексаплоїд</a:t>
            </a:r>
            <a:r>
              <a:rPr lang="uk-UA" dirty="0"/>
              <a:t> від спонтанного схрещування аличі (</a:t>
            </a:r>
            <a:r>
              <a:rPr lang="uk-UA" i="1" dirty="0" err="1"/>
              <a:t>Р.cerasifolia</a:t>
            </a:r>
            <a:r>
              <a:rPr lang="uk-UA" dirty="0"/>
              <a:t>) і терену (</a:t>
            </a:r>
            <a:r>
              <a:rPr lang="uk-UA" i="1" dirty="0" err="1"/>
              <a:t>P.spinosa</a:t>
            </a:r>
            <a:r>
              <a:rPr lang="uk-UA" dirty="0"/>
              <a:t>) з наступним подвоєнням хромосом. У 1935р. </a:t>
            </a:r>
            <a:r>
              <a:rPr lang="uk-UA" dirty="0" err="1"/>
              <a:t>В.Рибін</a:t>
            </a:r>
            <a:r>
              <a:rPr lang="uk-UA" dirty="0"/>
              <a:t> класично відтворив цей процес, синтезуючи домашню сливу.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Картинки по запросу происхождение домашней сли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/>
          <a:stretch/>
        </p:blipFill>
        <p:spPr bwMode="auto">
          <a:xfrm>
            <a:off x="179512" y="2348880"/>
            <a:ext cx="8496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997079"/>
            <a:ext cx="4176464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uk-UA" dirty="0" smtClean="0"/>
              <a:t>Плід абрикоса </a:t>
            </a:r>
            <a:r>
              <a:rPr lang="uk-UA" dirty="0" err="1" smtClean="0"/>
              <a:t>поліплоїда</a:t>
            </a:r>
            <a:r>
              <a:rPr lang="uk-UA" dirty="0" smtClean="0"/>
              <a:t> важить 250 грам.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95891" y="773089"/>
            <a:ext cx="6777317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</a:t>
            </a:r>
            <a:r>
              <a:rPr lang="uk-UA" dirty="0" err="1" smtClean="0"/>
              <a:t>ільшість</a:t>
            </a:r>
            <a:r>
              <a:rPr lang="uk-UA" dirty="0" smtClean="0"/>
              <a:t> сучасних сортів плодових рослин – </a:t>
            </a:r>
            <a:r>
              <a:rPr lang="uk-UA" dirty="0" err="1" smtClean="0"/>
              <a:t>поліплоїди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 descr="https://pp.userapi.com/c837123/v837123357/2e71d/pzaOH5Dsu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1201"/>
            <a:ext cx="4176464" cy="32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37123/v837123357/2e735/wQ7GBkIxT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2956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184068" y="4393333"/>
            <a:ext cx="3079626" cy="603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uk-UA" dirty="0" smtClean="0"/>
              <a:t>Садова полуниця – це </a:t>
            </a:r>
            <a:r>
              <a:rPr lang="uk-UA" dirty="0" err="1" smtClean="0"/>
              <a:t>полплоїд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4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08912" cy="259228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Поліплоїдія широко відома серед </a:t>
            </a:r>
            <a:r>
              <a:rPr lang="uk-UA" sz="2000" dirty="0" err="1" smtClean="0"/>
              <a:t>декоратиних</a:t>
            </a:r>
            <a:r>
              <a:rPr lang="uk-UA" sz="2000" dirty="0" smtClean="0"/>
              <a:t> рослин. </a:t>
            </a:r>
            <a:r>
              <a:rPr lang="ru-RU" sz="2000" dirty="0" smtClean="0"/>
              <a:t>У </a:t>
            </a:r>
            <a:r>
              <a:rPr lang="ru-RU" sz="2000" dirty="0" err="1" smtClean="0"/>
              <a:t>кв</a:t>
            </a:r>
            <a:r>
              <a:rPr lang="uk-UA" sz="2000" dirty="0" err="1" smtClean="0"/>
              <a:t>іткових</a:t>
            </a:r>
            <a:r>
              <a:rPr lang="uk-UA" sz="2000" dirty="0" smtClean="0"/>
              <a:t> рослин існують природні </a:t>
            </a:r>
            <a:r>
              <a:rPr lang="uk-UA" sz="2000" dirty="0" err="1" smtClean="0"/>
              <a:t>поліплоїдні</a:t>
            </a:r>
            <a:r>
              <a:rPr lang="uk-UA" sz="2000" dirty="0" smtClean="0"/>
              <a:t> види, наприклад, у </a:t>
            </a:r>
            <a:r>
              <a:rPr lang="uk-UA" sz="2000" dirty="0" err="1" smtClean="0"/>
              <a:t>тагетеса</a:t>
            </a:r>
            <a:r>
              <a:rPr lang="uk-UA" sz="2000" dirty="0" smtClean="0"/>
              <a:t> відхиленого 48 хромосом, а у прямостоячого – 24. Є </a:t>
            </a:r>
            <a:r>
              <a:rPr lang="uk-UA" sz="2000" dirty="0" err="1" smtClean="0"/>
              <a:t>поліплоїди</a:t>
            </a:r>
            <a:r>
              <a:rPr lang="uk-UA" sz="2000" dirty="0" smtClean="0"/>
              <a:t> левиного </a:t>
            </a:r>
            <a:r>
              <a:rPr lang="uk-UA" sz="2000" dirty="0" err="1" smtClean="0"/>
              <a:t>зеву</a:t>
            </a:r>
            <a:r>
              <a:rPr lang="uk-UA" sz="2000" dirty="0" smtClean="0"/>
              <a:t>, петунії, бегонії, крокусів, нарцисів, ірисів.</a:t>
            </a:r>
            <a:endParaRPr lang="ru-RU" sz="2000" dirty="0"/>
          </a:p>
        </p:txBody>
      </p:sp>
      <p:pic>
        <p:nvPicPr>
          <p:cNvPr id="1026" name="Picture 2" descr="Картинки по запросу тагетес прямостояч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108258" cy="41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661248"/>
            <a:ext cx="31082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err="1" smtClean="0"/>
              <a:t>Тагетес</a:t>
            </a:r>
            <a:r>
              <a:rPr lang="uk-UA" dirty="0" smtClean="0"/>
              <a:t> прямостоячий, 2</a:t>
            </a:r>
            <a:r>
              <a:rPr lang="en-US" dirty="0" smtClean="0"/>
              <a:t>n</a:t>
            </a:r>
            <a:r>
              <a:rPr lang="ru-RU" dirty="0" smtClean="0"/>
              <a:t>=24</a:t>
            </a:r>
            <a:endParaRPr lang="ru-RU" dirty="0"/>
          </a:p>
        </p:txBody>
      </p:sp>
      <p:pic>
        <p:nvPicPr>
          <p:cNvPr id="1028" name="Picture 4" descr="Картинки по запросу тагетес отклоне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34008"/>
            <a:ext cx="3168352" cy="41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5661248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err="1" smtClean="0"/>
              <a:t>Тагетес</a:t>
            </a:r>
            <a:r>
              <a:rPr lang="uk-UA" dirty="0" smtClean="0"/>
              <a:t> від</a:t>
            </a:r>
            <a:r>
              <a:rPr lang="ru-RU" dirty="0" err="1" smtClean="0"/>
              <a:t>хилений</a:t>
            </a:r>
            <a:r>
              <a:rPr lang="uk-UA" dirty="0" smtClean="0"/>
              <a:t>, </a:t>
            </a:r>
          </a:p>
          <a:p>
            <a:r>
              <a:rPr lang="uk-UA" dirty="0" smtClean="0"/>
              <a:t>2</a:t>
            </a:r>
            <a:r>
              <a:rPr lang="en-US" dirty="0" smtClean="0"/>
              <a:t>n</a:t>
            </a:r>
            <a:r>
              <a:rPr lang="ru-RU" dirty="0" smtClean="0"/>
              <a:t>=48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770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львиный з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1" y="404664"/>
            <a:ext cx="5762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етуния махров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22" y="3416104"/>
            <a:ext cx="5999434" cy="3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бего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51" y="10345"/>
            <a:ext cx="5113749" cy="34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ири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54" y="4004519"/>
            <a:ext cx="3199285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01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7632964" cy="460851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Поліплоїдія широко використовується у селекції культурних рослин, зокрема плодових, </a:t>
            </a:r>
            <a:r>
              <a:rPr lang="uk-UA" dirty="0" err="1" smtClean="0"/>
              <a:t>декораттивних</a:t>
            </a:r>
            <a:r>
              <a:rPr lang="uk-UA" dirty="0" smtClean="0"/>
              <a:t> </a:t>
            </a:r>
            <a:r>
              <a:rPr lang="uk-UA" smtClean="0"/>
              <a:t>та злакових.</a:t>
            </a:r>
            <a:endParaRPr lang="uk-UA" dirty="0" smtClean="0"/>
          </a:p>
          <a:p>
            <a:r>
              <a:rPr lang="uk-UA" dirty="0" err="1" smtClean="0"/>
              <a:t>Поліплоїди</a:t>
            </a:r>
            <a:r>
              <a:rPr lang="uk-UA" dirty="0" smtClean="0"/>
              <a:t> мають більшу врожайність, розміри вегетативних та генеративних органів . </a:t>
            </a:r>
          </a:p>
          <a:p>
            <a:r>
              <a:rPr lang="uk-UA" dirty="0" smtClean="0"/>
              <a:t>У </a:t>
            </a:r>
            <a:r>
              <a:rPr lang="uk-UA" dirty="0" err="1" smtClean="0"/>
              <a:t>поліплоїдів</a:t>
            </a:r>
            <a:r>
              <a:rPr lang="uk-UA" dirty="0" smtClean="0"/>
              <a:t> знижена фертильність та бувають проблеми із запиленням. Деякі </a:t>
            </a:r>
            <a:r>
              <a:rPr lang="uk-UA" dirty="0" err="1" smtClean="0"/>
              <a:t>поліплоїди</a:t>
            </a:r>
            <a:r>
              <a:rPr lang="uk-UA" dirty="0" smtClean="0"/>
              <a:t> не дуже полюбляють їсти тварини.</a:t>
            </a:r>
          </a:p>
          <a:p>
            <a:r>
              <a:rPr lang="uk-UA" dirty="0" smtClean="0"/>
              <a:t>Найпоширеніший спосіб отримання </a:t>
            </a:r>
            <a:r>
              <a:rPr lang="uk-UA" dirty="0" err="1" smtClean="0"/>
              <a:t>поліплоїдів</a:t>
            </a:r>
            <a:r>
              <a:rPr lang="uk-UA" dirty="0" smtClean="0"/>
              <a:t> – обробка зародків </a:t>
            </a:r>
            <a:r>
              <a:rPr lang="uk-UA" dirty="0" err="1" smtClean="0"/>
              <a:t>колхіцином</a:t>
            </a:r>
            <a:endParaRPr lang="uk-UA" dirty="0" smtClean="0"/>
          </a:p>
          <a:p>
            <a:r>
              <a:rPr lang="uk-UA" dirty="0" err="1" smtClean="0"/>
              <a:t>Поліплоїди</a:t>
            </a:r>
            <a:r>
              <a:rPr lang="uk-UA" dirty="0" smtClean="0"/>
              <a:t> поділяються на авто- та </a:t>
            </a:r>
            <a:r>
              <a:rPr lang="uk-UA" dirty="0" err="1" smtClean="0"/>
              <a:t>алополіплоїди</a:t>
            </a:r>
            <a:endParaRPr lang="uk-UA" dirty="0" smtClean="0"/>
          </a:p>
          <a:p>
            <a:r>
              <a:rPr lang="uk-UA" dirty="0" err="1" smtClean="0"/>
              <a:t>Алоплоїди</a:t>
            </a:r>
            <a:r>
              <a:rPr lang="uk-UA" dirty="0" smtClean="0"/>
              <a:t> </a:t>
            </a:r>
            <a:r>
              <a:rPr lang="uk-UA" dirty="0"/>
              <a:t>виникають при гібридизації між генетично диференційованими видами, тому первинний диплоїдний гібрид, з якого виводять </a:t>
            </a:r>
            <a:r>
              <a:rPr lang="uk-UA" dirty="0" err="1"/>
              <a:t>алополіплоїди</a:t>
            </a:r>
            <a:r>
              <a:rPr lang="uk-UA" dirty="0"/>
              <a:t>, має високу стерильність. Фертильність відновлюється при подвоєнні кількості хромосом, при якій можлива нормальна кон’югація гомологічних хромосом у профазі І мейозу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5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гигантские пл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41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5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968552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	Поліплоїдія відіграє значну роль у процесах філогенезу і визначає один із шляхів еволюції рослин. </a:t>
            </a:r>
            <a:r>
              <a:rPr lang="uk-UA" dirty="0" err="1"/>
              <a:t>Поліплоїдні</a:t>
            </a:r>
            <a:r>
              <a:rPr lang="uk-UA" dirty="0"/>
              <a:t> рослини трапляються в усіх районах земної кулі. Більшість </a:t>
            </a:r>
            <a:r>
              <a:rPr lang="uk-UA" dirty="0" err="1"/>
              <a:t>поліплоїдних</a:t>
            </a:r>
            <a:r>
              <a:rPr lang="uk-UA" dirty="0"/>
              <a:t> рослин сконцентровано в районах з несприятливими кліматичними умовами. Із 70 вивчених видів і різновидів флори архіпелагу Шпіцбергену (76-80</a:t>
            </a:r>
            <a:r>
              <a:rPr lang="ru-RU" dirty="0"/>
              <a:t>° </a:t>
            </a:r>
            <a:r>
              <a:rPr lang="uk-UA" dirty="0" err="1"/>
              <a:t>пн.ш</a:t>
            </a:r>
            <a:r>
              <a:rPr lang="uk-UA" dirty="0"/>
              <a:t>.) 80% були </a:t>
            </a:r>
            <a:r>
              <a:rPr lang="uk-UA" dirty="0" err="1"/>
              <a:t>поліплоїдами</a:t>
            </a:r>
            <a:r>
              <a:rPr lang="uk-UA" dirty="0"/>
              <a:t>, а серед злакових трав — 22 з 23 видів. Досить багато </a:t>
            </a:r>
            <a:r>
              <a:rPr lang="uk-UA" dirty="0" err="1"/>
              <a:t>поліплоїдних</a:t>
            </a:r>
            <a:r>
              <a:rPr lang="uk-UA" dirty="0"/>
              <a:t> видів у гірських районах Паміру, які характеризуються різкими температурними контрастами, коротким вегетаційним періодом, сухістю повітря й ґрунту. Тут із 150 вивчених видів 86 — </a:t>
            </a:r>
            <a:r>
              <a:rPr lang="uk-UA" dirty="0" err="1"/>
              <a:t>поліплоїдні</a:t>
            </a:r>
            <a:r>
              <a:rPr lang="uk-UA" dirty="0"/>
              <a:t>. За більш м’яких кліматичних умов природні </a:t>
            </a:r>
            <a:r>
              <a:rPr lang="uk-UA" dirty="0" err="1"/>
              <a:t>поліплоїди</a:t>
            </a:r>
            <a:r>
              <a:rPr lang="uk-UA" dirty="0"/>
              <a:t> трапляються рідше.</a:t>
            </a:r>
            <a:endParaRPr lang="ru-RU" dirty="0"/>
          </a:p>
          <a:p>
            <a:r>
              <a:rPr lang="uk-UA" dirty="0"/>
              <a:t>	Частка </a:t>
            </a:r>
            <a:r>
              <a:rPr lang="uk-UA" dirty="0" err="1"/>
              <a:t>поліплоїдних</a:t>
            </a:r>
            <a:r>
              <a:rPr lang="uk-UA" dirty="0"/>
              <a:t> видів серед покритонасінних становить не менше ніж 50% (в односім’ядольних — 70-80% і більше).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0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66399"/>
            <a:ext cx="7920880" cy="3508977"/>
          </a:xfrm>
        </p:spPr>
        <p:txBody>
          <a:bodyPr>
            <a:normAutofit/>
          </a:bodyPr>
          <a:lstStyle/>
          <a:p>
            <a:r>
              <a:rPr lang="ru-RU" dirty="0" smtClean="0"/>
              <a:t>Алберт </a:t>
            </a:r>
            <a:r>
              <a:rPr lang="ru-RU" dirty="0" err="1" smtClean="0"/>
              <a:t>Френсіс</a:t>
            </a:r>
            <a:r>
              <a:rPr lang="ru-RU" dirty="0" smtClean="0"/>
              <a:t> </a:t>
            </a:r>
            <a:r>
              <a:rPr lang="ru-RU" dirty="0" err="1" smtClean="0"/>
              <a:t>Блекслі</a:t>
            </a:r>
            <a:r>
              <a:rPr lang="ru-RU" dirty="0" smtClean="0"/>
              <a:t> </a:t>
            </a:r>
            <a:r>
              <a:rPr lang="ru-RU" dirty="0" err="1" smtClean="0"/>
              <a:t>ввів</a:t>
            </a:r>
            <a:r>
              <a:rPr lang="ru-RU" dirty="0" smtClean="0"/>
              <a:t> </a:t>
            </a:r>
            <a:r>
              <a:rPr lang="ru-RU" dirty="0" err="1" smtClean="0"/>
              <a:t>поліплоїди</a:t>
            </a:r>
            <a:r>
              <a:rPr lang="ru-RU" dirty="0" smtClean="0"/>
              <a:t> у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селекції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uk-UA" dirty="0" smtClean="0"/>
              <a:t>В 1937 році разом з О. Т. </a:t>
            </a:r>
            <a:r>
              <a:rPr lang="uk-UA" dirty="0" err="1" smtClean="0"/>
              <a:t>Ейвері</a:t>
            </a:r>
            <a:r>
              <a:rPr lang="uk-UA" dirty="0" smtClean="0"/>
              <a:t> відкрив метод отримання </a:t>
            </a:r>
            <a:r>
              <a:rPr lang="uk-UA" dirty="0" err="1" smtClean="0"/>
              <a:t>поліплоїдів</a:t>
            </a:r>
            <a:r>
              <a:rPr lang="uk-UA" dirty="0" smtClean="0"/>
              <a:t> завдяки дії на рослин </a:t>
            </a:r>
            <a:r>
              <a:rPr lang="uk-UA" dirty="0" err="1" smtClean="0"/>
              <a:t>колхіцином</a:t>
            </a:r>
            <a:r>
              <a:rPr lang="uk-UA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Блекс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734446" cy="39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wald T. Avery portrait 1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2708920"/>
            <a:ext cx="2780001" cy="39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877272"/>
            <a:ext cx="30668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Алберт </a:t>
            </a:r>
            <a:r>
              <a:rPr lang="ru-RU" dirty="0" err="1"/>
              <a:t>Френсіс</a:t>
            </a:r>
            <a:r>
              <a:rPr lang="ru-RU" dirty="0"/>
              <a:t> </a:t>
            </a:r>
            <a:r>
              <a:rPr lang="ru-RU" dirty="0" err="1"/>
              <a:t>Блекслі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780928"/>
            <a:ext cx="287771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Освальд Теодор </a:t>
            </a:r>
            <a:r>
              <a:rPr lang="ru-RU" smtClean="0"/>
              <a:t>Ейвері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13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uk-UA" b="1" dirty="0"/>
              <a:t>Класифікація </a:t>
            </a:r>
            <a:r>
              <a:rPr lang="uk-UA" b="1" dirty="0" err="1"/>
              <a:t>поліплоїдів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297560"/>
            <a:ext cx="3384376" cy="26780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uk-UA" dirty="0"/>
              <a:t>утворюються на основі кратного збільшення </a:t>
            </a:r>
            <a:r>
              <a:rPr lang="uk-UA" dirty="0" err="1"/>
              <a:t>геномів</a:t>
            </a:r>
            <a:r>
              <a:rPr lang="uk-UA" dirty="0"/>
              <a:t> різних </a:t>
            </a:r>
            <a:r>
              <a:rPr lang="uk-UA" dirty="0" smtClean="0"/>
              <a:t>видів</a:t>
            </a:r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r>
              <a:rPr lang="uk-UA" b="1" i="1" dirty="0" smtClean="0"/>
              <a:t>ААВВ -</a:t>
            </a:r>
            <a:endParaRPr lang="ru-RU" b="1" dirty="0"/>
          </a:p>
          <a:p>
            <a:pPr marL="68580" indent="0">
              <a:buNone/>
            </a:pPr>
            <a:r>
              <a:rPr lang="uk-UA" b="1" dirty="0" err="1" smtClean="0"/>
              <a:t>алотетраплоїд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438738"/>
            <a:ext cx="24482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err="1" smtClean="0"/>
              <a:t>Алополіплоїди</a:t>
            </a:r>
            <a:endParaRPr lang="ru-RU" sz="24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5576" y="3284984"/>
            <a:ext cx="3262808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uk-UA" dirty="0"/>
              <a:t>виникають на основі кратного збільшення </a:t>
            </a:r>
            <a:r>
              <a:rPr lang="uk-UA" dirty="0" err="1"/>
              <a:t>геномів</a:t>
            </a:r>
            <a:r>
              <a:rPr lang="uk-UA" dirty="0"/>
              <a:t> одного </a:t>
            </a:r>
            <a:r>
              <a:rPr lang="uk-UA" dirty="0" smtClean="0"/>
              <a:t>виду</a:t>
            </a:r>
          </a:p>
          <a:p>
            <a:pPr marL="68580" indent="0">
              <a:buNone/>
            </a:pPr>
            <a:endParaRPr lang="uk-UA" i="1" dirty="0" smtClean="0"/>
          </a:p>
          <a:p>
            <a:pPr marL="68580" indent="0">
              <a:buNone/>
            </a:pPr>
            <a:r>
              <a:rPr lang="uk-UA" b="1" i="1" dirty="0" smtClean="0"/>
              <a:t>АААА</a:t>
            </a:r>
            <a:r>
              <a:rPr lang="uk-UA" b="1" dirty="0" smtClean="0"/>
              <a:t> </a:t>
            </a:r>
            <a:r>
              <a:rPr lang="uk-UA" b="1" dirty="0"/>
              <a:t>— </a:t>
            </a:r>
            <a:r>
              <a:rPr lang="uk-UA" b="1" dirty="0" err="1" smtClean="0"/>
              <a:t>автотетраплоїд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55576" y="2438738"/>
            <a:ext cx="273630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uk-UA" b="1" dirty="0" err="1" smtClean="0"/>
              <a:t>Автополіплоїди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267744" y="1772816"/>
            <a:ext cx="484632" cy="66592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57876" y="1772816"/>
            <a:ext cx="484632" cy="66592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22698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Механ</a:t>
            </a:r>
            <a:r>
              <a:rPr lang="uk-UA" dirty="0" err="1" smtClean="0"/>
              <a:t>ізм</a:t>
            </a:r>
            <a:r>
              <a:rPr lang="uk-UA" dirty="0" smtClean="0"/>
              <a:t> утворення </a:t>
            </a:r>
            <a:r>
              <a:rPr lang="uk-UA" dirty="0" err="1" smtClean="0"/>
              <a:t>поліплоїдів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6777317" cy="47525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 </a:t>
            </a:r>
            <a:r>
              <a:rPr lang="ru-RU" dirty="0" err="1"/>
              <a:t>Кратне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числа хромосом в </a:t>
            </a:r>
            <a:r>
              <a:rPr lang="ru-RU" dirty="0" err="1"/>
              <a:t>клітках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низької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, </a:t>
            </a:r>
            <a:r>
              <a:rPr lang="ru-RU" dirty="0" err="1"/>
              <a:t>іонізуючих</a:t>
            </a:r>
            <a:r>
              <a:rPr lang="ru-RU" dirty="0"/>
              <a:t> </a:t>
            </a:r>
            <a:r>
              <a:rPr lang="ru-RU" dirty="0" err="1"/>
              <a:t>випромінювань</a:t>
            </a:r>
            <a:r>
              <a:rPr lang="ru-RU" dirty="0"/>
              <a:t>,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фізіологічного</a:t>
            </a:r>
            <a:r>
              <a:rPr lang="ru-RU" dirty="0"/>
              <a:t> стану </a:t>
            </a:r>
            <a:r>
              <a:rPr lang="ru-RU" dirty="0" err="1"/>
              <a:t>клітки</a:t>
            </a:r>
            <a:r>
              <a:rPr lang="ru-RU" dirty="0"/>
              <a:t>.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зводиться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розбіжності</a:t>
            </a:r>
            <a:r>
              <a:rPr lang="ru-RU" dirty="0"/>
              <a:t> хромосом в </a:t>
            </a:r>
            <a:r>
              <a:rPr lang="ru-RU" i="1" u="sng" dirty="0" err="1" smtClean="0"/>
              <a:t>мітозеі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мейозі</a:t>
            </a:r>
            <a:r>
              <a:rPr lang="ru-RU" dirty="0"/>
              <a:t> і </a:t>
            </a:r>
            <a:r>
              <a:rPr lang="ru-RU" dirty="0" err="1"/>
              <a:t>утворенню</a:t>
            </a:r>
            <a:r>
              <a:rPr lang="ru-RU" dirty="0"/>
              <a:t> </a:t>
            </a:r>
            <a:r>
              <a:rPr lang="ru-RU" dirty="0" err="1"/>
              <a:t>кліток</a:t>
            </a:r>
            <a:r>
              <a:rPr lang="ru-RU" dirty="0"/>
              <a:t> з кратно </a:t>
            </a:r>
            <a:r>
              <a:rPr lang="ru-RU" dirty="0" err="1"/>
              <a:t>збільшеним</a:t>
            </a:r>
            <a:r>
              <a:rPr lang="ru-RU" dirty="0"/>
              <a:t> числом хромосом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вихідною</a:t>
            </a:r>
            <a:r>
              <a:rPr lang="ru-RU" dirty="0"/>
              <a:t> </a:t>
            </a:r>
            <a:r>
              <a:rPr lang="ru-RU" dirty="0" err="1"/>
              <a:t>кліткою</a:t>
            </a:r>
            <a:r>
              <a:rPr lang="ru-RU" dirty="0"/>
              <a:t>. З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розбіжності</a:t>
            </a:r>
            <a:r>
              <a:rPr lang="ru-RU" dirty="0"/>
              <a:t> хромосом,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алкалоїд</a:t>
            </a:r>
            <a:r>
              <a:rPr lang="ru-RU" dirty="0"/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колхіцин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утворенню</a:t>
            </a:r>
            <a:r>
              <a:rPr lang="ru-RU" dirty="0"/>
              <a:t> ниток </a:t>
            </a:r>
            <a:r>
              <a:rPr lang="ru-RU" i="1" u="sng" dirty="0"/>
              <a:t>веретена </a:t>
            </a:r>
            <a:r>
              <a:rPr lang="ru-RU" i="1" u="sng" dirty="0" err="1" smtClean="0"/>
              <a:t>поділу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клітини</a:t>
            </a:r>
            <a:r>
              <a:rPr lang="ru-RU" i="1" u="sng" dirty="0" smtClean="0"/>
              <a:t>.</a:t>
            </a:r>
            <a:r>
              <a:rPr lang="ru-RU" i="1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Поліплоїдія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і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ендомітозу</a:t>
            </a:r>
            <a:r>
              <a:rPr lang="ru-RU" dirty="0"/>
              <a:t> — </a:t>
            </a:r>
            <a:r>
              <a:rPr lang="ru-RU" dirty="0" err="1"/>
              <a:t>подвоєння</a:t>
            </a:r>
            <a:r>
              <a:rPr lang="ru-RU" dirty="0"/>
              <a:t> хромосом без </a:t>
            </a:r>
            <a:r>
              <a:rPr lang="ru-RU" dirty="0" err="1"/>
              <a:t>ділення</a:t>
            </a:r>
            <a:r>
              <a:rPr lang="ru-RU" dirty="0"/>
              <a:t> ядра </a:t>
            </a:r>
            <a:r>
              <a:rPr lang="ru-RU" dirty="0" err="1" smtClean="0"/>
              <a:t>клітки</a:t>
            </a:r>
            <a:r>
              <a:rPr lang="ru-RU" dirty="0" smtClean="0"/>
              <a:t>.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диплоїдних</a:t>
            </a:r>
            <a:r>
              <a:rPr lang="ru-RU" dirty="0" smtClean="0"/>
              <a:t> гамет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поліплоїдную</a:t>
            </a:r>
            <a:r>
              <a:rPr lang="ru-RU" dirty="0"/>
              <a:t> </a:t>
            </a:r>
            <a:r>
              <a:rPr lang="ru-RU" dirty="0" smtClean="0"/>
              <a:t>зиготу</a:t>
            </a:r>
            <a:r>
              <a:rPr lang="ru-RU" dirty="0"/>
              <a:t>.</a:t>
            </a:r>
          </a:p>
        </p:txBody>
      </p:sp>
      <p:pic>
        <p:nvPicPr>
          <p:cNvPr id="15362" name="Picture 2" descr="Картинки по запросу колхиц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564904"/>
            <a:ext cx="23241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2280" y="4581128"/>
            <a:ext cx="116730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колхіцин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3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Використання </a:t>
            </a:r>
            <a:r>
              <a:rPr lang="uk-UA" b="1" dirty="0" err="1"/>
              <a:t>автоплоїдів</a:t>
            </a:r>
            <a:r>
              <a:rPr lang="uk-UA" b="1" dirty="0"/>
              <a:t> у селекції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	З відкриттям явища поліплоїдії селекціонерів зацікавила можливість використання </a:t>
            </a:r>
            <a:r>
              <a:rPr lang="uk-UA" dirty="0" err="1"/>
              <a:t>поліплоїдів</a:t>
            </a:r>
            <a:r>
              <a:rPr lang="uk-UA" dirty="0"/>
              <a:t> у практичній селекції. </a:t>
            </a:r>
            <a:r>
              <a:rPr lang="uk-UA" dirty="0" err="1"/>
              <a:t>Поліплоїди</a:t>
            </a:r>
            <a:r>
              <a:rPr lang="uk-UA" dirty="0"/>
              <a:t> були індуковані майже в усіх родах рослин, які використовуються в сільському господарстві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Так, </a:t>
            </a:r>
            <a:r>
              <a:rPr lang="uk-UA" dirty="0" smtClean="0"/>
              <a:t>понад </a:t>
            </a:r>
            <a:r>
              <a:rPr lang="uk-UA" dirty="0"/>
              <a:t>60% світового виробництва цукру забезпечує </a:t>
            </a:r>
            <a:r>
              <a:rPr lang="uk-UA" dirty="0" err="1"/>
              <a:t>поліплоїдна</a:t>
            </a:r>
            <a:r>
              <a:rPr lang="uk-UA" dirty="0"/>
              <a:t> цукрова тростина.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518" y="692696"/>
            <a:ext cx="8193938" cy="1296144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М.С. </a:t>
            </a:r>
            <a:r>
              <a:rPr lang="uk-UA" dirty="0" err="1"/>
              <a:t>Навашин</a:t>
            </a:r>
            <a:r>
              <a:rPr lang="uk-UA" dirty="0"/>
              <a:t> та К.М. Герасимова-</a:t>
            </a:r>
            <a:r>
              <a:rPr lang="uk-UA" dirty="0" err="1"/>
              <a:t>Навашина</a:t>
            </a:r>
            <a:r>
              <a:rPr lang="uk-UA" dirty="0"/>
              <a:t> ще в 1940 р. вивели перший </a:t>
            </a:r>
            <a:r>
              <a:rPr lang="uk-UA" dirty="0" err="1"/>
              <a:t>тетраплоїдний</a:t>
            </a:r>
            <a:r>
              <a:rPr lang="uk-UA" dirty="0"/>
              <a:t> сорт </a:t>
            </a:r>
            <a:r>
              <a:rPr lang="uk-UA" dirty="0" smtClean="0"/>
              <a:t>кок-сагизу (</a:t>
            </a:r>
            <a:r>
              <a:rPr lang="en-US" i="1" dirty="0" err="1" smtClean="0"/>
              <a:t>Taráxacum</a:t>
            </a:r>
            <a:r>
              <a:rPr lang="uk-UA" dirty="0"/>
              <a:t>)</a:t>
            </a:r>
            <a:r>
              <a:rPr lang="uk-UA" dirty="0" smtClean="0"/>
              <a:t>, </a:t>
            </a:r>
            <a:r>
              <a:rPr lang="uk-UA" dirty="0"/>
              <a:t>який мав крупне коріння зі значно збільшеними молочниками, що було позитивним для технології добування каучуку, вміст якого був вищим порівняно з вихідною формою і кращої якості.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Картинки по запросу кок-сагы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01009"/>
            <a:ext cx="6405836" cy="41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24744" cy="1143000"/>
          </a:xfrm>
        </p:spPr>
        <p:txBody>
          <a:bodyPr/>
          <a:lstStyle/>
          <a:p>
            <a:r>
              <a:rPr lang="ru-RU" b="1" dirty="0" smtClean="0"/>
              <a:t>Жито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9"/>
            <a:ext cx="8064896" cy="136815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Створення </a:t>
            </a:r>
            <a:r>
              <a:rPr lang="uk-UA" dirty="0" err="1"/>
              <a:t>тетраплоїдного</a:t>
            </a:r>
            <a:r>
              <a:rPr lang="uk-UA" dirty="0"/>
              <a:t> сорту </a:t>
            </a:r>
            <a:r>
              <a:rPr lang="uk-UA" dirty="0" err="1"/>
              <a:t>Петкус</a:t>
            </a:r>
            <a:r>
              <a:rPr lang="uk-UA" dirty="0"/>
              <a:t> зумовило зниження довжини соломини на 20-25 см порівняно з місцевими сортами, зміцнення основи стебла і верхньої його частини безпосередньо під колосом, що підвищувало стійкість до вилягання, </a:t>
            </a:r>
            <a:r>
              <a:rPr lang="uk-UA" dirty="0" err="1"/>
              <a:t>вирівняність</a:t>
            </a:r>
            <a:r>
              <a:rPr lang="uk-UA" dirty="0"/>
              <a:t> стебел за висотою, сприяло одночасному дозріванню, більшій масі 1000 </a:t>
            </a:r>
            <a:r>
              <a:rPr lang="uk-UA" dirty="0" err="1"/>
              <a:t>зерен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Картинки по запросу рожь тет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01009"/>
            <a:ext cx="57606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177</TotalTime>
  <Words>805</Words>
  <Application>Microsoft Office PowerPoint</Application>
  <PresentationFormat>Экран (4:3)</PresentationFormat>
  <Paragraphs>80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Остин</vt:lpstr>
      <vt:lpstr>Генетична трансформація рослин і тварин</vt:lpstr>
      <vt:lpstr>Поліплоїдія - кратне збільшення числа хромосом в клітках рослин. Поліплоїди відрізняються більшою врожайністю та розмірами органів. Їх квіти більше за розмірами, але їх менше за кількістю. Втім, серед них вищий відсоток стерильних рослин і їх швидкість росту уповільнена порівняно з диплоїдами. </vt:lpstr>
      <vt:lpstr>Презентация PowerPoint</vt:lpstr>
      <vt:lpstr>Презентация PowerPoint</vt:lpstr>
      <vt:lpstr>Класифікація поліплоїдів</vt:lpstr>
      <vt:lpstr>Механізм утворення поліплоїдів</vt:lpstr>
      <vt:lpstr>Використання автоплоїдів у селекції</vt:lpstr>
      <vt:lpstr>Презентация PowerPoint</vt:lpstr>
      <vt:lpstr>Жито</vt:lpstr>
      <vt:lpstr>Конюшина тетраплоїд</vt:lpstr>
      <vt:lpstr>Тетраплоїдна гречка</vt:lpstr>
      <vt:lpstr>Триплоїдні буряки</vt:lpstr>
      <vt:lpstr>Презентация PowerPoint</vt:lpstr>
      <vt:lpstr>Використання алополіплоїдів у селекції</vt:lpstr>
      <vt:lpstr>Презентация PowerPoint</vt:lpstr>
      <vt:lpstr>Тютюн</vt:lpstr>
      <vt:lpstr>Презентация PowerPoint</vt:lpstr>
      <vt:lpstr>Тритикале</vt:lpstr>
      <vt:lpstr>Схема отримання тритикале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Поліплоїдія в генетиці культурних рослин</dc:title>
  <dc:creator>Юля</dc:creator>
  <cp:lastModifiedBy>1</cp:lastModifiedBy>
  <cp:revision>35</cp:revision>
  <dcterms:created xsi:type="dcterms:W3CDTF">2017-03-24T18:27:44Z</dcterms:created>
  <dcterms:modified xsi:type="dcterms:W3CDTF">2020-09-01T09:46:30Z</dcterms:modified>
</cp:coreProperties>
</file>