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9" r:id="rId22"/>
    <p:sldId id="275" r:id="rId23"/>
    <p:sldId id="276" r:id="rId24"/>
    <p:sldId id="303" r:id="rId25"/>
    <p:sldId id="316" r:id="rId26"/>
    <p:sldId id="32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0" autoAdjust="0"/>
    <p:restoredTop sz="94660"/>
  </p:normalViewPr>
  <p:slideViewPr>
    <p:cSldViewPr>
      <p:cViewPr>
        <p:scale>
          <a:sx n="75" d="100"/>
          <a:sy n="75" d="100"/>
        </p:scale>
        <p:origin x="-9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6AC0-4C73-4458-8699-25A1B3578010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FD43-5A47-423D-8DAB-6CA0921A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C59F-C035-4A0E-B50B-655B1087D397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C476-17C1-405F-821C-31975352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1A7A-8303-42BE-BB64-909FA5141F82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225C-4051-48EB-B6F8-86143240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4754-8A45-4A13-9826-4FF5894DB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AE64-0064-40C5-A08A-E055C84EB3B5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ACC6-5782-40D4-8E36-3AEBF26C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04ED-1243-4BFD-BA6B-3FA734428EAD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4F8B-C912-427F-B5B1-9081552C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8323-EBD4-4798-8DAD-9A62A03635DC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F4D4-6F82-4B37-8C12-908598C4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9C88-DA96-4422-81C2-9717A9C70C81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B12B-127C-4640-84BA-7E5C7925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BC1C-D4AC-47CC-83B9-CC1A699C3C48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9E72-A276-4660-AE73-D454BCFBE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EA7A-6D9C-4EA8-921B-E3F7EA844EB3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F241-3033-4606-B312-857F90DEA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276-837B-492B-A36C-F2A84C17D971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FFB6-66C1-4A38-AE27-94A048669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2C44-08B9-4101-A2DF-7CC5D2AF6D3B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9B85-F52D-4B54-81E6-F9F145FF2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29210-3E00-4871-A566-8BF20F65A98A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32C16-CBF6-480C-8098-52441A6D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9" r:id="rId2"/>
    <p:sldLayoutId id="2147483688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9" r:id="rId9"/>
    <p:sldLayoutId id="2147483685" r:id="rId10"/>
    <p:sldLayoutId id="2147483686" r:id="rId11"/>
    <p:sldLayoutId id="2147483690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dfon.ru/image/4079-1152x86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fd023fed0c07bb30fc8cf93ed26be767/18217_5.jpg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pacepranks.com/Myspace-Posters/sports-posters-15.jpg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fan.ru/pic/loads/image_941268021.jpg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.bete.tv/wall_bete_tv.php?id=141801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905a4508148779c0ebe39e09228439dc/18222_5.jpg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wallcoo.net/sport/NBA_Nuggets_0809/images/Anthony_05wallpaper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600x1200.net/wallpaper_21_42048.jpg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9.gif"/><Relationship Id="rId2" Type="http://schemas.openxmlformats.org/officeDocument/2006/relationships/hyperlink" Target="http://wap.wapuk.ru/wm/anime/sport/14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midoo.free.fr/html/gifs/sport/divers/dribbler.gif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dfon.ru/download.html?id=14720&amp;rash=1280x10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dfon.ru/download.html?id=104113&amp;rash=1746x1280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chemuha.ru/wp-content/uploads/2011/02/history-basketball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hyperlink" Target="http://rebond.chapelais.free.fr/image/ballon40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ifs.net/Animation11/Sports/Basketball/basketball_hoop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unhome.ru/UsersGallery/wallpapers/175/basketbol-igr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new.spn.by/static/BASE/BRP/05/406/054060/php2D36yF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mobiles24.com/static/previews/downloads/default/156/P-207266-HgmURJ4DH2-1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ice.ru/uploads/posts/2010-06/1277111103_43189872-d299-49b4-9495-2778b887e96c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61.radikal.ru/i172/1109/3e/136117abd8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rlandocg954.webs.com/orlando_magic_by_pixel_reborn_1280x1024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hyperlink" Target="http://mamidoo.free.fr/html/gifs/sport/divers/dribbler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xumfak.my1.ru/basketbol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basketball.sport-lives.com/images/rules/bn_rule2_1bi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ketball.sport-lives.com/images/rules/bn_rule2_5big.gif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basketball.sport-lives.com/images/rules/bn_rule2_4bi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burykind.narod.ru/brosok_dinamic02dshadedcompletmacro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venba.narod.ru/wallpapers/lebro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39579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22512"/>
            <a:ext cx="4500563" cy="4535488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2500" b="1" dirty="0" smtClean="0">
                <a:solidFill>
                  <a:srgbClr val="FFC000"/>
                </a:solidFill>
              </a:rPr>
              <a:t>Баскетбол: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>
                <a:solidFill>
                  <a:srgbClr val="FFC000"/>
                </a:solidFill>
              </a:rPr>
              <a:t>                        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 -</a:t>
            </a:r>
            <a:r>
              <a:rPr lang="ru-RU" sz="2500" b="1" dirty="0" err="1" smtClean="0"/>
              <a:t>історія</a:t>
            </a:r>
            <a:r>
              <a:rPr lang="ru-RU" sz="2500" b="1" dirty="0" smtClean="0"/>
              <a:t> баскетболу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 -</a:t>
            </a:r>
            <a:r>
              <a:rPr lang="ru-RU" sz="2500" b="1" dirty="0" err="1" smtClean="0"/>
              <a:t>розміри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обладнання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  -правила </a:t>
            </a:r>
            <a:r>
              <a:rPr lang="ru-RU" sz="2500" b="1" dirty="0" err="1" smtClean="0"/>
              <a:t>гри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  -</a:t>
            </a:r>
            <a:r>
              <a:rPr lang="ru-RU" sz="2500" b="1" dirty="0" err="1" smtClean="0"/>
              <a:t>травми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en-US" sz="2500" b="1" dirty="0" smtClean="0"/>
              <a:t>-</a:t>
            </a:r>
            <a:r>
              <a:rPr lang="ru-RU" sz="2500" b="1" dirty="0" err="1" smtClean="0"/>
              <a:t>фізичні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якості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r>
              <a:rPr lang="ru-RU" sz="2500" dirty="0" smtClean="0"/>
              <a:t>    </a:t>
            </a:r>
          </a:p>
        </p:txBody>
      </p:sp>
      <p:pic>
        <p:nvPicPr>
          <p:cNvPr id="7" name="Рисунок 6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3900488" cy="55387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попадання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в </a:t>
            </a:r>
            <a:r>
              <a:rPr lang="ru-RU" dirty="0" err="1" smtClean="0"/>
              <a:t>кільце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зарахована</a:t>
            </a:r>
            <a:r>
              <a:rPr lang="ru-RU" dirty="0" smtClean="0"/>
              <a:t> </a:t>
            </a:r>
            <a:r>
              <a:rPr lang="ru-RU" dirty="0" err="1" smtClean="0"/>
              <a:t>різна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1 очко </a:t>
            </a:r>
            <a:r>
              <a:rPr lang="ru-RU" dirty="0" smtClean="0"/>
              <a:t>-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штрафної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2 очки</a:t>
            </a:r>
            <a:r>
              <a:rPr lang="ru-RU" dirty="0" smtClean="0"/>
              <a:t> -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близької</a:t>
            </a:r>
            <a:r>
              <a:rPr lang="ru-RU" dirty="0" smtClean="0"/>
              <a:t> </a:t>
            </a:r>
            <a:r>
              <a:rPr lang="ru-RU" dirty="0" err="1" smtClean="0"/>
              <a:t>дистанції</a:t>
            </a:r>
            <a:r>
              <a:rPr lang="ru-RU" dirty="0" smtClean="0"/>
              <a:t> (</a:t>
            </a:r>
            <a:r>
              <a:rPr lang="ru-RU" dirty="0" err="1" smtClean="0"/>
              <a:t>ближче</a:t>
            </a:r>
            <a:r>
              <a:rPr lang="ru-RU" dirty="0" smtClean="0"/>
              <a:t> </a:t>
            </a:r>
            <a:r>
              <a:rPr lang="ru-RU" dirty="0" err="1" smtClean="0"/>
              <a:t>трехочковой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3 очки </a:t>
            </a:r>
            <a:r>
              <a:rPr lang="ru-RU" dirty="0" smtClean="0"/>
              <a:t>- </a:t>
            </a:r>
            <a:r>
              <a:rPr lang="ru-RU" dirty="0" err="1" smtClean="0"/>
              <a:t>кидок</a:t>
            </a:r>
            <a:r>
              <a:rPr lang="ru-RU" dirty="0" smtClean="0"/>
              <a:t> через </a:t>
            </a:r>
            <a:r>
              <a:rPr lang="ru-RU" dirty="0" err="1" smtClean="0"/>
              <a:t>трехочковой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6м 75см</a:t>
            </a:r>
            <a:endParaRPr lang="ru-RU" dirty="0"/>
          </a:p>
        </p:txBody>
      </p:sp>
      <p:pic>
        <p:nvPicPr>
          <p:cNvPr id="16387" name="Picture 2" descr="Картинка 39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143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638" y="908050"/>
            <a:ext cx="4471987" cy="539591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спірним</a:t>
            </a:r>
            <a:r>
              <a:rPr lang="ru-RU" dirty="0" smtClean="0"/>
              <a:t> </a:t>
            </a:r>
            <a:r>
              <a:rPr lang="ru-RU" dirty="0" err="1" smtClean="0"/>
              <a:t>кидком</a:t>
            </a:r>
            <a:r>
              <a:rPr lang="ru-RU" dirty="0" smtClean="0"/>
              <a:t> в центральному </a:t>
            </a:r>
            <a:r>
              <a:rPr lang="ru-RU" dirty="0" err="1" smtClean="0"/>
              <a:t>колі</a:t>
            </a:r>
            <a:r>
              <a:rPr lang="ru-RU" dirty="0" smtClean="0"/>
              <a:t> , коли </a:t>
            </a:r>
            <a:r>
              <a:rPr lang="ru-RU" dirty="0" err="1" smtClean="0"/>
              <a:t>м'яч</a:t>
            </a:r>
            <a:r>
              <a:rPr lang="ru-RU" dirty="0" smtClean="0"/>
              <a:t> правильно </a:t>
            </a:r>
            <a:r>
              <a:rPr lang="ru-RU" dirty="0" err="1" smtClean="0"/>
              <a:t>відбитий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спірних</a:t>
            </a:r>
            <a:r>
              <a:rPr lang="ru-RU" dirty="0" smtClean="0"/>
              <a:t>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Матч </a:t>
            </a:r>
            <a:r>
              <a:rPr lang="ru-RU" dirty="0" smtClean="0"/>
              <a:t>за правилами Ф</a:t>
            </a:r>
            <a:r>
              <a:rPr lang="uk-UA" dirty="0" smtClean="0"/>
              <a:t>ІБА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по десять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перервами</a:t>
            </a:r>
            <a:r>
              <a:rPr lang="ru-RU" dirty="0" smtClean="0"/>
              <a:t> по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хвилини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  <a:r>
              <a:rPr lang="ru-RU" dirty="0" err="1" smtClean="0"/>
              <a:t>Тривалість</a:t>
            </a:r>
            <a:r>
              <a:rPr lang="ru-RU" dirty="0" smtClean="0"/>
              <a:t> перерви </a:t>
            </a:r>
            <a:r>
              <a:rPr lang="ru-RU" dirty="0" err="1" smtClean="0"/>
              <a:t>між</a:t>
            </a:r>
            <a:r>
              <a:rPr lang="ru-RU" dirty="0" smtClean="0"/>
              <a:t> другою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третьою</a:t>
            </a:r>
            <a:r>
              <a:rPr lang="ru-RU" dirty="0" smtClean="0"/>
              <a:t> </a:t>
            </a:r>
            <a:r>
              <a:rPr lang="ru-RU" dirty="0" err="1" smtClean="0"/>
              <a:t>чвертями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- </a:t>
            </a:r>
            <a:r>
              <a:rPr lang="ru-RU" dirty="0" err="1" smtClean="0"/>
              <a:t>п'ятнадцять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перерви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помінятися</a:t>
            </a:r>
            <a:r>
              <a:rPr lang="ru-RU" dirty="0" smtClean="0"/>
              <a:t> корзинами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smtClean="0"/>
              <a:t>за правилами НБА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(2 ) половин по </a:t>
            </a:r>
            <a:r>
              <a:rPr lang="ru-RU" dirty="0" err="1" smtClean="0"/>
              <a:t>двадцять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( 4 ) </a:t>
            </a:r>
            <a:r>
              <a:rPr lang="ru-RU" dirty="0" err="1" smtClean="0"/>
              <a:t>періодів</a:t>
            </a:r>
            <a:r>
              <a:rPr lang="ru-RU" dirty="0" smtClean="0"/>
              <a:t> ( </a:t>
            </a:r>
            <a:r>
              <a:rPr lang="ru-RU" dirty="0" err="1" smtClean="0"/>
              <a:t>чвертей</a:t>
            </a:r>
            <a:r>
              <a:rPr lang="ru-RU" dirty="0" smtClean="0"/>
              <a:t> ) по </a:t>
            </a:r>
            <a:r>
              <a:rPr lang="ru-RU" dirty="0" err="1" smtClean="0"/>
              <a:t>дванадцять</a:t>
            </a:r>
            <a:r>
              <a:rPr lang="ru-RU" dirty="0" smtClean="0"/>
              <a:t> ( 12 ) </a:t>
            </a:r>
            <a:r>
              <a:rPr lang="ru-RU" dirty="0" err="1" smtClean="0"/>
              <a:t>хвилин</a:t>
            </a:r>
            <a:r>
              <a:rPr lang="ru-RU" dirty="0" smtClean="0"/>
              <a:t> 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перервами</a:t>
            </a:r>
            <a:r>
              <a:rPr lang="ru-RU" dirty="0" smtClean="0"/>
              <a:t> по </a:t>
            </a:r>
            <a:r>
              <a:rPr lang="ru-RU" dirty="0" err="1" smtClean="0"/>
              <a:t>дві</a:t>
            </a:r>
            <a:r>
              <a:rPr lang="ru-RU" dirty="0" smtClean="0"/>
              <a:t> ( 2 ) </a:t>
            </a:r>
            <a:r>
              <a:rPr lang="ru-RU" dirty="0" err="1" smtClean="0"/>
              <a:t>хвилини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першим </a:t>
            </a:r>
            <a:r>
              <a:rPr lang="ru-RU" dirty="0" err="1" smtClean="0"/>
              <a:t>і</a:t>
            </a:r>
            <a:r>
              <a:rPr lang="ru-RU" dirty="0" smtClean="0"/>
              <a:t> другим </a:t>
            </a:r>
            <a:r>
              <a:rPr lang="ru-RU" dirty="0" err="1" smtClean="0"/>
              <a:t>періодами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третім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четвертим</a:t>
            </a:r>
            <a:r>
              <a:rPr lang="ru-RU" dirty="0" smtClean="0"/>
              <a:t> </a:t>
            </a:r>
            <a:r>
              <a:rPr lang="ru-RU" dirty="0" err="1" smtClean="0"/>
              <a:t>періодами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1" name="Picture 2" descr="http://burykind.narod.ru/stat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128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oboinka.ru/wallpapers/fd023fed0c07bb30fc8cf93ed26be767/18217_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36449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99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572008"/>
            <a:ext cx="1038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0055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Порушення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186238" cy="489585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B050"/>
                </a:solidFill>
              </a:rPr>
              <a:t>аут </a:t>
            </a:r>
            <a:r>
              <a:rPr lang="ru-RU" i="1" dirty="0" smtClean="0"/>
              <a:t>- </a:t>
            </a:r>
            <a:r>
              <a:rPr lang="ru-RU" i="1" dirty="0" err="1" smtClean="0"/>
              <a:t>м'яч</a:t>
            </a:r>
            <a:r>
              <a:rPr lang="ru-RU" i="1" dirty="0" smtClean="0"/>
              <a:t> </a:t>
            </a:r>
            <a:r>
              <a:rPr lang="ru-RU" i="1" dirty="0" err="1" smtClean="0"/>
              <a:t>іде</a:t>
            </a:r>
            <a:r>
              <a:rPr lang="ru-RU" i="1" dirty="0" smtClean="0"/>
              <a:t> за </a:t>
            </a:r>
            <a:r>
              <a:rPr lang="ru-RU" i="1" dirty="0" err="1" smtClean="0"/>
              <a:t>межі</a:t>
            </a:r>
            <a:r>
              <a:rPr lang="ru-RU" i="1" dirty="0" smtClean="0"/>
              <a:t> </a:t>
            </a:r>
            <a:r>
              <a:rPr lang="ru-RU" i="1" dirty="0" err="1" smtClean="0"/>
              <a:t>ігрового</a:t>
            </a:r>
            <a:r>
              <a:rPr lang="ru-RU" i="1" dirty="0" smtClean="0"/>
              <a:t> </a:t>
            </a:r>
            <a:r>
              <a:rPr lang="ru-RU" i="1" dirty="0" err="1" smtClean="0"/>
              <a:t>майданчика</a:t>
            </a:r>
            <a:r>
              <a:rPr lang="ru-RU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err="1" smtClean="0">
                <a:solidFill>
                  <a:srgbClr val="00B050"/>
                </a:solidFill>
              </a:rPr>
              <a:t>пробіжка</a:t>
            </a:r>
            <a:r>
              <a:rPr lang="ru-RU" i="1" dirty="0" smtClean="0"/>
              <a:t> - </a:t>
            </a:r>
            <a:r>
              <a:rPr lang="ru-RU" i="1" dirty="0" err="1" smtClean="0"/>
              <a:t>гравець</a:t>
            </a:r>
            <a:r>
              <a:rPr lang="ru-RU" i="1" dirty="0" smtClean="0"/>
              <a:t>, </a:t>
            </a:r>
            <a:r>
              <a:rPr lang="ru-RU" i="1" dirty="0" err="1" smtClean="0"/>
              <a:t>контролюючий</a:t>
            </a:r>
            <a:r>
              <a:rPr lang="ru-RU" i="1" dirty="0" smtClean="0"/>
              <a:t> «</a:t>
            </a:r>
            <a:r>
              <a:rPr lang="ru-RU" i="1" dirty="0" err="1" smtClean="0"/>
              <a:t>живий</a:t>
            </a:r>
            <a:r>
              <a:rPr lang="ru-RU" i="1" dirty="0" smtClean="0"/>
              <a:t>» </a:t>
            </a:r>
            <a:r>
              <a:rPr lang="ru-RU" i="1" dirty="0" err="1" smtClean="0"/>
              <a:t>м'яч</a:t>
            </a:r>
            <a:r>
              <a:rPr lang="ru-RU" i="1" dirty="0" smtClean="0"/>
              <a:t>, </a:t>
            </a:r>
            <a:r>
              <a:rPr lang="ru-RU" i="1" dirty="0" err="1" smtClean="0"/>
              <a:t>здійснює</a:t>
            </a:r>
            <a:r>
              <a:rPr lang="ru-RU" i="1" dirty="0" smtClean="0"/>
              <a:t> </a:t>
            </a:r>
            <a:r>
              <a:rPr lang="ru-RU" i="1" dirty="0" err="1" smtClean="0"/>
              <a:t>переміщення</a:t>
            </a:r>
            <a:r>
              <a:rPr lang="ru-RU" i="1" dirty="0" smtClean="0"/>
              <a:t> </a:t>
            </a:r>
            <a:r>
              <a:rPr lang="ru-RU" i="1" dirty="0" err="1" smtClean="0"/>
              <a:t>ніг</a:t>
            </a:r>
            <a:r>
              <a:rPr lang="ru-RU" i="1" dirty="0" smtClean="0"/>
              <a:t> </a:t>
            </a:r>
            <a:r>
              <a:rPr lang="ru-RU" i="1" dirty="0" err="1" smtClean="0"/>
              <a:t>понад</a:t>
            </a:r>
            <a:r>
              <a:rPr lang="ru-RU" i="1" dirty="0" smtClean="0"/>
              <a:t> </a:t>
            </a:r>
            <a:r>
              <a:rPr lang="ru-RU" i="1" dirty="0" err="1" smtClean="0"/>
              <a:t>обмеження</a:t>
            </a:r>
            <a:r>
              <a:rPr lang="ru-RU" i="1" dirty="0" smtClean="0"/>
              <a:t>, </a:t>
            </a:r>
            <a:r>
              <a:rPr lang="ru-RU" i="1" dirty="0" err="1" smtClean="0"/>
              <a:t>встановленого</a:t>
            </a:r>
            <a:r>
              <a:rPr lang="ru-RU" i="1" dirty="0" smtClean="0"/>
              <a:t> правилами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err="1" smtClean="0">
                <a:solidFill>
                  <a:srgbClr val="00B050"/>
                </a:solidFill>
              </a:rPr>
              <a:t>порушення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ведення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м'яча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включає</a:t>
            </a:r>
            <a:r>
              <a:rPr lang="ru-RU" i="1" dirty="0" smtClean="0"/>
              <a:t> в себе пронос </a:t>
            </a:r>
            <a:r>
              <a:rPr lang="ru-RU" i="1" dirty="0" err="1" smtClean="0"/>
              <a:t>м'яча</a:t>
            </a:r>
            <a:r>
              <a:rPr lang="ru-RU" i="1" dirty="0" smtClean="0"/>
              <a:t>, </a:t>
            </a:r>
            <a:r>
              <a:rPr lang="ru-RU" i="1" dirty="0" err="1" smtClean="0"/>
              <a:t>подвійне</a:t>
            </a:r>
            <a:r>
              <a:rPr lang="ru-RU" i="1" dirty="0" smtClean="0"/>
              <a:t> </a:t>
            </a:r>
            <a:r>
              <a:rPr lang="ru-RU" i="1" dirty="0" err="1" smtClean="0"/>
              <a:t>ведення</a:t>
            </a:r>
            <a:r>
              <a:rPr lang="ru-RU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B050"/>
                </a:solidFill>
              </a:rPr>
              <a:t>три </a:t>
            </a:r>
            <a:r>
              <a:rPr lang="ru-RU" i="1" dirty="0" err="1" smtClean="0">
                <a:solidFill>
                  <a:srgbClr val="00B050"/>
                </a:solidFill>
              </a:rPr>
              <a:t>секунди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/>
              <a:t>- </a:t>
            </a:r>
            <a:r>
              <a:rPr lang="ru-RU" i="1" dirty="0" err="1" smtClean="0"/>
              <a:t>гравець</a:t>
            </a:r>
            <a:r>
              <a:rPr lang="ru-RU" i="1" dirty="0" smtClean="0"/>
              <a:t> нападу </a:t>
            </a:r>
            <a:r>
              <a:rPr lang="ru-RU" i="1" dirty="0" err="1" smtClean="0"/>
              <a:t>перебуває</a:t>
            </a:r>
            <a:r>
              <a:rPr lang="ru-RU" i="1" dirty="0" smtClean="0"/>
              <a:t> в </a:t>
            </a:r>
            <a:r>
              <a:rPr lang="ru-RU" i="1" dirty="0" err="1" smtClean="0"/>
              <a:t>зоні</a:t>
            </a:r>
            <a:r>
              <a:rPr lang="ru-RU" i="1" dirty="0" smtClean="0"/>
              <a:t> штрафного </a:t>
            </a:r>
            <a:r>
              <a:rPr lang="ru-RU" i="1" dirty="0" err="1" smtClean="0"/>
              <a:t>кидка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секунд в той час, коли </a:t>
            </a:r>
            <a:r>
              <a:rPr lang="ru-RU" i="1" dirty="0" err="1" smtClean="0"/>
              <a:t>його</a:t>
            </a:r>
            <a:r>
              <a:rPr lang="ru-RU" i="1" dirty="0" smtClean="0"/>
              <a:t> команда </a:t>
            </a:r>
            <a:r>
              <a:rPr lang="ru-RU" i="1" dirty="0" err="1" smtClean="0"/>
              <a:t>володіє</a:t>
            </a:r>
            <a:r>
              <a:rPr lang="ru-RU" i="1" dirty="0" smtClean="0"/>
              <a:t> </a:t>
            </a:r>
            <a:r>
              <a:rPr lang="ru-RU" i="1" dirty="0" err="1" smtClean="0"/>
              <a:t>м'ячем</a:t>
            </a:r>
            <a:r>
              <a:rPr lang="ru-RU" i="1" dirty="0" smtClean="0"/>
              <a:t> у </a:t>
            </a:r>
            <a:r>
              <a:rPr lang="ru-RU" i="1" dirty="0" err="1" smtClean="0"/>
              <a:t>зоні</a:t>
            </a:r>
            <a:r>
              <a:rPr lang="ru-RU" i="1" dirty="0" smtClean="0"/>
              <a:t> нападу;</a:t>
            </a:r>
            <a:endParaRPr lang="ru-RU" dirty="0"/>
          </a:p>
        </p:txBody>
      </p:sp>
      <p:pic>
        <p:nvPicPr>
          <p:cNvPr id="18436" name="Picture 2" descr="http://burykind.narod.ru/brosokstat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89363"/>
            <a:ext cx="11255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Картинка 40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92868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928688"/>
            <a:ext cx="4543425" cy="5395912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п'ять</a:t>
            </a:r>
            <a:r>
              <a:rPr lang="ru-RU" dirty="0" smtClean="0">
                <a:solidFill>
                  <a:srgbClr val="00B050"/>
                </a:solidFill>
              </a:rPr>
              <a:t> секунд </a:t>
            </a:r>
            <a:r>
              <a:rPr lang="ru-RU" dirty="0" smtClean="0"/>
              <a:t>- </a:t>
            </a:r>
            <a:r>
              <a:rPr lang="ru-RU" dirty="0" err="1" smtClean="0"/>
              <a:t>гравець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вкидання</a:t>
            </a:r>
            <a:r>
              <a:rPr lang="ru-RU" dirty="0" smtClean="0"/>
              <a:t> не </a:t>
            </a:r>
            <a:r>
              <a:rPr lang="ru-RU" dirty="0" err="1" smtClean="0"/>
              <a:t>розлучається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вісім</a:t>
            </a:r>
            <a:r>
              <a:rPr lang="ru-RU" dirty="0" smtClean="0">
                <a:solidFill>
                  <a:srgbClr val="00B050"/>
                </a:solidFill>
              </a:rPr>
              <a:t> секунд</a:t>
            </a:r>
            <a:r>
              <a:rPr lang="ru-RU" dirty="0" smtClean="0"/>
              <a:t> - команда,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не </a:t>
            </a:r>
            <a:r>
              <a:rPr lang="ru-RU" dirty="0" err="1" smtClean="0"/>
              <a:t>вивела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зону нападу за </a:t>
            </a:r>
            <a:r>
              <a:rPr lang="ru-RU" dirty="0" err="1" smtClean="0"/>
              <a:t>вісім</a:t>
            </a:r>
            <a:r>
              <a:rPr lang="ru-RU" dirty="0" smtClean="0"/>
              <a:t>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порушення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повернення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м'яча</a:t>
            </a:r>
            <a:r>
              <a:rPr lang="ru-RU" dirty="0" smtClean="0"/>
              <a:t> в зону </a:t>
            </a:r>
            <a:r>
              <a:rPr lang="ru-RU" dirty="0" err="1" smtClean="0"/>
              <a:t>захисту</a:t>
            </a:r>
            <a:r>
              <a:rPr lang="ru-RU" dirty="0" smtClean="0"/>
              <a:t> (зона) - команда,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у </a:t>
            </a:r>
            <a:r>
              <a:rPr lang="ru-RU" dirty="0" err="1" smtClean="0"/>
              <a:t>зоні</a:t>
            </a:r>
            <a:r>
              <a:rPr lang="ru-RU" dirty="0" smtClean="0"/>
              <a:t> нападу перевела </a:t>
            </a:r>
            <a:r>
              <a:rPr lang="ru-RU" dirty="0" err="1" smtClean="0"/>
              <a:t>його</a:t>
            </a:r>
            <a:r>
              <a:rPr lang="ru-RU" dirty="0" smtClean="0"/>
              <a:t> в зону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9" name="Picture 2" descr="http://burykind.narod.ru/sopernik_zashit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149725"/>
            <a:ext cx="928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Картинка 36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3740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72113" cy="866775"/>
          </a:xfrm>
        </p:spPr>
        <p:txBody>
          <a:bodyPr/>
          <a:lstStyle/>
          <a:p>
            <a:r>
              <a:rPr lang="ru-RU" dirty="0" err="1" smtClean="0"/>
              <a:t>Фоли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4543425" cy="453866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недотримання</a:t>
            </a:r>
            <a:r>
              <a:rPr lang="ru-RU" dirty="0" smtClean="0"/>
              <a:t> правил, </a:t>
            </a:r>
            <a:r>
              <a:rPr lang="ru-RU" dirty="0" err="1" smtClean="0"/>
              <a:t>викликане</a:t>
            </a:r>
            <a:r>
              <a:rPr lang="ru-RU" dirty="0" smtClean="0"/>
              <a:t> </a:t>
            </a:r>
            <a:r>
              <a:rPr lang="ru-RU" dirty="0" err="1" smtClean="0"/>
              <a:t>персональним</a:t>
            </a:r>
            <a:r>
              <a:rPr lang="ru-RU" dirty="0" smtClean="0"/>
              <a:t> контактом </a:t>
            </a:r>
            <a:r>
              <a:rPr lang="ru-RU" dirty="0" err="1" smtClean="0"/>
              <a:t>або</a:t>
            </a:r>
            <a:r>
              <a:rPr lang="ru-RU" dirty="0" smtClean="0"/>
              <a:t> неспортивною </a:t>
            </a:r>
            <a:r>
              <a:rPr lang="ru-RU" dirty="0" err="1" smtClean="0"/>
              <a:t>поведінкою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фолів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персональний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технічний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неспортивний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дискваліфікуючий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Гравець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5 </a:t>
            </a:r>
            <a:r>
              <a:rPr lang="ru-RU" dirty="0" err="1" smtClean="0"/>
              <a:t>фолів</a:t>
            </a:r>
            <a:r>
              <a:rPr lang="ru-RU" dirty="0" smtClean="0"/>
              <a:t> в </a:t>
            </a:r>
            <a:r>
              <a:rPr lang="ru-RU" dirty="0" err="1" smtClean="0"/>
              <a:t>матчі</a:t>
            </a:r>
            <a:r>
              <a:rPr lang="ru-RU" dirty="0" smtClean="0"/>
              <a:t>, повинен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майданчик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участь у </a:t>
            </a:r>
            <a:r>
              <a:rPr lang="ru-RU" dirty="0" err="1" smtClean="0"/>
              <a:t>матчі</a:t>
            </a:r>
            <a:r>
              <a:rPr lang="ru-RU" dirty="0" smtClean="0"/>
              <a:t> (</a:t>
            </a:r>
            <a:r>
              <a:rPr lang="ru-RU" dirty="0" err="1" smtClean="0"/>
              <a:t>але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дозволяється</a:t>
            </a:r>
            <a:r>
              <a:rPr lang="ru-RU" dirty="0" smtClean="0"/>
              <a:t> </a:t>
            </a:r>
            <a:r>
              <a:rPr lang="ru-RU" dirty="0" err="1" smtClean="0"/>
              <a:t>залишитися</a:t>
            </a:r>
            <a:r>
              <a:rPr lang="ru-RU" dirty="0" smtClean="0"/>
              <a:t> на </a:t>
            </a:r>
            <a:r>
              <a:rPr lang="ru-RU" dirty="0" err="1" smtClean="0"/>
              <a:t>лаві</a:t>
            </a:r>
            <a:r>
              <a:rPr lang="ru-RU" dirty="0" smtClean="0"/>
              <a:t> </a:t>
            </a:r>
            <a:r>
              <a:rPr lang="ru-RU" dirty="0" err="1" smtClean="0"/>
              <a:t>запасних</a:t>
            </a:r>
            <a:r>
              <a:rPr lang="ru-RU" dirty="0" smtClean="0"/>
              <a:t>). </a:t>
            </a:r>
            <a:r>
              <a:rPr lang="ru-RU" dirty="0" err="1" smtClean="0"/>
              <a:t>Гравець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дискваліфікуючий</a:t>
            </a:r>
            <a:r>
              <a:rPr lang="ru-RU" dirty="0" smtClean="0"/>
              <a:t> фол повинен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матчу.</a:t>
            </a:r>
            <a:endParaRPr lang="ru-RU" dirty="0"/>
          </a:p>
        </p:txBody>
      </p:sp>
      <p:pic>
        <p:nvPicPr>
          <p:cNvPr id="20484" name="Picture 2" descr="http://burykind.narod.ru/forvar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284538"/>
            <a:ext cx="10715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Картинка 7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285875"/>
            <a:ext cx="36480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571625"/>
            <a:ext cx="4614862" cy="47529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баскетболу. </a:t>
            </a:r>
            <a:r>
              <a:rPr lang="ru-RU" dirty="0" err="1" smtClean="0"/>
              <a:t>Правильне</a:t>
            </a:r>
            <a:r>
              <a:rPr lang="ru-RU" dirty="0" smtClean="0"/>
              <a:t>,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грамотне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- фундамент для </a:t>
            </a:r>
            <a:r>
              <a:rPr lang="ru-RU" dirty="0" err="1" smtClean="0"/>
              <a:t>стабільного</a:t>
            </a:r>
            <a:r>
              <a:rPr lang="ru-RU" dirty="0" smtClean="0"/>
              <a:t> контролю за ним, основа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обігравання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за </a:t>
            </a:r>
            <a:r>
              <a:rPr lang="ru-RU" dirty="0" err="1" smtClean="0"/>
              <a:t>основними</a:t>
            </a:r>
            <a:r>
              <a:rPr lang="ru-RU" dirty="0" smtClean="0"/>
              <a:t> способами: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швидкісне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(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відскік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підлоги</a:t>
            </a:r>
            <a:r>
              <a:rPr lang="ru-RU" dirty="0" smtClean="0"/>
              <a:t>, кут </a:t>
            </a:r>
            <a:r>
              <a:rPr lang="ru-RU" dirty="0" err="1" smtClean="0"/>
              <a:t>згинання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в </a:t>
            </a:r>
            <a:r>
              <a:rPr lang="ru-RU" dirty="0" err="1" smtClean="0"/>
              <a:t>колінах</a:t>
            </a:r>
            <a:r>
              <a:rPr lang="ru-RU" dirty="0" smtClean="0"/>
              <a:t> - 135-160).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низьке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приховуванням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(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відскок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підлоги</a:t>
            </a:r>
            <a:r>
              <a:rPr lang="ru-RU" dirty="0" smtClean="0"/>
              <a:t>, кут </a:t>
            </a:r>
            <a:r>
              <a:rPr lang="ru-RU" dirty="0" err="1" smtClean="0"/>
              <a:t>згинання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в </a:t>
            </a:r>
            <a:r>
              <a:rPr lang="ru-RU" dirty="0" err="1" smtClean="0"/>
              <a:t>колінах</a:t>
            </a:r>
            <a:r>
              <a:rPr lang="ru-RU" dirty="0" smtClean="0"/>
              <a:t> - 90-120 ").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комбіноване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8" name="Picture 2" descr="http://burykind.narod.ru/fintlef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73463"/>
            <a:ext cx="928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артинка 1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14500"/>
            <a:ext cx="32639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785813"/>
            <a:ext cx="2605087" cy="5143500"/>
          </a:xfrm>
        </p:spPr>
        <p:txBody>
          <a:bodyPr/>
          <a:lstStyle/>
          <a:p>
            <a:r>
              <a:rPr lang="ru-RU" sz="1600" b="1" dirty="0" smtClean="0"/>
              <a:t>Передача </a:t>
            </a:r>
            <a:r>
              <a:rPr lang="ru-RU" sz="1600" b="1" dirty="0" err="1" smtClean="0"/>
              <a:t>м'яча-найголовніший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елемент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грі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розігруючого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захисника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  </a:t>
            </a:r>
            <a:r>
              <a:rPr lang="ru-RU" sz="1600" b="1" dirty="0" err="1" smtClean="0"/>
              <a:t>Уміння</a:t>
            </a:r>
            <a:r>
              <a:rPr lang="ru-RU" sz="1600" b="1" dirty="0" smtClean="0"/>
              <a:t> правильно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точно </a:t>
            </a:r>
            <a:r>
              <a:rPr lang="ru-RU" sz="1600" b="1" dirty="0" err="1" smtClean="0"/>
              <a:t>передати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м'яч</a:t>
            </a:r>
            <a:r>
              <a:rPr lang="ru-RU" sz="1600" b="1" dirty="0" smtClean="0"/>
              <a:t> - основа </a:t>
            </a:r>
            <a:r>
              <a:rPr lang="ru-RU" sz="1600" b="1" dirty="0" err="1" smtClean="0"/>
              <a:t>чіткого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цілеспрямованого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взаємодії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баскетболістів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грі</a:t>
            </a:r>
            <a:r>
              <a:rPr lang="ru-RU" sz="1600" b="1" dirty="0" smtClean="0"/>
              <a:t>.</a:t>
            </a:r>
          </a:p>
          <a:p>
            <a:r>
              <a:rPr lang="ru-RU" sz="1600" b="1" dirty="0" err="1" smtClean="0"/>
              <a:t>Основні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способи</a:t>
            </a:r>
            <a:r>
              <a:rPr lang="ru-RU" sz="1600" b="1" dirty="0" smtClean="0"/>
              <a:t> передач: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</a:t>
            </a:r>
            <a:r>
              <a:rPr lang="ru-RU" sz="1800" b="1" dirty="0" smtClean="0">
                <a:solidFill>
                  <a:srgbClr val="0070C0"/>
                </a:solidFill>
              </a:rPr>
              <a:t>пас </a:t>
            </a:r>
            <a:r>
              <a:rPr lang="ru-RU" sz="1800" b="1" dirty="0" err="1" smtClean="0">
                <a:solidFill>
                  <a:srgbClr val="0070C0"/>
                </a:solidFill>
              </a:rPr>
              <a:t>від</a:t>
            </a:r>
            <a:r>
              <a:rPr lang="ru-RU" sz="1800" b="1" dirty="0" smtClean="0">
                <a:solidFill>
                  <a:srgbClr val="0070C0"/>
                </a:solidFill>
              </a:rPr>
              <a:t> грудей,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 </a:t>
            </a:r>
            <a:r>
              <a:rPr lang="ru-RU" sz="1800" b="1" dirty="0" err="1" smtClean="0">
                <a:solidFill>
                  <a:srgbClr val="0070C0"/>
                </a:solidFill>
              </a:rPr>
              <a:t>від</a:t>
            </a:r>
            <a:r>
              <a:rPr lang="ru-RU" sz="1800" b="1" dirty="0" smtClean="0">
                <a:solidFill>
                  <a:srgbClr val="0070C0"/>
                </a:solidFill>
              </a:rPr>
              <a:t> плеча,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 за </a:t>
            </a:r>
            <a:r>
              <a:rPr lang="ru-RU" sz="1800" b="1" dirty="0" err="1" smtClean="0">
                <a:solidFill>
                  <a:srgbClr val="0070C0"/>
                </a:solidFill>
              </a:rPr>
              <a:t>голови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-паси </a:t>
            </a:r>
            <a:r>
              <a:rPr lang="ru-RU" sz="1800" b="1" dirty="0" err="1" smtClean="0">
                <a:solidFill>
                  <a:srgbClr val="0070C0"/>
                </a:solidFill>
              </a:rPr>
              <a:t>знизу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збоку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з</a:t>
            </a:r>
            <a:r>
              <a:rPr lang="ru-RU" sz="1800" b="1" dirty="0" smtClean="0">
                <a:solidFill>
                  <a:srgbClr val="0070C0"/>
                </a:solidFill>
              </a:rPr>
              <a:t> рук в руки та </a:t>
            </a:r>
            <a:r>
              <a:rPr lang="ru-RU" sz="1800" b="1" dirty="0" err="1" smtClean="0">
                <a:solidFill>
                  <a:srgbClr val="0070C0"/>
                </a:solidFill>
              </a:rPr>
              <a:t>ін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endParaRPr lang="ru-RU" sz="1800" dirty="0" smtClean="0">
              <a:solidFill>
                <a:srgbClr val="0070C0"/>
              </a:solidFill>
            </a:endParaRPr>
          </a:p>
        </p:txBody>
      </p:sp>
      <p:pic>
        <p:nvPicPr>
          <p:cNvPr id="22531" name="Picture 2" descr="Картинка 21 из 16151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004" r="3004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928670"/>
            <a:ext cx="4614862" cy="528641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err="1" smtClean="0">
                <a:solidFill>
                  <a:srgbClr val="0070C0"/>
                </a:solidFill>
              </a:rPr>
              <a:t>Підбір</a:t>
            </a:r>
            <a:r>
              <a:rPr lang="ru-RU" sz="2000" dirty="0" smtClean="0"/>
              <a:t> - </a:t>
            </a:r>
            <a:r>
              <a:rPr lang="ru-RU" sz="2000" dirty="0" err="1" smtClean="0"/>
              <a:t>найважливіший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грі</a:t>
            </a:r>
            <a:r>
              <a:rPr lang="ru-RU" sz="2000" dirty="0" smtClean="0"/>
              <a:t> в баскетбол, при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опановує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м'ячем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невдалої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спроби</a:t>
            </a:r>
            <a:r>
              <a:rPr lang="ru-RU" sz="2000" dirty="0" smtClean="0"/>
              <a:t> 2-х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3-х очкового </a:t>
            </a:r>
            <a:r>
              <a:rPr lang="ru-RU" sz="2000" dirty="0" err="1" smtClean="0"/>
              <a:t>кидка</a:t>
            </a:r>
            <a:r>
              <a:rPr lang="ru-RU" sz="20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Розрізняють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підбирань</a:t>
            </a:r>
            <a:r>
              <a:rPr lang="ru-RU" sz="20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підбір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нападі</a:t>
            </a:r>
            <a:r>
              <a:rPr lang="ru-RU" sz="2000" dirty="0" smtClean="0"/>
              <a:t>, на чужому </a:t>
            </a:r>
            <a:r>
              <a:rPr lang="ru-RU" sz="2000" dirty="0" err="1" smtClean="0"/>
              <a:t>щиті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підбір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захисті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щиті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колективний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підбір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Для </a:t>
            </a:r>
            <a:r>
              <a:rPr lang="ru-RU" sz="2000" dirty="0" err="1" smtClean="0"/>
              <a:t>успішного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гравцеві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загороджувати</a:t>
            </a:r>
            <a:r>
              <a:rPr lang="ru-RU" sz="2000" dirty="0" smtClean="0"/>
              <a:t> шлях </a:t>
            </a:r>
            <a:r>
              <a:rPr lang="ru-RU" sz="2000" dirty="0" err="1" smtClean="0"/>
              <a:t>суперника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виграшу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підбирання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досягли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успіху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підборах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- </a:t>
            </a:r>
            <a:r>
              <a:rPr lang="ru-RU" sz="2000" dirty="0" err="1" smtClean="0"/>
              <a:t>Ларрі</a:t>
            </a:r>
            <a:r>
              <a:rPr lang="ru-RU" sz="2000" dirty="0" smtClean="0"/>
              <a:t> Берд, Бен Уоллес, </a:t>
            </a:r>
            <a:r>
              <a:rPr lang="ru-RU" sz="2000" dirty="0" err="1" smtClean="0"/>
              <a:t>Денніс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Родман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5" name="Picture 2" descr="http://burykind.narod.ru/blokrig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57563"/>
            <a:ext cx="10715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2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214438"/>
            <a:ext cx="3549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866775"/>
          </a:xfrm>
        </p:spPr>
        <p:txBody>
          <a:bodyPr/>
          <a:lstStyle/>
          <a:p>
            <a:r>
              <a:rPr lang="ru-RU" dirty="0" smtClean="0"/>
              <a:t>Перехват м</a:t>
            </a:r>
            <a:r>
              <a:rPr lang="en-US" dirty="0" smtClean="0"/>
              <a:t>’</a:t>
            </a:r>
            <a:r>
              <a:rPr lang="ru-RU" dirty="0" err="1" smtClean="0"/>
              <a:t>яча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4043363" cy="46101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(Англ. </a:t>
            </a:r>
            <a:r>
              <a:rPr lang="en-US" dirty="0" smtClean="0"/>
              <a:t>steal) - </a:t>
            </a:r>
            <a:r>
              <a:rPr lang="ru-RU" dirty="0" smtClean="0"/>
              <a:t>у </a:t>
            </a:r>
            <a:r>
              <a:rPr lang="ru-RU" dirty="0" err="1" smtClean="0"/>
              <a:t>баскетболі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 оборони по </a:t>
            </a:r>
            <a:r>
              <a:rPr lang="ru-RU" dirty="0" err="1" smtClean="0"/>
              <a:t>заволодінню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при </a:t>
            </a:r>
            <a:r>
              <a:rPr lang="ru-RU" dirty="0" err="1" smtClean="0"/>
              <a:t>кидку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атаки.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команда переходить у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прорив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набирає</a:t>
            </a:r>
            <a:r>
              <a:rPr lang="ru-RU" dirty="0" smtClean="0"/>
              <a:t> «</a:t>
            </a:r>
            <a:r>
              <a:rPr lang="ru-RU" dirty="0" err="1" smtClean="0"/>
              <a:t>легкі</a:t>
            </a:r>
            <a:r>
              <a:rPr lang="ru-RU" dirty="0" smtClean="0"/>
              <a:t>» очки.</a:t>
            </a:r>
            <a:endParaRPr lang="ru-RU" dirty="0"/>
          </a:p>
        </p:txBody>
      </p:sp>
      <p:pic>
        <p:nvPicPr>
          <p:cNvPr id="24580" name="Picture 2" descr="Картинка 45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Обои картинки фото баскетбол, мяч, michael jordan">
            <a:hlinkClick r:id="rId4" tooltip="Обои баскетбол, мяч, michael jorda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30313"/>
            <a:ext cx="442912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Картинка 24 из 5646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437063"/>
            <a:ext cx="1584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2536825" cy="1428750"/>
          </a:xfrm>
        </p:spPr>
        <p:txBody>
          <a:bodyPr/>
          <a:lstStyle/>
          <a:p>
            <a:r>
              <a:rPr lang="ru-RU" dirty="0" smtClean="0"/>
              <a:t>Перехват м</a:t>
            </a:r>
            <a:r>
              <a:rPr lang="en-US" dirty="0" smtClean="0"/>
              <a:t>’</a:t>
            </a:r>
            <a:r>
              <a:rPr lang="ru-RU" dirty="0" err="1" smtClean="0"/>
              <a:t>яча</a:t>
            </a:r>
            <a:r>
              <a:rPr lang="ru-RU" dirty="0" smtClean="0"/>
              <a:t> при передач</a:t>
            </a:r>
            <a:r>
              <a:rPr lang="uk-UA" dirty="0" smtClean="0"/>
              <a:t>і</a:t>
            </a:r>
            <a:endParaRPr lang="ru-RU" dirty="0" smtClean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1928813"/>
            <a:ext cx="2533650" cy="4357687"/>
          </a:xfrm>
        </p:spPr>
        <p:txBody>
          <a:bodyPr/>
          <a:lstStyle/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нападник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чекає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перехопити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порівняно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неважко</a:t>
            </a:r>
            <a:r>
              <a:rPr lang="ru-RU" sz="1600" dirty="0" smtClean="0"/>
              <a:t>: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ловити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 </a:t>
            </a:r>
            <a:r>
              <a:rPr lang="ru-RU" sz="1600" dirty="0" err="1" smtClean="0"/>
              <a:t>двома</a:t>
            </a:r>
            <a:r>
              <a:rPr lang="ru-RU" sz="1600" dirty="0" smtClean="0"/>
              <a:t> руками в </a:t>
            </a:r>
            <a:r>
              <a:rPr lang="ru-RU" sz="1600" dirty="0" err="1" smtClean="0"/>
              <a:t>стрибку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ривка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нападник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захиснику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короткій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випередити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суперника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Плечем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руками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відрізає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прямий</a:t>
            </a:r>
            <a:r>
              <a:rPr lang="ru-RU" sz="1600" dirty="0" smtClean="0"/>
              <a:t> шлях </a:t>
            </a:r>
            <a:r>
              <a:rPr lang="ru-RU" sz="1600" dirty="0" err="1" smtClean="0"/>
              <a:t>суперника</a:t>
            </a:r>
            <a:r>
              <a:rPr lang="ru-RU" sz="1600" dirty="0" smtClean="0"/>
              <a:t> до </a:t>
            </a:r>
            <a:r>
              <a:rPr lang="ru-RU" sz="1600" dirty="0" err="1" smtClean="0"/>
              <a:t>м'яча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опановує</a:t>
            </a:r>
            <a:r>
              <a:rPr lang="ru-RU" sz="1600" dirty="0" smtClean="0"/>
              <a:t> ним.</a:t>
            </a:r>
            <a:endParaRPr lang="ru-RU" dirty="0" smtClean="0"/>
          </a:p>
        </p:txBody>
      </p:sp>
      <p:pic>
        <p:nvPicPr>
          <p:cNvPr id="25604" name="Picture 2" descr="Обои картинки фото michael jordan, basketball, nba, air jordan, jordan, mj, finals, chicago vs. utah, 1998, 5.2 sec shot, for the win, winning shot">
            <a:hlinkClick r:id="rId2" tooltip="Обои michael jordan, basketball, nba, air jordan, jordan, mj, finals, chicago vs. utah, 1998, 5.2 sec shot, for the win, winning shot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546" r="12546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2714625" cy="5715000"/>
          </a:xfrm>
        </p:spPr>
        <p:txBody>
          <a:bodyPr/>
          <a:lstStyle/>
          <a:p>
            <a:r>
              <a:rPr lang="ru-RU" sz="1700" dirty="0" smtClean="0"/>
              <a:t>Н</a:t>
            </a:r>
            <a:r>
              <a:rPr lang="uk-UA" sz="1700" dirty="0" err="1" smtClean="0"/>
              <a:t>емає</a:t>
            </a:r>
            <a:r>
              <a:rPr lang="ru-RU" sz="1700" dirty="0" smtClean="0"/>
              <a:t> </a:t>
            </a:r>
            <a:r>
              <a:rPr lang="ru-RU" sz="1700" dirty="0" err="1" smtClean="0"/>
              <a:t>мабуть</a:t>
            </a:r>
            <a:r>
              <a:rPr lang="ru-RU" sz="1700" dirty="0" smtClean="0"/>
              <a:t>, у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</a:t>
            </a:r>
            <a:r>
              <a:rPr lang="ru-RU" sz="1700" dirty="0" smtClean="0"/>
              <a:t> популярного виду спорту, </a:t>
            </a:r>
            <a:r>
              <a:rPr lang="ru-RU" sz="1700" dirty="0" err="1" smtClean="0"/>
              <a:t>ніж</a:t>
            </a:r>
            <a:r>
              <a:rPr lang="ru-RU" sz="1700" dirty="0" smtClean="0"/>
              <a:t> баскетбол.</a:t>
            </a:r>
          </a:p>
          <a:p>
            <a:endParaRPr lang="ru-RU" sz="1700" dirty="0" smtClean="0"/>
          </a:p>
          <a:p>
            <a:r>
              <a:rPr lang="ru-RU" sz="1700" dirty="0" smtClean="0"/>
              <a:t>Давайте </a:t>
            </a:r>
            <a:r>
              <a:rPr lang="ru-RU" sz="1700" dirty="0" err="1" smtClean="0"/>
              <a:t>розберемося</a:t>
            </a:r>
            <a:r>
              <a:rPr lang="ru-RU" sz="1700" dirty="0" smtClean="0"/>
              <a:t>,</a:t>
            </a:r>
          </a:p>
          <a:p>
            <a:r>
              <a:rPr lang="ru-RU" sz="1700" dirty="0" err="1" smtClean="0"/>
              <a:t>що</a:t>
            </a:r>
            <a:r>
              <a:rPr lang="ru-RU" sz="1700" dirty="0" smtClean="0"/>
              <a:t> ж </a:t>
            </a:r>
            <a:r>
              <a:rPr lang="ru-RU" sz="1700" dirty="0" err="1" smtClean="0"/>
              <a:t>це</a:t>
            </a:r>
            <a:r>
              <a:rPr lang="ru-RU" sz="1700" dirty="0" smtClean="0"/>
              <a:t> за </a:t>
            </a:r>
            <a:r>
              <a:rPr lang="ru-RU" sz="1700" dirty="0" err="1" smtClean="0"/>
              <a:t>гра</a:t>
            </a:r>
            <a:r>
              <a:rPr lang="ru-RU" sz="1700" dirty="0" smtClean="0"/>
              <a:t>, в яку </a:t>
            </a:r>
            <a:r>
              <a:rPr lang="ru-RU" sz="1700" dirty="0" err="1" smtClean="0"/>
              <a:t>грає</a:t>
            </a:r>
            <a:r>
              <a:rPr lang="ru-RU" sz="1700" dirty="0" smtClean="0"/>
              <a:t> </a:t>
            </a:r>
            <a:r>
              <a:rPr lang="ru-RU" sz="1700" dirty="0" err="1" smtClean="0"/>
              <a:t>близько</a:t>
            </a:r>
            <a:r>
              <a:rPr lang="ru-RU" sz="1700" dirty="0" smtClean="0"/>
              <a:t> </a:t>
            </a:r>
            <a:r>
              <a:rPr lang="ru-RU" sz="1700" dirty="0" err="1" smtClean="0"/>
              <a:t>чверті</a:t>
            </a:r>
            <a:r>
              <a:rPr lang="ru-RU" sz="1700" dirty="0" smtClean="0"/>
              <a:t> </a:t>
            </a:r>
            <a:r>
              <a:rPr lang="ru-RU" sz="1700" dirty="0" err="1" smtClean="0"/>
              <a:t>населення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нашої</a:t>
            </a:r>
            <a:r>
              <a:rPr lang="ru-RU" sz="1700" dirty="0" smtClean="0"/>
              <a:t> </a:t>
            </a:r>
            <a:r>
              <a:rPr lang="ru-RU" sz="1700" dirty="0" err="1" smtClean="0"/>
              <a:t>планети</a:t>
            </a:r>
            <a:r>
              <a:rPr lang="ru-RU" sz="1700" dirty="0" smtClean="0"/>
              <a:t>.</a:t>
            </a:r>
          </a:p>
        </p:txBody>
      </p:sp>
      <p:pic>
        <p:nvPicPr>
          <p:cNvPr id="8195" name="Picture 2" descr="Картинка 38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  <p:pic>
        <p:nvPicPr>
          <p:cNvPr id="8196" name="Picture 4" descr="Картинка 8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1962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Перехват м</a:t>
            </a:r>
            <a:r>
              <a:rPr lang="en-US" b="1" dirty="0" smtClean="0"/>
              <a:t>’</a:t>
            </a:r>
            <a:r>
              <a:rPr lang="ru-RU" b="1" dirty="0" err="1" smtClean="0"/>
              <a:t>яча</a:t>
            </a:r>
            <a:r>
              <a:rPr lang="ru-RU" b="1" dirty="0" smtClean="0"/>
              <a:t> при веден</a:t>
            </a:r>
            <a:r>
              <a:rPr lang="uk-UA" b="1" dirty="0" smtClean="0"/>
              <a:t>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43063"/>
            <a:ext cx="4043362" cy="46815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нападник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прикриває</a:t>
            </a:r>
            <a:r>
              <a:rPr lang="ru-RU" dirty="0" smtClean="0"/>
              <a:t> корпусом, то </a:t>
            </a:r>
            <a:r>
              <a:rPr lang="ru-RU" dirty="0" err="1" smtClean="0"/>
              <a:t>перехопити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неважко</a:t>
            </a:r>
            <a:r>
              <a:rPr lang="ru-RU" dirty="0" smtClean="0"/>
              <a:t>: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вибити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руками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ривка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гравцеві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на </a:t>
            </a:r>
            <a:r>
              <a:rPr lang="ru-RU" dirty="0" err="1" smtClean="0"/>
              <a:t>можливому</a:t>
            </a:r>
            <a:r>
              <a:rPr lang="ru-RU" dirty="0" smtClean="0"/>
              <a:t> шляху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 В основному, </a:t>
            </a:r>
            <a:r>
              <a:rPr lang="ru-RU" dirty="0" err="1" smtClean="0"/>
              <a:t>перехоплення</a:t>
            </a:r>
            <a:r>
              <a:rPr lang="ru-RU" dirty="0" smtClean="0"/>
              <a:t> прерогатива </a:t>
            </a:r>
            <a:r>
              <a:rPr lang="ru-RU" dirty="0" err="1" smtClean="0"/>
              <a:t>задньої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endParaRPr lang="ru-RU" dirty="0"/>
          </a:p>
        </p:txBody>
      </p:sp>
      <p:pic>
        <p:nvPicPr>
          <p:cNvPr id="26628" name="Picture 2" descr="Картинка 46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38300"/>
            <a:ext cx="2143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564904"/>
            <a:ext cx="2286000" cy="3048000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Виривання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вибивання</a:t>
            </a:r>
            <a:r>
              <a:rPr lang="ru-RU" b="1" dirty="0" smtClean="0"/>
              <a:t> </a:t>
            </a:r>
            <a:r>
              <a:rPr lang="ru-RU" b="1" dirty="0" err="1" smtClean="0"/>
              <a:t>м'яча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>
            <a:normAutofit fontScale="850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прийомами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для </a:t>
            </a:r>
            <a:r>
              <a:rPr lang="ru-RU" dirty="0" err="1" smtClean="0"/>
              <a:t>оволодіння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погано </a:t>
            </a:r>
            <a:r>
              <a:rPr lang="ru-RU" dirty="0" err="1" smtClean="0"/>
              <a:t>укритий</a:t>
            </a:r>
            <a:r>
              <a:rPr lang="ru-RU" dirty="0" smtClean="0"/>
              <a:t> противником 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Виривання</a:t>
            </a:r>
            <a:r>
              <a:rPr lang="ru-RU" dirty="0" smtClean="0"/>
              <a:t> : </a:t>
            </a:r>
            <a:r>
              <a:rPr lang="ru-RU" dirty="0" err="1" smtClean="0"/>
              <a:t>Зближується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противником ,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накладає</a:t>
            </a:r>
            <a:r>
              <a:rPr lang="ru-RU" dirty="0" smtClean="0"/>
              <a:t> праву руку на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, а </a:t>
            </a:r>
            <a:r>
              <a:rPr lang="ru-RU" dirty="0" err="1" smtClean="0"/>
              <a:t>ліву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. </a:t>
            </a:r>
            <a:r>
              <a:rPr lang="ru-RU" dirty="0" err="1" smtClean="0"/>
              <a:t>Захопивши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таким чином , </a:t>
            </a:r>
            <a:r>
              <a:rPr lang="ru-RU" dirty="0" err="1" smtClean="0"/>
              <a:t>захисник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тягне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себе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одночасним</a:t>
            </a:r>
            <a:r>
              <a:rPr lang="ru-RU" dirty="0" smtClean="0"/>
              <a:t> поворотом </a:t>
            </a:r>
            <a:r>
              <a:rPr lang="ru-RU" dirty="0" err="1" smtClean="0"/>
              <a:t>тулуба</a:t>
            </a:r>
            <a:r>
              <a:rPr lang="ru-RU" dirty="0" smtClean="0"/>
              <a:t> вперед- </a:t>
            </a:r>
            <a:r>
              <a:rPr lang="ru-RU" dirty="0" err="1" smtClean="0"/>
              <a:t>вліво</a:t>
            </a:r>
            <a:r>
              <a:rPr lang="ru-RU" dirty="0" smtClean="0"/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Вибивання</a:t>
            </a:r>
            <a:r>
              <a:rPr lang="ru-RU" dirty="0" smtClean="0"/>
              <a:t> : </a:t>
            </a:r>
            <a:r>
              <a:rPr lang="ru-RU" dirty="0" err="1" smtClean="0"/>
              <a:t>Вибивання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у </a:t>
            </a:r>
            <a:r>
              <a:rPr lang="ru-RU" dirty="0" err="1" smtClean="0"/>
              <a:t>гравця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- </a:t>
            </a:r>
            <a:r>
              <a:rPr lang="ru-RU" dirty="0" err="1" smtClean="0"/>
              <a:t>захисник</a:t>
            </a:r>
            <a:r>
              <a:rPr lang="ru-RU" dirty="0" smtClean="0"/>
              <a:t> повинен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несподіваний</a:t>
            </a:r>
            <a:r>
              <a:rPr lang="ru-RU" dirty="0" smtClean="0"/>
              <a:t> </a:t>
            </a:r>
            <a:r>
              <a:rPr lang="ru-RU" dirty="0" err="1" smtClean="0"/>
              <a:t>випад</a:t>
            </a:r>
            <a:r>
              <a:rPr lang="ru-RU" dirty="0" smtClean="0"/>
              <a:t> вперед до </a:t>
            </a:r>
            <a:r>
              <a:rPr lang="ru-RU" dirty="0" err="1" smtClean="0"/>
              <a:t>нападаючого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різким</a:t>
            </a:r>
            <a:r>
              <a:rPr lang="ru-RU" dirty="0" smtClean="0"/>
              <a:t> (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)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ребром </a:t>
            </a:r>
            <a:r>
              <a:rPr lang="ru-RU" dirty="0" err="1" smtClean="0"/>
              <a:t>кисті</a:t>
            </a:r>
            <a:r>
              <a:rPr lang="ru-RU" dirty="0" smtClean="0"/>
              <a:t> 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притиснутими</a:t>
            </a:r>
            <a:r>
              <a:rPr lang="ru-RU" dirty="0" smtClean="0"/>
              <a:t> </a:t>
            </a:r>
            <a:r>
              <a:rPr lang="ru-RU" dirty="0" err="1" smtClean="0"/>
              <a:t>пальцями</a:t>
            </a:r>
            <a:r>
              <a:rPr lang="ru-RU" dirty="0" smtClean="0"/>
              <a:t> , </a:t>
            </a:r>
            <a:r>
              <a:rPr lang="ru-RU" dirty="0" err="1" smtClean="0"/>
              <a:t>вибиває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  <a:r>
              <a:rPr lang="ru-RU" dirty="0" err="1" smtClean="0"/>
              <a:t>Вибивання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при </a:t>
            </a:r>
            <a:r>
              <a:rPr lang="ru-RU" dirty="0" err="1" smtClean="0"/>
              <a:t>веденні</a:t>
            </a:r>
            <a:r>
              <a:rPr lang="ru-RU" dirty="0" smtClean="0"/>
              <a:t> : </a:t>
            </a:r>
            <a:r>
              <a:rPr lang="ru-RU" dirty="0" err="1" smtClean="0"/>
              <a:t>Захисник</a:t>
            </a:r>
            <a:r>
              <a:rPr lang="ru-RU" dirty="0" smtClean="0"/>
              <a:t> </a:t>
            </a:r>
            <a:r>
              <a:rPr lang="ru-RU" dirty="0" err="1" smtClean="0"/>
              <a:t>набирає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ж </a:t>
            </a:r>
            <a:r>
              <a:rPr lang="ru-RU" dirty="0" err="1" smtClean="0"/>
              <a:t>швидкість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нападаючий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випередивши</a:t>
            </a:r>
            <a:r>
              <a:rPr lang="ru-RU" dirty="0" smtClean="0"/>
              <a:t> ритм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вибиває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найближчій</a:t>
            </a:r>
            <a:r>
              <a:rPr lang="ru-RU" dirty="0" smtClean="0"/>
              <a:t> до </a:t>
            </a:r>
            <a:r>
              <a:rPr lang="ru-RU" dirty="0" err="1" smtClean="0"/>
              <a:t>суперника</a:t>
            </a:r>
            <a:r>
              <a:rPr lang="ru-RU" dirty="0" smtClean="0"/>
              <a:t> рукою в момент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відскочив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Блокшот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400550" cy="43894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</a:t>
            </a:r>
            <a:r>
              <a:rPr lang="ru-RU" dirty="0" smtClean="0">
                <a:solidFill>
                  <a:schemeClr val="tx2"/>
                </a:solidFill>
              </a:rPr>
              <a:t>англ. </a:t>
            </a:r>
            <a:r>
              <a:rPr lang="en-US" dirty="0" smtClean="0">
                <a:solidFill>
                  <a:schemeClr val="tx2"/>
                </a:solidFill>
              </a:rPr>
              <a:t>blocked shot </a:t>
            </a:r>
            <a:r>
              <a:rPr lang="en-US" dirty="0" smtClean="0"/>
              <a:t>- </a:t>
            </a:r>
            <a:r>
              <a:rPr lang="ru-RU" dirty="0" err="1" smtClean="0"/>
              <a:t>заблокований</a:t>
            </a:r>
            <a:r>
              <a:rPr lang="ru-RU" dirty="0" smtClean="0"/>
              <a:t> </a:t>
            </a:r>
            <a:r>
              <a:rPr lang="ru-RU" dirty="0" err="1" smtClean="0"/>
              <a:t>кидок</a:t>
            </a:r>
            <a:r>
              <a:rPr lang="ru-RU" dirty="0" smtClean="0"/>
              <a:t>) - </a:t>
            </a:r>
            <a:r>
              <a:rPr lang="ru-RU" dirty="0" err="1" smtClean="0"/>
              <a:t>баскетбольний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, коли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блокує</a:t>
            </a:r>
            <a:r>
              <a:rPr lang="ru-RU" dirty="0" smtClean="0"/>
              <a:t> за правилами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блокуючими</a:t>
            </a:r>
            <a:r>
              <a:rPr lang="ru-RU" dirty="0" smtClean="0"/>
              <a:t> </a:t>
            </a:r>
            <a:r>
              <a:rPr lang="ru-RU" dirty="0" err="1" smtClean="0"/>
              <a:t>гравцями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передньої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- </a:t>
            </a:r>
            <a:r>
              <a:rPr lang="ru-RU" dirty="0" err="1" smtClean="0"/>
              <a:t>центрові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форварди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стрибок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координацію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кращими</a:t>
            </a:r>
            <a:r>
              <a:rPr lang="ru-RU" dirty="0" smtClean="0"/>
              <a:t>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показнику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6" name="Picture 2" descr="Картинка 1 из 1615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286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000500" y="785813"/>
            <a:ext cx="4686300" cy="5538787"/>
          </a:xfrm>
        </p:spPr>
        <p:txBody>
          <a:bodyPr/>
          <a:lstStyle/>
          <a:p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баскетбол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так складно </a:t>
            </a:r>
            <a:r>
              <a:rPr lang="ru-RU" dirty="0" err="1" smtClean="0"/>
              <a:t>грати</a:t>
            </a:r>
            <a:r>
              <a:rPr lang="ru-RU" dirty="0" smtClean="0"/>
              <a:t>. І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неважливо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низький</a:t>
            </a:r>
            <a:r>
              <a:rPr lang="ru-RU" dirty="0" smtClean="0"/>
              <a:t>, </a:t>
            </a:r>
            <a:r>
              <a:rPr lang="ru-RU" dirty="0" err="1" smtClean="0"/>
              <a:t>товстий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худий</a:t>
            </a:r>
            <a:r>
              <a:rPr lang="ru-RU" dirty="0" smtClean="0"/>
              <a:t>. Головне, </a:t>
            </a:r>
            <a:r>
              <a:rPr lang="ru-RU" dirty="0" err="1" smtClean="0"/>
              <a:t>що</a:t>
            </a:r>
            <a:r>
              <a:rPr lang="ru-RU" dirty="0" smtClean="0"/>
              <a:t> баскетбол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виняткове</a:t>
            </a:r>
            <a:r>
              <a:rPr lang="ru-RU" dirty="0" smtClean="0"/>
              <a:t> </a:t>
            </a:r>
            <a:r>
              <a:rPr lang="ru-RU" dirty="0" err="1" smtClean="0"/>
              <a:t>феєричне</a:t>
            </a:r>
            <a:r>
              <a:rPr lang="ru-RU" dirty="0" smtClean="0"/>
              <a:t> </a:t>
            </a:r>
            <a:r>
              <a:rPr lang="ru-RU" dirty="0" err="1" smtClean="0"/>
              <a:t>видовище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</a:t>
            </a:r>
            <a:r>
              <a:rPr lang="ru-RU" dirty="0" err="1" smtClean="0"/>
              <a:t>кожен</a:t>
            </a:r>
            <a:r>
              <a:rPr lang="ru-RU" dirty="0" smtClean="0"/>
              <a:t>!</a:t>
            </a:r>
          </a:p>
        </p:txBody>
      </p:sp>
      <p:pic>
        <p:nvPicPr>
          <p:cNvPr id="29699" name="Picture 2" descr="Картинка 62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71938"/>
            <a:ext cx="2005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Картинка 9 из 1615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792163"/>
            <a:ext cx="24288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781550"/>
          </a:xfrm>
        </p:spPr>
        <p:txBody>
          <a:bodyPr>
            <a:normAutofit/>
          </a:bodyPr>
          <a:lstStyle/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>
                <a:latin typeface="+mj-lt"/>
              </a:rPr>
              <a:t>Дані</a:t>
            </a:r>
            <a:r>
              <a:rPr lang="ru-RU" sz="2000" dirty="0" smtClean="0">
                <a:latin typeface="+mj-lt"/>
              </a:rPr>
              <a:t> для </a:t>
            </a:r>
            <a:r>
              <a:rPr lang="ru-RU" sz="2000" dirty="0" err="1" smtClean="0">
                <a:latin typeface="+mj-lt"/>
              </a:rPr>
              <a:t>цього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дослідження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були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зібрані</a:t>
            </a:r>
            <a:r>
              <a:rPr lang="ru-RU" sz="2000" dirty="0" smtClean="0">
                <a:latin typeface="+mj-lt"/>
              </a:rPr>
              <a:t> за </a:t>
            </a:r>
            <a:r>
              <a:rPr lang="ru-RU" sz="2000" dirty="0" err="1" smtClean="0">
                <a:latin typeface="+mj-lt"/>
              </a:rPr>
              <a:t>допомогою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електронної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системи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нагляду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за</a:t>
            </a:r>
            <a:r>
              <a:rPr lang="ru-RU" sz="2000" dirty="0" smtClean="0">
                <a:latin typeface="+mj-lt"/>
              </a:rPr>
              <a:t> травмами РФ .</a:t>
            </a: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>
                <a:latin typeface="+mj-lt"/>
              </a:rPr>
              <a:t>Дослідження</a:t>
            </a:r>
            <a:r>
              <a:rPr lang="ru-RU" sz="2000" dirty="0" smtClean="0">
                <a:latin typeface="+mj-lt"/>
              </a:rPr>
              <a:t> показало , </a:t>
            </a:r>
            <a:r>
              <a:rPr lang="ru-RU" sz="2000" dirty="0" err="1" smtClean="0">
                <a:latin typeface="+mj-lt"/>
              </a:rPr>
              <a:t>що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найбільш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поширеними</a:t>
            </a:r>
            <a:r>
              <a:rPr lang="ru-RU" sz="2000" dirty="0" smtClean="0">
                <a:latin typeface="+mj-lt"/>
              </a:rPr>
              <a:t> травмами </a:t>
            </a:r>
            <a:r>
              <a:rPr lang="ru-RU" sz="2000" dirty="0" err="1" smtClean="0">
                <a:latin typeface="+mj-lt"/>
              </a:rPr>
              <a:t>були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розтягування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м'язів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зв'язок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нижніх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кінцівок</a:t>
            </a:r>
            <a:r>
              <a:rPr lang="ru-RU" sz="2000" dirty="0" smtClean="0">
                <a:latin typeface="+mj-lt"/>
              </a:rPr>
              <a:t> ( 30 %), особливо </a:t>
            </a:r>
            <a:r>
              <a:rPr lang="ru-RU" sz="2000" dirty="0" err="1" smtClean="0">
                <a:latin typeface="+mj-lt"/>
              </a:rPr>
              <a:t>гомілковостопного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суглоба</a:t>
            </a:r>
            <a:r>
              <a:rPr lang="ru-RU" sz="2000" dirty="0" smtClean="0">
                <a:latin typeface="+mj-lt"/>
              </a:rPr>
              <a:t> ( 24 %) , а </a:t>
            </a:r>
            <a:r>
              <a:rPr lang="ru-RU" sz="2000" dirty="0" err="1" smtClean="0">
                <a:latin typeface="+mj-lt"/>
              </a:rPr>
              <a:t>також</a:t>
            </a:r>
            <a:r>
              <a:rPr lang="ru-RU" sz="2000" dirty="0" smtClean="0">
                <a:latin typeface="+mj-lt"/>
              </a:rPr>
              <a:t> переломи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вивихи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верхніх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нижніх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кінцівок</a:t>
            </a:r>
            <a:r>
              <a:rPr lang="ru-RU" sz="2000" dirty="0" smtClean="0">
                <a:latin typeface="+mj-lt"/>
              </a:rPr>
              <a:t> ( 26 %) , </a:t>
            </a:r>
            <a:r>
              <a:rPr lang="ru-RU" sz="2000" dirty="0" err="1" smtClean="0">
                <a:latin typeface="+mj-lt"/>
              </a:rPr>
              <a:t>зокрема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пальців</a:t>
            </a:r>
            <a:r>
              <a:rPr lang="ru-RU" sz="2000" dirty="0" smtClean="0">
                <a:latin typeface="+mj-lt"/>
              </a:rPr>
              <a:t> ( 8 %). </a:t>
            </a:r>
            <a:r>
              <a:rPr lang="ru-RU" sz="2000" dirty="0" err="1" smtClean="0">
                <a:latin typeface="+mj-lt"/>
              </a:rPr>
              <a:t>Підлітки</a:t>
            </a:r>
            <a:r>
              <a:rPr lang="ru-RU" sz="2000" dirty="0" smtClean="0">
                <a:latin typeface="+mj-lt"/>
              </a:rPr>
              <a:t> у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від</a:t>
            </a:r>
            <a:r>
              <a:rPr lang="ru-RU" sz="2000" dirty="0" smtClean="0">
                <a:latin typeface="+mj-lt"/>
              </a:rPr>
              <a:t> 15 до 19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, </a:t>
            </a:r>
            <a:r>
              <a:rPr lang="ru-RU" sz="2000" dirty="0" err="1" smtClean="0">
                <a:latin typeface="+mj-lt"/>
              </a:rPr>
              <a:t>ніж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молодші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спортсмени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піддавалися</a:t>
            </a:r>
            <a:r>
              <a:rPr lang="ru-RU" sz="2000" dirty="0" smtClean="0">
                <a:latin typeface="+mj-lt"/>
              </a:rPr>
              <a:t> растяжениям </a:t>
            </a:r>
            <a:r>
              <a:rPr lang="ru-RU" sz="2000" dirty="0" err="1" smtClean="0">
                <a:latin typeface="+mj-lt"/>
              </a:rPr>
              <a:t>м'язів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зв'язок</a:t>
            </a:r>
            <a:r>
              <a:rPr lang="ru-RU" sz="2000" dirty="0" smtClean="0">
                <a:latin typeface="+mj-lt"/>
              </a:rPr>
              <a:t> , а </a:t>
            </a:r>
            <a:r>
              <a:rPr lang="ru-RU" sz="2000" dirty="0" err="1" smtClean="0">
                <a:latin typeface="+mj-lt"/>
              </a:rPr>
              <a:t>також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саден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розсіченнями</a:t>
            </a:r>
            <a:r>
              <a:rPr lang="ru-RU" sz="2000" dirty="0" smtClean="0">
                <a:latin typeface="+mj-lt"/>
              </a:rPr>
              <a:t> . У </a:t>
            </a:r>
            <a:r>
              <a:rPr lang="ru-RU" sz="2000" dirty="0" err="1" smtClean="0">
                <a:latin typeface="+mj-lt"/>
              </a:rPr>
              <a:t>дітей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10-14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діагностували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травми</a:t>
            </a:r>
            <a:r>
              <a:rPr lang="ru-RU" sz="2000" dirty="0" smtClean="0">
                <a:latin typeface="+mj-lt"/>
              </a:rPr>
              <a:t> головного </a:t>
            </a:r>
            <a:r>
              <a:rPr lang="ru-RU" sz="2000" dirty="0" err="1" smtClean="0">
                <a:latin typeface="+mj-lt"/>
              </a:rPr>
              <a:t>мозку</a:t>
            </a:r>
            <a:r>
              <a:rPr lang="ru-RU" sz="2000" dirty="0" smtClean="0">
                <a:latin typeface="+mj-lt"/>
              </a:rPr>
              <a:t> , </a:t>
            </a:r>
            <a:r>
              <a:rPr lang="ru-RU" sz="2000" dirty="0" err="1" smtClean="0">
                <a:latin typeface="+mj-lt"/>
              </a:rPr>
              <a:t>ніж</a:t>
            </a:r>
            <a:r>
              <a:rPr lang="ru-RU" sz="2000" dirty="0" smtClean="0">
                <a:latin typeface="+mj-lt"/>
              </a:rPr>
              <a:t> у </a:t>
            </a:r>
            <a:r>
              <a:rPr lang="ru-RU" sz="2000" dirty="0" err="1" smtClean="0">
                <a:latin typeface="+mj-lt"/>
              </a:rPr>
              <a:t>спортсменів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19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. Хлопчики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отримували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порізи</a:t>
            </a:r>
            <a:r>
              <a:rPr lang="ru-RU" sz="2000" dirty="0" smtClean="0">
                <a:latin typeface="+mj-lt"/>
              </a:rPr>
              <a:t> , переломи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вивихи</a:t>
            </a:r>
            <a:r>
              <a:rPr lang="ru-RU" sz="2000" dirty="0" smtClean="0">
                <a:latin typeface="+mj-lt"/>
              </a:rPr>
              <a:t> , а </a:t>
            </a:r>
            <a:r>
              <a:rPr lang="ru-RU" sz="2000" dirty="0" err="1" smtClean="0">
                <a:latin typeface="+mj-lt"/>
              </a:rPr>
              <a:t>травми</a:t>
            </a:r>
            <a:r>
              <a:rPr lang="ru-RU" sz="2000" dirty="0" smtClean="0">
                <a:latin typeface="+mj-lt"/>
              </a:rPr>
              <a:t> головного </a:t>
            </a:r>
            <a:r>
              <a:rPr lang="ru-RU" sz="2000" dirty="0" err="1" smtClean="0">
                <a:latin typeface="+mj-lt"/>
              </a:rPr>
              <a:t>мозку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пошкодження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колінного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суглоба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зустрічалися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серед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дівчаток</a:t>
            </a:r>
            <a:r>
              <a:rPr lang="ru-RU" sz="2000" dirty="0" smtClean="0">
                <a:latin typeface="+mj-lt"/>
              </a:rPr>
              <a:t>.</a:t>
            </a:r>
          </a:p>
        </p:txBody>
      </p:sp>
      <p:sp>
        <p:nvSpPr>
          <p:cNvPr id="41987" name="Содержимо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/>
              <a:t>Найбільш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поширені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травми</a:t>
            </a:r>
            <a:r>
              <a:rPr lang="ru-RU" sz="3200" b="1" dirty="0" smtClean="0"/>
              <a:t> при </a:t>
            </a:r>
            <a:r>
              <a:rPr lang="ru-RU" sz="3200" b="1" dirty="0" err="1" smtClean="0"/>
              <a:t>грі</a:t>
            </a:r>
            <a:r>
              <a:rPr lang="ru-RU" sz="3200" b="1" dirty="0" smtClean="0"/>
              <a:t> в баскетбол.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При </a:t>
            </a:r>
            <a:r>
              <a:rPr lang="ru-RU" sz="2400" dirty="0" err="1" smtClean="0"/>
              <a:t>грі</a:t>
            </a:r>
            <a:r>
              <a:rPr lang="ru-RU" sz="2400" dirty="0" smtClean="0"/>
              <a:t> в баскетбол </a:t>
            </a:r>
            <a:r>
              <a:rPr lang="ru-RU" sz="2400" dirty="0" err="1" smtClean="0"/>
              <a:t>розвиваються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  </a:t>
            </a:r>
            <a:r>
              <a:rPr lang="ru-RU" sz="2400" dirty="0" err="1" smtClean="0"/>
              <a:t>швидкісні</a:t>
            </a:r>
            <a:r>
              <a:rPr lang="ru-RU" sz="2400" dirty="0" smtClean="0"/>
              <a:t>, </a:t>
            </a:r>
            <a:r>
              <a:rPr lang="ru-RU" sz="2400" dirty="0" err="1" smtClean="0"/>
              <a:t>швидкісно-силових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координаційних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гнучкості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витривалості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  У роботу </a:t>
            </a:r>
            <a:r>
              <a:rPr lang="ru-RU" sz="2400" dirty="0" err="1" smtClean="0"/>
              <a:t>залучаються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включаються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енергозабезпечення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err="1" smtClean="0"/>
              <a:t>Досягнення</a:t>
            </a:r>
            <a:r>
              <a:rPr lang="ru-RU" sz="2400" dirty="0" smtClean="0"/>
              <a:t> спортивного результату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цілеспрямованості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наполегливості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рішучості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сміливості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впевненості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3000372"/>
            <a:ext cx="671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баскетбола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935163"/>
            <a:ext cx="46863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dirty="0" err="1" smtClean="0"/>
              <a:t>Від</a:t>
            </a:r>
            <a:r>
              <a:rPr lang="ru-RU" sz="2200" dirty="0" smtClean="0"/>
              <a:t> англ. </a:t>
            </a:r>
            <a:r>
              <a:rPr lang="en-US" sz="2200" dirty="0" smtClean="0"/>
              <a:t>basket - </a:t>
            </a:r>
            <a:r>
              <a:rPr lang="ru-RU" sz="2200" dirty="0" err="1" smtClean="0"/>
              <a:t>кошик</a:t>
            </a:r>
            <a:r>
              <a:rPr lang="ru-RU" sz="2200" dirty="0" smtClean="0"/>
              <a:t>, </a:t>
            </a:r>
            <a:r>
              <a:rPr lang="en-US" sz="2200" dirty="0" smtClean="0"/>
              <a:t>ball - </a:t>
            </a:r>
            <a:r>
              <a:rPr lang="ru-RU" sz="2200" dirty="0" err="1" smtClean="0"/>
              <a:t>м'яч</a:t>
            </a:r>
            <a:r>
              <a:rPr lang="ru-RU" sz="2200" dirty="0" smtClean="0"/>
              <a:t>) - спортивна </a:t>
            </a:r>
            <a:r>
              <a:rPr lang="ru-RU" sz="2200" dirty="0" err="1" smtClean="0"/>
              <a:t>командна</a:t>
            </a:r>
            <a:r>
              <a:rPr lang="ru-RU" sz="2200" dirty="0" smtClean="0"/>
              <a:t> </a:t>
            </a:r>
            <a:r>
              <a:rPr lang="ru-RU" sz="2200" dirty="0" err="1" smtClean="0"/>
              <a:t>гра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м'ячем</a:t>
            </a:r>
            <a:r>
              <a:rPr lang="ru-RU" sz="2200" dirty="0" smtClean="0"/>
              <a:t>. Баскетбол входить в </a:t>
            </a:r>
            <a:r>
              <a:rPr lang="ru-RU" sz="2200" dirty="0" err="1" smtClean="0"/>
              <a:t>програму</a:t>
            </a:r>
            <a:r>
              <a:rPr lang="ru-RU" sz="2200" dirty="0" smtClean="0"/>
              <a:t> </a:t>
            </a:r>
            <a:r>
              <a:rPr lang="ru-RU" sz="2200" dirty="0" err="1" smtClean="0"/>
              <a:t>Олімпійських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ігор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1936 року. </a:t>
            </a:r>
            <a:r>
              <a:rPr lang="ru-RU" sz="2200" dirty="0" err="1" smtClean="0"/>
              <a:t>Винахідник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гри</a:t>
            </a:r>
            <a:r>
              <a:rPr lang="ru-RU" sz="2200" dirty="0" smtClean="0"/>
              <a:t> Джеймс </a:t>
            </a:r>
            <a:r>
              <a:rPr lang="ru-RU" sz="2200" dirty="0" err="1" smtClean="0"/>
              <a:t>Нейсміт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там в </a:t>
            </a:r>
            <a:r>
              <a:rPr lang="ru-RU" sz="2200" dirty="0" err="1" smtClean="0"/>
              <a:t>якості</a:t>
            </a:r>
            <a:r>
              <a:rPr lang="ru-RU" sz="2200" dirty="0" smtClean="0"/>
              <a:t> гостя. </a:t>
            </a:r>
            <a:r>
              <a:rPr lang="ru-RU" sz="2200" dirty="0" err="1" smtClean="0"/>
              <a:t>Регулярні</a:t>
            </a:r>
            <a:r>
              <a:rPr lang="ru-RU" sz="2200" dirty="0" smtClean="0"/>
              <a:t> </a:t>
            </a:r>
            <a:r>
              <a:rPr lang="ru-RU" sz="2200" dirty="0" err="1" smtClean="0"/>
              <a:t>чемпіонати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світу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баскетболу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чоловіків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проводяться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>
                <a:solidFill>
                  <a:srgbClr val="00B050"/>
                </a:solidFill>
              </a:rPr>
              <a:t> 1950 </a:t>
            </a:r>
            <a:r>
              <a:rPr lang="ru-RU" sz="2200" dirty="0" smtClean="0"/>
              <a:t>року,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жінок</a:t>
            </a:r>
            <a:r>
              <a:rPr lang="ru-RU" sz="2200" dirty="0" smtClean="0"/>
              <a:t> -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1953</a:t>
            </a:r>
            <a:r>
              <a:rPr lang="ru-RU" sz="2200" dirty="0" smtClean="0"/>
              <a:t> року, а </a:t>
            </a:r>
            <a:r>
              <a:rPr lang="ru-RU" sz="2200" dirty="0" err="1" smtClean="0"/>
              <a:t>чемпіонати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Європи</a:t>
            </a:r>
            <a:r>
              <a:rPr lang="ru-RU" sz="2200" dirty="0" smtClean="0"/>
              <a:t> -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1935</a:t>
            </a:r>
            <a:r>
              <a:rPr lang="ru-RU" sz="2200" dirty="0" smtClean="0"/>
              <a:t> року.</a:t>
            </a:r>
            <a:endParaRPr lang="ru-RU" sz="2200" dirty="0"/>
          </a:p>
        </p:txBody>
      </p:sp>
      <p:pic>
        <p:nvPicPr>
          <p:cNvPr id="9220" name="Picture 2" descr="Картинка 53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357438"/>
            <a:ext cx="40005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Історія</a:t>
            </a:r>
            <a:r>
              <a:rPr lang="ru-RU" dirty="0" smtClean="0"/>
              <a:t> баскетбола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3900488" cy="45386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err="1" smtClean="0"/>
              <a:t>Однак</a:t>
            </a:r>
            <a:r>
              <a:rPr lang="ru-RU" sz="1600" dirty="0" smtClean="0"/>
              <a:t> придумана </a:t>
            </a:r>
            <a:r>
              <a:rPr lang="ru-RU" sz="1600" dirty="0" err="1" smtClean="0"/>
              <a:t>Нейсмітом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гра</a:t>
            </a:r>
            <a:r>
              <a:rPr lang="ru-RU" sz="1600" dirty="0" smtClean="0"/>
              <a:t> ,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нагадувала</a:t>
            </a:r>
            <a:r>
              <a:rPr lang="ru-RU" sz="1600" dirty="0" smtClean="0"/>
              <a:t> то </a:t>
            </a:r>
            <a:r>
              <a:rPr lang="ru-RU" sz="1600" dirty="0" err="1" smtClean="0"/>
              <a:t>феєричне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видовище</a:t>
            </a:r>
            <a:r>
              <a:rPr lang="ru-RU" sz="1600" dirty="0" smtClean="0"/>
              <a:t> , яке </a:t>
            </a:r>
            <a:r>
              <a:rPr lang="ru-RU" sz="1600" dirty="0" err="1" smtClean="0"/>
              <a:t>відоме</a:t>
            </a:r>
            <a:r>
              <a:rPr lang="ru-RU" sz="1600" dirty="0" smtClean="0"/>
              <a:t> нам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ім'ям</a:t>
            </a:r>
            <a:r>
              <a:rPr lang="ru-RU" sz="1600" dirty="0" smtClean="0"/>
              <a:t> 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. </a:t>
            </a:r>
            <a:r>
              <a:rPr lang="ru-RU" sz="1600" dirty="0" err="1" smtClean="0"/>
              <a:t>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існувало</a:t>
            </a:r>
            <a:r>
              <a:rPr lang="ru-RU" sz="1600" dirty="0" smtClean="0"/>
              <a:t> , </a:t>
            </a:r>
            <a:r>
              <a:rPr lang="ru-RU" sz="1600" dirty="0" err="1" smtClean="0"/>
              <a:t>гравці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перекидали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один одному , стоячи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закинути</a:t>
            </a:r>
            <a:r>
              <a:rPr lang="ru-RU" sz="1600" dirty="0" smtClean="0"/>
              <a:t> в корзину , </a:t>
            </a:r>
            <a:r>
              <a:rPr lang="ru-RU" sz="1600" dirty="0" err="1" smtClean="0"/>
              <a:t>причому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виключно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обома</a:t>
            </a:r>
            <a:r>
              <a:rPr lang="ru-RU" sz="1600" dirty="0" smtClean="0"/>
              <a:t> руками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грудей.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err="1" smtClean="0"/>
              <a:t>Дії</a:t>
            </a:r>
            <a:r>
              <a:rPr lang="ru-RU" sz="1600" dirty="0" smtClean="0"/>
              <a:t> команд </a:t>
            </a:r>
            <a:r>
              <a:rPr lang="ru-RU" sz="1600" dirty="0" err="1" smtClean="0"/>
              <a:t>здалися</a:t>
            </a:r>
            <a:r>
              <a:rPr lang="ru-RU" sz="1600" dirty="0" smtClean="0"/>
              <a:t> б нам </a:t>
            </a:r>
            <a:r>
              <a:rPr lang="ru-RU" sz="1600" dirty="0" err="1" smtClean="0"/>
              <a:t>млявими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загальмованими</a:t>
            </a:r>
            <a:r>
              <a:rPr lang="ru-RU" sz="1600" dirty="0" smtClean="0"/>
              <a:t> ,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метою доктора </a:t>
            </a:r>
            <a:r>
              <a:rPr lang="ru-RU" sz="1600" dirty="0" err="1" smtClean="0"/>
              <a:t>Нейсміта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гру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колективну</a:t>
            </a:r>
            <a:r>
              <a:rPr lang="ru-RU" sz="1600" dirty="0" smtClean="0"/>
              <a:t> , в яку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б </a:t>
            </a:r>
            <a:r>
              <a:rPr lang="ru-RU" sz="1600" dirty="0" err="1" smtClean="0"/>
              <a:t>залучити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одночасно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гравців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44" name="Picture 2" descr="Картинка 65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714375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Рисунок 8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33056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14375"/>
            <a:ext cx="2209800" cy="5072063"/>
          </a:xfrm>
        </p:spPr>
        <p:txBody>
          <a:bodyPr/>
          <a:lstStyle/>
          <a:p>
            <a:r>
              <a:rPr lang="ru-RU" sz="1700" dirty="0" smtClean="0"/>
              <a:t>Зараз баскетбол -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яскрава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неповторна</a:t>
            </a:r>
            <a:r>
              <a:rPr lang="ru-RU" sz="1700" dirty="0" smtClean="0"/>
              <a:t> в </a:t>
            </a:r>
            <a:r>
              <a:rPr lang="ru-RU" sz="1700" dirty="0" err="1" smtClean="0"/>
              <a:t>сенсі</a:t>
            </a:r>
            <a:r>
              <a:rPr lang="ru-RU" sz="1700" dirty="0" smtClean="0"/>
              <a:t> спорту, </a:t>
            </a:r>
            <a:r>
              <a:rPr lang="ru-RU" sz="1700" dirty="0" err="1" smtClean="0"/>
              <a:t>гра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Але як </a:t>
            </a:r>
            <a:r>
              <a:rPr lang="ru-RU" sz="1700" dirty="0" err="1" smtClean="0"/>
              <a:t>і</a:t>
            </a:r>
            <a:r>
              <a:rPr lang="ru-RU" sz="1700" dirty="0" smtClean="0"/>
              <a:t> у </a:t>
            </a:r>
            <a:r>
              <a:rPr lang="ru-RU" sz="1700" dirty="0" err="1" smtClean="0"/>
              <a:t>всякої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гри</a:t>
            </a:r>
            <a:r>
              <a:rPr lang="ru-RU" sz="1700" dirty="0" smtClean="0"/>
              <a:t>, в </a:t>
            </a:r>
            <a:r>
              <a:rPr lang="ru-RU" sz="1700" dirty="0" err="1" smtClean="0"/>
              <a:t>баскетболі</a:t>
            </a:r>
            <a:r>
              <a:rPr lang="ru-RU" sz="1700" dirty="0" smtClean="0"/>
              <a:t>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err="1" smtClean="0"/>
              <a:t>свої</a:t>
            </a:r>
            <a:r>
              <a:rPr lang="ru-RU" sz="1700" dirty="0" smtClean="0"/>
              <a:t> </a:t>
            </a:r>
            <a:r>
              <a:rPr lang="ru-RU" sz="1700" dirty="0" err="1" smtClean="0"/>
              <a:t>хитрощі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правила, про </a:t>
            </a:r>
            <a:r>
              <a:rPr lang="ru-RU" sz="1700" dirty="0" err="1" smtClean="0"/>
              <a:t>які</a:t>
            </a:r>
            <a:r>
              <a:rPr lang="ru-RU" sz="1700" dirty="0" smtClean="0"/>
              <a:t> не </a:t>
            </a:r>
            <a:r>
              <a:rPr lang="ru-RU" sz="1700" dirty="0" err="1" smtClean="0"/>
              <a:t>слід</a:t>
            </a:r>
            <a:r>
              <a:rPr lang="ru-RU" sz="1700" dirty="0" smtClean="0"/>
              <a:t> </a:t>
            </a:r>
            <a:r>
              <a:rPr lang="ru-RU" sz="1700" dirty="0" err="1" smtClean="0"/>
              <a:t>забувати</a:t>
            </a:r>
            <a:r>
              <a:rPr lang="ru-RU" sz="1700" dirty="0" smtClean="0"/>
              <a:t>. </a:t>
            </a:r>
            <a:r>
              <a:rPr lang="ru-RU" sz="1700" dirty="0" err="1" smtClean="0"/>
              <a:t>Розглянемо</a:t>
            </a:r>
            <a:r>
              <a:rPr lang="ru-RU" sz="1700" dirty="0" smtClean="0"/>
              <a:t> </a:t>
            </a:r>
            <a:r>
              <a:rPr lang="ru-RU" sz="1700" dirty="0" err="1" smtClean="0"/>
              <a:t>їх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</a:t>
            </a:r>
            <a:r>
              <a:rPr lang="ru-RU" sz="1700" dirty="0" smtClean="0"/>
              <a:t> </a:t>
            </a:r>
            <a:r>
              <a:rPr lang="ru-RU" sz="1700" dirty="0" err="1" smtClean="0"/>
              <a:t>докладно</a:t>
            </a:r>
            <a:r>
              <a:rPr lang="ru-RU" sz="1700" dirty="0" smtClean="0"/>
              <a:t>.</a:t>
            </a:r>
          </a:p>
        </p:txBody>
      </p:sp>
      <p:pic>
        <p:nvPicPr>
          <p:cNvPr id="11267" name="Picture 2" descr="Картинка 95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004" r="3004"/>
          <a:stretch>
            <a:fillRect/>
          </a:stretch>
        </p:blipFill>
        <p:spPr>
          <a:xfrm rot="420000">
            <a:off x="3498850" y="1174750"/>
            <a:ext cx="4616450" cy="3932238"/>
          </a:xfrm>
          <a:noFill/>
        </p:spPr>
      </p:pic>
      <p:pic>
        <p:nvPicPr>
          <p:cNvPr id="11268" name="Picture 4" descr="Картинка 24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552174"/>
            <a:ext cx="1643045" cy="17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Правила </a:t>
            </a:r>
            <a:r>
              <a:rPr lang="ru-RU" dirty="0" err="1" smtClean="0"/>
              <a:t>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43050"/>
            <a:ext cx="4757737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err="1" smtClean="0"/>
              <a:t>Спочатку</a:t>
            </a:r>
            <a:r>
              <a:rPr lang="ru-RU" sz="1800" dirty="0" smtClean="0"/>
              <a:t>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в баскетбол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сформульовані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Нейсмітом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13 </a:t>
            </a:r>
            <a:r>
              <a:rPr lang="ru-RU" sz="1800" dirty="0" err="1" smtClean="0"/>
              <a:t>пунктів</a:t>
            </a:r>
            <a:r>
              <a:rPr lang="ru-RU" sz="18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З часом баскетбол </a:t>
            </a:r>
            <a:r>
              <a:rPr lang="ru-RU" sz="1800" dirty="0" err="1" smtClean="0"/>
              <a:t>змінювався</a:t>
            </a:r>
            <a:r>
              <a:rPr lang="ru-RU" sz="1800" dirty="0" smtClean="0"/>
              <a:t>,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 </a:t>
            </a:r>
            <a:r>
              <a:rPr lang="ru-RU" sz="1800" dirty="0" err="1" smtClean="0"/>
              <a:t>зажадали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правила.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міжнародні</a:t>
            </a:r>
            <a:r>
              <a:rPr lang="ru-RU" sz="1800" dirty="0" smtClean="0"/>
              <a:t>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прийняті</a:t>
            </a:r>
            <a:r>
              <a:rPr lang="ru-RU" sz="1800" dirty="0" smtClean="0"/>
              <a:t> в 1932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першому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конгресі</a:t>
            </a:r>
            <a:r>
              <a:rPr lang="ru-RU" sz="1800" dirty="0" smtClean="0"/>
              <a:t> ФІБА,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багаторазово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коректувалися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змінювалися</a:t>
            </a:r>
            <a:r>
              <a:rPr lang="ru-RU" sz="1800" dirty="0" smtClean="0"/>
              <a:t>, </a:t>
            </a:r>
            <a:r>
              <a:rPr lang="ru-RU" sz="1800" dirty="0" err="1" smtClean="0"/>
              <a:t>останні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внесені</a:t>
            </a:r>
            <a:r>
              <a:rPr lang="ru-RU" sz="1800" dirty="0" smtClean="0"/>
              <a:t> в 1998 </a:t>
            </a:r>
            <a:r>
              <a:rPr lang="ru-RU" sz="1800" dirty="0" err="1" smtClean="0"/>
              <a:t>і</a:t>
            </a:r>
            <a:r>
              <a:rPr lang="ru-RU" sz="1800" dirty="0" smtClean="0"/>
              <a:t> 2004 роках.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З 2004 року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незмінними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2292" name="Picture 2" descr="Картинка 15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36020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4170368" cy="2295532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 err="1" smtClean="0"/>
              <a:t>Розміри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ігрової</a:t>
            </a:r>
            <a:r>
              <a:rPr lang="ru-RU" sz="2400" b="1" dirty="0" smtClean="0"/>
              <a:t> площадки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1800" dirty="0" smtClean="0"/>
          </a:p>
        </p:txBody>
      </p:sp>
      <p:pic>
        <p:nvPicPr>
          <p:cNvPr id="13315" name="i-main-pic" descr="Картинка 1 из 33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196975"/>
            <a:ext cx="4591050" cy="2808288"/>
          </a:xfrm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14282" y="4929198"/>
            <a:ext cx="457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</a:rPr>
              <a:t>Розміри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щитів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бути: 1,80 м (+ 3 см) по </a:t>
            </a:r>
            <a:r>
              <a:rPr lang="ru-RU" dirty="0" err="1" smtClean="0"/>
              <a:t>горизонталі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1,05 м (+ 2 см) по </a:t>
            </a:r>
            <a:r>
              <a:rPr lang="ru-RU" dirty="0" err="1" smtClean="0"/>
              <a:t>вертикалі</a:t>
            </a:r>
            <a:r>
              <a:rPr lang="ru-RU" dirty="0" smtClean="0"/>
              <a:t>. </a:t>
            </a:r>
            <a:r>
              <a:rPr lang="ru-RU" dirty="0" err="1" smtClean="0"/>
              <a:t>Нижні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щитів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2,90 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.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3317" name="Рисунок 5" descr="Разметка щита">
            <a:hlinkClick r:id="rId4" tooltip="&quot;Разметка щита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437063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Крепление щита">
            <a:hlinkClick r:id="rId6" tooltip="&quot;Крепление щита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437063"/>
            <a:ext cx="11525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-main-pic" descr="Картинка 1 из 3312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38" y="1349375"/>
            <a:ext cx="4591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357298"/>
            <a:ext cx="3500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Повинні</a:t>
            </a:r>
            <a:r>
              <a:rPr lang="ru-RU" sz="1600" dirty="0" smtClean="0"/>
              <a:t> бути 28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довжину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15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завширшки</a:t>
            </a:r>
            <a:r>
              <a:rPr lang="uk-UA" sz="1600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ігрові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майданчики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мінімальними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розмірами</a:t>
            </a:r>
            <a:r>
              <a:rPr lang="ru-RU" sz="1600" dirty="0" smtClean="0"/>
              <a:t> 26х14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. ?? </a:t>
            </a:r>
            <a:r>
              <a:rPr lang="ru-RU" sz="1600" dirty="0" err="1" smtClean="0"/>
              <a:t>Висота</a:t>
            </a:r>
            <a:r>
              <a:rPr lang="ru-RU" sz="1600" dirty="0" smtClean="0"/>
              <a:t> </a:t>
            </a:r>
            <a:r>
              <a:rPr lang="ru-RU" sz="1600" dirty="0" err="1" smtClean="0"/>
              <a:t>стелі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найнижчого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перешкоди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ігровим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майданчиком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бути не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7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.? </a:t>
            </a:r>
            <a:r>
              <a:rPr lang="ru-RU" sz="1600" dirty="0" err="1" smtClean="0"/>
              <a:t>Ігрова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поверхня</a:t>
            </a:r>
            <a:r>
              <a:rPr lang="ru-RU" sz="1600" dirty="0" smtClean="0"/>
              <a:t> повинна бути </a:t>
            </a:r>
            <a:r>
              <a:rPr lang="ru-RU" sz="1600" dirty="0" err="1" smtClean="0"/>
              <a:t>рівномірно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освітлена</a:t>
            </a:r>
            <a:r>
              <a:rPr lang="ru-RU" sz="1600" dirty="0" smtClean="0"/>
              <a:t>. </a:t>
            </a:r>
            <a:r>
              <a:rPr lang="ru-RU" sz="1600" dirty="0" err="1" smtClean="0"/>
              <a:t>Джерела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перебувати</a:t>
            </a:r>
            <a:r>
              <a:rPr lang="ru-RU" sz="1600" dirty="0" smtClean="0"/>
              <a:t> там, де вони не </a:t>
            </a:r>
            <a:r>
              <a:rPr lang="ru-RU" sz="1600" dirty="0" err="1" smtClean="0"/>
              <a:t>заважатимуть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гравців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4400550" cy="550068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баскетбол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на </a:t>
            </a:r>
            <a:r>
              <a:rPr lang="ru-RU" dirty="0" err="1" smtClean="0"/>
              <a:t>майданчику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присутньо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Мета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в </a:t>
            </a:r>
            <a:r>
              <a:rPr lang="ru-RU" dirty="0" err="1" smtClean="0"/>
              <a:t>баскетболі</a:t>
            </a:r>
            <a:r>
              <a:rPr lang="ru-RU" dirty="0" smtClean="0"/>
              <a:t> - </a:t>
            </a:r>
            <a:r>
              <a:rPr lang="ru-RU" dirty="0" err="1" smtClean="0"/>
              <a:t>закинути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у </a:t>
            </a:r>
            <a:r>
              <a:rPr lang="ru-RU" dirty="0" err="1" smtClean="0"/>
              <a:t>кошик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перешкодити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</a:t>
            </a:r>
            <a:r>
              <a:rPr lang="ru-RU" dirty="0" err="1" smtClean="0"/>
              <a:t>оволодіти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закинути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корзину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руками. </a:t>
            </a:r>
            <a:r>
              <a:rPr lang="ru-RU" dirty="0" err="1" smtClean="0"/>
              <a:t>Бігти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, не вдаривши </a:t>
            </a:r>
            <a:r>
              <a:rPr lang="ru-RU" dirty="0" err="1" smtClean="0"/>
              <a:t>їм</a:t>
            </a:r>
            <a:r>
              <a:rPr lang="ru-RU" dirty="0" smtClean="0"/>
              <a:t> в </a:t>
            </a:r>
            <a:r>
              <a:rPr lang="ru-RU" dirty="0" err="1" smtClean="0"/>
              <a:t>підлогу</a:t>
            </a:r>
            <a:r>
              <a:rPr lang="ru-RU" dirty="0" smtClean="0"/>
              <a:t>, </a:t>
            </a:r>
            <a:r>
              <a:rPr lang="ru-RU" dirty="0" err="1" smtClean="0"/>
              <a:t>навмисно</a:t>
            </a:r>
            <a:r>
              <a:rPr lang="ru-RU" dirty="0" smtClean="0"/>
              <a:t> </a:t>
            </a:r>
            <a:r>
              <a:rPr lang="ru-RU" dirty="0" err="1" smtClean="0"/>
              <a:t>бити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 ногою, </a:t>
            </a:r>
            <a:r>
              <a:rPr lang="ru-RU" dirty="0" err="1" smtClean="0"/>
              <a:t>блокувати</a:t>
            </a:r>
            <a:r>
              <a:rPr lang="ru-RU" dirty="0" smtClean="0"/>
              <a:t> </a:t>
            </a:r>
            <a:r>
              <a:rPr lang="ru-RU" dirty="0" err="1" smtClean="0"/>
              <a:t>будь-якою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ноги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бити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 кулаком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9" name="Picture 2" descr="Анимация баскетбо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357313"/>
            <a:ext cx="3071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857250"/>
            <a:ext cx="4543425" cy="54673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Переможцем</a:t>
            </a:r>
            <a:r>
              <a:rPr lang="ru-RU" dirty="0" smtClean="0"/>
              <a:t> в </a:t>
            </a:r>
            <a:r>
              <a:rPr lang="ru-RU" dirty="0" err="1" smtClean="0"/>
              <a:t>баскетболі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команда, яка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часу набрала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рівному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основного часу матчу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овертайм</a:t>
            </a:r>
            <a:r>
              <a:rPr lang="ru-RU" dirty="0" smtClean="0"/>
              <a:t> (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часу).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 У </a:t>
            </a:r>
            <a:r>
              <a:rPr lang="ru-RU" dirty="0" err="1" smtClean="0"/>
              <a:t>разі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буде </a:t>
            </a:r>
            <a:r>
              <a:rPr lang="ru-RU" dirty="0" err="1" smtClean="0"/>
              <a:t>рівний</a:t>
            </a:r>
            <a:r>
              <a:rPr lang="ru-RU" dirty="0" smtClean="0"/>
              <a:t>,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,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овертайм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д.,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не буде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переможця</a:t>
            </a:r>
            <a:r>
              <a:rPr lang="ru-RU" dirty="0" smtClean="0"/>
              <a:t> матчу.</a:t>
            </a:r>
            <a:endParaRPr lang="ru-RU" dirty="0"/>
          </a:p>
        </p:txBody>
      </p:sp>
      <p:pic>
        <p:nvPicPr>
          <p:cNvPr id="15363" name="Picture 2" descr="Картинка 1 из 569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35274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744</TotalTime>
  <Words>1412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</vt:lpstr>
      <vt:lpstr>Слайд 2</vt:lpstr>
      <vt:lpstr>Історія баскетбола</vt:lpstr>
      <vt:lpstr>Історія баскетбола</vt:lpstr>
      <vt:lpstr>Слайд 5</vt:lpstr>
      <vt:lpstr>Правила гри</vt:lpstr>
      <vt:lpstr>                                   Розміри ігрової площадки     </vt:lpstr>
      <vt:lpstr>Слайд 8</vt:lpstr>
      <vt:lpstr>Слайд 9</vt:lpstr>
      <vt:lpstr>Слайд 10</vt:lpstr>
      <vt:lpstr>Слайд 11</vt:lpstr>
      <vt:lpstr>Порушення</vt:lpstr>
      <vt:lpstr>Слайд 13</vt:lpstr>
      <vt:lpstr>Фоли</vt:lpstr>
      <vt:lpstr>Основні елементи гри</vt:lpstr>
      <vt:lpstr>Слайд 16</vt:lpstr>
      <vt:lpstr>Слайд 17</vt:lpstr>
      <vt:lpstr>Перехват м’яча</vt:lpstr>
      <vt:lpstr>Перехват м’яча при передачі</vt:lpstr>
      <vt:lpstr>Перехват м’яча при веденні</vt:lpstr>
      <vt:lpstr>Виривання і вибивання м'яча:</vt:lpstr>
      <vt:lpstr>Блокшот</vt:lpstr>
      <vt:lpstr>Слайд 23</vt:lpstr>
      <vt:lpstr>Найбільш поширені травми при грі в баскетбол.</vt:lpstr>
      <vt:lpstr>           Фізичні якості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XTreme</dc:creator>
  <cp:lastModifiedBy>Виктория</cp:lastModifiedBy>
  <cp:revision>80</cp:revision>
  <dcterms:created xsi:type="dcterms:W3CDTF">2011-12-19T14:52:40Z</dcterms:created>
  <dcterms:modified xsi:type="dcterms:W3CDTF">2021-02-01T17:34:41Z</dcterms:modified>
</cp:coreProperties>
</file>