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2"/>
  </p:notesMasterIdLst>
  <p:sldIdLst>
    <p:sldId id="256" r:id="rId2"/>
    <p:sldId id="257" r:id="rId3"/>
    <p:sldId id="266" r:id="rId4"/>
    <p:sldId id="258" r:id="rId5"/>
    <p:sldId id="260" r:id="rId6"/>
    <p:sldId id="261" r:id="rId7"/>
    <p:sldId id="265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2082D1-165B-4690-9923-8F7CF7C623C8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6C1A19-1F0A-466C-A827-78E0B784B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50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C1A19-1F0A-466C-A827-78E0B784B9E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32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C1A19-1F0A-466C-A827-78E0B784B9E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795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7CF756-AB84-4B1B-AE68-A1151CF12FF2}" type="datetime1">
              <a:rPr lang="ru-RU" smtClean="0"/>
              <a:t>20.09.2018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К. Сіріньок-Долгарьова, курс "Новітні медіа"</a:t>
            </a:r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B69AC-DC0E-4ADA-BEBE-27CE2B23B7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794C4E-C192-4983-9E1D-5D2F0E5B30F0}" type="datetime1">
              <a:rPr lang="ru-RU" smtClean="0"/>
              <a:t>20.09.2018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К. Сіріньок-Долгарьова, курс "Новітні медіа"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B69AC-DC0E-4ADA-BEBE-27CE2B23B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EF6792-D03B-42D8-84EB-C1126FAF78E5}" type="datetime1">
              <a:rPr lang="ru-RU" smtClean="0"/>
              <a:t>20.09.2018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К. Сіріньок-Долгарьова, курс "Новітні медіа"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B69AC-DC0E-4ADA-BEBE-27CE2B23B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A12C00-F3C4-4A0C-A7CF-CA02DEED66E3}" type="datetime1">
              <a:rPr lang="ru-RU" smtClean="0"/>
              <a:t>20.09.2018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К. Сіріньок-Долгарьова, курс "Новітні медіа"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B69AC-DC0E-4ADA-BEBE-27CE2B23B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0B5641-ECF6-4853-8970-10405C50057C}" type="datetime1">
              <a:rPr lang="ru-RU" smtClean="0"/>
              <a:t>20.09.2018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К. Сіріньок-Долгарьова, курс "Новітні медіа"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B69AC-DC0E-4ADA-BEBE-27CE2B23B7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EBCE5C-9DEB-4F7A-ACC6-EAAB201400F0}" type="datetime1">
              <a:rPr lang="ru-RU" smtClean="0"/>
              <a:t>20.09.2018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К. Сіріньок-Долгарьова, курс "Новітні медіа"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B69AC-DC0E-4ADA-BEBE-27CE2B23B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758D74-6165-485C-BA05-02245E37D990}" type="datetime1">
              <a:rPr lang="ru-RU" smtClean="0"/>
              <a:t>20.09.2018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К. Сіріньок-Долгарьова, курс "Новітні медіа"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B69AC-DC0E-4ADA-BEBE-27CE2B23B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557A75-E968-464E-BF06-B8AACA35360F}" type="datetime1">
              <a:rPr lang="ru-RU" smtClean="0"/>
              <a:t>20.09.2018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К. Сіріньок-Долгарьова, курс "Новітні медіа"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B69AC-DC0E-4ADA-BEBE-27CE2B23B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799CCE-128C-4A52-AEEE-163133979589}" type="datetime1">
              <a:rPr lang="ru-RU" smtClean="0"/>
              <a:t>20.09.2018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К. Сіріньок-Долгарьова, курс "Новітні медіа"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B69AC-DC0E-4ADA-BEBE-27CE2B23B7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C8E734-228B-43EB-8568-FFEAB3D51D9A}" type="datetime1">
              <a:rPr lang="ru-RU" smtClean="0"/>
              <a:t>20.09.2018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К. Сіріньок-Долгарьова, курс "Новітні медіа"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B69AC-DC0E-4ADA-BEBE-27CE2B23B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331447-8D7C-4557-AFE5-8BA4DE6634AE}" type="datetime1">
              <a:rPr lang="ru-RU" smtClean="0"/>
              <a:t>20.09.2018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К. Сіріньок-Долгарьова, курс "Новітні медіа"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B69AC-DC0E-4ADA-BEBE-27CE2B23B7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907895B-5BD2-494E-B0E0-30300F8632AD}" type="datetime1">
              <a:rPr lang="ru-RU" smtClean="0"/>
              <a:t>20.09.2018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К. Сіріньок-Долгарьова, курс "Новітні медіа"</a:t>
            </a: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98B69AC-DC0E-4ADA-BEBE-27CE2B23B7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HTML" TargetMode="External"/><Relationship Id="rId7" Type="http://schemas.openxmlformats.org/officeDocument/2006/relationships/hyperlink" Target="http://www.romver.ru/services/16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tmlbook.ru/" TargetMode="External"/><Relationship Id="rId5" Type="http://schemas.openxmlformats.org/officeDocument/2006/relationships/hyperlink" Target="http://www.beluys.com/yrok1.html" TargetMode="External"/><Relationship Id="rId4" Type="http://schemas.openxmlformats.org/officeDocument/2006/relationships/hyperlink" Target="http://www.postroika.ru/html/index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359898"/>
            <a:ext cx="7723584" cy="764846"/>
          </a:xfrm>
        </p:spPr>
        <p:txBody>
          <a:bodyPr>
            <a:normAutofit/>
          </a:bodyPr>
          <a:lstStyle/>
          <a:p>
            <a:r>
              <a:rPr lang="uk-UA" b="1" i="1" u="sng" dirty="0" smtClean="0"/>
              <a:t>Пошукова оптимізація сайту</a:t>
            </a:r>
            <a:endParaRPr lang="ru-RU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691680" y="1916832"/>
            <a:ext cx="67332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 smtClean="0"/>
              <a:t>План.</a:t>
            </a:r>
          </a:p>
          <a:p>
            <a:r>
              <a:rPr lang="uk-UA" sz="3600" dirty="0" smtClean="0"/>
              <a:t>1. Різновиди сайтів, їх </a:t>
            </a:r>
            <a:r>
              <a:rPr lang="en-US" sz="3600" dirty="0" smtClean="0"/>
              <a:t>SEO </a:t>
            </a:r>
            <a:r>
              <a:rPr lang="uk-UA" sz="3600" dirty="0" smtClean="0"/>
              <a:t>оптимізація. Застосування мови </a:t>
            </a:r>
            <a:r>
              <a:rPr lang="en-US" sz="3600" dirty="0" smtClean="0"/>
              <a:t>HTML</a:t>
            </a:r>
            <a:r>
              <a:rPr lang="uk-UA" sz="3600" dirty="0" smtClean="0"/>
              <a:t> для їх створення.</a:t>
            </a:r>
          </a:p>
          <a:p>
            <a:r>
              <a:rPr lang="uk-UA" sz="3600" dirty="0" smtClean="0"/>
              <a:t>2. Основні поняття </a:t>
            </a:r>
            <a:r>
              <a:rPr lang="en-US" sz="3600" dirty="0" smtClean="0"/>
              <a:t>HTML</a:t>
            </a:r>
            <a:r>
              <a:rPr lang="uk-UA" sz="3600" dirty="0" smtClean="0"/>
              <a:t> .</a:t>
            </a:r>
          </a:p>
          <a:p>
            <a:r>
              <a:rPr lang="uk-UA" sz="3600" dirty="0" smtClean="0"/>
              <a:t>3. Базові теги і атрибути </a:t>
            </a:r>
            <a:r>
              <a:rPr lang="en-US" sz="3600" dirty="0" smtClean="0"/>
              <a:t>HTML</a:t>
            </a:r>
            <a:r>
              <a:rPr lang="uk-UA" sz="3600" dirty="0" smtClean="0"/>
              <a:t>. Верстка текстової і графічної інформації.</a:t>
            </a:r>
            <a:endParaRPr lang="ru-RU" sz="3600" dirty="0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>
          <a:xfrm>
            <a:off x="5436096" y="6305550"/>
            <a:ext cx="3174504" cy="476250"/>
          </a:xfrm>
        </p:spPr>
        <p:txBody>
          <a:bodyPr/>
          <a:lstStyle/>
          <a:p>
            <a:r>
              <a:rPr lang="ru-RU" dirty="0" smtClean="0"/>
              <a:t>К. </a:t>
            </a:r>
            <a:r>
              <a:rPr lang="ru-RU" dirty="0" err="1" smtClean="0"/>
              <a:t>Сіріньок-Долгарьова</a:t>
            </a:r>
            <a:r>
              <a:rPr lang="ru-RU" dirty="0" smtClean="0"/>
              <a:t>, курс "</a:t>
            </a:r>
            <a:r>
              <a:rPr lang="ru-RU" dirty="0" err="1" smtClean="0"/>
              <a:t>Новітні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r>
              <a:rPr lang="ru-RU" dirty="0" smtClean="0"/>
              <a:t>"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Інформаційні ресурси за темою: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u="sng" dirty="0" smtClean="0">
                <a:hlinkClick r:id="rId3"/>
              </a:rPr>
              <a:t>http://ru.wikipedia.org/wiki/HTML</a:t>
            </a:r>
            <a:r>
              <a:rPr lang="uk-UA" dirty="0" smtClean="0"/>
              <a:t> (основні поняття і положення </a:t>
            </a:r>
            <a:r>
              <a:rPr lang="en-US" dirty="0" smtClean="0"/>
              <a:t>HTML</a:t>
            </a:r>
            <a:r>
              <a:rPr lang="uk-UA" dirty="0" smtClean="0"/>
              <a:t>);</a:t>
            </a:r>
            <a:endParaRPr lang="ru-RU" dirty="0" smtClean="0"/>
          </a:p>
          <a:p>
            <a:pPr lvl="0"/>
            <a:r>
              <a:rPr lang="uk-UA" u="sng" dirty="0" smtClean="0">
                <a:hlinkClick r:id="rId4"/>
              </a:rPr>
              <a:t>http://www.postroika.ru/html/index.html</a:t>
            </a:r>
            <a:r>
              <a:rPr lang="uk-UA" dirty="0" smtClean="0"/>
              <a:t> (підручник з</a:t>
            </a:r>
            <a:r>
              <a:rPr lang="ru-RU" dirty="0" smtClean="0"/>
              <a:t> </a:t>
            </a:r>
            <a:r>
              <a:rPr lang="ru-RU" dirty="0" err="1" smtClean="0"/>
              <a:t>Html</a:t>
            </a:r>
            <a:r>
              <a:rPr lang="ru-RU" dirty="0" smtClean="0"/>
              <a:t> </a:t>
            </a:r>
            <a:r>
              <a:rPr lang="uk-UA" dirty="0" smtClean="0"/>
              <a:t>«</a:t>
            </a:r>
            <a:r>
              <a:rPr lang="ru-RU" dirty="0" smtClean="0"/>
              <a:t>для </a:t>
            </a:r>
            <a:r>
              <a:rPr lang="uk-UA" dirty="0" smtClean="0"/>
              <a:t>новачків»);</a:t>
            </a:r>
            <a:endParaRPr lang="ru-RU" dirty="0" smtClean="0"/>
          </a:p>
          <a:p>
            <a:pPr lvl="0"/>
            <a:r>
              <a:rPr lang="uk-UA" u="sng" dirty="0" smtClean="0">
                <a:hlinkClick r:id="rId5"/>
              </a:rPr>
              <a:t>http://www.beluys.com/yrok1.html</a:t>
            </a:r>
            <a:r>
              <a:rPr lang="uk-UA" dirty="0" smtClean="0"/>
              <a:t> (основи створення сторінок</a:t>
            </a:r>
            <a:r>
              <a:rPr lang="ru-RU" dirty="0" smtClean="0"/>
              <a:t> HTML</a:t>
            </a:r>
            <a:r>
              <a:rPr lang="uk-UA" dirty="0" smtClean="0"/>
              <a:t>);</a:t>
            </a:r>
            <a:endParaRPr lang="ru-RU" dirty="0" smtClean="0"/>
          </a:p>
          <a:p>
            <a:pPr lvl="0"/>
            <a:r>
              <a:rPr lang="uk-UA" u="sng" dirty="0" smtClean="0">
                <a:hlinkClick r:id="rId6"/>
              </a:rPr>
              <a:t>http://htmlbook.ru</a:t>
            </a:r>
            <a:r>
              <a:rPr lang="uk-UA" dirty="0" smtClean="0"/>
              <a:t> (бібліотека тегів і атрибутів тегів </a:t>
            </a:r>
            <a:r>
              <a:rPr lang="en-US" dirty="0" smtClean="0"/>
              <a:t>HTML</a:t>
            </a:r>
            <a:r>
              <a:rPr lang="uk-UA" dirty="0" smtClean="0"/>
              <a:t>);</a:t>
            </a:r>
            <a:endParaRPr lang="ru-RU" dirty="0" smtClean="0"/>
          </a:p>
          <a:p>
            <a:pPr lvl="0"/>
            <a:r>
              <a:rPr lang="uk-UA" u="sng" dirty="0" smtClean="0">
                <a:hlinkClick r:id="rId7"/>
              </a:rPr>
              <a:t>http://www.romver.ru/services/16.html</a:t>
            </a:r>
            <a:r>
              <a:rPr lang="uk-UA" dirty="0" smtClean="0"/>
              <a:t> (</a:t>
            </a:r>
            <a:r>
              <a:rPr lang="en-US" dirty="0" smtClean="0"/>
              <a:t>HTML </a:t>
            </a:r>
            <a:r>
              <a:rPr lang="uk-UA" dirty="0" smtClean="0"/>
              <a:t>таблиця кодів кольорів).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>
          <a:xfrm>
            <a:off x="5436096" y="6305550"/>
            <a:ext cx="3174504" cy="476250"/>
          </a:xfrm>
        </p:spPr>
        <p:txBody>
          <a:bodyPr/>
          <a:lstStyle/>
          <a:p>
            <a:r>
              <a:rPr lang="ru-RU" dirty="0" smtClean="0"/>
              <a:t>К. </a:t>
            </a:r>
            <a:r>
              <a:rPr lang="ru-RU" dirty="0" err="1" smtClean="0"/>
              <a:t>Сіріньок-Долгарьова</a:t>
            </a:r>
            <a:r>
              <a:rPr lang="ru-RU" dirty="0" smtClean="0"/>
              <a:t>, курс "</a:t>
            </a:r>
            <a:r>
              <a:rPr lang="ru-RU" dirty="0" err="1" smtClean="0"/>
              <a:t>Новітні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r>
              <a:rPr lang="ru-RU" dirty="0" smtClean="0"/>
              <a:t>"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Різновиди сайтів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Сайт-візитка</a:t>
            </a:r>
          </a:p>
          <a:p>
            <a:r>
              <a:rPr lang="uk-UA" dirty="0" smtClean="0"/>
              <a:t>Сайт-вітрина</a:t>
            </a:r>
          </a:p>
          <a:p>
            <a:r>
              <a:rPr lang="uk-UA" dirty="0" smtClean="0"/>
              <a:t>Промо-сайт</a:t>
            </a:r>
          </a:p>
          <a:p>
            <a:r>
              <a:rPr lang="uk-UA" dirty="0" smtClean="0"/>
              <a:t>Презентаційний сайт</a:t>
            </a:r>
          </a:p>
          <a:p>
            <a:r>
              <a:rPr lang="uk-UA" dirty="0" smtClean="0"/>
              <a:t>Корпоративний сайт</a:t>
            </a:r>
          </a:p>
          <a:p>
            <a:r>
              <a:rPr lang="uk-UA" dirty="0" smtClean="0"/>
              <a:t>Рекламний портал</a:t>
            </a:r>
          </a:p>
          <a:p>
            <a:r>
              <a:rPr lang="uk-UA" dirty="0" err="1" smtClean="0"/>
              <a:t>Інтернет-магазин</a:t>
            </a:r>
            <a:endParaRPr lang="ru-RU" dirty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>
          <a:xfrm>
            <a:off x="5364088" y="6305550"/>
            <a:ext cx="3246512" cy="476250"/>
          </a:xfrm>
        </p:spPr>
        <p:txBody>
          <a:bodyPr/>
          <a:lstStyle/>
          <a:p>
            <a:r>
              <a:rPr lang="ru-RU" dirty="0" smtClean="0"/>
              <a:t>К. </a:t>
            </a:r>
            <a:r>
              <a:rPr lang="ru-RU" dirty="0" err="1" smtClean="0"/>
              <a:t>Сіріньок-Долгарьова</a:t>
            </a:r>
            <a:r>
              <a:rPr lang="ru-RU" dirty="0" smtClean="0"/>
              <a:t>, курс "</a:t>
            </a:r>
            <a:r>
              <a:rPr lang="ru-RU" dirty="0" err="1" smtClean="0"/>
              <a:t>Новітні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r>
              <a:rPr lang="ru-RU" dirty="0" smtClean="0"/>
              <a:t>"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SEO-</a:t>
            </a:r>
            <a:r>
              <a:rPr lang="uk-UA" dirty="0" smtClean="0"/>
              <a:t>оптимізація і </a:t>
            </a:r>
            <a:r>
              <a:rPr lang="en-US" dirty="0" smtClean="0"/>
              <a:t>HTML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/>
          <a:lstStyle/>
          <a:p>
            <a:r>
              <a:rPr lang="en-US" dirty="0" smtClean="0"/>
              <a:t>SEO-</a:t>
            </a:r>
            <a:r>
              <a:rPr lang="ru-RU" dirty="0"/>
              <a:t> комплекс </a:t>
            </a:r>
            <a:r>
              <a:rPr lang="ru-RU" dirty="0" err="1"/>
              <a:t>заходів</a:t>
            </a:r>
            <a:r>
              <a:rPr lang="ru-RU" dirty="0"/>
              <a:t> для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позицій</a:t>
            </a:r>
            <a:r>
              <a:rPr lang="ru-RU" dirty="0"/>
              <a:t> сайту в результатах </a:t>
            </a:r>
            <a:r>
              <a:rPr lang="ru-RU" dirty="0" err="1"/>
              <a:t>видачі</a:t>
            </a:r>
            <a:r>
              <a:rPr lang="ru-RU" dirty="0"/>
              <a:t> </a:t>
            </a:r>
            <a:r>
              <a:rPr lang="ru-RU" dirty="0" err="1" smtClean="0"/>
              <a:t>пошуков</a:t>
            </a:r>
            <a:r>
              <a:rPr lang="uk-UA" dirty="0" err="1" smtClean="0"/>
              <a:t>иків</a:t>
            </a:r>
            <a:r>
              <a:rPr lang="uk-UA" dirty="0" smtClean="0"/>
              <a:t> </a:t>
            </a:r>
            <a:r>
              <a:rPr lang="ru-RU" dirty="0" smtClean="0"/>
              <a:t>за</a:t>
            </a:r>
            <a:r>
              <a:rPr lang="en-US" dirty="0" smtClean="0"/>
              <a:t> </a:t>
            </a:r>
            <a:r>
              <a:rPr lang="ru-RU" dirty="0" err="1" smtClean="0"/>
              <a:t>запитами</a:t>
            </a:r>
            <a:r>
              <a:rPr lang="ru-RU" dirty="0" smtClean="0"/>
              <a:t> </a:t>
            </a:r>
            <a:r>
              <a:rPr lang="ru-RU" dirty="0" err="1" smtClean="0"/>
              <a:t>користувачів</a:t>
            </a:r>
            <a:endParaRPr lang="ru-RU" dirty="0" smtClean="0"/>
          </a:p>
          <a:p>
            <a:r>
              <a:rPr lang="uk-UA" dirty="0" smtClean="0"/>
              <a:t>Застосовуються ключові слова на журналістському рівні (у текстах сайту) і програмному (теги і мета-теги у коді)</a:t>
            </a:r>
          </a:p>
          <a:p>
            <a:r>
              <a:rPr lang="uk-UA" dirty="0" smtClean="0"/>
              <a:t>Важливі теги для </a:t>
            </a:r>
            <a:r>
              <a:rPr lang="en-US" dirty="0"/>
              <a:t>SEO-</a:t>
            </a:r>
            <a:r>
              <a:rPr lang="ru-RU" dirty="0"/>
              <a:t> </a:t>
            </a:r>
            <a:r>
              <a:rPr lang="uk-UA" dirty="0" smtClean="0"/>
              <a:t>оптимізації: у заголовках і підзаголовках сайту, його описі (</a:t>
            </a:r>
            <a:r>
              <a:rPr lang="en-US" dirty="0" smtClean="0"/>
              <a:t>description</a:t>
            </a:r>
            <a:r>
              <a:rPr lang="uk-UA" smtClean="0"/>
              <a:t>)</a:t>
            </a:r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К. Сіріньок-Долгарьова, курс "Новітні медіа"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122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 smtClean="0"/>
              <a:t>Основні поняття </a:t>
            </a:r>
            <a:r>
              <a:rPr lang="en-US" sz="4000" dirty="0" smtClean="0"/>
              <a:t>HTML</a:t>
            </a:r>
            <a:endParaRPr lang="ru-RU" sz="3900" b="1" i="1" u="sng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HTML</a:t>
            </a:r>
            <a:r>
              <a:rPr lang="uk-UA" dirty="0" smtClean="0"/>
              <a:t> – мова розмітки сайтів, що найчастіше використовується для створення статичних </a:t>
            </a:r>
            <a:r>
              <a:rPr lang="uk-UA" dirty="0" err="1" smtClean="0"/>
              <a:t>веб-сторінок</a:t>
            </a:r>
            <a:r>
              <a:rPr lang="uk-UA" dirty="0" smtClean="0"/>
              <a:t>.</a:t>
            </a:r>
          </a:p>
          <a:p>
            <a:r>
              <a:rPr lang="uk-UA" dirty="0" smtClean="0"/>
              <a:t>Написання сайту відбувається у будь-якому текстовому редакторі (блокнот, </a:t>
            </a:r>
            <a:r>
              <a:rPr lang="en-US" dirty="0" smtClean="0"/>
              <a:t>WordPad, MSWord, </a:t>
            </a:r>
            <a:r>
              <a:rPr lang="en-US" dirty="0" err="1" smtClean="0"/>
              <a:t>LibreOffice</a:t>
            </a:r>
            <a:r>
              <a:rPr lang="en-US" dirty="0" smtClean="0"/>
              <a:t> </a:t>
            </a:r>
            <a:r>
              <a:rPr lang="uk-UA" dirty="0" smtClean="0"/>
              <a:t>та ін.).</a:t>
            </a:r>
          </a:p>
          <a:p>
            <a:r>
              <a:rPr lang="uk-UA" dirty="0" smtClean="0"/>
              <a:t>Утворення </a:t>
            </a:r>
            <a:r>
              <a:rPr lang="en-US" dirty="0" smtClean="0"/>
              <a:t>html-</a:t>
            </a:r>
            <a:r>
              <a:rPr lang="ru-RU" dirty="0" err="1" smtClean="0"/>
              <a:t>стор</a:t>
            </a:r>
            <a:r>
              <a:rPr lang="uk-UA" dirty="0" err="1" smtClean="0"/>
              <a:t>інок</a:t>
            </a:r>
            <a:r>
              <a:rPr lang="uk-UA" dirty="0" smtClean="0"/>
              <a:t> відбувається при збереженні документу:обирається  розширення не </a:t>
            </a:r>
            <a:r>
              <a:rPr lang="en-US" dirty="0" smtClean="0"/>
              <a:t>.txt </a:t>
            </a:r>
            <a:r>
              <a:rPr lang="uk-UA" dirty="0" smtClean="0"/>
              <a:t>чи </a:t>
            </a:r>
            <a:r>
              <a:rPr lang="en-US" dirty="0" smtClean="0"/>
              <a:t>.doc </a:t>
            </a:r>
            <a:r>
              <a:rPr lang="uk-UA" dirty="0" smtClean="0"/>
              <a:t>, а – </a:t>
            </a:r>
            <a:r>
              <a:rPr lang="en-US" dirty="0" smtClean="0"/>
              <a:t>.html</a:t>
            </a:r>
            <a:r>
              <a:rPr lang="uk-UA" dirty="0" smtClean="0"/>
              <a:t>.</a:t>
            </a:r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>
          <a:xfrm>
            <a:off x="5436096" y="6305550"/>
            <a:ext cx="3174504" cy="476250"/>
          </a:xfrm>
        </p:spPr>
        <p:txBody>
          <a:bodyPr/>
          <a:lstStyle/>
          <a:p>
            <a:r>
              <a:rPr lang="ru-RU" dirty="0" smtClean="0"/>
              <a:t>К. </a:t>
            </a:r>
            <a:r>
              <a:rPr lang="ru-RU" dirty="0" err="1" smtClean="0"/>
              <a:t>Сіріньок-Долгарьова</a:t>
            </a:r>
            <a:r>
              <a:rPr lang="ru-RU" dirty="0" smtClean="0"/>
              <a:t>, курс "</a:t>
            </a:r>
            <a:r>
              <a:rPr lang="ru-RU" dirty="0" err="1" smtClean="0"/>
              <a:t>Новітні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r>
              <a:rPr lang="ru-RU" dirty="0" smtClean="0"/>
              <a:t>"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404664"/>
            <a:ext cx="8034096" cy="5843736"/>
          </a:xfrm>
        </p:spPr>
        <p:txBody>
          <a:bodyPr>
            <a:normAutofit/>
          </a:bodyPr>
          <a:lstStyle/>
          <a:p>
            <a:r>
              <a:rPr lang="uk-UA" dirty="0" smtClean="0"/>
              <a:t>Контент сторінки розмічається за допомогою </a:t>
            </a:r>
            <a:r>
              <a:rPr lang="uk-UA" b="1" dirty="0" smtClean="0"/>
              <a:t>тегів</a:t>
            </a:r>
            <a:r>
              <a:rPr lang="uk-UA" dirty="0" smtClean="0"/>
              <a:t>:</a:t>
            </a:r>
            <a:r>
              <a:rPr lang="en-US" dirty="0" smtClean="0"/>
              <a:t> </a:t>
            </a:r>
            <a:r>
              <a:rPr lang="uk-UA" dirty="0" smtClean="0"/>
              <a:t>парних (напр., </a:t>
            </a:r>
            <a:r>
              <a:rPr lang="en-US" dirty="0" smtClean="0"/>
              <a:t>&lt;html&gt;</a:t>
            </a:r>
            <a:r>
              <a:rPr lang="uk-UA" dirty="0" smtClean="0"/>
              <a:t> і </a:t>
            </a:r>
            <a:r>
              <a:rPr lang="en-US" dirty="0" smtClean="0"/>
              <a:t>&lt;/html&gt;</a:t>
            </a:r>
            <a:r>
              <a:rPr lang="uk-UA" dirty="0" smtClean="0"/>
              <a:t>) і одинарних (напр.,</a:t>
            </a:r>
            <a:r>
              <a:rPr lang="en-US" dirty="0" smtClean="0"/>
              <a:t>&lt;</a:t>
            </a:r>
            <a:r>
              <a:rPr lang="en-US" dirty="0" err="1" smtClean="0"/>
              <a:t>br</a:t>
            </a:r>
            <a:r>
              <a:rPr lang="en-US" dirty="0" smtClean="0"/>
              <a:t>&gt;</a:t>
            </a:r>
            <a:r>
              <a:rPr lang="uk-UA" dirty="0" smtClean="0"/>
              <a:t>).</a:t>
            </a:r>
            <a:r>
              <a:rPr lang="en-US" dirty="0" smtClean="0"/>
              <a:t> </a:t>
            </a:r>
            <a:endParaRPr lang="ru-RU" dirty="0" smtClean="0"/>
          </a:p>
          <a:p>
            <a:r>
              <a:rPr lang="uk-UA" dirty="0" smtClean="0"/>
              <a:t>Кожен тег має свою функцію, яка надає текстовій та графічній інформації (фотографіям, таблицям, банерам тощо) певної структурованої форми. </a:t>
            </a:r>
            <a:endParaRPr lang="ru-RU" dirty="0" smtClean="0"/>
          </a:p>
          <a:p>
            <a:r>
              <a:rPr lang="uk-UA" dirty="0" smtClean="0"/>
              <a:t>Теги бувають  обов'язковими(базовими) і варіативними (</a:t>
            </a:r>
            <a:r>
              <a:rPr lang="uk-UA" dirty="0" err="1" smtClean="0"/>
              <a:t>необов</a:t>
            </a:r>
            <a:r>
              <a:rPr lang="en-US" dirty="0" smtClean="0"/>
              <a:t>’</a:t>
            </a:r>
            <a:r>
              <a:rPr lang="uk-UA" dirty="0" err="1" smtClean="0"/>
              <a:t>язковими</a:t>
            </a:r>
            <a:r>
              <a:rPr lang="uk-UA" dirty="0" smtClean="0"/>
              <a:t>).</a:t>
            </a:r>
          </a:p>
          <a:p>
            <a:r>
              <a:rPr lang="uk-UA" dirty="0" smtClean="0"/>
              <a:t>Базові теги – ті, без яких не існує жоден </a:t>
            </a:r>
            <a:r>
              <a:rPr lang="en-US" dirty="0" smtClean="0"/>
              <a:t>HTML-</a:t>
            </a:r>
            <a:r>
              <a:rPr lang="uk-UA" dirty="0" smtClean="0"/>
              <a:t>документ.</a:t>
            </a:r>
          </a:p>
          <a:p>
            <a:endParaRPr lang="uk-UA" dirty="0" smtClean="0"/>
          </a:p>
          <a:p>
            <a:endParaRPr lang="ru-RU" dirty="0"/>
          </a:p>
        </p:txBody>
      </p:sp>
      <p:sp>
        <p:nvSpPr>
          <p:cNvPr id="2" name="Місце для нижнього колонтитула 1"/>
          <p:cNvSpPr>
            <a:spLocks noGrp="1"/>
          </p:cNvSpPr>
          <p:nvPr>
            <p:ph type="ftr" sz="quarter" idx="11"/>
          </p:nvPr>
        </p:nvSpPr>
        <p:spPr>
          <a:xfrm>
            <a:off x="5364088" y="6305550"/>
            <a:ext cx="3246512" cy="476250"/>
          </a:xfrm>
        </p:spPr>
        <p:txBody>
          <a:bodyPr/>
          <a:lstStyle/>
          <a:p>
            <a:r>
              <a:rPr lang="ru-RU" dirty="0" smtClean="0"/>
              <a:t>К. </a:t>
            </a:r>
            <a:r>
              <a:rPr lang="ru-RU" dirty="0" err="1" smtClean="0"/>
              <a:t>Сіріньок-Долгарьова</a:t>
            </a:r>
            <a:r>
              <a:rPr lang="ru-RU" dirty="0" smtClean="0"/>
              <a:t>, курс "</a:t>
            </a:r>
            <a:r>
              <a:rPr lang="ru-RU" dirty="0" err="1" smtClean="0"/>
              <a:t>Новітні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r>
              <a:rPr lang="ru-RU" dirty="0" smtClean="0"/>
              <a:t>"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Базові теги </a:t>
            </a:r>
            <a:r>
              <a:rPr lang="en-US" dirty="0" smtClean="0"/>
              <a:t>HTML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/>
          <a:lstStyle/>
          <a:p>
            <a:r>
              <a:rPr lang="en-US" dirty="0" smtClean="0"/>
              <a:t>&lt;html&gt; &lt;/html&gt;</a:t>
            </a:r>
            <a:r>
              <a:rPr lang="uk-UA" dirty="0" smtClean="0"/>
              <a:t> - позначення початку і кінця </a:t>
            </a:r>
            <a:r>
              <a:rPr lang="en-US" dirty="0" smtClean="0"/>
              <a:t>html-</a:t>
            </a:r>
            <a:r>
              <a:rPr lang="uk-UA" dirty="0" smtClean="0"/>
              <a:t>документа ;</a:t>
            </a:r>
            <a:endParaRPr lang="en-US" dirty="0" smtClean="0"/>
          </a:p>
          <a:p>
            <a:r>
              <a:rPr lang="en-US" dirty="0" smtClean="0"/>
              <a:t>&lt;head&gt; &lt;/head&gt;</a:t>
            </a:r>
            <a:r>
              <a:rPr lang="uk-UA" dirty="0" smtClean="0"/>
              <a:t> - позначення  назви сторінки, що відображується у браузері;</a:t>
            </a:r>
            <a:endParaRPr lang="en-US" dirty="0" smtClean="0"/>
          </a:p>
          <a:p>
            <a:r>
              <a:rPr lang="en-US" dirty="0" smtClean="0"/>
              <a:t>&lt;title&gt; &lt;/title&gt;</a:t>
            </a:r>
            <a:r>
              <a:rPr lang="uk-UA" dirty="0" smtClean="0"/>
              <a:t> - позначення заголовку;</a:t>
            </a:r>
            <a:endParaRPr lang="en-US" dirty="0" smtClean="0"/>
          </a:p>
          <a:p>
            <a:r>
              <a:rPr lang="en-US" dirty="0" smtClean="0"/>
              <a:t>&lt;body&gt; &lt;/body&gt; </a:t>
            </a:r>
            <a:r>
              <a:rPr lang="uk-UA" dirty="0" smtClean="0"/>
              <a:t>- позначення </a:t>
            </a:r>
            <a:r>
              <a:rPr lang="uk-UA" dirty="0" err="1" smtClean="0"/>
              <a:t>“тіла”</a:t>
            </a:r>
            <a:r>
              <a:rPr lang="uk-UA" dirty="0" smtClean="0"/>
              <a:t> документа – його основного контенту</a:t>
            </a:r>
            <a:r>
              <a:rPr lang="en-US" dirty="0" smtClean="0"/>
              <a:t>.</a:t>
            </a:r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>
          <a:xfrm>
            <a:off x="5436096" y="6305550"/>
            <a:ext cx="3174504" cy="476250"/>
          </a:xfrm>
        </p:spPr>
        <p:txBody>
          <a:bodyPr/>
          <a:lstStyle/>
          <a:p>
            <a:r>
              <a:rPr lang="ru-RU" dirty="0" smtClean="0"/>
              <a:t>К. </a:t>
            </a:r>
            <a:r>
              <a:rPr lang="ru-RU" dirty="0" err="1" smtClean="0"/>
              <a:t>Сіріньок-Долгарьова</a:t>
            </a:r>
            <a:r>
              <a:rPr lang="ru-RU" dirty="0" smtClean="0"/>
              <a:t>, курс "</a:t>
            </a:r>
            <a:r>
              <a:rPr lang="ru-RU" dirty="0" err="1" smtClean="0"/>
              <a:t>Новітні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r>
              <a:rPr lang="ru-RU" dirty="0" smtClean="0"/>
              <a:t>"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48680"/>
            <a:ext cx="7498080" cy="5699720"/>
          </a:xfrm>
        </p:spPr>
        <p:txBody>
          <a:bodyPr/>
          <a:lstStyle/>
          <a:p>
            <a:r>
              <a:rPr lang="uk-UA" dirty="0" smtClean="0"/>
              <a:t>Будь-який парний тег складається із  двох елементів, один з яких ставиться на початку </a:t>
            </a:r>
            <a:r>
              <a:rPr lang="uk-UA" dirty="0" err="1" smtClean="0"/>
              <a:t>форматованого</a:t>
            </a:r>
            <a:r>
              <a:rPr lang="uk-UA" dirty="0" smtClean="0"/>
              <a:t> масиву інформації </a:t>
            </a:r>
            <a:r>
              <a:rPr lang="en-US" dirty="0" smtClean="0"/>
              <a:t>(&lt;…&gt;)</a:t>
            </a:r>
            <a:r>
              <a:rPr lang="uk-UA" dirty="0" smtClean="0"/>
              <a:t>, а інший – наприкінці цього масиву</a:t>
            </a:r>
            <a:r>
              <a:rPr lang="en-US" dirty="0" smtClean="0"/>
              <a:t> &lt;/…&gt;</a:t>
            </a:r>
            <a:r>
              <a:rPr lang="uk-UA" dirty="0" smtClean="0"/>
              <a:t>.</a:t>
            </a:r>
          </a:p>
          <a:p>
            <a:r>
              <a:rPr lang="uk-UA" dirty="0" smtClean="0"/>
              <a:t>Наприклад, такий запис як:</a:t>
            </a:r>
          </a:p>
          <a:p>
            <a:pPr algn="ctr">
              <a:buNone/>
            </a:pPr>
            <a:r>
              <a:rPr lang="en-US" dirty="0" smtClean="0"/>
              <a:t>&lt;p&gt; </a:t>
            </a:r>
            <a:r>
              <a:rPr lang="uk-UA" dirty="0" smtClean="0"/>
              <a:t>Певний текст</a:t>
            </a:r>
            <a:r>
              <a:rPr lang="en-US" dirty="0" smtClean="0"/>
              <a:t>&lt;/p&gt;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означає виділення абзацу, де тег </a:t>
            </a:r>
            <a:r>
              <a:rPr lang="en-US" dirty="0" smtClean="0"/>
              <a:t>&lt;p&gt; </a:t>
            </a:r>
            <a:r>
              <a:rPr lang="uk-UA" dirty="0" smtClean="0"/>
              <a:t>ставиться на початку абзацу, а тег </a:t>
            </a:r>
            <a:r>
              <a:rPr lang="en-US" dirty="0" smtClean="0"/>
              <a:t>&lt;/p&gt;</a:t>
            </a:r>
            <a:r>
              <a:rPr lang="uk-UA" dirty="0" smtClean="0"/>
              <a:t> в його кінці.</a:t>
            </a:r>
            <a:endParaRPr lang="ru-RU" dirty="0"/>
          </a:p>
        </p:txBody>
      </p:sp>
      <p:sp>
        <p:nvSpPr>
          <p:cNvPr id="2" name="Місце для нижнього колонтитула 1"/>
          <p:cNvSpPr>
            <a:spLocks noGrp="1"/>
          </p:cNvSpPr>
          <p:nvPr>
            <p:ph type="ftr" sz="quarter" idx="11"/>
          </p:nvPr>
        </p:nvSpPr>
        <p:spPr>
          <a:xfrm>
            <a:off x="5364088" y="6305550"/>
            <a:ext cx="3246512" cy="476250"/>
          </a:xfrm>
        </p:spPr>
        <p:txBody>
          <a:bodyPr/>
          <a:lstStyle/>
          <a:p>
            <a:r>
              <a:rPr lang="ru-RU" dirty="0" smtClean="0"/>
              <a:t>К. </a:t>
            </a:r>
            <a:r>
              <a:rPr lang="ru-RU" dirty="0" err="1" smtClean="0"/>
              <a:t>Сіріньок-Долгарьова</a:t>
            </a:r>
            <a:r>
              <a:rPr lang="ru-RU" dirty="0" smtClean="0"/>
              <a:t>, курс "</a:t>
            </a:r>
            <a:r>
              <a:rPr lang="ru-RU" dirty="0" err="1" smtClean="0"/>
              <a:t>Новітні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r>
              <a:rPr lang="ru-RU" dirty="0" smtClean="0"/>
              <a:t>"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8028384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Теги для розмічення контенту на </a:t>
            </a:r>
            <a:r>
              <a:rPr lang="uk-UA" dirty="0" err="1" smtClean="0"/>
              <a:t>веб-сторінці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5077544"/>
          </a:xfrm>
        </p:spPr>
        <p:txBody>
          <a:bodyPr>
            <a:normAutofit/>
          </a:bodyPr>
          <a:lstStyle/>
          <a:p>
            <a:r>
              <a:rPr lang="en-US" dirty="0" smtClean="0"/>
              <a:t>&lt;</a:t>
            </a:r>
            <a:r>
              <a:rPr lang="en-US" dirty="0" err="1" smtClean="0"/>
              <a:t>br</a:t>
            </a:r>
            <a:r>
              <a:rPr lang="en-US" dirty="0" smtClean="0"/>
              <a:t>&gt;</a:t>
            </a:r>
            <a:r>
              <a:rPr lang="uk-UA" dirty="0" smtClean="0"/>
              <a:t> - позначення нового рядка.</a:t>
            </a:r>
            <a:endParaRPr lang="ru-RU" dirty="0" smtClean="0"/>
          </a:p>
          <a:p>
            <a:r>
              <a:rPr lang="en-US" dirty="0" smtClean="0"/>
              <a:t>&lt;p&gt; &lt;/p&gt; </a:t>
            </a:r>
            <a:r>
              <a:rPr lang="uk-UA" dirty="0" smtClean="0"/>
              <a:t>- позначення абзацу;</a:t>
            </a:r>
          </a:p>
          <a:p>
            <a:r>
              <a:rPr lang="en-US" dirty="0" smtClean="0"/>
              <a:t>&lt;h1&gt; &lt;/h1&gt; (&lt;h</a:t>
            </a:r>
            <a:r>
              <a:rPr lang="uk-UA" dirty="0" smtClean="0"/>
              <a:t>2</a:t>
            </a:r>
            <a:r>
              <a:rPr lang="en-US" dirty="0" smtClean="0"/>
              <a:t>&gt; &lt;/h</a:t>
            </a:r>
            <a:r>
              <a:rPr lang="uk-UA" dirty="0" smtClean="0"/>
              <a:t>2</a:t>
            </a:r>
            <a:r>
              <a:rPr lang="en-US" dirty="0" smtClean="0"/>
              <a:t>&gt; </a:t>
            </a:r>
            <a:r>
              <a:rPr lang="uk-UA" dirty="0" smtClean="0"/>
              <a:t>…</a:t>
            </a:r>
            <a:r>
              <a:rPr lang="en-US" dirty="0" smtClean="0"/>
              <a:t>&lt;h</a:t>
            </a:r>
            <a:r>
              <a:rPr lang="uk-UA" dirty="0" smtClean="0"/>
              <a:t>6</a:t>
            </a:r>
            <a:r>
              <a:rPr lang="en-US" dirty="0" smtClean="0"/>
              <a:t>&gt; &lt;/h</a:t>
            </a:r>
            <a:r>
              <a:rPr lang="uk-UA" dirty="0" smtClean="0"/>
              <a:t>6</a:t>
            </a:r>
            <a:r>
              <a:rPr lang="en-US" dirty="0" smtClean="0"/>
              <a:t>&gt;)</a:t>
            </a:r>
            <a:r>
              <a:rPr lang="uk-UA" dirty="0" smtClean="0"/>
              <a:t>  - позначення величини шрифту заголовка;</a:t>
            </a:r>
            <a:endParaRPr lang="en-US" dirty="0" smtClean="0"/>
          </a:p>
          <a:p>
            <a:r>
              <a:rPr lang="en-US" dirty="0" smtClean="0"/>
              <a:t>&lt;b&gt; &lt;/b&gt;</a:t>
            </a:r>
            <a:r>
              <a:rPr lang="uk-UA" dirty="0" smtClean="0"/>
              <a:t> - напівжирний шрифт;</a:t>
            </a:r>
            <a:endParaRPr lang="en-US" dirty="0" smtClean="0"/>
          </a:p>
          <a:p>
            <a:r>
              <a:rPr lang="en-US" dirty="0" smtClean="0"/>
              <a:t>&lt;</a:t>
            </a:r>
            <a:r>
              <a:rPr lang="en-US" dirty="0" err="1" smtClean="0"/>
              <a:t>i</a:t>
            </a:r>
            <a:r>
              <a:rPr lang="en-US" dirty="0" smtClean="0"/>
              <a:t>&gt; &lt;/</a:t>
            </a:r>
            <a:r>
              <a:rPr lang="en-US" dirty="0" err="1" smtClean="0"/>
              <a:t>i</a:t>
            </a:r>
            <a:r>
              <a:rPr lang="en-US" dirty="0" smtClean="0"/>
              <a:t>&gt;</a:t>
            </a:r>
            <a:r>
              <a:rPr lang="uk-UA" dirty="0" smtClean="0"/>
              <a:t> - курсивний шрифт;</a:t>
            </a:r>
          </a:p>
          <a:p>
            <a:r>
              <a:rPr lang="en-US" dirty="0" smtClean="0"/>
              <a:t>&lt;u&gt; &lt;/u&gt; - </a:t>
            </a:r>
            <a:r>
              <a:rPr lang="uk-UA" dirty="0" smtClean="0"/>
              <a:t>підкреслений шрифт</a:t>
            </a:r>
            <a:endParaRPr lang="en-US" dirty="0" smtClean="0"/>
          </a:p>
          <a:p>
            <a:r>
              <a:rPr lang="en-US" dirty="0" smtClean="0"/>
              <a:t>&lt;</a:t>
            </a:r>
            <a:r>
              <a:rPr lang="en-US" dirty="0" err="1" smtClean="0"/>
              <a:t>img</a:t>
            </a:r>
            <a:r>
              <a:rPr lang="en-US" dirty="0" smtClean="0"/>
              <a:t>&gt; </a:t>
            </a:r>
            <a:r>
              <a:rPr lang="uk-UA" dirty="0" smtClean="0"/>
              <a:t>- вставка зображення;</a:t>
            </a:r>
          </a:p>
          <a:p>
            <a:r>
              <a:rPr lang="en-US" dirty="0" smtClean="0"/>
              <a:t>&lt;a&gt; &lt;/a&gt;</a:t>
            </a:r>
            <a:r>
              <a:rPr lang="uk-UA" dirty="0" smtClean="0"/>
              <a:t> - вставка гіперпосилання .</a:t>
            </a:r>
            <a:endParaRPr lang="en-US" dirty="0" smtClean="0"/>
          </a:p>
          <a:p>
            <a:endParaRPr lang="ru-RU" dirty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>
          <a:xfrm>
            <a:off x="5364088" y="6305550"/>
            <a:ext cx="3246512" cy="476250"/>
          </a:xfrm>
        </p:spPr>
        <p:txBody>
          <a:bodyPr/>
          <a:lstStyle/>
          <a:p>
            <a:r>
              <a:rPr lang="ru-RU" dirty="0" smtClean="0"/>
              <a:t>К. </a:t>
            </a:r>
            <a:r>
              <a:rPr lang="ru-RU" dirty="0" err="1" smtClean="0"/>
              <a:t>Сіріньок-Долгарьова</a:t>
            </a:r>
            <a:r>
              <a:rPr lang="ru-RU" dirty="0" smtClean="0"/>
              <a:t>, курс "</a:t>
            </a:r>
            <a:r>
              <a:rPr lang="ru-RU" dirty="0" err="1" smtClean="0"/>
              <a:t>Новітні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r>
              <a:rPr lang="ru-RU" dirty="0" smtClean="0"/>
              <a:t>"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Атрибути тегів </a:t>
            </a:r>
            <a:r>
              <a:rPr lang="en-US" dirty="0" smtClean="0"/>
              <a:t>HTML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Атрибути тегів – це специфічні функції, що їх може виконувати певний тег;</a:t>
            </a:r>
          </a:p>
          <a:p>
            <a:r>
              <a:rPr lang="uk-UA" dirty="0" smtClean="0"/>
              <a:t>Атрибут пишеться всередині дужок  тегу і </a:t>
            </a:r>
            <a:r>
              <a:rPr lang="uk-UA" dirty="0" err="1" smtClean="0"/>
              <a:t>обов</a:t>
            </a:r>
            <a:r>
              <a:rPr lang="en-US" dirty="0" smtClean="0"/>
              <a:t>’</a:t>
            </a:r>
            <a:r>
              <a:rPr lang="uk-UA" dirty="0" err="1" smtClean="0"/>
              <a:t>язково</a:t>
            </a:r>
            <a:r>
              <a:rPr lang="uk-UA" dirty="0" smtClean="0"/>
              <a:t> відокремлюється від самого тегу пробілом. Наприклад: </a:t>
            </a:r>
            <a:br>
              <a:rPr lang="uk-UA" dirty="0" smtClean="0"/>
            </a:br>
            <a:r>
              <a:rPr lang="en-US" dirty="0" smtClean="0"/>
              <a:t>&lt;body </a:t>
            </a:r>
            <a:r>
              <a:rPr lang="en-US" dirty="0" err="1" smtClean="0"/>
              <a:t>bgcolor</a:t>
            </a:r>
            <a:r>
              <a:rPr lang="en-US" dirty="0" smtClean="0"/>
              <a:t>="green"&gt;</a:t>
            </a:r>
            <a:r>
              <a:rPr lang="uk-UA" dirty="0" smtClean="0"/>
              <a:t>, де  </a:t>
            </a:r>
            <a:r>
              <a:rPr lang="en-US" dirty="0" smtClean="0"/>
              <a:t>body – </a:t>
            </a:r>
            <a:r>
              <a:rPr lang="uk-UA" dirty="0" smtClean="0"/>
              <a:t>тег на </a:t>
            </a:r>
            <a:r>
              <a:rPr lang="ru-RU" dirty="0" smtClean="0"/>
              <a:t>по</a:t>
            </a:r>
            <a:r>
              <a:rPr lang="uk-UA" dirty="0" smtClean="0"/>
              <a:t>значення </a:t>
            </a:r>
            <a:r>
              <a:rPr lang="uk-UA" dirty="0" err="1" smtClean="0"/>
              <a:t>“тіла”</a:t>
            </a:r>
            <a:r>
              <a:rPr lang="uk-UA" dirty="0" smtClean="0"/>
              <a:t>  (наповнення) сайту, </a:t>
            </a:r>
            <a:r>
              <a:rPr lang="en-US" dirty="0" err="1" smtClean="0"/>
              <a:t>bgcolor</a:t>
            </a:r>
            <a:r>
              <a:rPr lang="en-US" dirty="0" smtClean="0"/>
              <a:t>="green“</a:t>
            </a:r>
            <a:r>
              <a:rPr lang="uk-UA" dirty="0" smtClean="0"/>
              <a:t> – атрибут, що визначає зелений колір фону сторінки.   </a:t>
            </a:r>
            <a:endParaRPr lang="ru-RU" dirty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>
          <a:xfrm>
            <a:off x="5436096" y="6305550"/>
            <a:ext cx="3174504" cy="476250"/>
          </a:xfrm>
        </p:spPr>
        <p:txBody>
          <a:bodyPr/>
          <a:lstStyle/>
          <a:p>
            <a:r>
              <a:rPr lang="ru-RU" dirty="0" smtClean="0"/>
              <a:t>К. </a:t>
            </a:r>
            <a:r>
              <a:rPr lang="ru-RU" dirty="0" err="1" smtClean="0"/>
              <a:t>Сіріньок-Долгарьова</a:t>
            </a:r>
            <a:r>
              <a:rPr lang="ru-RU" dirty="0" smtClean="0"/>
              <a:t>, курс "</a:t>
            </a:r>
            <a:r>
              <a:rPr lang="ru-RU" dirty="0" err="1" smtClean="0"/>
              <a:t>Новітні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r>
              <a:rPr lang="ru-RU" dirty="0" smtClean="0"/>
              <a:t>"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615</TotalTime>
  <Words>645</Words>
  <Application>Microsoft Office PowerPoint</Application>
  <PresentationFormat>On-screen Show (4:3)</PresentationFormat>
  <Paragraphs>64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Corbel</vt:lpstr>
      <vt:lpstr>Gill Sans MT</vt:lpstr>
      <vt:lpstr>Verdana</vt:lpstr>
      <vt:lpstr>Wingdings 2</vt:lpstr>
      <vt:lpstr>Солнцестояние</vt:lpstr>
      <vt:lpstr>Пошукова оптимізація сайту</vt:lpstr>
      <vt:lpstr>Різновиди сайтів</vt:lpstr>
      <vt:lpstr>SEO-оптимізація і HTML</vt:lpstr>
      <vt:lpstr>Основні поняття HTML</vt:lpstr>
      <vt:lpstr>PowerPoint Presentation</vt:lpstr>
      <vt:lpstr>Базові теги HTML</vt:lpstr>
      <vt:lpstr>PowerPoint Presentation</vt:lpstr>
      <vt:lpstr>Теги для розмічення контенту на веб-сторінці</vt:lpstr>
      <vt:lpstr>Атрибути тегів HTML</vt:lpstr>
      <vt:lpstr>Інформаційні ресурси за темою:</vt:lpstr>
    </vt:vector>
  </TitlesOfParts>
  <Company>Acer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Рекламні сайти. Верстка сайту за допомогою інструментарію HTML</dc:title>
  <dc:creator>Valued Acer Customer</dc:creator>
  <cp:lastModifiedBy>Katerina Sirinyok-Dolgaryova</cp:lastModifiedBy>
  <cp:revision>74</cp:revision>
  <dcterms:created xsi:type="dcterms:W3CDTF">2013-03-19T12:49:19Z</dcterms:created>
  <dcterms:modified xsi:type="dcterms:W3CDTF">2018-09-20T11:14:23Z</dcterms:modified>
</cp:coreProperties>
</file>