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2" r:id="rId4"/>
    <p:sldId id="263" r:id="rId5"/>
    <p:sldId id="264" r:id="rId6"/>
    <p:sldId id="265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4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4553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6480720" cy="1080120"/>
          </a:xfrm>
        </p:spPr>
        <p:txBody>
          <a:bodyPr>
            <a:noAutofit/>
          </a:bodyPr>
          <a:lstStyle/>
          <a:p>
            <a:r>
              <a:rPr lang="ru-RU" sz="4800" dirty="0" smtClean="0"/>
              <a:t>Тема 4.Узагальнення </a:t>
            </a:r>
            <a:r>
              <a:rPr lang="ru-RU" sz="4800" dirty="0" err="1" smtClean="0"/>
              <a:t>результатів</a:t>
            </a:r>
            <a:r>
              <a:rPr lang="ru-RU" sz="4800" dirty="0" smtClean="0"/>
              <a:t> </a:t>
            </a:r>
            <a:r>
              <a:rPr lang="ru-RU" sz="4800" dirty="0" err="1" smtClean="0"/>
              <a:t>ревізії</a:t>
            </a:r>
            <a:r>
              <a:rPr lang="ru-RU" sz="4800" dirty="0" smtClean="0"/>
              <a:t> </a:t>
            </a:r>
            <a:r>
              <a:rPr lang="ru-RU" sz="4800" dirty="0" err="1" smtClean="0"/>
              <a:t>бюджетної</a:t>
            </a:r>
            <a:r>
              <a:rPr lang="ru-RU" sz="4800" dirty="0" smtClean="0"/>
              <a:t> установи.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194" name="Picture 2" descr="Бухучет: скачать картинки, стоковые фото Бухучет в хорошем качестве |  Depositphot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501008"/>
            <a:ext cx="4343475" cy="2895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88640"/>
            <a:ext cx="8244408" cy="4680520"/>
          </a:xfrm>
        </p:spPr>
        <p:txBody>
          <a:bodyPr>
            <a:noAutofit/>
          </a:bodyPr>
          <a:lstStyle/>
          <a:p>
            <a:pPr indent="342900" algn="just">
              <a:buNone/>
            </a:pPr>
            <a:r>
              <a:rPr lang="ru-RU" sz="2200" dirty="0" err="1" smtClean="0"/>
              <a:t>Проведення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фінансового</a:t>
            </a:r>
            <a:r>
              <a:rPr lang="ru-RU" sz="2200" dirty="0" smtClean="0"/>
              <a:t> аудиту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регламентується</a:t>
            </a:r>
            <a:r>
              <a:rPr lang="ru-RU" sz="2200" dirty="0" smtClean="0"/>
              <a:t> Методикою </a:t>
            </a:r>
            <a:r>
              <a:rPr lang="ru-RU" sz="2200" dirty="0" err="1" smtClean="0"/>
              <a:t>проведення</a:t>
            </a:r>
            <a:r>
              <a:rPr lang="ru-RU" sz="2200" dirty="0" smtClean="0"/>
              <a:t> Державною </a:t>
            </a:r>
            <a:r>
              <a:rPr lang="ru-RU" sz="2200" dirty="0" err="1" smtClean="0"/>
              <a:t>фінансовою</a:t>
            </a:r>
            <a:r>
              <a:rPr lang="ru-RU" sz="2200" dirty="0" smtClean="0"/>
              <a:t> </a:t>
            </a:r>
            <a:r>
              <a:rPr lang="ru-RU" sz="2200" dirty="0" err="1" smtClean="0"/>
              <a:t>інспекцією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,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територіальними</a:t>
            </a:r>
            <a:r>
              <a:rPr lang="ru-RU" sz="2200" dirty="0" smtClean="0"/>
              <a:t> органами державного </a:t>
            </a:r>
            <a:r>
              <a:rPr lang="ru-RU" sz="2200" dirty="0" err="1" smtClean="0"/>
              <a:t>фінансового</a:t>
            </a:r>
            <a:r>
              <a:rPr lang="ru-RU" sz="2200" dirty="0" smtClean="0"/>
              <a:t> аудиту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суб’єктів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господарювання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затвердженою</a:t>
            </a:r>
            <a:r>
              <a:rPr lang="ru-RU" sz="2200" dirty="0" smtClean="0"/>
              <a:t> Наказом </a:t>
            </a:r>
            <a:r>
              <a:rPr lang="ru-RU" sz="2200" dirty="0" err="1" smtClean="0"/>
              <a:t>Міністерства</a:t>
            </a:r>
            <a:r>
              <a:rPr lang="ru-RU" sz="2200" dirty="0" smtClean="0"/>
              <a:t> </a:t>
            </a:r>
            <a:r>
              <a:rPr lang="ru-RU" sz="2200" dirty="0" err="1" smtClean="0"/>
              <a:t>фінансів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№728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26.06.2014 р. </a:t>
            </a:r>
            <a:r>
              <a:rPr lang="ru-RU" sz="2200" dirty="0" err="1" smtClean="0"/>
              <a:t>Відповідно</a:t>
            </a:r>
            <a:r>
              <a:rPr lang="ru-RU" sz="2200" dirty="0" smtClean="0"/>
              <a:t> до </a:t>
            </a:r>
            <a:r>
              <a:rPr lang="ru-RU" sz="2200" dirty="0" err="1" smtClean="0"/>
              <a:t>положень</a:t>
            </a:r>
            <a:r>
              <a:rPr lang="ru-RU" sz="2200" dirty="0" smtClean="0"/>
              <a:t> Методики </a:t>
            </a:r>
            <a:r>
              <a:rPr lang="ru-RU" sz="2200" dirty="0" err="1" smtClean="0"/>
              <a:t>державний</a:t>
            </a:r>
            <a:r>
              <a:rPr lang="ru-RU" sz="2200" dirty="0" smtClean="0"/>
              <a:t> </a:t>
            </a:r>
            <a:r>
              <a:rPr lang="ru-RU" sz="2200" dirty="0" err="1" smtClean="0"/>
              <a:t>фінансовий</a:t>
            </a:r>
            <a:r>
              <a:rPr lang="ru-RU" sz="2200" dirty="0" smtClean="0"/>
              <a:t> аудит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суб’єктів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господарювання</a:t>
            </a:r>
            <a:r>
              <a:rPr lang="ru-RU" sz="2200" dirty="0" smtClean="0"/>
              <a:t> (</a:t>
            </a:r>
            <a:r>
              <a:rPr lang="ru-RU" sz="2200" dirty="0" err="1" smtClean="0"/>
              <a:t>далі</a:t>
            </a:r>
            <a:r>
              <a:rPr lang="ru-RU" sz="2200" dirty="0" smtClean="0"/>
              <a:t> – </a:t>
            </a:r>
            <a:r>
              <a:rPr lang="ru-RU" sz="2200" dirty="0" err="1" smtClean="0"/>
              <a:t>аудит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) –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різновид</a:t>
            </a:r>
            <a:r>
              <a:rPr lang="ru-RU" sz="2200" dirty="0" smtClean="0"/>
              <a:t> державного </a:t>
            </a:r>
            <a:r>
              <a:rPr lang="ru-RU" sz="2200" dirty="0" err="1" smtClean="0"/>
              <a:t>фінансового</a:t>
            </a:r>
            <a:r>
              <a:rPr lang="ru-RU" sz="2200" dirty="0" smtClean="0"/>
              <a:t> контролю, </a:t>
            </a:r>
            <a:r>
              <a:rPr lang="ru-RU" sz="2200" dirty="0" err="1" smtClean="0"/>
              <a:t>який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полягає</a:t>
            </a:r>
            <a:r>
              <a:rPr lang="ru-RU" sz="2200" dirty="0" smtClean="0"/>
              <a:t> у </a:t>
            </a:r>
            <a:r>
              <a:rPr lang="ru-RU" sz="2200" dirty="0" err="1" smtClean="0"/>
              <a:t>перевірці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аналізі</a:t>
            </a:r>
            <a:r>
              <a:rPr lang="ru-RU" sz="2200" dirty="0" smtClean="0"/>
              <a:t> фактичного стану справ </a:t>
            </a:r>
            <a:r>
              <a:rPr lang="ru-RU" sz="2200" dirty="0" err="1" smtClean="0"/>
              <a:t>щодо</a:t>
            </a:r>
            <a:r>
              <a:rPr lang="ru-RU" sz="2200" dirty="0" smtClean="0"/>
              <a:t> законного та </a:t>
            </a:r>
            <a:r>
              <a:rPr lang="ru-RU" sz="2200" dirty="0" err="1" smtClean="0"/>
              <a:t>ефективного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використання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комунальних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коштів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майна,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 </a:t>
            </a:r>
            <a:r>
              <a:rPr lang="ru-RU" sz="2200" dirty="0" err="1" smtClean="0"/>
              <a:t>активів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, </a:t>
            </a:r>
            <a:r>
              <a:rPr lang="ru-RU" sz="2200" dirty="0" err="1" smtClean="0"/>
              <a:t>правильності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ведення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бухгалтерського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обліку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достовірності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фінансової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звітності</a:t>
            </a:r>
            <a:r>
              <a:rPr lang="ru-RU" sz="2200" dirty="0" smtClean="0"/>
              <a:t>, </a:t>
            </a:r>
            <a:r>
              <a:rPr lang="ru-RU" sz="2200" dirty="0" err="1" smtClean="0"/>
              <a:t>функціонування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системи</a:t>
            </a:r>
            <a:r>
              <a:rPr lang="ru-RU" sz="2200" dirty="0" smtClean="0"/>
              <a:t> </a:t>
            </a:r>
            <a:r>
              <a:rPr lang="ru-RU" sz="2200" dirty="0" err="1" smtClean="0"/>
              <a:t>внутрішнього</a:t>
            </a:r>
            <a:r>
              <a:rPr lang="ru-RU" sz="2200" dirty="0" smtClean="0"/>
              <a:t> контролю.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Ревизия в продуктовом магазине без проблем: как провести, как оформить и  подвести ито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869160"/>
            <a:ext cx="3851920" cy="1988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640960" cy="764704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Основними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завданнями</a:t>
            </a:r>
            <a:r>
              <a:rPr lang="ru-RU" sz="3200" dirty="0" smtClean="0"/>
              <a:t> аудиту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 є: 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764704"/>
            <a:ext cx="7488832" cy="58326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dirty="0" smtClean="0"/>
              <a:t>1) </a:t>
            </a:r>
            <a:r>
              <a:rPr lang="ru-RU" sz="2800" dirty="0" err="1" smtClean="0"/>
              <a:t>проведення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оцінювання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фінансовогосподарською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об’єкта</a:t>
            </a:r>
            <a:r>
              <a:rPr lang="ru-RU" sz="2800" dirty="0" smtClean="0"/>
              <a:t> аудиту, яка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забезпеченні</a:t>
            </a:r>
            <a:r>
              <a:rPr lang="ru-RU" sz="2800" dirty="0" smtClean="0"/>
              <a:t>: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- </a:t>
            </a:r>
            <a:r>
              <a:rPr lang="ru-RU" sz="2800" dirty="0" err="1" smtClean="0"/>
              <a:t>дотримання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вимог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актів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об’єкта</a:t>
            </a:r>
            <a:r>
              <a:rPr lang="ru-RU" sz="2800" dirty="0" smtClean="0"/>
              <a:t> аудиту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-  </a:t>
            </a:r>
            <a:r>
              <a:rPr lang="ru-RU" sz="2800" dirty="0" err="1" smtClean="0"/>
              <a:t>досягнення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цілей</a:t>
            </a:r>
            <a:r>
              <a:rPr lang="ru-RU" sz="2800" dirty="0" smtClean="0"/>
              <a:t>, </a:t>
            </a:r>
            <a:r>
              <a:rPr lang="ru-RU" sz="2800" dirty="0" err="1" smtClean="0"/>
              <a:t>завдань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набуття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кращого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досвіду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суб’єктів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показників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економічності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продуктивності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результативності</a:t>
            </a:r>
            <a:r>
              <a:rPr lang="ru-RU" sz="2800" dirty="0" smtClean="0"/>
              <a:t>;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- </a:t>
            </a:r>
            <a:r>
              <a:rPr lang="ru-RU" sz="2800" dirty="0" err="1" smtClean="0"/>
              <a:t>достовірності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бухгалтерського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обліку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фінансової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звітності</a:t>
            </a:r>
            <a:r>
              <a:rPr lang="ru-RU" sz="2800" dirty="0" smtClean="0"/>
              <a:t>;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-  </a:t>
            </a:r>
            <a:r>
              <a:rPr lang="ru-RU" sz="2800" dirty="0" err="1" smtClean="0"/>
              <a:t>збереження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активів</a:t>
            </a:r>
            <a:r>
              <a:rPr lang="ru-RU" sz="2800" dirty="0" smtClean="0"/>
              <a:t>; 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2</a:t>
            </a:r>
            <a:r>
              <a:rPr lang="ru-RU" sz="2800" dirty="0" smtClean="0"/>
              <a:t>) </a:t>
            </a:r>
            <a:r>
              <a:rPr lang="ru-RU" sz="2800" dirty="0" err="1" smtClean="0"/>
              <a:t>виявлення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ризику</a:t>
            </a:r>
            <a:r>
              <a:rPr lang="ru-RU" sz="2800" dirty="0" smtClean="0"/>
              <a:t> (</a:t>
            </a:r>
            <a:r>
              <a:rPr lang="ru-RU" sz="2800" dirty="0" err="1" smtClean="0"/>
              <a:t>ризикових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операцій</a:t>
            </a:r>
            <a:r>
              <a:rPr lang="ru-RU" sz="2800" dirty="0" smtClean="0"/>
              <a:t>),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внутрішніх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резервів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фінансово-господарською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об’єкта</a:t>
            </a:r>
            <a:r>
              <a:rPr lang="ru-RU" sz="2800" dirty="0" smtClean="0"/>
              <a:t> аудиту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3</a:t>
            </a:r>
            <a:r>
              <a:rPr lang="ru-RU" sz="2800" dirty="0" smtClean="0"/>
              <a:t>) </a:t>
            </a:r>
            <a:r>
              <a:rPr lang="ru-RU" sz="2800" dirty="0" err="1" smtClean="0"/>
              <a:t>підготовка</a:t>
            </a:r>
            <a:r>
              <a:rPr lang="ru-RU" sz="2800" dirty="0" smtClean="0"/>
              <a:t> </a:t>
            </a:r>
            <a:r>
              <a:rPr lang="ru-RU" sz="2800" dirty="0" err="1" smtClean="0"/>
              <a:t>обґрунтованих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рекомендацій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фінансово-господарською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об’єкта</a:t>
            </a:r>
            <a:r>
              <a:rPr lang="ru-RU" sz="2800" dirty="0" smtClean="0"/>
              <a:t> аудиту, </a:t>
            </a:r>
            <a:r>
              <a:rPr lang="ru-RU" sz="2800" dirty="0" err="1" smtClean="0"/>
              <a:t>усунення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порушень</a:t>
            </a:r>
            <a:r>
              <a:rPr lang="ru-RU" sz="2800" dirty="0" smtClean="0"/>
              <a:t>, проблем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недоліків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їм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подальшому</a:t>
            </a:r>
            <a:r>
              <a:rPr lang="ru-RU" sz="2800" dirty="0" smtClean="0"/>
              <a:t>. </a:t>
            </a:r>
            <a:endParaRPr lang="ru-RU" sz="3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748464" cy="864096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Тривалість</a:t>
            </a:r>
            <a:r>
              <a:rPr lang="ru-RU" sz="3200" dirty="0" smtClean="0"/>
              <a:t> аудиту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 не </a:t>
            </a:r>
            <a:r>
              <a:rPr lang="ru-RU" sz="3200" dirty="0" err="1" smtClean="0"/>
              <a:t>може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перевищувати</a:t>
            </a:r>
            <a:r>
              <a:rPr lang="ru-RU" sz="3200" dirty="0" smtClean="0"/>
              <a:t> 90 </a:t>
            </a:r>
            <a:r>
              <a:rPr lang="ru-RU" sz="3200" dirty="0" err="1" smtClean="0"/>
              <a:t>календарних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днів</a:t>
            </a:r>
            <a:r>
              <a:rPr lang="ru-RU" sz="3200" dirty="0" smtClean="0"/>
              <a:t>. </a:t>
            </a:r>
            <a:r>
              <a:rPr lang="ru-RU" sz="3200" dirty="0" err="1" smtClean="0"/>
              <a:t>Процес</a:t>
            </a:r>
            <a:r>
              <a:rPr lang="ru-RU" sz="3200" dirty="0" smtClean="0"/>
              <a:t> аудиту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складається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чотирьох</a:t>
            </a:r>
            <a:r>
              <a:rPr lang="ru-RU" sz="3200" dirty="0" smtClean="0"/>
              <a:t> </a:t>
            </a:r>
            <a:r>
              <a:rPr lang="ru-RU" sz="3200" dirty="0" err="1" smtClean="0"/>
              <a:t>етапів</a:t>
            </a:r>
            <a:r>
              <a:rPr lang="ru-RU" sz="3200" dirty="0" smtClean="0"/>
              <a:t>: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6336704" cy="396044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перший </a:t>
            </a:r>
            <a:r>
              <a:rPr lang="ru-RU" dirty="0" err="1" smtClean="0"/>
              <a:t>етап</a:t>
            </a:r>
            <a:r>
              <a:rPr lang="ru-RU" dirty="0" smtClean="0"/>
              <a:t> – </a:t>
            </a:r>
            <a:r>
              <a:rPr lang="ru-RU" dirty="0" err="1" smtClean="0"/>
              <a:t>планування</a:t>
            </a:r>
            <a:r>
              <a:rPr lang="ru-RU" dirty="0" smtClean="0"/>
              <a:t> аудиту </a:t>
            </a:r>
            <a:r>
              <a:rPr lang="ru-RU" dirty="0" err="1" smtClean="0"/>
              <a:t>діяльності</a:t>
            </a:r>
            <a:r>
              <a:rPr lang="ru-RU" dirty="0" smtClean="0"/>
              <a:t>; 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–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аудиту </a:t>
            </a:r>
            <a:r>
              <a:rPr lang="ru-RU" dirty="0" err="1" smtClean="0"/>
              <a:t>діяльності</a:t>
            </a:r>
            <a:r>
              <a:rPr lang="ru-RU" dirty="0" smtClean="0"/>
              <a:t>; 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err="1" smtClean="0"/>
              <a:t>третій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–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(</a:t>
            </a:r>
            <a:r>
              <a:rPr lang="ru-RU" dirty="0" err="1" smtClean="0"/>
              <a:t>ризикових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);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err="1" smtClean="0"/>
              <a:t>четвертий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– </a:t>
            </a:r>
            <a:r>
              <a:rPr lang="ru-RU" dirty="0" err="1" smtClean="0"/>
              <a:t>звітування</a:t>
            </a:r>
            <a:r>
              <a:rPr lang="ru-RU" dirty="0" smtClean="0"/>
              <a:t> про </a:t>
            </a:r>
            <a:r>
              <a:rPr lang="ru-RU" dirty="0" err="1" smtClean="0"/>
              <a:t>результати</a:t>
            </a:r>
            <a:r>
              <a:rPr lang="ru-RU" dirty="0" smtClean="0"/>
              <a:t> аудиту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uk-UA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Бухучёт ип на ус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869160"/>
            <a:ext cx="2668011" cy="18098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20472" cy="633670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Планування</a:t>
            </a:r>
            <a:r>
              <a:rPr lang="ru-RU" sz="2400" dirty="0" smtClean="0"/>
              <a:t> аудиту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ґрунтується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попередньому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об’єкта</a:t>
            </a:r>
            <a:r>
              <a:rPr lang="ru-RU" sz="2400" dirty="0" smtClean="0"/>
              <a:t> аудиту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передбачає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</a:t>
            </a:r>
            <a:r>
              <a:rPr lang="ru-RU" sz="2400" dirty="0" smtClean="0"/>
              <a:t> та </a:t>
            </a:r>
            <a:r>
              <a:rPr lang="ru-RU" sz="2400" dirty="0" err="1" smtClean="0"/>
              <a:t>аналіз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правове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фінансовогосподарської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об’єкта</a:t>
            </a:r>
            <a:r>
              <a:rPr lang="ru-RU" sz="2400" dirty="0" smtClean="0"/>
              <a:t> аудиту, систему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контролю, та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об’єктом</a:t>
            </a:r>
            <a:r>
              <a:rPr lang="ru-RU" sz="2400" dirty="0" smtClean="0"/>
              <a:t> аудиту </a:t>
            </a:r>
            <a:r>
              <a:rPr lang="ru-RU" sz="2400" dirty="0" err="1" smtClean="0"/>
              <a:t>визначених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,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набуття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кращого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суб’єктів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господарювання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одержувати</a:t>
            </a:r>
            <a:r>
              <a:rPr lang="ru-RU" sz="2400" dirty="0" smtClean="0"/>
              <a:t> як на </a:t>
            </a:r>
            <a:r>
              <a:rPr lang="ru-RU" sz="2400" dirty="0" err="1" smtClean="0"/>
              <a:t>письмовий</a:t>
            </a:r>
            <a:r>
              <a:rPr lang="ru-RU" sz="2400" dirty="0" smtClean="0"/>
              <a:t> запит органу </a:t>
            </a:r>
            <a:r>
              <a:rPr lang="ru-RU" sz="2400" dirty="0" err="1" smtClean="0"/>
              <a:t>Держфінінспекції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об’єкта</a:t>
            </a:r>
            <a:r>
              <a:rPr lang="ru-RU" sz="2400" dirty="0" smtClean="0"/>
              <a:t> аудиту за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місцезнаходженням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органу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влади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місцевого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самоврядування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</a:t>
            </a:r>
            <a:r>
              <a:rPr lang="ru-RU" sz="2400" dirty="0" smtClean="0"/>
              <a:t>, </a:t>
            </a:r>
            <a:r>
              <a:rPr lang="ru-RU" sz="2400" dirty="0" err="1" smtClean="0"/>
              <a:t>установ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організацій</a:t>
            </a:r>
            <a:r>
              <a:rPr lang="ru-RU" sz="2400" dirty="0" smtClean="0"/>
              <a:t>, </a:t>
            </a:r>
            <a:r>
              <a:rPr lang="ru-RU" sz="2400" dirty="0" err="1" smtClean="0"/>
              <a:t>та</a:t>
            </a:r>
            <a:r>
              <a:rPr lang="ru-RU" sz="2400" dirty="0" smtClean="0"/>
              <a:t> за результатами </a:t>
            </a:r>
            <a:r>
              <a:rPr lang="ru-RU" sz="2400" dirty="0" err="1" smtClean="0"/>
              <a:t>попередніх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перевірок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закупівель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ревізій</a:t>
            </a:r>
            <a:r>
              <a:rPr lang="ru-RU" sz="2400" dirty="0" smtClean="0"/>
              <a:t>. 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Проведение ревизии финансово-хозяйственной деятельности в Москв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5445224"/>
            <a:ext cx="4182294" cy="120180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44408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 </a:t>
            </a:r>
            <a:r>
              <a:rPr lang="ru-RU" sz="3200" dirty="0" err="1" smtClean="0"/>
              <a:t>процесі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підготовки</a:t>
            </a:r>
            <a:r>
              <a:rPr lang="ru-RU" sz="3200" dirty="0" smtClean="0"/>
              <a:t> до </a:t>
            </a:r>
            <a:r>
              <a:rPr lang="ru-RU" sz="3200" dirty="0" err="1" smtClean="0"/>
              <a:t>складання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виконуються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такі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роботи</a:t>
            </a:r>
            <a:r>
              <a:rPr lang="ru-RU" sz="3200" dirty="0" smtClean="0"/>
              <a:t>: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7920880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уточнення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інформації</a:t>
            </a:r>
            <a:r>
              <a:rPr lang="ru-RU" sz="2300" dirty="0" smtClean="0"/>
              <a:t>, </a:t>
            </a:r>
            <a:r>
              <a:rPr lang="ru-RU" sz="2300" dirty="0" err="1" smtClean="0"/>
              <a:t>зібраної</a:t>
            </a:r>
            <a:r>
              <a:rPr lang="ru-RU" sz="2300" dirty="0" smtClean="0"/>
              <a:t> на </a:t>
            </a:r>
            <a:r>
              <a:rPr lang="ru-RU" sz="2300" dirty="0" err="1" smtClean="0"/>
              <a:t>етапі</a:t>
            </a:r>
            <a:r>
              <a:rPr lang="ru-RU" sz="2300" dirty="0" smtClean="0"/>
              <a:t> </a:t>
            </a:r>
            <a:r>
              <a:rPr lang="ru-RU" sz="2300" dirty="0" err="1" smtClean="0"/>
              <a:t>планування</a:t>
            </a:r>
            <a:r>
              <a:rPr lang="ru-RU" sz="2300" dirty="0" smtClean="0"/>
              <a:t>;</a:t>
            </a:r>
            <a:endParaRPr lang="ru-RU" sz="2300" dirty="0" smtClean="0"/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проведення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аналізу</a:t>
            </a:r>
            <a:r>
              <a:rPr lang="ru-RU" sz="2300" dirty="0" smtClean="0"/>
              <a:t> </a:t>
            </a:r>
            <a:r>
              <a:rPr lang="ru-RU" sz="2300" dirty="0" err="1" smtClean="0"/>
              <a:t>фінансово-господарської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діяльності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об’єкта</a:t>
            </a:r>
            <a:r>
              <a:rPr lang="ru-RU" sz="2300" dirty="0" smtClean="0"/>
              <a:t> аудиту, в тому </a:t>
            </a:r>
            <a:r>
              <a:rPr lang="ru-RU" sz="2300" dirty="0" err="1" smtClean="0"/>
              <a:t>числі</a:t>
            </a:r>
            <a:r>
              <a:rPr lang="ru-RU" sz="2300" dirty="0" smtClean="0"/>
              <a:t> </a:t>
            </a:r>
            <a:r>
              <a:rPr lang="ru-RU" sz="2300" dirty="0" err="1" smtClean="0"/>
              <a:t>ефективності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використання</a:t>
            </a:r>
            <a:r>
              <a:rPr lang="ru-RU" sz="2300" dirty="0" smtClean="0"/>
              <a:t> ним </a:t>
            </a:r>
            <a:r>
              <a:rPr lang="ru-RU" sz="2300" dirty="0" err="1" smtClean="0"/>
              <a:t>активів</a:t>
            </a:r>
            <a:r>
              <a:rPr lang="ru-RU" sz="23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попереднє</a:t>
            </a:r>
            <a:r>
              <a:rPr lang="ru-RU" sz="2300" dirty="0" smtClean="0"/>
              <a:t> </a:t>
            </a:r>
            <a:r>
              <a:rPr lang="ru-RU" sz="2300" dirty="0" err="1" smtClean="0"/>
              <a:t>оцінювання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системи</a:t>
            </a:r>
            <a:r>
              <a:rPr lang="ru-RU" sz="2300" dirty="0" smtClean="0"/>
              <a:t> </a:t>
            </a:r>
            <a:r>
              <a:rPr lang="ru-RU" sz="2300" dirty="0" err="1" smtClean="0"/>
              <a:t>внутрішнього</a:t>
            </a:r>
            <a:r>
              <a:rPr lang="ru-RU" sz="2300" dirty="0" smtClean="0"/>
              <a:t> </a:t>
            </a:r>
            <a:r>
              <a:rPr lang="ru-RU" sz="2300" dirty="0" smtClean="0"/>
              <a:t>контролю;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конкретизація</a:t>
            </a:r>
            <a:r>
              <a:rPr lang="ru-RU" sz="2300" dirty="0" smtClean="0"/>
              <a:t> </a:t>
            </a:r>
            <a:r>
              <a:rPr lang="ru-RU" sz="2300" dirty="0" err="1" smtClean="0"/>
              <a:t>факторів</a:t>
            </a:r>
            <a:r>
              <a:rPr lang="ru-RU" sz="2300" dirty="0" smtClean="0"/>
              <a:t> </a:t>
            </a:r>
            <a:r>
              <a:rPr lang="ru-RU" sz="2300" dirty="0" err="1" smtClean="0"/>
              <a:t>ризику</a:t>
            </a:r>
            <a:r>
              <a:rPr lang="ru-RU" sz="2300" dirty="0" smtClean="0"/>
              <a:t> (</a:t>
            </a:r>
            <a:r>
              <a:rPr lang="ru-RU" sz="2300" dirty="0" err="1" smtClean="0"/>
              <a:t>ризикових</a:t>
            </a:r>
            <a:r>
              <a:rPr lang="ru-RU" sz="2300" dirty="0" smtClean="0"/>
              <a:t> </a:t>
            </a:r>
            <a:r>
              <a:rPr lang="ru-RU" sz="2300" dirty="0" err="1" smtClean="0"/>
              <a:t>операцій</a:t>
            </a:r>
            <a:r>
              <a:rPr lang="ru-RU" sz="23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визначення</a:t>
            </a:r>
            <a:r>
              <a:rPr lang="ru-RU" sz="2300" dirty="0" smtClean="0"/>
              <a:t> остаточного </a:t>
            </a:r>
            <a:r>
              <a:rPr lang="ru-RU" sz="2300" dirty="0" err="1" smtClean="0"/>
              <a:t>переліку</a:t>
            </a:r>
            <a:r>
              <a:rPr lang="ru-RU" sz="2300" dirty="0" smtClean="0"/>
              <a:t> </a:t>
            </a:r>
            <a:r>
              <a:rPr lang="ru-RU" sz="2300" dirty="0" err="1" smtClean="0"/>
              <a:t>аудиторських</a:t>
            </a:r>
            <a:r>
              <a:rPr lang="ru-RU" sz="2300" dirty="0" smtClean="0"/>
              <a:t> процедур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обсягу</a:t>
            </a:r>
            <a:r>
              <a:rPr lang="ru-RU" sz="2300" dirty="0" smtClean="0"/>
              <a:t> </a:t>
            </a:r>
            <a:r>
              <a:rPr lang="ru-RU" sz="2300" dirty="0" err="1" smtClean="0"/>
              <a:t>вибірки</a:t>
            </a:r>
            <a:r>
              <a:rPr lang="ru-RU" sz="2300" dirty="0" smtClean="0"/>
              <a:t>, </a:t>
            </a:r>
            <a:r>
              <a:rPr lang="ru-RU" sz="2300" dirty="0" err="1" smtClean="0"/>
              <a:t>які</a:t>
            </a:r>
            <a:r>
              <a:rPr lang="ru-RU" sz="2300" dirty="0" smtClean="0"/>
              <a:t> </a:t>
            </a:r>
            <a:r>
              <a:rPr lang="ru-RU" sz="2300" dirty="0" err="1" smtClean="0"/>
              <a:t>необхідні</a:t>
            </a:r>
            <a:r>
              <a:rPr lang="ru-RU" sz="2300" dirty="0" smtClean="0"/>
              <a:t> для </a:t>
            </a:r>
            <a:r>
              <a:rPr lang="ru-RU" sz="2300" dirty="0" err="1" smtClean="0"/>
              <a:t>дослідження</a:t>
            </a:r>
            <a:r>
              <a:rPr lang="ru-RU" sz="2300" dirty="0" smtClean="0"/>
              <a:t> кожного </a:t>
            </a:r>
            <a:r>
              <a:rPr lang="ru-RU" sz="2300" dirty="0" smtClean="0"/>
              <a:t>фактора;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визначення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необхідності</a:t>
            </a:r>
            <a:r>
              <a:rPr lang="ru-RU" sz="2300" dirty="0" smtClean="0"/>
              <a:t> в </a:t>
            </a:r>
            <a:r>
              <a:rPr lang="ru-RU" sz="2300" dirty="0" err="1" smtClean="0"/>
              <a:t>залученні</a:t>
            </a:r>
            <a:r>
              <a:rPr lang="ru-RU" sz="2300" dirty="0" smtClean="0"/>
              <a:t> до </a:t>
            </a:r>
            <a:r>
              <a:rPr lang="ru-RU" sz="2300" dirty="0" err="1" smtClean="0"/>
              <a:t>проведення</a:t>
            </a:r>
            <a:r>
              <a:rPr lang="ru-RU" sz="2300" dirty="0" smtClean="0"/>
              <a:t> аудиту </a:t>
            </a:r>
            <a:r>
              <a:rPr lang="ru-RU" sz="2300" dirty="0" err="1" smtClean="0"/>
              <a:t>діяльності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інших</a:t>
            </a:r>
            <a:r>
              <a:rPr lang="ru-RU" sz="2300" dirty="0" smtClean="0"/>
              <a:t> </a:t>
            </a:r>
            <a:r>
              <a:rPr lang="ru-RU" sz="2300" dirty="0" err="1" smtClean="0"/>
              <a:t>органів</a:t>
            </a:r>
            <a:r>
              <a:rPr lang="ru-RU" sz="2300" dirty="0" smtClean="0"/>
              <a:t> (в тому </a:t>
            </a:r>
            <a:r>
              <a:rPr lang="ru-RU" sz="2300" dirty="0" err="1" smtClean="0"/>
              <a:t>числі</a:t>
            </a:r>
            <a:r>
              <a:rPr lang="ru-RU" sz="2300" dirty="0" smtClean="0"/>
              <a:t> </a:t>
            </a:r>
            <a:r>
              <a:rPr lang="ru-RU" sz="2300" dirty="0" err="1" smtClean="0"/>
              <a:t>Держфінінспекції</a:t>
            </a:r>
            <a:r>
              <a:rPr lang="ru-RU" sz="2300" dirty="0" smtClean="0"/>
              <a:t>, </a:t>
            </a:r>
            <a:r>
              <a:rPr lang="ru-RU" sz="2300" dirty="0" err="1" smtClean="0"/>
              <a:t>інших</a:t>
            </a:r>
            <a:r>
              <a:rPr lang="ru-RU" sz="2300" dirty="0" smtClean="0"/>
              <a:t> </a:t>
            </a:r>
            <a:r>
              <a:rPr lang="ru-RU" sz="2300" dirty="0" err="1" smtClean="0"/>
              <a:t>контролюючих</a:t>
            </a:r>
            <a:r>
              <a:rPr lang="ru-RU" sz="2300" dirty="0" smtClean="0"/>
              <a:t> </a:t>
            </a:r>
            <a:r>
              <a:rPr lang="ru-RU" sz="2300" dirty="0" err="1" smtClean="0"/>
              <a:t>органів</a:t>
            </a:r>
            <a:r>
              <a:rPr lang="ru-RU" sz="2300" dirty="0" smtClean="0"/>
              <a:t>, а </a:t>
            </a:r>
            <a:r>
              <a:rPr lang="ru-RU" sz="2300" dirty="0" err="1" smtClean="0"/>
              <a:t>також</a:t>
            </a:r>
            <a:r>
              <a:rPr lang="ru-RU" sz="2300" dirty="0" smtClean="0"/>
              <a:t> </a:t>
            </a:r>
            <a:r>
              <a:rPr lang="ru-RU" sz="2300" dirty="0" err="1" smtClean="0"/>
              <a:t>органів</a:t>
            </a:r>
            <a:r>
              <a:rPr lang="ru-RU" sz="2300" dirty="0" smtClean="0"/>
              <a:t> </a:t>
            </a:r>
            <a:r>
              <a:rPr lang="ru-RU" sz="2300" dirty="0" err="1" smtClean="0"/>
              <a:t>влади</a:t>
            </a:r>
            <a:r>
              <a:rPr lang="ru-RU" sz="2300" dirty="0" smtClean="0"/>
              <a:t> </a:t>
            </a:r>
            <a:r>
              <a:rPr lang="ru-RU" sz="2300" dirty="0" err="1" smtClean="0"/>
              <a:t>чи</a:t>
            </a:r>
            <a:r>
              <a:rPr lang="ru-RU" sz="2300" dirty="0" smtClean="0"/>
              <a:t> </a:t>
            </a:r>
            <a:r>
              <a:rPr lang="ru-RU" sz="2300" dirty="0" err="1" smtClean="0"/>
              <a:t>інших</a:t>
            </a:r>
            <a:r>
              <a:rPr lang="ru-RU" sz="2300" dirty="0" smtClean="0"/>
              <a:t> </a:t>
            </a:r>
            <a:r>
              <a:rPr lang="ru-RU" sz="2300" dirty="0" err="1" smtClean="0"/>
              <a:t>організацій</a:t>
            </a:r>
            <a:r>
              <a:rPr lang="ru-RU" sz="2300" dirty="0" smtClean="0"/>
              <a:t>); </a:t>
            </a:r>
            <a:endParaRPr lang="ru-RU" sz="2300" dirty="0" smtClean="0"/>
          </a:p>
          <a:p>
            <a:pPr>
              <a:buFont typeface="Wingdings" pitchFamily="2" charset="2"/>
              <a:buChar char="Ø"/>
            </a:pPr>
            <a:r>
              <a:rPr lang="ru-RU" sz="2300" dirty="0" err="1" smtClean="0"/>
              <a:t>складання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програми</a:t>
            </a:r>
            <a:r>
              <a:rPr lang="ru-RU" sz="2300" dirty="0" smtClean="0"/>
              <a:t> аудиту </a:t>
            </a:r>
            <a:r>
              <a:rPr lang="ru-RU" sz="2300" dirty="0" err="1" smtClean="0"/>
              <a:t>діяльності</a:t>
            </a:r>
            <a:r>
              <a:rPr lang="ru-RU" sz="2300" dirty="0" smtClean="0"/>
              <a:t> </a:t>
            </a:r>
            <a:r>
              <a:rPr lang="ru-RU" sz="2300" dirty="0" smtClean="0"/>
              <a:t>.</a:t>
            </a:r>
            <a:endParaRPr lang="ru-RU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4ea36c3f5c5dd1d6e4ba5d2d9f902e72f5c4"/>
</p:tagLst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2467</TotalTime>
  <Words>479</Words>
  <Application>Microsoft Office PowerPoint</Application>
  <PresentationFormat>Экран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4.Узагальнення результатів ревізії бюджетної установи.</vt:lpstr>
      <vt:lpstr>Слайд 2</vt:lpstr>
      <vt:lpstr>Основними завданнями аудиту діяльності є: </vt:lpstr>
      <vt:lpstr>Тривалість аудиту діяльності не може перевищувати 90 календарних днів. Процес аудиту діяльності складається з чотирьох етапів: </vt:lpstr>
      <vt:lpstr>Слайд 5</vt:lpstr>
      <vt:lpstr>В процесі підготовки до складання програми виконуються такі роботи: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Бордюр голубых оттенков</dc:title>
  <dc:creator>obstinate</dc:creator>
  <dc:description>Шаблон презентации с сайта https://presentation-creation.ru/</dc:description>
  <cp:lastModifiedBy>putnik</cp:lastModifiedBy>
  <cp:revision>1245</cp:revision>
  <dcterms:created xsi:type="dcterms:W3CDTF">2018-02-25T09:09:03Z</dcterms:created>
  <dcterms:modified xsi:type="dcterms:W3CDTF">2021-04-27T16:24:45Z</dcterms:modified>
</cp:coreProperties>
</file>