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99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13087"/>
          </a:xfrm>
        </p:spPr>
        <p:txBody>
          <a:bodyPr>
            <a:normAutofit/>
          </a:bodyPr>
          <a:lstStyle/>
          <a:p>
            <a:r>
              <a:rPr lang="uk-UA" b="1" dirty="0">
                <a:latin typeface="Arial" pitchFamily="34" charset="0"/>
                <a:cs typeface="Arial" pitchFamily="34" charset="0"/>
              </a:rPr>
              <a:t>Якісні реакції </a:t>
            </a:r>
            <a:br>
              <a:rPr lang="uk-UA" b="1" dirty="0">
                <a:latin typeface="Arial" pitchFamily="34" charset="0"/>
                <a:cs typeface="Arial" pitchFamily="34" charset="0"/>
              </a:rPr>
            </a:br>
            <a:r>
              <a:rPr lang="uk-UA" b="1" dirty="0">
                <a:latin typeface="Arial" pitchFamily="34" charset="0"/>
                <a:cs typeface="Arial" pitchFamily="34" charset="0"/>
              </a:rPr>
              <a:t>на аміни</a:t>
            </a:r>
          </a:p>
        </p:txBody>
      </p:sp>
    </p:spTree>
    <p:extLst>
      <p:ext uri="{BB962C8B-B14F-4D97-AF65-F5344CB8AC3E}">
        <p14:creationId xmlns:p14="http://schemas.microsoft.com/office/powerpoint/2010/main" val="3438963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вторинні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600" b="1" dirty="0">
                <a:latin typeface="Arial" pitchFamily="34" charset="0"/>
                <a:cs typeface="Arial" pitchFamily="34" charset="0"/>
              </a:rPr>
              <a:t>1. Реакція вторинних амінів з натрій 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нітропрусидом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:</a:t>
            </a:r>
            <a:endParaRPr lang="uk-UA" sz="26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93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третинні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2600" b="1" dirty="0">
                <a:latin typeface="Arial" pitchFamily="34" charset="0"/>
                <a:cs typeface="Arial" pitchFamily="34" charset="0"/>
              </a:rPr>
              <a:t>Проба 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Гінзберга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uk-UA" sz="2600" i="1" dirty="0"/>
              <a:t>Первинні аміни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969053"/>
              </p:ext>
            </p:extLst>
          </p:nvPr>
        </p:nvGraphicFramePr>
        <p:xfrm>
          <a:off x="755575" y="2132856"/>
          <a:ext cx="7990957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CS ChemDraw Drawing" r:id="rId2" imgW="5973791" imgH="1183659" progId="ACD.ChemSketchCDX">
                  <p:embed/>
                </p:oleObj>
              </mc:Choice>
              <mc:Fallback>
                <p:oleObj name="CS ChemDraw Drawing" r:id="rId2" imgW="5973791" imgH="1183659" progId="ACD.ChemSketchCDX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5" y="2132856"/>
                        <a:ext cx="7990957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320901"/>
              </p:ext>
            </p:extLst>
          </p:nvPr>
        </p:nvGraphicFramePr>
        <p:xfrm>
          <a:off x="683568" y="3861048"/>
          <a:ext cx="743588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CS ChemDraw Drawing" r:id="rId4" imgW="5572929" imgH="1133451" progId="ACD.ChemSketchCDX">
                  <p:embed/>
                </p:oleObj>
              </mc:Choice>
              <mc:Fallback>
                <p:oleObj name="CS ChemDraw Drawing" r:id="rId4" imgW="5572929" imgH="1133451" progId="ACD.ChemSketchCDX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861048"/>
                        <a:ext cx="7435886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374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третинні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2600" b="1" dirty="0"/>
              <a:t>Проба </a:t>
            </a:r>
            <a:r>
              <a:rPr lang="uk-UA" sz="2600" b="1" dirty="0" err="1"/>
              <a:t>Гінзберга</a:t>
            </a:r>
            <a:r>
              <a:rPr lang="uk-UA" sz="2600" b="1" dirty="0"/>
              <a:t>:</a:t>
            </a:r>
          </a:p>
          <a:p>
            <a:pPr marL="0" indent="0">
              <a:buNone/>
            </a:pPr>
            <a:r>
              <a:rPr lang="uk-UA" sz="2600" i="1" dirty="0"/>
              <a:t>Вторинні аміни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667288"/>
              </p:ext>
            </p:extLst>
          </p:nvPr>
        </p:nvGraphicFramePr>
        <p:xfrm>
          <a:off x="827584" y="2276872"/>
          <a:ext cx="7654412" cy="324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CS ChemDraw Drawing" r:id="rId2" imgW="5973791" imgH="2529548" progId="ACD.ChemSketchCDX">
                  <p:embed/>
                </p:oleObj>
              </mc:Choice>
              <mc:Fallback>
                <p:oleObj name="CS ChemDraw Drawing" r:id="rId2" imgW="5973791" imgH="2529548" progId="ACD.ChemSketchCDX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76872"/>
                        <a:ext cx="7654412" cy="32403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7658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третинні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uk-UA" sz="2600" b="1" dirty="0"/>
              <a:t>Проба </a:t>
            </a:r>
            <a:r>
              <a:rPr lang="uk-UA" sz="2600" b="1" dirty="0" err="1"/>
              <a:t>Гінзберга</a:t>
            </a:r>
            <a:r>
              <a:rPr lang="uk-UA" sz="2600" b="1" dirty="0"/>
              <a:t>:</a:t>
            </a:r>
          </a:p>
          <a:p>
            <a:pPr marL="0" indent="0">
              <a:buNone/>
            </a:pPr>
            <a:r>
              <a:rPr lang="uk-UA" sz="2600" i="1" dirty="0"/>
              <a:t>Третинні </a:t>
            </a:r>
            <a:r>
              <a:rPr lang="uk-UA" sz="2600" i="1" dirty="0" err="1"/>
              <a:t>алкіламіни</a:t>
            </a: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r>
              <a:rPr lang="uk-UA" sz="2400" dirty="0"/>
              <a:t>Прим.: Вважають, що дані аміни не реагують з БСХ (реакція теоретична)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472818"/>
              </p:ext>
            </p:extLst>
          </p:nvPr>
        </p:nvGraphicFramePr>
        <p:xfrm>
          <a:off x="1187624" y="1988840"/>
          <a:ext cx="6840760" cy="1517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CS ChemDraw Drawing" r:id="rId2" imgW="5975411" imgH="1325644" progId="ACD.ChemSketchCDX">
                  <p:embed/>
                </p:oleObj>
              </mc:Choice>
              <mc:Fallback>
                <p:oleObj name="CS ChemDraw Drawing" r:id="rId2" imgW="5975411" imgH="1325644" progId="ACD.ChemSketchCDX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88840"/>
                        <a:ext cx="6840760" cy="1517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996312"/>
              </p:ext>
            </p:extLst>
          </p:nvPr>
        </p:nvGraphicFramePr>
        <p:xfrm>
          <a:off x="467544" y="3429000"/>
          <a:ext cx="8322091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CS ChemDraw Drawing" r:id="rId4" imgW="6386801" imgH="1160984" progId="ACD.ChemSketchCDX">
                  <p:embed/>
                </p:oleObj>
              </mc:Choice>
              <mc:Fallback>
                <p:oleObj name="CS ChemDraw Drawing" r:id="rId4" imgW="6386801" imgH="1160984" progId="ACD.ChemSketchCDX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429000"/>
                        <a:ext cx="8322091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4454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третинні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Проба </a:t>
            </a:r>
            <a:r>
              <a:rPr lang="uk-UA" sz="2400" b="1" dirty="0" err="1">
                <a:latin typeface="Arial" pitchFamily="34" charset="0"/>
                <a:cs typeface="Arial" pitchFamily="34" charset="0"/>
              </a:rPr>
              <a:t>Гінзберга</a:t>
            </a:r>
            <a:r>
              <a:rPr lang="uk-UA" sz="2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uk-UA" sz="2400" i="1" dirty="0"/>
              <a:t>Третинні </a:t>
            </a:r>
            <a:r>
              <a:rPr lang="uk-UA" sz="2400" i="1" dirty="0" err="1"/>
              <a:t>ариламіни</a:t>
            </a:r>
            <a:endParaRPr lang="uk-UA" sz="24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  <a:p>
            <a:pPr marL="0" indent="0">
              <a:buNone/>
            </a:pPr>
            <a:endParaRPr lang="uk-UA" sz="2600" i="1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58444"/>
              </p:ext>
            </p:extLst>
          </p:nvPr>
        </p:nvGraphicFramePr>
        <p:xfrm>
          <a:off x="539552" y="2132856"/>
          <a:ext cx="830999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CS ChemDraw Drawing" r:id="rId2" imgW="7374245" imgH="1022238" progId="ACD.ChemSketchCDX">
                  <p:embed/>
                </p:oleObj>
              </mc:Choice>
              <mc:Fallback>
                <p:oleObj name="CS ChemDraw Drawing" r:id="rId2" imgW="7374245" imgH="1022238" progId="ACD.ChemSketchCDX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2856"/>
                        <a:ext cx="830999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644853"/>
              </p:ext>
            </p:extLst>
          </p:nvPr>
        </p:nvGraphicFramePr>
        <p:xfrm>
          <a:off x="395535" y="3212976"/>
          <a:ext cx="771139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CS ChemDraw Drawing" r:id="rId4" imgW="6545256" imgH="856229" progId="ACD.ChemSketchCDX">
                  <p:embed/>
                </p:oleObj>
              </mc:Choice>
              <mc:Fallback>
                <p:oleObj name="CS ChemDraw Drawing" r:id="rId4" imgW="6545256" imgH="856229" progId="ACD.ChemSketchCDX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5" y="3212976"/>
                        <a:ext cx="771139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204209"/>
              </p:ext>
            </p:extLst>
          </p:nvPr>
        </p:nvGraphicFramePr>
        <p:xfrm>
          <a:off x="395536" y="4365104"/>
          <a:ext cx="469120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CS ChemDraw Drawing" r:id="rId6" imgW="3716816" imgH="855959" progId="ACD.ChemSketchCDX">
                  <p:embed/>
                </p:oleObj>
              </mc:Choice>
              <mc:Fallback>
                <p:oleObj name="CS ChemDraw Drawing" r:id="rId6" imgW="3716816" imgH="855959" progId="ACD.ChemSketchCDX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365104"/>
                        <a:ext cx="4691204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998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latin typeface="Arial" pitchFamily="34" charset="0"/>
                <a:cs typeface="Arial" pitchFamily="34" charset="0"/>
              </a:rPr>
              <a:t>1. Взаємодія аліфатичних і ароматичних амінів </a:t>
            </a:r>
            <a:br>
              <a:rPr lang="uk-UA" sz="2800" b="1" dirty="0">
                <a:latin typeface="Arial" pitchFamily="34" charset="0"/>
                <a:cs typeface="Arial" pitchFamily="34" charset="0"/>
              </a:rPr>
            </a:br>
            <a:r>
              <a:rPr lang="uk-UA" sz="2800" b="1" dirty="0">
                <a:latin typeface="Arial" pitchFamily="34" charset="0"/>
                <a:cs typeface="Arial" pitchFamily="34" charset="0"/>
              </a:rPr>
              <a:t>з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HCl</a:t>
            </a:r>
            <a:endParaRPr lang="uk-UA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089291"/>
              </p:ext>
            </p:extLst>
          </p:nvPr>
        </p:nvGraphicFramePr>
        <p:xfrm>
          <a:off x="1043608" y="2492896"/>
          <a:ext cx="7272808" cy="1467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CS ChemDraw Drawing" r:id="rId2" imgW="2549052" imgH="514763" progId="ACD.ChemSketchCDX">
                  <p:embed/>
                </p:oleObj>
              </mc:Choice>
              <mc:Fallback>
                <p:oleObj name="CS ChemDraw Drawing" r:id="rId2" imgW="2549052" imgH="514763" progId="ACD.ChemSketchCDX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492896"/>
                        <a:ext cx="7272808" cy="14672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950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. Взаємодія амінів з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водним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розчином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FeCl</a:t>
            </a:r>
            <a:r>
              <a:rPr lang="en-US" sz="2800" b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та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CuSO</a:t>
            </a:r>
            <a:r>
              <a:rPr lang="en-US" sz="2800" b="1" baseline="-25000" dirty="0">
                <a:latin typeface="Arial" pitchFamily="34" charset="0"/>
                <a:cs typeface="Arial" pitchFamily="34" charset="0"/>
              </a:rPr>
              <a:t>4</a:t>
            </a:r>
            <a:endParaRPr lang="uk-UA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53255"/>
              </p:ext>
            </p:extLst>
          </p:nvPr>
        </p:nvGraphicFramePr>
        <p:xfrm>
          <a:off x="1835696" y="2204864"/>
          <a:ext cx="5517933" cy="10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CS ChemDraw Drawing" r:id="rId2" imgW="2925619" imgH="571179" progId="ACD.ChemSketchCDX">
                  <p:embed/>
                </p:oleObj>
              </mc:Choice>
              <mc:Fallback>
                <p:oleObj name="CS ChemDraw Drawing" r:id="rId2" imgW="2925619" imgH="571179" progId="ACD.ChemSketchCDX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204864"/>
                        <a:ext cx="5517933" cy="10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977167"/>
              </p:ext>
            </p:extLst>
          </p:nvPr>
        </p:nvGraphicFramePr>
        <p:xfrm>
          <a:off x="323528" y="3789040"/>
          <a:ext cx="8617166" cy="1186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CS ChemDraw Drawing" r:id="rId4" imgW="4681315" imgH="644331" progId="ACD.ChemSketchCDX">
                  <p:embed/>
                </p:oleObj>
              </mc:Choice>
              <mc:Fallback>
                <p:oleObj name="CS ChemDraw Drawing" r:id="rId4" imgW="4681315" imgH="644331" progId="ACD.ChemSketchCDX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789040"/>
                        <a:ext cx="8617166" cy="11863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98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3. Взаємодія амінів з 2,4-динтітрохлорбензеном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937424"/>
              </p:ext>
            </p:extLst>
          </p:nvPr>
        </p:nvGraphicFramePr>
        <p:xfrm>
          <a:off x="1908175" y="1689100"/>
          <a:ext cx="5518150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CS ChemDraw Drawing" r:id="rId2" imgW="5353197" imgH="2117899" progId="ACD.ChemSketchCDX">
                  <p:embed/>
                </p:oleObj>
              </mc:Choice>
              <mc:Fallback>
                <p:oleObj name="CS ChemDraw Drawing" r:id="rId2" imgW="5353197" imgH="2117899" progId="ACD.ChemSketchCDX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689100"/>
                        <a:ext cx="5518150" cy="2182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617924"/>
              </p:ext>
            </p:extLst>
          </p:nvPr>
        </p:nvGraphicFramePr>
        <p:xfrm>
          <a:off x="1908175" y="3998913"/>
          <a:ext cx="5516563" cy="217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CS ChemDraw Drawing" r:id="rId4" imgW="5352118" imgH="2108721" progId="ACD.ChemSketchCDX">
                  <p:embed/>
                </p:oleObj>
              </mc:Choice>
              <mc:Fallback>
                <p:oleObj name="CS ChemDraw Drawing" r:id="rId4" imgW="5352118" imgH="2108721" progId="ACD.ChemSketchCDX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998913"/>
                        <a:ext cx="5516563" cy="217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814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3. Взаємодія амінів з 2,4-динтітрохлорбензеном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811986"/>
              </p:ext>
            </p:extLst>
          </p:nvPr>
        </p:nvGraphicFramePr>
        <p:xfrm>
          <a:off x="1116013" y="2195513"/>
          <a:ext cx="7056437" cy="27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CS ChemDraw Drawing" r:id="rId2" imgW="5347529" imgH="2108721" progId="ACD.ChemSketchCDX">
                  <p:embed/>
                </p:oleObj>
              </mc:Choice>
              <mc:Fallback>
                <p:oleObj name="CS ChemDraw Drawing" r:id="rId2" imgW="5347529" imgH="2108721" progId="ACD.ChemSketchCDX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195513"/>
                        <a:ext cx="7056437" cy="278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502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4. Взаємодія аліфатичних, ароматичних амінів з нітритною кислотою</a:t>
            </a:r>
          </a:p>
          <a:p>
            <a:pPr marL="0" indent="0">
              <a:buNone/>
            </a:pPr>
            <a:r>
              <a:rPr lang="uk-UA" sz="2800" dirty="0"/>
              <a:t>а) первинні аліфатичні аміни</a:t>
            </a:r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400" b="1" dirty="0"/>
              <a:t>Прим.</a:t>
            </a:r>
            <a:r>
              <a:rPr lang="uk-UA" sz="2400" dirty="0"/>
              <a:t>: таку саму реакцію дають первинні ароматичні аміни. Вторинні аміни дають </a:t>
            </a:r>
            <a:r>
              <a:rPr lang="uk-UA" sz="2400" dirty="0" err="1"/>
              <a:t>нітрозосполуки</a:t>
            </a:r>
            <a:endParaRPr lang="uk-UA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751968"/>
              </p:ext>
            </p:extLst>
          </p:nvPr>
        </p:nvGraphicFramePr>
        <p:xfrm>
          <a:off x="683568" y="2924944"/>
          <a:ext cx="799028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CS ChemDraw Drawing" r:id="rId2" imgW="4873243" imgH="526910" progId="ACD.ChemSketchCDX">
                  <p:embed/>
                </p:oleObj>
              </mc:Choice>
              <mc:Fallback>
                <p:oleObj name="CS ChemDraw Drawing" r:id="rId2" imgW="4873243" imgH="526910" progId="ACD.ChemSketchCDX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24944"/>
                        <a:ext cx="7990285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620637"/>
              </p:ext>
            </p:extLst>
          </p:nvPr>
        </p:nvGraphicFramePr>
        <p:xfrm>
          <a:off x="1403648" y="3933056"/>
          <a:ext cx="651575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CS ChemDraw Drawing" r:id="rId4" imgW="3986487" imgH="353073" progId="ACD.ChemSketchCDX">
                  <p:embed/>
                </p:oleObj>
              </mc:Choice>
              <mc:Fallback>
                <p:oleObj name="CS ChemDraw Drawing" r:id="rId4" imgW="3986487" imgH="353073" progId="ACD.ChemSketchCDX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933056"/>
                        <a:ext cx="651575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6109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Загальні реакції на виявлення амінів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b="1" dirty="0">
                <a:latin typeface="Arial" pitchFamily="34" charset="0"/>
                <a:cs typeface="Arial" pitchFamily="34" charset="0"/>
              </a:rPr>
              <a:t>4. Взаємодія аліфатичних, ароматичних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амінів з нітритною кислотою</a:t>
            </a:r>
          </a:p>
          <a:p>
            <a:pPr marL="0" indent="0">
              <a:buNone/>
            </a:pPr>
            <a:r>
              <a:rPr lang="uk-UA" sz="2600" dirty="0"/>
              <a:t>б) первинні ароматичні аміни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277897"/>
              </p:ext>
            </p:extLst>
          </p:nvPr>
        </p:nvGraphicFramePr>
        <p:xfrm>
          <a:off x="1907704" y="2708920"/>
          <a:ext cx="557385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CS ChemDraw Drawing" r:id="rId2" imgW="3782411" imgH="683742" progId="ACD.ChemSketchCDX">
                  <p:embed/>
                </p:oleObj>
              </mc:Choice>
              <mc:Fallback>
                <p:oleObj name="CS ChemDraw Drawing" r:id="rId2" imgW="3782411" imgH="683742" progId="ACD.ChemSketchCDX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708920"/>
                        <a:ext cx="5573850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300464"/>
              </p:ext>
            </p:extLst>
          </p:nvPr>
        </p:nvGraphicFramePr>
        <p:xfrm>
          <a:off x="611188" y="3860800"/>
          <a:ext cx="7959725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CS ChemDraw Drawing" r:id="rId4" imgW="6075829" imgH="1625540" progId="ACD.ChemSketchCDX">
                  <p:embed/>
                </p:oleObj>
              </mc:Choice>
              <mc:Fallback>
                <p:oleObj name="CS ChemDraw Drawing" r:id="rId4" imgW="6075829" imgH="1625540" progId="ACD.ChemSketchCDX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860800"/>
                        <a:ext cx="7959725" cy="213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347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первинні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Карбіамінна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 проба (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ізонітрильна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 реакція)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89772"/>
              </p:ext>
            </p:extLst>
          </p:nvPr>
        </p:nvGraphicFramePr>
        <p:xfrm>
          <a:off x="611560" y="2996952"/>
          <a:ext cx="8046389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CS ChemDraw Drawing" r:id="rId2" imgW="4833561" imgH="519352" progId="ACD.ChemSketchCDX">
                  <p:embed/>
                </p:oleObj>
              </mc:Choice>
              <mc:Fallback>
                <p:oleObj name="CS ChemDraw Drawing" r:id="rId2" imgW="4833561" imgH="519352" progId="ACD.ChemSketchCDX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996952"/>
                        <a:ext cx="8046389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6824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Реакції на первинні аміни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600" b="1" dirty="0">
                <a:latin typeface="Arial" pitchFamily="34" charset="0"/>
                <a:cs typeface="Arial" pitchFamily="34" charset="0"/>
              </a:rPr>
              <a:t>2. Взаємодія амінів з </a:t>
            </a:r>
            <a:r>
              <a:rPr lang="uk-UA" sz="2600" b="1" i="1" dirty="0" err="1">
                <a:latin typeface="Arial" pitchFamily="34" charset="0"/>
                <a:cs typeface="Arial" pitchFamily="34" charset="0"/>
              </a:rPr>
              <a:t>п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-диметиламінобенз-альдегідом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 (реакція </a:t>
            </a:r>
            <a:r>
              <a:rPr lang="uk-UA" sz="2600" b="1" dirty="0" err="1">
                <a:latin typeface="Arial" pitchFamily="34" charset="0"/>
                <a:cs typeface="Arial" pitchFamily="34" charset="0"/>
              </a:rPr>
              <a:t>Ерліха</a:t>
            </a:r>
            <a:r>
              <a:rPr lang="uk-UA" sz="2600" b="1" dirty="0">
                <a:latin typeface="Arial" pitchFamily="34" charset="0"/>
                <a:cs typeface="Arial" pitchFamily="34" charset="0"/>
              </a:rPr>
              <a:t>):</a:t>
            </a:r>
            <a:endParaRPr lang="uk-UA" sz="26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376787"/>
              </p:ext>
            </p:extLst>
          </p:nvPr>
        </p:nvGraphicFramePr>
        <p:xfrm>
          <a:off x="179512" y="2924944"/>
          <a:ext cx="8918026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CS ChemDraw Drawing" r:id="rId2" imgW="7041948" imgH="1250872" progId="ACD.ChemSketchCDX">
                  <p:embed/>
                </p:oleObj>
              </mc:Choice>
              <mc:Fallback>
                <p:oleObj name="CS ChemDraw Drawing" r:id="rId2" imgW="7041948" imgH="1250872" progId="ACD.ChemSketchCDX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924944"/>
                        <a:ext cx="8918026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2779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201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Тема Office</vt:lpstr>
      <vt:lpstr>CS ChemDraw Drawing</vt:lpstr>
      <vt:lpstr>Якісні реакції  на аміни</vt:lpstr>
      <vt:lpstr>Загальні реакції на виявлення амінів</vt:lpstr>
      <vt:lpstr>Загальні реакції на виявлення амінів</vt:lpstr>
      <vt:lpstr>Загальні реакції на виявлення амінів</vt:lpstr>
      <vt:lpstr>Загальні реакції на виявлення амінів</vt:lpstr>
      <vt:lpstr>Загальні реакції на виявлення амінів</vt:lpstr>
      <vt:lpstr>Загальні реакції на виявлення амінів</vt:lpstr>
      <vt:lpstr>Реакції на первинні аміни</vt:lpstr>
      <vt:lpstr>Реакції на первинні аміни</vt:lpstr>
      <vt:lpstr>Реакції на вторинні аміни</vt:lpstr>
      <vt:lpstr>Реакції на третинні аміни</vt:lpstr>
      <vt:lpstr>Реакції на третинні аміни</vt:lpstr>
      <vt:lpstr>Реакції на третинні аміни</vt:lpstr>
      <vt:lpstr>Реакції на третинні аміни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Якісні реакції на карбоновій кислоти та аміни</dc:title>
  <dc:creator>Sara Yasmeen (Wipro Technologies)</dc:creator>
  <cp:lastModifiedBy>Gencheva.Viktoriia@renters.mans.edu.pl Gencheva</cp:lastModifiedBy>
  <cp:revision>50</cp:revision>
  <dcterms:created xsi:type="dcterms:W3CDTF">2010-02-23T11:30:32Z</dcterms:created>
  <dcterms:modified xsi:type="dcterms:W3CDTF">2024-09-02T07:39:26Z</dcterms:modified>
</cp:coreProperties>
</file>