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847" r:id="rId1"/>
  </p:sldMasterIdLst>
  <p:notesMasterIdLst>
    <p:notesMasterId r:id="rId29"/>
  </p:notesMasterIdLst>
  <p:sldIdLst>
    <p:sldId id="256" r:id="rId2"/>
    <p:sldId id="257" r:id="rId3"/>
    <p:sldId id="309" r:id="rId4"/>
    <p:sldId id="258" r:id="rId5"/>
    <p:sldId id="311" r:id="rId6"/>
    <p:sldId id="259" r:id="rId7"/>
    <p:sldId id="310" r:id="rId8"/>
    <p:sldId id="290" r:id="rId9"/>
    <p:sldId id="301" r:id="rId10"/>
    <p:sldId id="291" r:id="rId11"/>
    <p:sldId id="308" r:id="rId12"/>
    <p:sldId id="295" r:id="rId13"/>
    <p:sldId id="296" r:id="rId14"/>
    <p:sldId id="323" r:id="rId15"/>
    <p:sldId id="324" r:id="rId16"/>
    <p:sldId id="325" r:id="rId17"/>
    <p:sldId id="326" r:id="rId18"/>
    <p:sldId id="297" r:id="rId19"/>
    <p:sldId id="304" r:id="rId20"/>
    <p:sldId id="312" r:id="rId21"/>
    <p:sldId id="318" r:id="rId22"/>
    <p:sldId id="315" r:id="rId23"/>
    <p:sldId id="317" r:id="rId24"/>
    <p:sldId id="314" r:id="rId25"/>
    <p:sldId id="313" r:id="rId26"/>
    <p:sldId id="321" r:id="rId27"/>
    <p:sldId id="320" r:id="rId28"/>
  </p:sldIdLst>
  <p:sldSz cx="9144000" cy="5143500" type="screen16x9"/>
  <p:notesSz cx="6858000" cy="9144000"/>
  <p:embeddedFontLst>
    <p:embeddedFont>
      <p:font typeface="Tw Cen MT" panose="020B0602020104020603" pitchFamily="34" charset="0"/>
      <p:regular r:id="rId30"/>
      <p:bold r:id="rId31"/>
      <p:italic r:id="rId32"/>
      <p:boldItalic r:id="rId33"/>
    </p:embeddedFont>
    <p:embeddedFont>
      <p:font typeface="Wingdings 2" panose="05020102010507070707" pitchFamily="18" charset="2"/>
      <p:regular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22824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b0994c5f78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b0994c5f78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b0994c5f78_0_4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b0994c5f78_0_4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b0994c5f78_0_6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b0994c5f78_0_6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8CFA630-13BB-46C4-BD44-B2C5F9B66074}" type="datetimeFigureOut">
              <a:rPr lang="en-US" smtClean="0"/>
              <a:pPr/>
              <a:t>4/18/2024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F8CFA630-13BB-46C4-BD44-B2C5F9B66074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CFA630-13BB-46C4-BD44-B2C5F9B66074}" type="datetimeFigureOut">
              <a:rPr lang="en-US" smtClean="0"/>
              <a:pPr/>
              <a:t>4/18/2024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uu.edu.ua/upload/Osvita/Navch_metod_d_t/Navch_metod_materiali/Zhurnalistika/Informac_comunicac_management.pdf" TargetMode="External"/><Relationship Id="rId2" Type="http://schemas.openxmlformats.org/officeDocument/2006/relationships/hyperlink" Target="file:///C:\Users\User\Downloads\12038-&#208;&#162;&#208;&#181;&#208;&#186;&#209;&#129;&#209;&#130;%20&#209;&#129;&#209;&#130;&#208;&#176;&#209;&#130;&#209;&#130;&#209;&#150;-23885-1-10-20220413%20(2)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lib.nakkkim.edu.ua/bitstream/handle/123456789/3688/Diachuk_Imigologia.pdf?sequence=1&amp;isAllowed=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title"/>
          </p:nvPr>
        </p:nvSpPr>
        <p:spPr>
          <a:xfrm>
            <a:off x="1371600" y="444843"/>
            <a:ext cx="7620000" cy="432486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200000"/>
              </a:lnSpc>
            </a:pPr>
            <a:br>
              <a:rPr lang="uk-UA" sz="2800" dirty="0"/>
            </a:br>
            <a:br>
              <a:rPr lang="uk-UA" sz="2800" dirty="0"/>
            </a:br>
            <a:br>
              <a:rPr lang="uk-UA" sz="2800" dirty="0"/>
            </a:br>
            <a:br>
              <a:rPr lang="uk-UA" sz="2800" dirty="0"/>
            </a:br>
            <a:br>
              <a:rPr lang="uk-UA" sz="2800" dirty="0"/>
            </a:b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 err="1"/>
              <a:t>Пит</a:t>
            </a:r>
            <a:br>
              <a:rPr lang="uk-UA" sz="3600" i="1" dirty="0"/>
            </a:br>
            <a:r>
              <a:rPr lang="uk-UA" sz="3600" i="1" dirty="0" err="1"/>
              <a:t>Іміджмейкінг</a:t>
            </a:r>
            <a:r>
              <a:rPr lang="uk-UA" sz="3600" i="1" dirty="0"/>
              <a:t> та іміджеві стратегії </a:t>
            </a:r>
            <a:r>
              <a:rPr lang="uk-UA" sz="2000" i="1" dirty="0">
                <a:solidFill>
                  <a:schemeClr val="tx1"/>
                </a:solidFill>
              </a:rPr>
              <a:t>1. Поняття іміджу та імідж-менеджменту.</a:t>
            </a:r>
            <a:br>
              <a:rPr lang="uk-UA" sz="2000" i="1" dirty="0">
                <a:solidFill>
                  <a:schemeClr val="tx1"/>
                </a:solidFill>
              </a:rPr>
            </a:br>
            <a:r>
              <a:rPr lang="uk-UA" sz="2000" i="1" dirty="0">
                <a:solidFill>
                  <a:schemeClr val="tx1"/>
                </a:solidFill>
              </a:rPr>
              <a:t>2. </a:t>
            </a:r>
            <a:r>
              <a:rPr lang="uk-UA" sz="2000" i="1" dirty="0" err="1">
                <a:solidFill>
                  <a:schemeClr val="tx1"/>
                </a:solidFill>
              </a:rPr>
              <a:t>Іміджмейкінг</a:t>
            </a:r>
            <a:r>
              <a:rPr lang="uk-UA" sz="2000" i="1" dirty="0">
                <a:solidFill>
                  <a:schemeClr val="tx1"/>
                </a:solidFill>
              </a:rPr>
              <a:t> та </a:t>
            </a:r>
            <a:r>
              <a:rPr lang="uk-UA" sz="2000" i="1" dirty="0" err="1">
                <a:solidFill>
                  <a:schemeClr val="tx1"/>
                </a:solidFill>
              </a:rPr>
              <a:t>іміжформуюча</a:t>
            </a:r>
            <a:r>
              <a:rPr lang="uk-UA" sz="2000" i="1" dirty="0">
                <a:solidFill>
                  <a:schemeClr val="tx1"/>
                </a:solidFill>
              </a:rPr>
              <a:t> інформації.</a:t>
            </a:r>
            <a:br>
              <a:rPr lang="uk-UA" sz="2000" i="1" dirty="0">
                <a:solidFill>
                  <a:schemeClr val="tx1"/>
                </a:solidFill>
              </a:rPr>
            </a:br>
            <a:r>
              <a:rPr lang="uk-UA" sz="2000" i="1" dirty="0">
                <a:solidFill>
                  <a:schemeClr val="tx1"/>
                </a:solidFill>
              </a:rPr>
              <a:t>3. Інструменти </a:t>
            </a:r>
            <a:r>
              <a:rPr lang="uk-UA" sz="2000" i="1" dirty="0" err="1">
                <a:solidFill>
                  <a:schemeClr val="tx1"/>
                </a:solidFill>
              </a:rPr>
              <a:t>іміджмейкінгу</a:t>
            </a:r>
            <a:r>
              <a:rPr lang="uk-UA" sz="2000" i="1" dirty="0">
                <a:solidFill>
                  <a:schemeClr val="tx1"/>
                </a:solidFill>
              </a:rPr>
              <a:t>.</a:t>
            </a:r>
            <a:br>
              <a:rPr lang="uk-UA" sz="2000" i="1" dirty="0">
                <a:solidFill>
                  <a:schemeClr val="tx1"/>
                </a:solidFill>
              </a:rPr>
            </a:br>
            <a:r>
              <a:rPr lang="uk-UA" sz="2000" i="1" dirty="0">
                <a:solidFill>
                  <a:schemeClr val="tx1"/>
                </a:solidFill>
              </a:rPr>
              <a:t>4. Прикладні стратегії </a:t>
            </a:r>
            <a:r>
              <a:rPr lang="uk-UA" sz="2000" i="1" dirty="0" err="1">
                <a:solidFill>
                  <a:schemeClr val="tx1"/>
                </a:solidFill>
              </a:rPr>
              <a:t>іміджбілдінгу</a:t>
            </a:r>
            <a:r>
              <a:rPr lang="uk-UA" sz="2000" i="1" dirty="0">
                <a:solidFill>
                  <a:schemeClr val="tx1"/>
                </a:solidFill>
              </a:rPr>
              <a:t>.</a:t>
            </a:r>
            <a:br>
              <a:rPr lang="uk-UA" sz="1800" i="1" dirty="0"/>
            </a:b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dirty="0"/>
            </a:br>
            <a:br>
              <a:rPr lang="uk-UA" sz="2800" dirty="0"/>
            </a:br>
            <a:br>
              <a:rPr lang="uk-UA" sz="2800" dirty="0"/>
            </a:br>
            <a:br>
              <a:rPr lang="uk-UA" sz="2800" dirty="0"/>
            </a:br>
            <a:br>
              <a:rPr lang="uk-UA" sz="2800" dirty="0"/>
            </a:br>
            <a:endParaRPr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497671" y="0"/>
            <a:ext cx="6463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50" y="466725"/>
            <a:ext cx="7810499" cy="4475977"/>
          </a:xfrm>
        </p:spPr>
        <p:txBody>
          <a:bodyPr/>
          <a:lstStyle/>
          <a:p>
            <a:pPr algn="l"/>
            <a:br>
              <a:rPr lang="uk-UA" sz="2400" dirty="0"/>
            </a:br>
            <a:br>
              <a:rPr lang="uk-UA" sz="2400" dirty="0"/>
            </a:br>
            <a:br>
              <a:rPr lang="uk-UA" sz="2400" dirty="0"/>
            </a:br>
            <a:br>
              <a:rPr lang="uk-UA" sz="2400" dirty="0"/>
            </a:br>
            <a:br>
              <a:rPr lang="uk-UA" sz="2400" dirty="0"/>
            </a:br>
            <a:br>
              <a:rPr lang="uk-UA" sz="2400" dirty="0"/>
            </a:br>
            <a:br>
              <a:rPr lang="uk-UA" sz="2400" dirty="0"/>
            </a:br>
            <a:br>
              <a:rPr lang="uk-UA" sz="2400" dirty="0"/>
            </a:b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Пряма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іміджеформувальна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та, яку людина одержує під час безпосереднього контакту з об’єктом: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а) про особливості психіки (характер, темперамент, інтелект, а також про установки, світогляд і. т. д.) 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б) про зовнішність.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b="1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r>
              <a:rPr lang="ru-RU" sz="2400" dirty="0"/>
              <a:t> </a:t>
            </a:r>
            <a:br>
              <a:rPr lang="ru-RU" sz="2400" dirty="0"/>
            </a:b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8FB5BA-4EA9-11D2-7049-D47F9010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4" y="772724"/>
            <a:ext cx="8291384" cy="4219405"/>
          </a:xfrm>
        </p:spPr>
        <p:txBody>
          <a:bodyPr/>
          <a:lstStyle/>
          <a:p>
            <a:pPr algn="l"/>
            <a:b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Непряма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іміджеформувальна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інформація, отримана від третіх осіб: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1) «треті особи», тобто люди, що повідомили про людину якусь інформацію; 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2) продукти вашої діяльності; 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3) сформоване людиною середовище її існування (кабінет або будинок, автомобіль, секретар, імідж усієї організації). </a:t>
            </a:r>
          </a:p>
        </p:txBody>
      </p:sp>
    </p:spTree>
    <p:extLst>
      <p:ext uri="{BB962C8B-B14F-4D97-AF65-F5344CB8AC3E}">
        <p14:creationId xmlns:p14="http://schemas.microsoft.com/office/powerpoint/2010/main" val="431679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45989"/>
            <a:ext cx="7905675" cy="425458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Прикладні стратегії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іміджбілдінгу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стратегія лідерства за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категорією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стратегія просування іміджу в контексті просування актуальної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ідеї-мрії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через персоніфікацію корпоративного іміджу в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іміджі лідера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через лідерство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якістю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за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контрастом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контекстом.</a:t>
            </a: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23850" y="457200"/>
            <a:ext cx="8229600" cy="4438650"/>
          </a:xfrm>
        </p:spPr>
        <p:txBody>
          <a:bodyPr/>
          <a:lstStyle/>
          <a:p>
            <a:endParaRPr lang="ru-RU" sz="2000" dirty="0"/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F84A9-AF61-9245-34FA-9C4DD2BBF4CA}"/>
              </a:ext>
            </a:extLst>
          </p:cNvPr>
          <p:cNvSpPr txBox="1"/>
          <p:nvPr/>
        </p:nvSpPr>
        <p:spPr>
          <a:xfrm>
            <a:off x="323850" y="479909"/>
            <a:ext cx="891159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 корпоративного іміджу : </a:t>
            </a:r>
          </a:p>
          <a:p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і стиль відносин із клієнтами компанії (прихильниками, виборцями тощо);</a:t>
            </a:r>
          </a:p>
          <a:p>
            <a:pPr marL="342900" indent="-342900">
              <a:buFont typeface="+mj-lt"/>
              <a:buAutoNum type="alphaLcPeriod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 персоналу компанії (думка про кваліфікацію і професійні якості працівників, їхні особисті якості, стиль поведінки і зовнішній вигляд, про віковий і статевий склад колективу); </a:t>
            </a:r>
          </a:p>
          <a:p>
            <a:pPr marL="342900" indent="-342900">
              <a:buFont typeface="+mj-lt"/>
              <a:buAutoNum type="alphaLcPeriod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 про стиль компанії (її роль і місце на ринку, наявність власної бізнес-політики, характер і зміст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із зовнішніми об’єктами); </a:t>
            </a:r>
          </a:p>
          <a:p>
            <a:pPr marL="342900" indent="-342900">
              <a:buFont typeface="+mj-lt"/>
              <a:buAutoNum type="alphaLcPeriod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атмосфера в компанії, рівень корпоративної культури (психологічний клімат у місцях прямих контактів і продажів, офісах і приміщеннях для прийому відвідувачів); </a:t>
            </a:r>
          </a:p>
          <a:p>
            <a:pPr marL="342900" indent="-342900">
              <a:buFont typeface="+mj-lt"/>
              <a:buAutoNum type="alphaLcPeriod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будівель і приміщень; </a:t>
            </a:r>
          </a:p>
          <a:p>
            <a:pPr marL="342900" indent="-342900">
              <a:buFont typeface="+mj-lt"/>
              <a:buAutoNum type="alphaLcPeriod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візуальні атрибути самобутності, зовнішня атрибутика – іміджева символіка (назва, герб, гімн, прапор, традиції, уніфікована форма одягу, логотип, слоган, девіз тощо).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46432-DCAD-FC5D-86C0-A008B7426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650" y="204186"/>
            <a:ext cx="7030500" cy="727969"/>
          </a:xfrm>
        </p:spPr>
        <p:txBody>
          <a:bodyPr/>
          <a:lstStyle/>
          <a:p>
            <a:pPr algn="ctr"/>
            <a:r>
              <a:rPr lang="uk-UA" sz="3600" dirty="0"/>
              <a:t>Створення іміджу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2A9A20D-C828-FF3A-8854-83B9EA73E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553" y="1154097"/>
            <a:ext cx="8442664" cy="33775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sz="1800" dirty="0"/>
              <a:t>Вивчення настанов громадян щодо </a:t>
            </a:r>
            <a:r>
              <a:rPr lang="uk-UA" sz="1800" b="1" dirty="0"/>
              <a:t>ідеального іміджу </a:t>
            </a:r>
            <a:r>
              <a:rPr lang="uk-UA" sz="1800" dirty="0"/>
              <a:t>політичного…діяча</a:t>
            </a:r>
          </a:p>
          <a:p>
            <a:pPr>
              <a:lnSpc>
                <a:spcPct val="150000"/>
              </a:lnSpc>
            </a:pPr>
            <a:r>
              <a:rPr lang="uk-UA" sz="1800" dirty="0"/>
              <a:t>Дослідження характеристик </a:t>
            </a:r>
            <a:r>
              <a:rPr lang="uk-UA" sz="1800" b="1" dirty="0"/>
              <a:t>іміджу реального суб'єкта</a:t>
            </a:r>
            <a:r>
              <a:rPr lang="uk-UA" sz="1800" dirty="0"/>
              <a:t>, сформованого зокрема на основі </a:t>
            </a:r>
            <a:r>
              <a:rPr lang="uk-UA" sz="1800" dirty="0" err="1"/>
              <a:t>медіаобразу</a:t>
            </a:r>
            <a:endParaRPr lang="uk-UA" sz="1800" dirty="0"/>
          </a:p>
          <a:p>
            <a:pPr>
              <a:lnSpc>
                <a:spcPct val="150000"/>
              </a:lnSpc>
            </a:pPr>
            <a:r>
              <a:rPr lang="uk-UA" sz="1800" dirty="0"/>
              <a:t>Створення </a:t>
            </a:r>
            <a:r>
              <a:rPr lang="uk-UA" sz="1800" b="1" dirty="0"/>
              <a:t>упаковки нового іміджу </a:t>
            </a:r>
            <a:r>
              <a:rPr lang="uk-UA" sz="1800" dirty="0"/>
              <a:t>суб'єкта, який може купити суспільна свідомість</a:t>
            </a:r>
          </a:p>
          <a:p>
            <a:pPr>
              <a:lnSpc>
                <a:spcPct val="150000"/>
              </a:lnSpc>
            </a:pPr>
            <a:r>
              <a:rPr lang="uk-UA" sz="1800" dirty="0"/>
              <a:t>Розмаїття форм та засобів </a:t>
            </a:r>
            <a:r>
              <a:rPr lang="uk-UA" sz="1800" b="1" dirty="0"/>
              <a:t>рекламування нового образу</a:t>
            </a:r>
          </a:p>
          <a:p>
            <a:pPr>
              <a:lnSpc>
                <a:spcPct val="150000"/>
              </a:lnSpc>
            </a:pPr>
            <a:r>
              <a:rPr lang="uk-UA" sz="1800" dirty="0"/>
              <a:t>Реалізація, </a:t>
            </a:r>
            <a:r>
              <a:rPr lang="uk-UA" sz="1800" b="1" dirty="0"/>
              <a:t>продаж створеного іміджу</a:t>
            </a:r>
          </a:p>
        </p:txBody>
      </p:sp>
    </p:spTree>
    <p:extLst>
      <p:ext uri="{BB962C8B-B14F-4D97-AF65-F5344CB8AC3E}">
        <p14:creationId xmlns:p14="http://schemas.microsoft.com/office/powerpoint/2010/main" val="2150328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DCC98-051F-D4F7-CAFB-436D5D6F8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800" y="275209"/>
            <a:ext cx="7030500" cy="852256"/>
          </a:xfrm>
        </p:spPr>
        <p:txBody>
          <a:bodyPr/>
          <a:lstStyle/>
          <a:p>
            <a:pPr algn="ctr"/>
            <a:r>
              <a:rPr lang="uk-UA" sz="2800" dirty="0"/>
              <a:t> </a:t>
            </a:r>
            <a:r>
              <a:rPr lang="uk-UA" sz="3200" b="1" dirty="0"/>
              <a:t>основні іміджі у сфері політики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6DEBCDB-4521-F198-E3BD-9E61B7505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8272" y="1766656"/>
            <a:ext cx="4246028" cy="2764994"/>
          </a:xfrm>
        </p:spPr>
        <p:txBody>
          <a:bodyPr/>
          <a:lstStyle/>
          <a:p>
            <a:r>
              <a:rPr lang="uk-UA" sz="2000" b="1" i="1" dirty="0"/>
              <a:t>Людина з народу </a:t>
            </a:r>
            <a:r>
              <a:rPr lang="uk-UA" sz="2000" dirty="0"/>
              <a:t>– працелюбність, турбота про сім'ю, патріотизм, простота…</a:t>
            </a:r>
          </a:p>
          <a:p>
            <a:endParaRPr lang="uk-UA" sz="2000" dirty="0"/>
          </a:p>
          <a:p>
            <a:r>
              <a:rPr lang="uk-UA" sz="2000" b="1" i="1" dirty="0"/>
              <a:t>Справжній лідер</a:t>
            </a:r>
            <a:r>
              <a:rPr lang="uk-UA" sz="2000" i="1" dirty="0"/>
              <a:t> </a:t>
            </a:r>
            <a:r>
              <a:rPr lang="uk-UA" sz="2000" dirty="0"/>
              <a:t>– відповідальний, рішучий, послідовний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B4ADCFB-8673-DBD9-3D2E-69CD84BEEEF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34300" y="1766656"/>
            <a:ext cx="3921428" cy="2764994"/>
          </a:xfrm>
        </p:spPr>
        <p:txBody>
          <a:bodyPr/>
          <a:lstStyle/>
          <a:p>
            <a:r>
              <a:rPr lang="uk-UA" sz="2000" b="1" i="1" dirty="0"/>
              <a:t>Гарний сім’янин </a:t>
            </a:r>
            <a:r>
              <a:rPr lang="uk-UA" sz="2000" dirty="0"/>
              <a:t>– </a:t>
            </a:r>
            <a:r>
              <a:rPr lang="uk-UA" sz="2000" dirty="0" err="1"/>
              <a:t>імплементує</a:t>
            </a:r>
            <a:r>
              <a:rPr lang="uk-UA" sz="2000" dirty="0"/>
              <a:t> образ першої леді </a:t>
            </a:r>
          </a:p>
          <a:p>
            <a:endParaRPr lang="uk-UA" sz="2000" dirty="0"/>
          </a:p>
          <a:p>
            <a:r>
              <a:rPr lang="uk-UA" sz="2000" b="1" i="1" dirty="0"/>
              <a:t>Культурна людина </a:t>
            </a:r>
            <a:r>
              <a:rPr lang="uk-UA" sz="2000" dirty="0"/>
              <a:t>– наукові досягнення, які стануть при нагоді </a:t>
            </a:r>
          </a:p>
        </p:txBody>
      </p:sp>
    </p:spTree>
    <p:extLst>
      <p:ext uri="{BB962C8B-B14F-4D97-AF65-F5344CB8AC3E}">
        <p14:creationId xmlns:p14="http://schemas.microsoft.com/office/powerpoint/2010/main" val="955648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F711A7-FB36-D5E9-1D56-99820BF26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012" y="106532"/>
            <a:ext cx="7464288" cy="825623"/>
          </a:xfrm>
        </p:spPr>
        <p:txBody>
          <a:bodyPr/>
          <a:lstStyle/>
          <a:p>
            <a:r>
              <a:rPr lang="uk-UA" sz="3200" b="1" dirty="0"/>
              <a:t>Основні підходи до формування іміджу 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63A2ACA-7309-BA72-205D-58F2F7CB5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0012" y="1535837"/>
            <a:ext cx="3178205" cy="2995813"/>
          </a:xfrm>
        </p:spPr>
        <p:txBody>
          <a:bodyPr/>
          <a:lstStyle/>
          <a:p>
            <a:pPr marL="146050" indent="0">
              <a:buNone/>
            </a:pPr>
            <a:r>
              <a:rPr lang="uk-UA" sz="2400" b="1" dirty="0"/>
              <a:t>Функціональний</a:t>
            </a:r>
            <a:r>
              <a:rPr lang="uk-UA" sz="2400" dirty="0"/>
              <a:t> </a:t>
            </a:r>
          </a:p>
          <a:p>
            <a:r>
              <a:rPr lang="uk-UA" sz="2400" dirty="0"/>
              <a:t>Дзеркальний,</a:t>
            </a:r>
          </a:p>
          <a:p>
            <a:r>
              <a:rPr lang="uk-UA" sz="2400" dirty="0"/>
              <a:t>Поточний,</a:t>
            </a:r>
          </a:p>
          <a:p>
            <a:r>
              <a:rPr lang="uk-UA" sz="2400" dirty="0"/>
              <a:t>Бажаний,</a:t>
            </a:r>
          </a:p>
          <a:p>
            <a:r>
              <a:rPr lang="uk-UA" sz="2400" dirty="0"/>
              <a:t>Негативний,</a:t>
            </a:r>
          </a:p>
          <a:p>
            <a:r>
              <a:rPr lang="uk-UA" sz="2400" dirty="0"/>
              <a:t>Множинний 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10B9FD3-D1E6-848C-8F04-B3A936065434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03650" y="1367161"/>
            <a:ext cx="3430500" cy="3164489"/>
          </a:xfrm>
        </p:spPr>
        <p:txBody>
          <a:bodyPr/>
          <a:lstStyle/>
          <a:p>
            <a:r>
              <a:rPr lang="uk-UA" sz="2000" b="1" dirty="0"/>
              <a:t>Контекстний</a:t>
            </a:r>
            <a:r>
              <a:rPr lang="uk-UA" sz="2000" dirty="0"/>
              <a:t> – впровадженню іміджу у певній сфері, певну аудиторію та ін. </a:t>
            </a:r>
          </a:p>
          <a:p>
            <a:endParaRPr lang="uk-UA" sz="2000" dirty="0"/>
          </a:p>
          <a:p>
            <a:r>
              <a:rPr lang="uk-UA" sz="2000" b="1" dirty="0" err="1"/>
              <a:t>Зіставлювальний</a:t>
            </a:r>
            <a:r>
              <a:rPr lang="uk-UA" sz="2000" b="1" dirty="0"/>
              <a:t>, порівняльний </a:t>
            </a:r>
            <a:r>
              <a:rPr lang="uk-UA" sz="2000" dirty="0"/>
              <a:t>– порівняння іміджів політиків, партій …</a:t>
            </a:r>
          </a:p>
        </p:txBody>
      </p:sp>
    </p:spTree>
    <p:extLst>
      <p:ext uri="{BB962C8B-B14F-4D97-AF65-F5344CB8AC3E}">
        <p14:creationId xmlns:p14="http://schemas.microsoft.com/office/powerpoint/2010/main" val="930396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E88A1-20C7-BA2E-ED32-2F8FBF4D7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800" y="186431"/>
            <a:ext cx="7030500" cy="719091"/>
          </a:xfrm>
        </p:spPr>
        <p:txBody>
          <a:bodyPr/>
          <a:lstStyle/>
          <a:p>
            <a:pPr algn="ctr"/>
            <a:r>
              <a:rPr lang="uk-UA" sz="2800" b="1" dirty="0"/>
              <a:t>Досвід передвиборчих матеріалів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011EBBC-EC70-7327-DA27-79AC8D0FE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841" y="1482571"/>
            <a:ext cx="8531441" cy="33823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sz="2000" b="1" i="1" dirty="0"/>
              <a:t>Свідчення</a:t>
            </a:r>
            <a:r>
              <a:rPr lang="uk-UA" sz="2000" i="1" dirty="0"/>
              <a:t> – </a:t>
            </a:r>
            <a:r>
              <a:rPr lang="uk-UA" sz="2000" dirty="0"/>
              <a:t>підтримка публічного </a:t>
            </a:r>
            <a:r>
              <a:rPr lang="uk-UA" sz="2000" dirty="0" err="1"/>
              <a:t>авторитета</a:t>
            </a:r>
            <a:endParaRPr lang="uk-UA" sz="2000" dirty="0"/>
          </a:p>
          <a:p>
            <a:pPr>
              <a:lnSpc>
                <a:spcPct val="150000"/>
              </a:lnSpc>
            </a:pPr>
            <a:r>
              <a:rPr lang="uk-UA" sz="2000" b="1" i="1" dirty="0"/>
              <a:t>Калейдоскоп контрастів </a:t>
            </a:r>
            <a:r>
              <a:rPr lang="uk-UA" sz="2000" i="1" dirty="0"/>
              <a:t>– </a:t>
            </a:r>
            <a:r>
              <a:rPr lang="uk-UA" sz="2000" dirty="0"/>
              <a:t>формування  негативного контрасту конкуренту</a:t>
            </a:r>
          </a:p>
          <a:p>
            <a:pPr>
              <a:lnSpc>
                <a:spcPct val="150000"/>
              </a:lnSpc>
            </a:pPr>
            <a:r>
              <a:rPr lang="uk-UA" sz="2000" b="1" i="1" dirty="0"/>
              <a:t>Позитивні емоції </a:t>
            </a:r>
            <a:r>
              <a:rPr lang="uk-UA" sz="2000" i="1" dirty="0"/>
              <a:t>– </a:t>
            </a:r>
            <a:r>
              <a:rPr lang="uk-UA" sz="2000" dirty="0"/>
              <a:t>приємні епізоди з життя кандидата</a:t>
            </a:r>
          </a:p>
          <a:p>
            <a:pPr>
              <a:lnSpc>
                <a:spcPct val="150000"/>
              </a:lnSpc>
            </a:pPr>
            <a:r>
              <a:rPr lang="uk-UA" sz="2000" b="1" i="1" dirty="0"/>
              <a:t>Досвід </a:t>
            </a:r>
            <a:r>
              <a:rPr lang="uk-UA" sz="2000" i="1" dirty="0"/>
              <a:t>– </a:t>
            </a:r>
            <a:r>
              <a:rPr lang="uk-UA" sz="2000" dirty="0"/>
              <a:t>позиціонує компетентність політика</a:t>
            </a:r>
          </a:p>
          <a:p>
            <a:pPr>
              <a:lnSpc>
                <a:spcPct val="150000"/>
              </a:lnSpc>
            </a:pPr>
            <a:r>
              <a:rPr lang="uk-UA" sz="2000" b="1" i="1" dirty="0"/>
              <a:t>Репортажі</a:t>
            </a:r>
            <a:r>
              <a:rPr lang="uk-UA" sz="2000" i="1" dirty="0"/>
              <a:t> – </a:t>
            </a:r>
            <a:r>
              <a:rPr lang="uk-UA" sz="2000" dirty="0" err="1"/>
              <a:t>привязка</a:t>
            </a:r>
            <a:r>
              <a:rPr lang="uk-UA" sz="2000" dirty="0"/>
              <a:t> політика до конкретної позитивної події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2624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uk-UA" sz="2000" i="1" dirty="0"/>
            </a:br>
            <a:br>
              <a:rPr lang="uk-UA" sz="2000" i="1" dirty="0"/>
            </a:br>
            <a:br>
              <a:rPr lang="ru-RU" sz="2000" dirty="0"/>
            </a:br>
            <a:br>
              <a:rPr lang="uk-UA" sz="2000" i="1" dirty="0"/>
            </a:br>
            <a:br>
              <a:rPr lang="uk-UA" sz="2000" i="1" dirty="0"/>
            </a:br>
            <a:br>
              <a:rPr lang="uk-UA" sz="2000" i="1" dirty="0"/>
            </a:br>
            <a:endParaRPr lang="ru-RU" sz="18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Треш-іміджеві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5142DB-CD32-EA17-5618-2246A5445957}"/>
              </a:ext>
            </a:extLst>
          </p:cNvPr>
          <p:cNvSpPr txBox="1"/>
          <p:nvPr/>
        </p:nvSpPr>
        <p:spPr>
          <a:xfrm>
            <a:off x="899532" y="74466"/>
            <a:ext cx="784302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/>
          </a:p>
          <a:p>
            <a:pPr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Трешіміджеві</a:t>
            </a:r>
            <a:r>
              <a:rPr lang="uk-UA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технології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соціально-комунікаційні технології формування іміджу, сутність яких, за визначенням О.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Холода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полягає в тому, щоб утворити замінники (символи) реального образу фігуранта (людини, організації, колективу, міста, країни, союзу країн тощо) за допомогою специфічних дій-комплексів, які систематично нав’язують інформацію.</a:t>
            </a:r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560955"/>
            <a:ext cx="7315200" cy="564995"/>
          </a:xfrm>
        </p:spPr>
        <p:txBody>
          <a:bodyPr>
            <a:normAutofit fontScale="90000"/>
          </a:bodyPr>
          <a:lstStyle/>
          <a:p>
            <a:r>
              <a:rPr lang="uk-UA" sz="3100" b="1" dirty="0"/>
              <a:t>Типові засоби руйнування іміджу</a:t>
            </a:r>
            <a:br>
              <a:rPr lang="uk-UA" sz="2400" b="1" dirty="0"/>
            </a:br>
            <a:endParaRPr lang="ru-RU" sz="2400" b="1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1434789" y="0"/>
            <a:ext cx="7880195" cy="3426714"/>
          </a:xfrm>
        </p:spPr>
        <p:txBody>
          <a:bodyPr>
            <a:normAutofit/>
          </a:bodyPr>
          <a:lstStyle/>
          <a:p>
            <a:r>
              <a:rPr lang="uk-UA" sz="1600" dirty="0"/>
              <a:t>- технологія навмисної демонстрації суперечливих або негативних фактів діяльності,</a:t>
            </a:r>
          </a:p>
          <a:p>
            <a:r>
              <a:rPr lang="uk-UA" sz="1600" dirty="0"/>
              <a:t>- об’єднання з негативом,</a:t>
            </a:r>
          </a:p>
          <a:p>
            <a:r>
              <a:rPr lang="uk-UA" sz="1600" dirty="0"/>
              <a:t>- навішування ярликів, </a:t>
            </a:r>
          </a:p>
          <a:p>
            <a:r>
              <a:rPr lang="uk-UA" sz="1600" dirty="0"/>
              <a:t>- клапан (зміна позитивної оцінки на негативну), </a:t>
            </a:r>
          </a:p>
          <a:p>
            <a:r>
              <a:rPr lang="uk-UA" sz="1600" dirty="0"/>
              <a:t>- перенесення або трансфер негативу, </a:t>
            </a:r>
          </a:p>
          <a:p>
            <a:r>
              <a:rPr lang="uk-UA" sz="1600" dirty="0"/>
              <a:t>- використання іронії і сарказму, </a:t>
            </a:r>
          </a:p>
          <a:p>
            <a:r>
              <a:rPr lang="uk-UA" sz="1600" dirty="0"/>
              <a:t>- використання технології рейтингування, що свідчать про суспільне несхвалення фігуранта </a:t>
            </a:r>
          </a:p>
          <a:p>
            <a:r>
              <a:rPr lang="uk-UA" sz="1600" dirty="0"/>
              <a:t>- технологія навмисної демонстрації вербально-комічних фрагментів діяльності, технологія навмисної демонстрації фактів бездіяльності та ін.</a:t>
            </a:r>
          </a:p>
          <a:p>
            <a:endParaRPr lang="uk-UA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>
            <a:spLocks noGrp="1"/>
          </p:cNvSpPr>
          <p:nvPr>
            <p:ph type="title"/>
          </p:nvPr>
        </p:nvSpPr>
        <p:spPr>
          <a:xfrm>
            <a:off x="438150" y="598575"/>
            <a:ext cx="7896150" cy="42020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ru" sz="2000" i="1" dirty="0">
                <a:solidFill>
                  <a:schemeClr val="bg2"/>
                </a:solidFill>
              </a:rPr>
              <a:t>	</a:t>
            </a:r>
            <a:r>
              <a:rPr lang="ru" sz="2800" i="1" dirty="0">
                <a:solidFill>
                  <a:schemeClr val="tx1"/>
                </a:solidFill>
              </a:rPr>
              <a:t>Історичні факти:</a:t>
            </a:r>
            <a:br>
              <a:rPr lang="ru" sz="2800" i="1" dirty="0">
                <a:solidFill>
                  <a:schemeClr val="bg2"/>
                </a:solidFill>
              </a:rPr>
            </a:br>
            <a:r>
              <a:rPr lang="ru" sz="2800" i="1" dirty="0">
                <a:solidFill>
                  <a:schemeClr val="bg2"/>
                </a:solidFill>
              </a:rPr>
              <a:t>	</a:t>
            </a:r>
            <a:r>
              <a:rPr lang="uk-UA" sz="1800" dirty="0"/>
              <a:t>Вперше </a:t>
            </a:r>
            <a:r>
              <a:rPr lang="uk-UA" sz="1800" i="1" dirty="0"/>
              <a:t>поняття іміджу з’явилось у 60-80 роках ХХ </a:t>
            </a:r>
            <a:r>
              <a:rPr lang="uk-UA" sz="1800" dirty="0"/>
              <a:t>століття в галузі загальної та соціальної психології в дослідженнях зарубіжних вчених.</a:t>
            </a:r>
            <a:br>
              <a:rPr lang="uk-UA" sz="1800" dirty="0"/>
            </a:br>
            <a:r>
              <a:rPr lang="uk-UA" sz="1800" dirty="0"/>
              <a:t>	Практична теорія іміджу формувалася на Заході в 60-ті роки ХХ ст. в економічній сфері як </a:t>
            </a:r>
            <a:r>
              <a:rPr lang="uk-UA" sz="1800" i="1" dirty="0"/>
              <a:t>протидія рекламній діяльності конкурентів</a:t>
            </a:r>
            <a:r>
              <a:rPr lang="uk-UA" sz="1800" dirty="0"/>
              <a:t>. </a:t>
            </a:r>
            <a:br>
              <a:rPr lang="uk-UA" sz="1800" dirty="0"/>
            </a:br>
            <a:r>
              <a:rPr lang="uk-UA" sz="1800" dirty="0"/>
              <a:t>	Суть її, визначена визнаним фахівцем реклами Д. </a:t>
            </a:r>
            <a:r>
              <a:rPr lang="uk-UA" sz="1800" dirty="0" err="1"/>
              <a:t>Огілві</a:t>
            </a:r>
            <a:r>
              <a:rPr lang="uk-UA" sz="1800" dirty="0"/>
              <a:t>: для успішної реалізації товару важливіше створювати у свідомості споживача його позитивний образ, ніж надавати інформацію про його окремі специфічні властивості.</a:t>
            </a:r>
            <a:br>
              <a:rPr lang="uk-UA" sz="1800" dirty="0"/>
            </a:br>
            <a:r>
              <a:rPr lang="uk-UA" sz="1800" i="1" dirty="0">
                <a:solidFill>
                  <a:schemeClr val="bg2"/>
                </a:solidFill>
              </a:rPr>
              <a:t>	</a:t>
            </a:r>
            <a:br>
              <a:rPr lang="uk-UA" sz="2400" i="1" dirty="0"/>
            </a:br>
            <a:br>
              <a:rPr lang="uk-UA" sz="2000" i="1" dirty="0"/>
            </a:br>
            <a:endParaRPr sz="20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23850" y="457200"/>
            <a:ext cx="8229600" cy="4438650"/>
          </a:xfrm>
        </p:spPr>
        <p:txBody>
          <a:bodyPr/>
          <a:lstStyle/>
          <a:p>
            <a:endParaRPr lang="ru-RU" sz="2000" dirty="0"/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F84A9-AF61-9245-34FA-9C4DD2BBF4CA}"/>
              </a:ext>
            </a:extLst>
          </p:cNvPr>
          <p:cNvSpPr txBox="1"/>
          <p:nvPr/>
        </p:nvSpPr>
        <p:spPr>
          <a:xfrm>
            <a:off x="323850" y="479908"/>
            <a:ext cx="893909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Імідж держави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uk-UA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342900" lvl="0" indent="-342900">
              <a:buFont typeface="+mj-lt"/>
              <a:buAutoNum type="alphaLcPeriod"/>
              <a:defRPr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мідж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(географічних, соціально-економічних,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суспільнополітичних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національно-конфесійних, культурних, демографічних та ін.), сформованих у процесі еволюційного розвитку країни як складної багатофакторної підсистеми світового устрою</a:t>
            </a: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lphaLcPeriod"/>
              <a:tabLst/>
              <a:defRPr/>
            </a:pPr>
            <a:endParaRPr kumimoji="0" lang="uk-UA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342900" lvl="0" indent="-342900">
              <a:buFont typeface="+mj-lt"/>
              <a:buAutoNum type="alphaLcPeriod"/>
              <a:defRPr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раціональних та ірраціональних уявлень, що не дають глибокого розуміння про країну, апелюючи до образів, стереотипів, метафор чи символів, які представляють лише якусь її частину або напрям функціонування.</a:t>
            </a:r>
            <a:endParaRPr kumimoji="0" lang="uk-UA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2789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5EADC-944A-55A5-C340-FC6DE789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800" y="141249"/>
            <a:ext cx="7030500" cy="743414"/>
          </a:xfrm>
        </p:spPr>
        <p:txBody>
          <a:bodyPr/>
          <a:lstStyle/>
          <a:p>
            <a:pPr algn="ctr"/>
            <a:r>
              <a:rPr lang="uk-UA" dirty="0"/>
              <a:t>Імідж держави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05EB3E0-5CD2-370E-06F6-F23CC01A5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7561" y="1990050"/>
            <a:ext cx="3798849" cy="2541600"/>
          </a:xfrm>
        </p:spPr>
        <p:txBody>
          <a:bodyPr/>
          <a:lstStyle/>
          <a:p>
            <a:r>
              <a:rPr lang="uk-UA" sz="2000" b="1" dirty="0"/>
              <a:t>Первинний</a:t>
            </a:r>
            <a:r>
              <a:rPr lang="uk-UA" sz="2000" dirty="0"/>
              <a:t> </a:t>
            </a:r>
          </a:p>
          <a:p>
            <a:pPr marL="146050" indent="0">
              <a:buNone/>
            </a:pPr>
            <a:endParaRPr lang="uk-UA" sz="2000" dirty="0"/>
          </a:p>
          <a:p>
            <a:pPr marL="146050" indent="0">
              <a:buNone/>
            </a:pPr>
            <a:r>
              <a:rPr lang="uk-UA" sz="2000" dirty="0"/>
              <a:t>це уявлення людей про територію, яке фіксується при першому з нею знайомстві. 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4CC25EE-5414-6561-A9D9-00945C2DB6C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36273" y="1990050"/>
            <a:ext cx="3969834" cy="2541600"/>
          </a:xfrm>
        </p:spPr>
        <p:txBody>
          <a:bodyPr/>
          <a:lstStyle/>
          <a:p>
            <a:r>
              <a:rPr lang="uk-UA" sz="2000" b="1" dirty="0"/>
              <a:t>Вторинний</a:t>
            </a:r>
          </a:p>
          <a:p>
            <a:pPr marL="146050" indent="0">
              <a:buNone/>
            </a:pPr>
            <a:endParaRPr lang="uk-UA" sz="2000" dirty="0"/>
          </a:p>
          <a:p>
            <a:pPr marL="146050" indent="0">
              <a:buNone/>
            </a:pPr>
            <a:r>
              <a:rPr lang="uk-UA" sz="2000" dirty="0"/>
              <a:t>складається у процесі конкуренції чи порівняння територій між собою. </a:t>
            </a:r>
          </a:p>
          <a:p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519628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23850" y="457200"/>
            <a:ext cx="8229600" cy="4438650"/>
          </a:xfrm>
        </p:spPr>
        <p:txBody>
          <a:bodyPr/>
          <a:lstStyle/>
          <a:p>
            <a:endParaRPr lang="ru-RU" sz="2000" dirty="0"/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F84A9-AF61-9245-34FA-9C4DD2BBF4CA}"/>
              </a:ext>
            </a:extLst>
          </p:cNvPr>
          <p:cNvSpPr txBox="1"/>
          <p:nvPr/>
        </p:nvSpPr>
        <p:spPr>
          <a:xfrm>
            <a:off x="323850" y="479908"/>
            <a:ext cx="893909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ru-RU" sz="2000" b="1" dirty="0" err="1"/>
              <a:t>Публічні</a:t>
            </a:r>
            <a:r>
              <a:rPr lang="ru-RU" sz="2000" b="1" dirty="0"/>
              <a:t> прояви </a:t>
            </a:r>
            <a:r>
              <a:rPr lang="ru-RU" sz="2000" b="1" dirty="0" err="1"/>
              <a:t>іміджу</a:t>
            </a:r>
            <a:r>
              <a:rPr lang="ru-RU" sz="2000" b="1" dirty="0"/>
              <a:t> </a:t>
            </a:r>
            <a:r>
              <a:rPr lang="ru-RU" sz="2000" b="1" dirty="0" err="1"/>
              <a:t>держави</a:t>
            </a:r>
            <a:r>
              <a:rPr lang="ru-RU" sz="2000" b="1" dirty="0"/>
              <a:t> у </a:t>
            </a:r>
            <a:r>
              <a:rPr lang="ru-RU" sz="2000" b="1" dirty="0" err="1"/>
              <a:t>масовій</a:t>
            </a:r>
            <a:r>
              <a:rPr lang="ru-RU" sz="2000" b="1" dirty="0"/>
              <a:t> </a:t>
            </a:r>
            <a:r>
              <a:rPr lang="ru-RU" sz="2000" b="1" dirty="0" err="1"/>
              <a:t>свідомості</a:t>
            </a:r>
            <a:r>
              <a:rPr lang="ru-RU" sz="2000" b="1" dirty="0"/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uk-UA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lphaLcPeriod"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імідж державної влади і безпосередньо лідера;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lphaLcPeriod"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імідж політичного режиму;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lphaLcPeriod"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імідж соціально-економічного розвитку, показники фінансової стабільності, імідж інвестиційного клімату держави;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lphaLcPeriod"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імідж оборонної здатності армії та ВПК держави; імідж стратегічних комунікацій, державної інформаційної політики, національної безпеки;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lphaLcPeriod"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зовнішньополітичний імідж;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lphaLcPeriod"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соціокультурний імідж держави та імідж унікальності;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lphaLcPeriod"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імідж інвестиційного клімату та імідж перспективності.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lphaLcPeriod"/>
              <a:tabLst/>
              <a:defRPr/>
            </a:pPr>
            <a:endParaRPr kumimoji="0" lang="uk-UA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7226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24E97D-CDF9-C0C7-867C-5B03EF7AC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615" y="104079"/>
            <a:ext cx="8497229" cy="825190"/>
          </a:xfrm>
        </p:spPr>
        <p:txBody>
          <a:bodyPr/>
          <a:lstStyle/>
          <a:p>
            <a:pPr algn="ctr"/>
            <a:r>
              <a:rPr lang="uk-UA" sz="3600" b="1" dirty="0"/>
              <a:t>Просування державного іміджу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E535360-1C06-F51F-772B-B8859982E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933" y="1263805"/>
            <a:ext cx="4444368" cy="3267845"/>
          </a:xfrm>
        </p:spPr>
        <p:txBody>
          <a:bodyPr/>
          <a:lstStyle/>
          <a:p>
            <a:pPr marL="146050" indent="0">
              <a:buNone/>
            </a:pPr>
            <a:r>
              <a:rPr lang="uk-UA" sz="2000" b="1" dirty="0"/>
              <a:t>Зовнішній рівень </a:t>
            </a:r>
          </a:p>
          <a:p>
            <a:pPr marL="146050" indent="0">
              <a:buNone/>
            </a:pPr>
            <a:endParaRPr lang="uk-UA" sz="2000" b="1" dirty="0"/>
          </a:p>
          <a:p>
            <a:r>
              <a:rPr lang="ru-RU" sz="2000" dirty="0" err="1"/>
              <a:t>природні</a:t>
            </a:r>
            <a:r>
              <a:rPr lang="ru-RU" sz="2000" dirty="0"/>
              <a:t> </a:t>
            </a:r>
            <a:r>
              <a:rPr lang="ru-RU" sz="2000" dirty="0" err="1"/>
              <a:t>ресурси</a:t>
            </a:r>
            <a:r>
              <a:rPr lang="ru-RU" sz="2000" dirty="0"/>
              <a:t>,</a:t>
            </a:r>
          </a:p>
          <a:p>
            <a:r>
              <a:rPr lang="ru-RU" sz="2000" dirty="0" err="1"/>
              <a:t>лідер</a:t>
            </a:r>
            <a:r>
              <a:rPr lang="ru-RU" sz="2000" dirty="0"/>
              <a:t>, </a:t>
            </a:r>
          </a:p>
          <a:p>
            <a:r>
              <a:rPr lang="ru-RU" sz="2000" dirty="0" err="1"/>
              <a:t>міжнародний</a:t>
            </a:r>
            <a:r>
              <a:rPr lang="ru-RU" sz="2000" dirty="0"/>
              <a:t> авторитет,</a:t>
            </a:r>
          </a:p>
          <a:p>
            <a:r>
              <a:rPr lang="ru-RU" sz="2000" dirty="0"/>
              <a:t>участь у </a:t>
            </a:r>
            <a:r>
              <a:rPr lang="ru-RU" sz="2000" dirty="0" err="1"/>
              <a:t>міжурядових</a:t>
            </a:r>
            <a:r>
              <a:rPr lang="ru-RU" sz="2000" dirty="0"/>
              <a:t> </a:t>
            </a:r>
            <a:r>
              <a:rPr lang="ru-RU" sz="2000" dirty="0" err="1"/>
              <a:t>організаціях</a:t>
            </a:r>
            <a:r>
              <a:rPr lang="ru-RU" sz="2000" dirty="0"/>
              <a:t>,</a:t>
            </a:r>
          </a:p>
          <a:p>
            <a:r>
              <a:rPr lang="ru-RU" sz="2000" dirty="0" err="1"/>
              <a:t>публічна</a:t>
            </a:r>
            <a:r>
              <a:rPr lang="ru-RU" sz="2000" dirty="0"/>
              <a:t> </a:t>
            </a:r>
            <a:r>
              <a:rPr lang="ru-RU" sz="2000" dirty="0" err="1"/>
              <a:t>історія</a:t>
            </a:r>
            <a:r>
              <a:rPr lang="ru-RU" sz="2000" dirty="0"/>
              <a:t>,</a:t>
            </a:r>
          </a:p>
          <a:p>
            <a:r>
              <a:rPr lang="ru-RU" sz="2000" dirty="0" err="1"/>
              <a:t>експортні</a:t>
            </a:r>
            <a:r>
              <a:rPr lang="ru-RU" sz="2000" dirty="0"/>
              <a:t> бренди.</a:t>
            </a:r>
            <a:endParaRPr lang="uk-UA" sz="2000" dirty="0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D6D3476-E6AA-FB85-C690-E4340B9716E1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03649" y="1263805"/>
            <a:ext cx="4032195" cy="3267845"/>
          </a:xfrm>
        </p:spPr>
        <p:txBody>
          <a:bodyPr/>
          <a:lstStyle/>
          <a:p>
            <a:pPr marL="146050" indent="0">
              <a:buNone/>
            </a:pPr>
            <a:r>
              <a:rPr lang="uk-UA" sz="2000" b="1" dirty="0"/>
              <a:t>Внутрішній рівень</a:t>
            </a:r>
          </a:p>
          <a:p>
            <a:pPr marL="146050" indent="0">
              <a:buNone/>
            </a:pPr>
            <a:endParaRPr lang="uk-UA" sz="2000" b="1" dirty="0"/>
          </a:p>
          <a:p>
            <a:r>
              <a:rPr lang="uk-UA" sz="2000" dirty="0"/>
              <a:t>менталітет, </a:t>
            </a:r>
          </a:p>
          <a:p>
            <a:r>
              <a:rPr lang="uk-UA" sz="2000" dirty="0"/>
              <a:t>цінності та ідеї, </a:t>
            </a:r>
          </a:p>
          <a:p>
            <a:r>
              <a:rPr lang="uk-UA" sz="2000" dirty="0"/>
              <a:t>вдалість реформ, </a:t>
            </a:r>
          </a:p>
          <a:p>
            <a:r>
              <a:rPr lang="uk-UA" sz="2000" dirty="0"/>
              <a:t>соціальний захист населення,</a:t>
            </a:r>
          </a:p>
          <a:p>
            <a:r>
              <a:rPr lang="uk-UA" sz="2000" dirty="0"/>
              <a:t>публічна історія.</a:t>
            </a:r>
          </a:p>
        </p:txBody>
      </p:sp>
    </p:spTree>
    <p:extLst>
      <p:ext uri="{BB962C8B-B14F-4D97-AF65-F5344CB8AC3E}">
        <p14:creationId xmlns:p14="http://schemas.microsoft.com/office/powerpoint/2010/main" val="3705860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44632B-C8EA-34CC-4487-BA5CA8A72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800" y="96644"/>
            <a:ext cx="7030500" cy="773151"/>
          </a:xfrm>
        </p:spPr>
        <p:txBody>
          <a:bodyPr/>
          <a:lstStyle/>
          <a:p>
            <a:pPr algn="ctr"/>
            <a:r>
              <a:rPr lang="uk-UA" dirty="0"/>
              <a:t>Публічний імідж держави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914C8ED-B498-CD93-9140-8A51BA70E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785" y="1345581"/>
            <a:ext cx="3472219" cy="3186070"/>
          </a:xfrm>
        </p:spPr>
        <p:txBody>
          <a:bodyPr/>
          <a:lstStyle/>
          <a:p>
            <a:pPr marL="146050" indent="0">
              <a:buNone/>
            </a:pPr>
            <a:r>
              <a:rPr lang="ru-RU" sz="2000" b="1" dirty="0" err="1"/>
              <a:t>формується</a:t>
            </a:r>
            <a:r>
              <a:rPr lang="ru-RU" sz="2000" b="1" dirty="0"/>
              <a:t> :</a:t>
            </a:r>
          </a:p>
          <a:p>
            <a:pPr marL="146050" indent="0">
              <a:buNone/>
            </a:pPr>
            <a:endParaRPr lang="ru-RU" sz="2000" b="1" dirty="0"/>
          </a:p>
          <a:p>
            <a:r>
              <a:rPr lang="ru-RU" sz="2000" dirty="0" err="1"/>
              <a:t>інструментами</a:t>
            </a:r>
            <a:r>
              <a:rPr lang="ru-RU" sz="2000" dirty="0"/>
              <a:t> </a:t>
            </a:r>
            <a:r>
              <a:rPr lang="ru-RU" sz="2000" dirty="0" err="1"/>
              <a:t>стратегічних</a:t>
            </a:r>
            <a:r>
              <a:rPr lang="ru-RU" sz="2000" dirty="0"/>
              <a:t> </a:t>
            </a:r>
            <a:r>
              <a:rPr lang="ru-RU" sz="2000" dirty="0" err="1"/>
              <a:t>комунікацій</a:t>
            </a:r>
            <a:r>
              <a:rPr lang="ru-RU" sz="2000" dirty="0"/>
              <a:t>,</a:t>
            </a:r>
          </a:p>
          <a:p>
            <a:r>
              <a:rPr lang="ru-RU" sz="2000" dirty="0"/>
              <a:t>векторами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зовнішньої</a:t>
            </a:r>
            <a:r>
              <a:rPr lang="ru-RU" sz="2000" dirty="0"/>
              <a:t> та </a:t>
            </a:r>
            <a:r>
              <a:rPr lang="ru-RU" sz="2000" dirty="0" err="1"/>
              <a:t>внутрішньої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 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8F8B78F-A342-E305-A9CA-DE69CC15831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185573" y="1345581"/>
            <a:ext cx="4698231" cy="3357054"/>
          </a:xfrm>
        </p:spPr>
        <p:txBody>
          <a:bodyPr/>
          <a:lstStyle/>
          <a:p>
            <a:pPr marL="146050" indent="0">
              <a:buNone/>
            </a:pPr>
            <a:r>
              <a:rPr lang="uk-UA" sz="2000" b="1" dirty="0"/>
              <a:t>складають:</a:t>
            </a:r>
          </a:p>
          <a:p>
            <a:pPr marL="146050" indent="0">
              <a:buNone/>
            </a:pPr>
            <a:endParaRPr lang="uk-UA" sz="2000" b="1" dirty="0"/>
          </a:p>
          <a:p>
            <a:r>
              <a:rPr lang="uk-UA" sz="2000" dirty="0"/>
              <a:t>інформація про державу на офіційних ресурсах, </a:t>
            </a:r>
          </a:p>
          <a:p>
            <a:r>
              <a:rPr lang="uk-UA" sz="2000" dirty="0"/>
              <a:t>державна символіка (герб, прапор, гімн та ін. </a:t>
            </a:r>
            <a:r>
              <a:rPr lang="uk-UA" sz="2000" dirty="0" err="1"/>
              <a:t>нац</a:t>
            </a:r>
            <a:r>
              <a:rPr lang="uk-UA" sz="2000" dirty="0"/>
              <a:t>. знаки відмінності),</a:t>
            </a:r>
          </a:p>
          <a:p>
            <a:r>
              <a:rPr lang="uk-UA" sz="2000" dirty="0"/>
              <a:t>неформальні колективні смисли (цінності, символи, стереотипи, історична пам’ять, міфи, слова-маркери, </a:t>
            </a:r>
            <a:r>
              <a:rPr lang="uk-UA" sz="2000" dirty="0" err="1"/>
              <a:t>нац</a:t>
            </a:r>
            <a:r>
              <a:rPr lang="uk-UA" sz="2000" dirty="0"/>
              <a:t>. герої та знакові публічні особи) тощо</a:t>
            </a:r>
          </a:p>
        </p:txBody>
      </p:sp>
    </p:spTree>
    <p:extLst>
      <p:ext uri="{BB962C8B-B14F-4D97-AF65-F5344CB8AC3E}">
        <p14:creationId xmlns:p14="http://schemas.microsoft.com/office/powerpoint/2010/main" val="2636605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171E60-9815-9C1D-590F-DBC7CE7E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800" y="96645"/>
            <a:ext cx="7030500" cy="832624"/>
          </a:xfrm>
        </p:spPr>
        <p:txBody>
          <a:bodyPr/>
          <a:lstStyle/>
          <a:p>
            <a:r>
              <a:rPr lang="uk-UA" dirty="0"/>
              <a:t>Приватний імідж держави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938F765-6527-70B7-2AAD-D336DF6A3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298" y="1390185"/>
            <a:ext cx="4147002" cy="3141465"/>
          </a:xfrm>
        </p:spPr>
        <p:txBody>
          <a:bodyPr/>
          <a:lstStyle/>
          <a:p>
            <a:pPr marL="146050" indent="0">
              <a:buNone/>
            </a:pPr>
            <a:r>
              <a:rPr lang="uk-UA" sz="2000" b="1" dirty="0"/>
              <a:t>Формується через :</a:t>
            </a:r>
          </a:p>
          <a:p>
            <a:pPr marL="146050" indent="0">
              <a:buNone/>
            </a:pPr>
            <a:endParaRPr lang="uk-UA" sz="2000" b="1" dirty="0"/>
          </a:p>
          <a:p>
            <a:r>
              <a:rPr lang="uk-UA" sz="2000" dirty="0"/>
              <a:t>власний досвід,</a:t>
            </a:r>
          </a:p>
          <a:p>
            <a:r>
              <a:rPr lang="uk-UA" sz="2000" dirty="0"/>
              <a:t>враження від відвідування,</a:t>
            </a:r>
          </a:p>
          <a:p>
            <a:r>
              <a:rPr lang="uk-UA" sz="2000" dirty="0"/>
              <a:t>міжособистісні розмови,</a:t>
            </a:r>
          </a:p>
          <a:p>
            <a:r>
              <a:rPr lang="uk-UA" sz="2000" dirty="0"/>
              <a:t>поверхових знань про кухню,</a:t>
            </a:r>
          </a:p>
          <a:p>
            <a:r>
              <a:rPr lang="uk-UA" sz="2000" dirty="0"/>
              <a:t>національний костюм, </a:t>
            </a:r>
          </a:p>
          <a:p>
            <a:r>
              <a:rPr lang="uk-UA" sz="2000" dirty="0"/>
              <a:t>традиції і свята народу. 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432F24B-F3D3-8552-D0A1-EFC3D923041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03650" y="1702420"/>
            <a:ext cx="3430500" cy="2252546"/>
          </a:xfrm>
        </p:spPr>
        <p:txBody>
          <a:bodyPr/>
          <a:lstStyle/>
          <a:p>
            <a:pPr marL="146050" indent="0">
              <a:buNone/>
            </a:pPr>
            <a:r>
              <a:rPr lang="uk-UA" sz="2400" dirty="0"/>
              <a:t>Цей рівень іміджу</a:t>
            </a:r>
          </a:p>
          <a:p>
            <a:pPr marL="146050" indent="0">
              <a:buNone/>
            </a:pPr>
            <a:r>
              <a:rPr lang="uk-UA" sz="2400" dirty="0"/>
              <a:t>держави за змістом є більш </a:t>
            </a:r>
            <a:r>
              <a:rPr lang="uk-UA" sz="2400" b="1" i="1" dirty="0"/>
              <a:t>споживацьким змістом</a:t>
            </a:r>
            <a:r>
              <a:rPr lang="uk-UA" sz="2400" dirty="0"/>
              <a:t>.</a:t>
            </a:r>
          </a:p>
          <a:p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24C86F8-EE3F-8126-A624-837902920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900" y="3303958"/>
            <a:ext cx="2105722" cy="152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2287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8C710B-859E-3E3B-E430-31892F694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7" y="171449"/>
            <a:ext cx="8390103" cy="477969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ru-RU" sz="2400" b="1" dirty="0"/>
            </a:br>
            <a:br>
              <a:rPr lang="ru-RU" sz="2400" b="1" dirty="0"/>
            </a:br>
            <a:br>
              <a:rPr lang="ru-RU" sz="2400" b="1" dirty="0"/>
            </a:br>
            <a:br>
              <a:rPr lang="ru-RU" sz="2400" b="1" dirty="0"/>
            </a:br>
            <a:br>
              <a:rPr lang="ru-RU" sz="2400" b="1" dirty="0"/>
            </a:br>
            <a:br>
              <a:rPr lang="ru-RU" sz="2400" b="1" dirty="0"/>
            </a:br>
            <a:br>
              <a:rPr lang="ru-RU" sz="2400" b="1" dirty="0"/>
            </a:br>
            <a:r>
              <a:rPr lang="ru-RU" sz="2400" b="1" dirty="0" err="1"/>
              <a:t>Процес</a:t>
            </a:r>
            <a:r>
              <a:rPr lang="ru-RU" sz="2400" b="1" dirty="0"/>
              <a:t> </a:t>
            </a:r>
            <a:r>
              <a:rPr lang="ru-RU" sz="2400" b="1" dirty="0" err="1"/>
              <a:t>просування</a:t>
            </a:r>
            <a:r>
              <a:rPr lang="ru-RU" sz="2400" b="1" dirty="0"/>
              <a:t> позитивного </a:t>
            </a:r>
            <a:r>
              <a:rPr lang="ru-RU" sz="2400" b="1" dirty="0" err="1"/>
              <a:t>публічного</a:t>
            </a:r>
            <a:r>
              <a:rPr lang="ru-RU" sz="2400" b="1" dirty="0"/>
              <a:t> </a:t>
            </a:r>
            <a:r>
              <a:rPr lang="ru-RU" sz="2400" b="1" dirty="0" err="1"/>
              <a:t>іміджу</a:t>
            </a:r>
            <a:r>
              <a:rPr lang="ru-RU" sz="2400" b="1" dirty="0"/>
              <a:t> </a:t>
            </a:r>
            <a:r>
              <a:rPr lang="ru-RU" sz="2400" b="1" dirty="0" err="1"/>
              <a:t>держави</a:t>
            </a:r>
            <a:br>
              <a:rPr lang="ru-RU" sz="1600" dirty="0"/>
            </a:br>
            <a:br>
              <a:rPr lang="ru-RU" sz="1600" dirty="0"/>
            </a:br>
            <a:r>
              <a:rPr lang="ru-RU" sz="1800" b="1" dirty="0" err="1"/>
              <a:t>має</a:t>
            </a:r>
            <a:r>
              <a:rPr lang="ru-RU" sz="1800" b="1" dirty="0"/>
              <a:t> </a:t>
            </a:r>
            <a:r>
              <a:rPr lang="ru-RU" sz="1800" b="1" dirty="0" err="1"/>
              <a:t>охоплювати</a:t>
            </a:r>
            <a:r>
              <a:rPr lang="ru-RU" sz="1800" b="1" dirty="0"/>
              <a:t>:</a:t>
            </a:r>
            <a:br>
              <a:rPr lang="ru-RU" sz="1800" b="1" dirty="0"/>
            </a:br>
            <a:r>
              <a:rPr lang="ru-RU" sz="1800" dirty="0"/>
              <a:t>▪</a:t>
            </a:r>
            <a:r>
              <a:rPr lang="uk-UA" sz="1800" dirty="0"/>
              <a:t>програми персонального іміджу перших осіб держави – «персоніфікація території»;</a:t>
            </a:r>
            <a:br>
              <a:rPr lang="uk-UA" sz="1800" dirty="0"/>
            </a:br>
            <a:r>
              <a:rPr lang="uk-UA" sz="1800" dirty="0"/>
              <a:t>▪ програма стратегічних комунікацій держави та формування її позитивного іміджу; </a:t>
            </a:r>
            <a:br>
              <a:rPr lang="uk-UA" sz="1800" dirty="0"/>
            </a:br>
            <a:r>
              <a:rPr lang="uk-UA" sz="1800" dirty="0"/>
              <a:t>▪ програма </a:t>
            </a:r>
            <a:r>
              <a:rPr lang="uk-UA" sz="1800" dirty="0" err="1"/>
              <a:t>івент</a:t>
            </a:r>
            <a:r>
              <a:rPr lang="uk-UA" sz="1800" dirty="0"/>
              <a:t>-менеджменту просування держави за кордоном; </a:t>
            </a:r>
            <a:br>
              <a:rPr lang="uk-UA" sz="1800" dirty="0"/>
            </a:br>
            <a:r>
              <a:rPr lang="uk-UA" sz="1800" dirty="0"/>
              <a:t>▪ галузеві програми (туризму, інвестиційного клімату, освіти тощо); </a:t>
            </a:r>
            <a:br>
              <a:rPr lang="uk-UA" sz="1800" dirty="0"/>
            </a:br>
            <a:r>
              <a:rPr lang="uk-UA" sz="1800" dirty="0"/>
              <a:t>▪ програми узгодження ієрархії іміджів (міст, областей) тощо. </a:t>
            </a:r>
            <a:br>
              <a:rPr lang="uk-UA" sz="1800" dirty="0"/>
            </a:br>
            <a:br>
              <a:rPr lang="uk-UA" sz="1800" dirty="0"/>
            </a:br>
            <a:r>
              <a:rPr lang="uk-UA" sz="1800" i="1" dirty="0"/>
              <a:t>Послідовна цілеспрямована іміджева політика території </a:t>
            </a:r>
            <a:br>
              <a:rPr lang="uk-UA" sz="1800" i="1" dirty="0"/>
            </a:br>
            <a:r>
              <a:rPr lang="uk-UA" sz="1800" i="1" dirty="0"/>
              <a:t>сприяє кристалізації іміджу в бренд </a:t>
            </a:r>
            <a:br>
              <a:rPr lang="uk-UA" sz="1800" i="1" dirty="0"/>
            </a:br>
            <a:r>
              <a:rPr lang="uk-UA" sz="1800" i="1" dirty="0"/>
              <a:t>зі стійкими репутаційними характеристиками. </a:t>
            </a:r>
            <a:br>
              <a:rPr lang="ru-RU" sz="1400" dirty="0"/>
            </a:br>
            <a:r>
              <a:rPr lang="ru-RU" sz="1400" dirty="0"/>
              <a:t>За Т. </a:t>
            </a:r>
            <a:r>
              <a:rPr lang="ru-RU" sz="1400" dirty="0" err="1"/>
              <a:t>Нагорняк</a:t>
            </a:r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br>
              <a:rPr lang="ru-RU" sz="1600" dirty="0"/>
            </a:br>
            <a:endParaRPr lang="uk-UA" sz="1600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02D8D707-E98A-8FCE-AEF2-F878E1AF83A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214945" y="3083107"/>
            <a:ext cx="2535044" cy="169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939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uk-UA" sz="2000" i="1" dirty="0"/>
            </a:br>
            <a:br>
              <a:rPr lang="uk-UA" sz="2000" i="1" dirty="0"/>
            </a:br>
            <a:br>
              <a:rPr lang="ru-RU" sz="2000" dirty="0"/>
            </a:br>
            <a:br>
              <a:rPr lang="uk-UA" sz="2000" i="1" dirty="0"/>
            </a:br>
            <a:br>
              <a:rPr lang="uk-UA" sz="2000" i="1" dirty="0"/>
            </a:br>
            <a:br>
              <a:rPr lang="uk-UA" sz="2000" i="1" dirty="0"/>
            </a:br>
            <a:endParaRPr lang="ru-RU" sz="18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Список </a:t>
            </a:r>
            <a:r>
              <a:rPr lang="ru-RU" dirty="0" err="1"/>
              <a:t>літератури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5142DB-CD32-EA17-5618-2246A5445957}"/>
              </a:ext>
            </a:extLst>
          </p:cNvPr>
          <p:cNvSpPr txBox="1"/>
          <p:nvPr/>
        </p:nvSpPr>
        <p:spPr>
          <a:xfrm>
            <a:off x="282498" y="74466"/>
            <a:ext cx="8460058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/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err="1">
                <a:solidFill>
                  <a:schemeClr val="tx1"/>
                </a:solidFill>
              </a:rPr>
              <a:t>Нагорняк</a:t>
            </a:r>
            <a:r>
              <a:rPr lang="uk-UA" dirty="0">
                <a:solidFill>
                  <a:schemeClr val="tx1"/>
                </a:solidFill>
              </a:rPr>
              <a:t> Т. Л . Публічний імідж України в умовах невизначеності. </a:t>
            </a:r>
            <a:r>
              <a:rPr lang="uk-UA" i="1" dirty="0">
                <a:solidFill>
                  <a:schemeClr val="tx1"/>
                </a:solidFill>
              </a:rPr>
              <a:t>Політичне життя</a:t>
            </a:r>
            <a:r>
              <a:rPr lang="uk-UA" dirty="0">
                <a:solidFill>
                  <a:schemeClr val="tx1"/>
                </a:solidFill>
              </a:rPr>
              <a:t>. 2022. №1. С. 77-86. </a:t>
            </a:r>
            <a:r>
              <a:rPr lang="en-US" dirty="0">
                <a:solidFill>
                  <a:schemeClr val="tx1"/>
                </a:solidFill>
              </a:rPr>
              <a:t>URL</a:t>
            </a:r>
            <a:r>
              <a:rPr lang="uk-UA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hlinkClick r:id="rId2" action="ppaction://hlinkfile"/>
              </a:rPr>
              <a:t>file:///C:/Users/User/Downloads/12038-%D0%A2%D0%B5%D0%BA%D1%81%D1%82%20%D1%81%D1%82%D0%B0%D1%82%D1%82%D1%96-23885-1-10-20220413%20(2).pdf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	Бебик В.М. Інформаційно-комунікаційний менеджмент у глобальному суспільстві: психологія, технологія, </a:t>
            </a:r>
            <a:r>
              <a:rPr lang="uk-UA" dirty="0" err="1">
                <a:solidFill>
                  <a:schemeClr val="tx1"/>
                </a:solidFill>
              </a:rPr>
              <a:t>тезніка</a:t>
            </a:r>
            <a:r>
              <a:rPr lang="uk-UA" dirty="0">
                <a:solidFill>
                  <a:schemeClr val="tx1"/>
                </a:solidFill>
              </a:rPr>
              <a:t> паблік </a:t>
            </a:r>
            <a:r>
              <a:rPr lang="uk-UA" dirty="0" err="1">
                <a:solidFill>
                  <a:schemeClr val="tx1"/>
                </a:solidFill>
              </a:rPr>
              <a:t>рилейшнз</a:t>
            </a:r>
            <a:r>
              <a:rPr lang="uk-UA" dirty="0">
                <a:solidFill>
                  <a:schemeClr val="tx1"/>
                </a:solidFill>
              </a:rPr>
              <a:t> : </a:t>
            </a:r>
            <a:r>
              <a:rPr lang="uk-UA" dirty="0" err="1">
                <a:solidFill>
                  <a:schemeClr val="tx1"/>
                </a:solidFill>
              </a:rPr>
              <a:t>монорафія</a:t>
            </a:r>
            <a:r>
              <a:rPr lang="uk-UA" dirty="0">
                <a:solidFill>
                  <a:schemeClr val="tx1"/>
                </a:solidFill>
              </a:rPr>
              <a:t>. </a:t>
            </a:r>
            <a:r>
              <a:rPr lang="uk-UA" dirty="0" err="1">
                <a:solidFill>
                  <a:schemeClr val="tx1"/>
                </a:solidFill>
              </a:rPr>
              <a:t>Київ:МАУП</a:t>
            </a:r>
            <a:r>
              <a:rPr lang="uk-UA" dirty="0">
                <a:solidFill>
                  <a:schemeClr val="tx1"/>
                </a:solidFill>
              </a:rPr>
              <a:t>, 2005. 440 с.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https://uu.edu.ua/upload/Osvita/Navch_metod_d_t/Navch_metod_materiali/Zhurnalistika/Informac_comunicac_management.pdf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	Дячук В. П. </a:t>
            </a:r>
            <a:r>
              <a:rPr lang="uk-UA" dirty="0" err="1">
                <a:solidFill>
                  <a:schemeClr val="tx1"/>
                </a:solidFill>
              </a:rPr>
              <a:t>Іміджологія</a:t>
            </a:r>
            <a:r>
              <a:rPr lang="uk-UA" dirty="0">
                <a:solidFill>
                  <a:schemeClr val="tx1"/>
                </a:solidFill>
              </a:rPr>
              <a:t>. Соціокультурний вимір : </a:t>
            </a:r>
            <a:r>
              <a:rPr lang="uk-UA" dirty="0" err="1">
                <a:solidFill>
                  <a:schemeClr val="tx1"/>
                </a:solidFill>
              </a:rPr>
              <a:t>навч</a:t>
            </a:r>
            <a:r>
              <a:rPr lang="uk-UA" dirty="0">
                <a:solidFill>
                  <a:schemeClr val="tx1"/>
                </a:solidFill>
              </a:rPr>
              <a:t>. </a:t>
            </a:r>
            <a:r>
              <a:rPr lang="uk-UA" dirty="0" err="1">
                <a:solidFill>
                  <a:schemeClr val="tx1"/>
                </a:solidFill>
              </a:rPr>
              <a:t>посіб</a:t>
            </a:r>
            <a:r>
              <a:rPr lang="uk-UA" dirty="0">
                <a:solidFill>
                  <a:schemeClr val="tx1"/>
                </a:solidFill>
              </a:rPr>
              <a:t>. Київ : Видавництво Ліра-К, 2017. 308 с.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hlinkClick r:id="rId4"/>
              </a:rPr>
              <a:t>https://elib.nakkkim.edu.ua/bitstream/handle/123456789/3688/Diachuk_Imigologia.pdf?sequence=1&amp;isAllowed=y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	Імідж України. Міністерство закордонних справ України. </a:t>
            </a:r>
            <a:r>
              <a:rPr lang="en-US" dirty="0">
                <a:solidFill>
                  <a:schemeClr val="tx1"/>
                </a:solidFill>
              </a:rPr>
              <a:t>https://mfa.gov.ua/tag/imidzh-ukrayini?&amp;type=all&amp;tags=%D0%86%D0%BC%D1%96%D0%B4%D0%B6%20%D0%A3%D0%BA%D1%80%D0%B0%D1%97%D0%BD%D0%B8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2860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CCBE7AE-30F2-A947-E4A3-3C71029B8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885" y="257695"/>
            <a:ext cx="8562108" cy="4273955"/>
          </a:xfrm>
        </p:spPr>
        <p:txBody>
          <a:bodyPr/>
          <a:lstStyle/>
          <a:p>
            <a:pPr marL="146050" indent="0" algn="ctr">
              <a:buNone/>
            </a:pP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Іміджелогія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4605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 про технологію створення бажаного  потрібного образу (п. 90-х р). 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«</a:t>
            </a:r>
            <a:r>
              <a:rPr lang="uk-UA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іміджелогія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перекладається, як «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 про образ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146050" indent="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image»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– образ, подоба, зображення, відображення </a:t>
            </a:r>
          </a:p>
          <a:p>
            <a:pPr marL="146050" indent="0" algn="just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logos»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– слово, мова, роздум). </a:t>
            </a:r>
          </a:p>
          <a:p>
            <a:pPr marL="146050" indent="0" algn="just">
              <a:buNone/>
            </a:pP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6050" indent="0" algn="just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іміджелогія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іміджмейкерство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вивчає технології формування іміджу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неймінг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іміджмейкінг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техніки створення яскравого образу).</a:t>
            </a:r>
          </a:p>
        </p:txBody>
      </p:sp>
    </p:spTree>
    <p:extLst>
      <p:ext uri="{BB962C8B-B14F-4D97-AF65-F5344CB8AC3E}">
        <p14:creationId xmlns:p14="http://schemas.microsoft.com/office/powerpoint/2010/main" val="223554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>
            <a:spLocks noGrp="1"/>
          </p:cNvSpPr>
          <p:nvPr>
            <p:ph type="title"/>
          </p:nvPr>
        </p:nvSpPr>
        <p:spPr>
          <a:xfrm>
            <a:off x="285751" y="190500"/>
            <a:ext cx="8458200" cy="46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400" dirty="0"/>
            </a:br>
            <a:r>
              <a:rPr lang="ru-RU" sz="2800" b="1" dirty="0"/>
              <a:t>ІМІДЖ</a:t>
            </a:r>
            <a:r>
              <a:rPr lang="uk-UA" sz="2800" b="1" i="1" dirty="0"/>
              <a:t> </a:t>
            </a:r>
            <a:br>
              <a:rPr lang="uk-UA" sz="1400" b="1" i="1" dirty="0"/>
            </a:br>
            <a:br>
              <a:rPr lang="uk-UA" sz="1400" b="1" i="1" dirty="0"/>
            </a:br>
            <a:br>
              <a:rPr lang="uk-UA" sz="1400" b="1" i="1" dirty="0"/>
            </a:br>
            <a:br>
              <a:rPr lang="uk-UA" sz="1400" b="1" i="1" dirty="0"/>
            </a:br>
            <a:r>
              <a:rPr lang="uk-UA" sz="2800" b="1" i="1" dirty="0"/>
              <a:t>Від лат. </a:t>
            </a:r>
            <a:r>
              <a:rPr lang="en-US" sz="2800" b="1" i="1" dirty="0"/>
              <a:t>imago, </a:t>
            </a:r>
            <a:r>
              <a:rPr lang="en-US" sz="2800" b="1" i="1" dirty="0" err="1"/>
              <a:t>imitari</a:t>
            </a:r>
            <a:r>
              <a:rPr lang="en-US" sz="2800" b="1" i="1" dirty="0"/>
              <a:t> – </a:t>
            </a:r>
            <a:r>
              <a:rPr lang="uk-UA" sz="2800" b="1" i="1" dirty="0"/>
              <a:t>імітувати – це «</a:t>
            </a:r>
            <a:r>
              <a:rPr lang="uk-UA" sz="2800" b="1" i="1" dirty="0" err="1"/>
              <a:t>мисленне</a:t>
            </a:r>
            <a:r>
              <a:rPr lang="uk-UA" sz="2800" b="1" i="1" dirty="0"/>
              <a:t> уявлення про людину, товар чи інститут, яке цілеспрямовано формується в масовій свідомості за допомогою пабліситі, реклами або пропаганди </a:t>
            </a:r>
            <a:br>
              <a:rPr lang="ru-RU" sz="2800" dirty="0"/>
            </a:br>
            <a:br>
              <a:rPr lang="ru-RU" sz="2800" dirty="0"/>
            </a:br>
            <a:endParaRPr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BAEC21-4FF5-9EA3-E1B5-2D731F790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800" y="365761"/>
            <a:ext cx="7030500" cy="689956"/>
          </a:xfrm>
        </p:spPr>
        <p:txBody>
          <a:bodyPr/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 управління особистісним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іміджем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9D2EAA7-E802-8688-D515-D041F6CE6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8764" y="1346661"/>
            <a:ext cx="8221287" cy="3431077"/>
          </a:xfrm>
        </p:spPr>
        <p:txBody>
          <a:bodyPr/>
          <a:lstStyle/>
          <a:p>
            <a:pPr marL="488950" indent="-342900">
              <a:buFont typeface="+mj-lt"/>
              <a:buAutoNum type="alphaLcParenR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масовий імідж, тобто образ, орієнтованого одночасно на різні соціальні групи. Мета - досягнення популярності й масового визнання (політик, артист, телеведучий, керівник великої корпорації).</a:t>
            </a:r>
          </a:p>
          <a:p>
            <a:pPr marL="488950" indent="-342900">
              <a:buFont typeface="+mj-lt"/>
              <a:buAutoNum type="alphaLcParenR"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8950" indent="-342900">
              <a:buFont typeface="+mj-lt"/>
              <a:buAutoNum type="alphaLcParenR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цільовий іміджу - орієнтований на конкретну соціальну групу і орієнтується на очікування певної аудиторії (вузькопрофільній, дитячій, молодіжній, інтелектуальній тощо).</a:t>
            </a:r>
          </a:p>
          <a:p>
            <a:pPr marL="488950" indent="-342900">
              <a:buFont typeface="+mj-lt"/>
              <a:buAutoNum type="alphaLcParenR"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8950" indent="-342900">
              <a:buFont typeface="+mj-lt"/>
              <a:buAutoNum type="alphaLcParenR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«розрив звичних стереотипів» або «креативний вибух» -  націлена на самореалізацію та побудову оригінального іміджу, що різко дисонує на фоні звичних образів. Оригінальний імідж спростовує будь-які правила й закони. </a:t>
            </a:r>
          </a:p>
          <a:p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595481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6" name="Google Shape;296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ru-RU" sz="2800" b="0" dirty="0"/>
              <a:t>	ВИДИ ІНДИВІДУАЛЬНОГО ІМІДЖУ</a:t>
            </a:r>
            <a:endParaRPr sz="280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sz="2800" dirty="0" err="1"/>
              <a:t>Габітарний</a:t>
            </a:r>
            <a:r>
              <a:rPr lang="uk-UA" sz="2800" dirty="0"/>
              <a:t> імідж. </a:t>
            </a:r>
          </a:p>
          <a:p>
            <a:pPr marL="514350" indent="-514350">
              <a:buAutoNum type="arabicPeriod"/>
            </a:pPr>
            <a:r>
              <a:rPr lang="uk-UA" sz="2800" dirty="0"/>
              <a:t>Вербальний імідж. </a:t>
            </a:r>
          </a:p>
          <a:p>
            <a:pPr marL="514350" indent="-514350">
              <a:buAutoNum type="arabicPeriod"/>
            </a:pPr>
            <a:r>
              <a:rPr lang="uk-UA" sz="2800" dirty="0" err="1"/>
              <a:t>Середовищний</a:t>
            </a:r>
            <a:r>
              <a:rPr lang="uk-UA" sz="2800" dirty="0"/>
              <a:t> імідж.</a:t>
            </a:r>
          </a:p>
          <a:p>
            <a:pPr marL="514350" indent="-514350">
              <a:buAutoNum type="arabicPeriod"/>
            </a:pPr>
            <a:r>
              <a:rPr lang="uk-UA" sz="2800" dirty="0"/>
              <a:t>Уречевлений імідж.</a:t>
            </a:r>
          </a:p>
          <a:p>
            <a:pPr marL="514350" indent="-514350">
              <a:buAutoNum type="arabicPeriod"/>
            </a:pPr>
            <a:r>
              <a:rPr lang="uk-UA" sz="2800" dirty="0"/>
              <a:t>Кінетичний імідж. </a:t>
            </a:r>
          </a:p>
          <a:p>
            <a:pPr marL="514350" indent="-514350">
              <a:buAutoNum type="arabicPeriod"/>
            </a:pPr>
            <a:r>
              <a:rPr lang="uk-UA" sz="2800" dirty="0"/>
              <a:t>Ментальний імідж.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F2E832D-06F6-7166-F337-3DBE5B981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ІНСТРУМЕНТИ ІМІДЖМЕЙКІНГУ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0A1978-E11B-FA97-E881-56C67F52A867}"/>
              </a:ext>
            </a:extLst>
          </p:cNvPr>
          <p:cNvSpPr txBox="1"/>
          <p:nvPr/>
        </p:nvSpPr>
        <p:spPr>
          <a:xfrm>
            <a:off x="1884772" y="544565"/>
            <a:ext cx="735482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Позиціонування. </a:t>
            </a:r>
          </a:p>
          <a:p>
            <a:pPr marL="457200" indent="-457200">
              <a:buAutoNum type="arabicPeriod"/>
            </a:pP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Міфологозація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Емоціоналізація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Вербалізація. </a:t>
            </a:r>
          </a:p>
          <a:p>
            <a:pPr marL="457200" indent="-457200">
              <a:buAutoNum type="arabicPeriod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Деталізація. </a:t>
            </a:r>
          </a:p>
        </p:txBody>
      </p:sp>
    </p:spTree>
    <p:extLst>
      <p:ext uri="{BB962C8B-B14F-4D97-AF65-F5344CB8AC3E}">
        <p14:creationId xmlns:p14="http://schemas.microsoft.com/office/powerpoint/2010/main" val="3491071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428626"/>
            <a:ext cx="8267699" cy="3914774"/>
          </a:xfrm>
        </p:spPr>
        <p:txBody>
          <a:bodyPr/>
          <a:lstStyle/>
          <a:p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іміджу (за К. </a:t>
            </a:r>
            <a:r>
              <a:rPr lang="uk-UA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Шенфельдом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  <a:b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імідж товару, </a:t>
            </a:r>
            <a:b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імідж управлінський/фінансовий, </a:t>
            </a:r>
            <a:b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імідж громадський, </a:t>
            </a:r>
            <a:b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імідж корпорації як продавця.</a:t>
            </a:r>
            <a:br>
              <a:rPr lang="uk-UA" sz="2800" b="1" dirty="0"/>
            </a:br>
            <a:br>
              <a:rPr lang="uk-UA" sz="2400" b="1" dirty="0"/>
            </a:br>
            <a:br>
              <a:rPr lang="ru-RU" sz="2400" dirty="0"/>
            </a:br>
            <a:br>
              <a:rPr lang="ru-RU" sz="2000" dirty="0"/>
            </a:br>
            <a:endParaRPr lang="ru-RU" sz="2000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2"/>
          <p:cNvSpPr>
            <a:spLocks noGrp="1"/>
          </p:cNvSpPr>
          <p:nvPr>
            <p:ph type="title"/>
          </p:nvPr>
        </p:nvSpPr>
        <p:spPr>
          <a:xfrm>
            <a:off x="485775" y="772725"/>
            <a:ext cx="8058150" cy="3732600"/>
          </a:xfrm>
        </p:spPr>
        <p:txBody>
          <a:bodyPr/>
          <a:lstStyle/>
          <a:p>
            <a:pPr algn="just"/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Імідж тільки частково «належить» фірмі – у вигляді візуальної атрибутики фірмового стилю, інша його частина створюється засобами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живе в масовій свідомості споживача. </a:t>
            </a:r>
            <a:br>
              <a:rPr lang="ru-RU" sz="2800" dirty="0"/>
            </a:br>
            <a:br>
              <a:rPr lang="ru-RU" sz="2000" dirty="0"/>
            </a:b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3500</TotalTime>
  <Words>1757</Words>
  <Application>Microsoft Office PowerPoint</Application>
  <PresentationFormat>Екран (16:9)</PresentationFormat>
  <Paragraphs>153</Paragraphs>
  <Slides>27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4" baseType="lpstr">
      <vt:lpstr>Wingdings</vt:lpstr>
      <vt:lpstr>Times New Roman</vt:lpstr>
      <vt:lpstr>Tw Cen MT</vt:lpstr>
      <vt:lpstr>Arial</vt:lpstr>
      <vt:lpstr>Calibri</vt:lpstr>
      <vt:lpstr>Wingdings 2</vt:lpstr>
      <vt:lpstr>Обычная</vt:lpstr>
      <vt:lpstr>      Пит Іміджмейкінг та іміджеві стратегії 1. Поняття іміджу та імідж-менеджменту. 2. Іміджмейкінг та іміжформуюча інформації. 3. Інструменти іміджмейкінгу. 4. Прикладні стратегії іміджбілдінгу.        </vt:lpstr>
      <vt:lpstr> Історичні факти:  Вперше поняття іміджу з’явилось у 60-80 роках ХХ століття в галузі загальної та соціальної психології в дослідженнях зарубіжних вчених.  Практична теорія іміджу формувалася на Заході в 60-ті роки ХХ ст. в економічній сфері як протидія рекламній діяльності конкурентів.   Суть її, визначена визнаним фахівцем реклами Д. Огілві: для успішної реалізації товару важливіше створювати у свідомості споживача його позитивний образ, ніж надавати інформацію про його окремі специфічні властивості.    </vt:lpstr>
      <vt:lpstr>Презентація PowerPoint</vt:lpstr>
      <vt:lpstr>  ІМІДЖ     Від лат. imago, imitari – імітувати – це «мисленне уявлення про людину, товар чи інститут, яке цілеспрямовано формується в масовій свідомості за допомогою пабліситі, реклами або пропаганди   </vt:lpstr>
      <vt:lpstr>Стратегії управління особистісним іміджем</vt:lpstr>
      <vt:lpstr> ВИДИ ІНДИВІДУАЛЬНОГО ІМІДЖУ</vt:lpstr>
      <vt:lpstr>ІНСТРУМЕНТИ ІМІДЖМЕЙКІНГУ</vt:lpstr>
      <vt:lpstr>Структура іміджу (за К. Шенфельдом):    - імідж товару,  - імідж управлінський/фінансовий,  - імідж громадський,  - імідж корпорації як продавця.    </vt:lpstr>
      <vt:lpstr> Імідж тільки частково «належить» фірмі – у вигляді візуальної атрибутики фірмового стилю, інша його частина створюється засобами PR і живе в масовій свідомості споживача.   </vt:lpstr>
      <vt:lpstr>        Пряма іміджеформувальна інформація – та, яку людина одержує під час безпосереднього контакту з об’єктом:      а) про особливості психіки (характер, темперамент, інтелект, а також про установки, світогляд і. т. д.)     б) про зовнішність.       </vt:lpstr>
      <vt:lpstr> Непряма іміджеформувальна інформація – це інформація, отримана від третіх осіб:  1) «треті особи», тобто люди, що повідомили про людину якусь інформацію;   2) продукти вашої діяльності;   3) сформоване людиною середовище її існування (кабінет або будинок, автомобіль, секретар, імідж усієї організації). </vt:lpstr>
      <vt:lpstr>Прикладні стратегії іміджбілдінгу:   - стратегія лідерства за категорією, - стратегія просування іміджу в контексті просування актуальної ідеї-мрії,  - через персоніфікацію корпоративного іміджу в іміджі лідера,  - через лідерство за якістю,  - за контрастом з контекстом.   </vt:lpstr>
      <vt:lpstr>Презентація PowerPoint</vt:lpstr>
      <vt:lpstr>Створення іміджу</vt:lpstr>
      <vt:lpstr> основні іміджі у сфері політики</vt:lpstr>
      <vt:lpstr>Основні підходи до формування іміджу </vt:lpstr>
      <vt:lpstr>Досвід передвиборчих матеріалів</vt:lpstr>
      <vt:lpstr>      </vt:lpstr>
      <vt:lpstr>Типові засоби руйнування іміджу </vt:lpstr>
      <vt:lpstr>Презентація PowerPoint</vt:lpstr>
      <vt:lpstr>Імідж держави</vt:lpstr>
      <vt:lpstr>Презентація PowerPoint</vt:lpstr>
      <vt:lpstr>Просування державного іміджу</vt:lpstr>
      <vt:lpstr>Публічний імідж держави</vt:lpstr>
      <vt:lpstr>Приватний імідж держави</vt:lpstr>
      <vt:lpstr>       Процес просування позитивного публічного іміджу держави  має охоплювати: ▪програми персонального іміджу перших осіб держави – «персоніфікація території»; ▪ програма стратегічних комунікацій держави та формування її позитивного іміджу;  ▪ програма івент-менеджменту просування держави за кордоном;  ▪ галузеві програми (туризму, інвестиційного клімату, освіти тощо);  ▪ програми узгодження ієрархії іміджів (міст, областей) тощо.   Послідовна цілеспрямована іміджева політика території  сприяє кристалізації іміджу в бренд  зі стійкими репутаційними характеристиками.  За Т. Нагорняк           </vt:lpstr>
      <vt:lpstr>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Менеджмент кризових комунікацій </dc:title>
  <cp:lastModifiedBy>User</cp:lastModifiedBy>
  <cp:revision>177</cp:revision>
  <dcterms:modified xsi:type="dcterms:W3CDTF">2024-04-18T09:27:47Z</dcterms:modified>
</cp:coreProperties>
</file>