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56" r:id="rId2"/>
    <p:sldId id="267" r:id="rId3"/>
    <p:sldId id="266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97" r:id="rId15"/>
    <p:sldId id="276" r:id="rId16"/>
    <p:sldId id="277" r:id="rId17"/>
    <p:sldId id="278" r:id="rId18"/>
    <p:sldId id="29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9" r:id="rId37"/>
    <p:sldId id="300" r:id="rId38"/>
    <p:sldId id="301" r:id="rId39"/>
    <p:sldId id="307" r:id="rId40"/>
    <p:sldId id="308" r:id="rId41"/>
    <p:sldId id="309" r:id="rId42"/>
    <p:sldId id="302" r:id="rId43"/>
    <p:sldId id="310" r:id="rId44"/>
    <p:sldId id="311" r:id="rId45"/>
    <p:sldId id="303" r:id="rId46"/>
    <p:sldId id="304" r:id="rId47"/>
    <p:sldId id="305" r:id="rId48"/>
    <p:sldId id="306" r:id="rId49"/>
    <p:sldId id="312" r:id="rId50"/>
    <p:sldId id="313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95287-8F26-47FD-8C44-BF572177EF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D45007-CF33-45C7-84A8-61CB3B4644FB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According to the membership</a:t>
          </a:r>
          <a:endParaRPr lang="ru-RU" sz="2400" b="1" dirty="0">
            <a:solidFill>
              <a:schemeClr val="bg1"/>
            </a:solidFill>
          </a:endParaRPr>
        </a:p>
      </dgm:t>
    </dgm:pt>
    <dgm:pt modelId="{51AFB9F8-80D0-4D09-B95A-90BB20CA3FC8}" type="parTrans" cxnId="{7B09E041-D7A5-4FFC-89D9-2B4B2DEC059A}">
      <dgm:prSet/>
      <dgm:spPr/>
      <dgm:t>
        <a:bodyPr/>
        <a:lstStyle/>
        <a:p>
          <a:endParaRPr lang="ru-RU"/>
        </a:p>
      </dgm:t>
    </dgm:pt>
    <dgm:pt modelId="{39C9437E-47EE-422F-AD8D-9A65F4587274}" type="sibTrans" cxnId="{7B09E041-D7A5-4FFC-89D9-2B4B2DEC059A}">
      <dgm:prSet/>
      <dgm:spPr/>
      <dgm:t>
        <a:bodyPr/>
        <a:lstStyle/>
        <a:p>
          <a:endParaRPr lang="ru-RU"/>
        </a:p>
      </dgm:t>
    </dgm:pt>
    <dgm:pt modelId="{CD04A5AB-714D-44B8-9969-C3C6716107D3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Open</a:t>
          </a:r>
          <a:endParaRPr lang="ru-RU" sz="2400" b="1" dirty="0">
            <a:solidFill>
              <a:schemeClr val="bg1"/>
            </a:solidFill>
          </a:endParaRPr>
        </a:p>
      </dgm:t>
    </dgm:pt>
    <dgm:pt modelId="{B44C39D4-CB56-4549-B805-3B061334E7FB}" type="parTrans" cxnId="{267946ED-909E-424F-9567-EB42DD165246}">
      <dgm:prSet/>
      <dgm:spPr/>
      <dgm:t>
        <a:bodyPr/>
        <a:lstStyle/>
        <a:p>
          <a:endParaRPr lang="ru-RU"/>
        </a:p>
      </dgm:t>
    </dgm:pt>
    <dgm:pt modelId="{41CFFD4A-F214-43A1-9D01-E5ECE0C7CA8C}" type="sibTrans" cxnId="{267946ED-909E-424F-9567-EB42DD165246}">
      <dgm:prSet/>
      <dgm:spPr/>
      <dgm:t>
        <a:bodyPr/>
        <a:lstStyle/>
        <a:p>
          <a:endParaRPr lang="ru-RU"/>
        </a:p>
      </dgm:t>
    </dgm:pt>
    <dgm:pt modelId="{18B82E96-7A2D-4BCD-A1F6-DB1AFA9AEBF2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According to the structural organization</a:t>
          </a:r>
          <a:endParaRPr lang="ru-RU" sz="2400" b="1" dirty="0">
            <a:solidFill>
              <a:schemeClr val="bg1"/>
            </a:solidFill>
          </a:endParaRPr>
        </a:p>
      </dgm:t>
    </dgm:pt>
    <dgm:pt modelId="{79A32314-A67C-4799-8632-DBD8C6A0759E}" type="parTrans" cxnId="{D4B5A3AF-E490-4E34-B705-3F1AA7D6FFF3}">
      <dgm:prSet/>
      <dgm:spPr/>
      <dgm:t>
        <a:bodyPr/>
        <a:lstStyle/>
        <a:p>
          <a:endParaRPr lang="ru-RU"/>
        </a:p>
      </dgm:t>
    </dgm:pt>
    <dgm:pt modelId="{0FFBDED4-8CAE-430F-B695-41BB2BE89B16}" type="sibTrans" cxnId="{D4B5A3AF-E490-4E34-B705-3F1AA7D6FFF3}">
      <dgm:prSet/>
      <dgm:spPr/>
      <dgm:t>
        <a:bodyPr/>
        <a:lstStyle/>
        <a:p>
          <a:endParaRPr lang="ru-RU"/>
        </a:p>
      </dgm:t>
    </dgm:pt>
    <dgm:pt modelId="{EE5C93EC-E363-4131-B895-58D5D3AB6E04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Traditional </a:t>
          </a:r>
          <a:r>
            <a:rPr lang="uk-UA" sz="2400" b="1" dirty="0" smtClean="0">
              <a:solidFill>
                <a:schemeClr val="bg1"/>
              </a:solidFill>
            </a:rPr>
            <a:t>(</a:t>
          </a:r>
          <a:r>
            <a:rPr lang="en-US" sz="2400" b="1" dirty="0" smtClean="0">
              <a:solidFill>
                <a:schemeClr val="bg1"/>
              </a:solidFill>
            </a:rPr>
            <a:t>all existing organizations, except the EU</a:t>
          </a:r>
          <a:r>
            <a:rPr lang="uk-UA" sz="2400" b="1" dirty="0" smtClean="0">
              <a:solidFill>
                <a:schemeClr val="bg1"/>
              </a:solidFill>
            </a:rPr>
            <a:t>)</a:t>
          </a:r>
          <a:endParaRPr lang="ru-RU" sz="2400" b="1" dirty="0">
            <a:solidFill>
              <a:schemeClr val="bg1"/>
            </a:solidFill>
          </a:endParaRPr>
        </a:p>
      </dgm:t>
    </dgm:pt>
    <dgm:pt modelId="{54F80056-2D6A-4083-AF58-BCDBBFDB43F4}" type="parTrans" cxnId="{572E8B9C-48C2-46D9-9B58-3EACFA35E14F}">
      <dgm:prSet/>
      <dgm:spPr/>
      <dgm:t>
        <a:bodyPr/>
        <a:lstStyle/>
        <a:p>
          <a:endParaRPr lang="ru-RU"/>
        </a:p>
      </dgm:t>
    </dgm:pt>
    <dgm:pt modelId="{0BBDC194-44E3-463B-96E4-1E811D6AEB73}" type="sibTrans" cxnId="{572E8B9C-48C2-46D9-9B58-3EACFA35E14F}">
      <dgm:prSet/>
      <dgm:spPr/>
      <dgm:t>
        <a:bodyPr/>
        <a:lstStyle/>
        <a:p>
          <a:endParaRPr lang="ru-RU"/>
        </a:p>
      </dgm:t>
    </dgm:pt>
    <dgm:pt modelId="{B5985459-1842-48FD-80BE-27F4918A0A29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According to the geographical location</a:t>
          </a:r>
          <a:endParaRPr lang="ru-RU" sz="2400" b="1" dirty="0">
            <a:solidFill>
              <a:schemeClr val="bg1"/>
            </a:solidFill>
          </a:endParaRPr>
        </a:p>
      </dgm:t>
    </dgm:pt>
    <dgm:pt modelId="{6E8F8F74-0B07-4AA8-BD5F-55931D0BAD08}" type="parTrans" cxnId="{3FAD2CC9-6D6C-4256-A446-6DA4DFF0586A}">
      <dgm:prSet/>
      <dgm:spPr/>
      <dgm:t>
        <a:bodyPr/>
        <a:lstStyle/>
        <a:p>
          <a:endParaRPr lang="ru-RU"/>
        </a:p>
      </dgm:t>
    </dgm:pt>
    <dgm:pt modelId="{5419AAA8-D7F8-4278-925A-68A8514EDFBC}" type="sibTrans" cxnId="{3FAD2CC9-6D6C-4256-A446-6DA4DFF0586A}">
      <dgm:prSet/>
      <dgm:spPr/>
      <dgm:t>
        <a:bodyPr/>
        <a:lstStyle/>
        <a:p>
          <a:endParaRPr lang="ru-RU"/>
        </a:p>
      </dgm:t>
    </dgm:pt>
    <dgm:pt modelId="{EA86510D-D246-4F6C-B38D-5708A3196135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Restricted </a:t>
          </a:r>
          <a:endParaRPr lang="ru-RU" sz="2400" b="1" dirty="0">
            <a:solidFill>
              <a:schemeClr val="bg1"/>
            </a:solidFill>
          </a:endParaRPr>
        </a:p>
      </dgm:t>
    </dgm:pt>
    <dgm:pt modelId="{E3393C73-A05C-4277-943C-FA672C4F20D0}" type="parTrans" cxnId="{532072EE-F59B-4C0F-8F5D-A980AB65804A}">
      <dgm:prSet/>
      <dgm:spPr/>
      <dgm:t>
        <a:bodyPr/>
        <a:lstStyle/>
        <a:p>
          <a:endParaRPr lang="ru-RU"/>
        </a:p>
      </dgm:t>
    </dgm:pt>
    <dgm:pt modelId="{BE270EC2-FB6B-41B5-915D-07CDDA46790D}" type="sibTrans" cxnId="{532072EE-F59B-4C0F-8F5D-A980AB65804A}">
      <dgm:prSet/>
      <dgm:spPr/>
      <dgm:t>
        <a:bodyPr/>
        <a:lstStyle/>
        <a:p>
          <a:endParaRPr lang="ru-RU"/>
        </a:p>
      </dgm:t>
    </dgm:pt>
    <dgm:pt modelId="{958B20CF-6FA2-45A7-AEEB-28515B5FD60A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According to the functions and tasks</a:t>
          </a:r>
          <a:endParaRPr lang="ru-RU" sz="2400" b="1" dirty="0">
            <a:solidFill>
              <a:schemeClr val="bg1"/>
            </a:solidFill>
          </a:endParaRPr>
        </a:p>
      </dgm:t>
    </dgm:pt>
    <dgm:pt modelId="{47DE5F1D-8BB4-49DA-B347-398AF8CEBAB1}" type="parTrans" cxnId="{E04D2C3E-3787-43EA-B3E6-5EACFE2C3C78}">
      <dgm:prSet/>
      <dgm:spPr/>
      <dgm:t>
        <a:bodyPr/>
        <a:lstStyle/>
        <a:p>
          <a:endParaRPr lang="ru-RU"/>
        </a:p>
      </dgm:t>
    </dgm:pt>
    <dgm:pt modelId="{597B5751-4DD0-4D18-A90B-937EACE19854}" type="sibTrans" cxnId="{E04D2C3E-3787-43EA-B3E6-5EACFE2C3C78}">
      <dgm:prSet/>
      <dgm:spPr/>
      <dgm:t>
        <a:bodyPr/>
        <a:lstStyle/>
        <a:p>
          <a:endParaRPr lang="ru-RU"/>
        </a:p>
      </dgm:t>
    </dgm:pt>
    <dgm:pt modelId="{846F2F5F-8106-4C9F-8486-95C4E065CC47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Global (Universal)</a:t>
          </a:r>
          <a:endParaRPr lang="ru-RU" sz="2400" b="1" dirty="0">
            <a:solidFill>
              <a:schemeClr val="bg1"/>
            </a:solidFill>
          </a:endParaRPr>
        </a:p>
      </dgm:t>
    </dgm:pt>
    <dgm:pt modelId="{AC6B0E50-CDF3-45FE-96C1-12306CF7AA8F}" type="parTrans" cxnId="{20D2AFA5-39DB-46FE-AF8A-C38E0CCAD87A}">
      <dgm:prSet/>
      <dgm:spPr/>
      <dgm:t>
        <a:bodyPr/>
        <a:lstStyle/>
        <a:p>
          <a:endParaRPr lang="ru-RU"/>
        </a:p>
      </dgm:t>
    </dgm:pt>
    <dgm:pt modelId="{0FC61D1B-116D-40C8-B37C-2BF79A0C0E26}" type="sibTrans" cxnId="{20D2AFA5-39DB-46FE-AF8A-C38E0CCAD87A}">
      <dgm:prSet/>
      <dgm:spPr/>
      <dgm:t>
        <a:bodyPr/>
        <a:lstStyle/>
        <a:p>
          <a:endParaRPr lang="ru-RU"/>
        </a:p>
      </dgm:t>
    </dgm:pt>
    <dgm:pt modelId="{1C7D963C-5CA1-4017-AF4B-5C44BE5B2208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 Regional </a:t>
          </a:r>
          <a:endParaRPr lang="ru-RU" sz="2400" b="1" dirty="0">
            <a:solidFill>
              <a:schemeClr val="bg1"/>
            </a:solidFill>
          </a:endParaRPr>
        </a:p>
      </dgm:t>
    </dgm:pt>
    <dgm:pt modelId="{7E64D629-DD4B-4561-B89F-8DBDF5CBC86F}" type="parTrans" cxnId="{A5A80C06-7C75-484F-A0E2-89B30C9C9FF2}">
      <dgm:prSet/>
      <dgm:spPr/>
      <dgm:t>
        <a:bodyPr/>
        <a:lstStyle/>
        <a:p>
          <a:endParaRPr lang="ru-RU"/>
        </a:p>
      </dgm:t>
    </dgm:pt>
    <dgm:pt modelId="{EC1E03D0-6DEB-4B22-9D82-117B6FF2E1C4}" type="sibTrans" cxnId="{A5A80C06-7C75-484F-A0E2-89B30C9C9FF2}">
      <dgm:prSet/>
      <dgm:spPr/>
      <dgm:t>
        <a:bodyPr/>
        <a:lstStyle/>
        <a:p>
          <a:endParaRPr lang="ru-RU"/>
        </a:p>
      </dgm:t>
    </dgm:pt>
    <dgm:pt modelId="{75865B2F-2FA4-40D0-B96E-94DB26A44557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of general purposes</a:t>
          </a:r>
          <a:endParaRPr lang="ru-RU" sz="2400" b="1" dirty="0">
            <a:solidFill>
              <a:schemeClr val="bg1"/>
            </a:solidFill>
          </a:endParaRPr>
        </a:p>
      </dgm:t>
    </dgm:pt>
    <dgm:pt modelId="{0262523D-886B-4858-A7A7-2F3BBFF79553}" type="parTrans" cxnId="{FE426BDC-0E7C-458A-B6EE-F6B0F9F075EE}">
      <dgm:prSet/>
      <dgm:spPr/>
      <dgm:t>
        <a:bodyPr/>
        <a:lstStyle/>
        <a:p>
          <a:endParaRPr lang="ru-RU"/>
        </a:p>
      </dgm:t>
    </dgm:pt>
    <dgm:pt modelId="{3E29F3F0-7C1D-4FCF-8927-91EE456C42A1}" type="sibTrans" cxnId="{FE426BDC-0E7C-458A-B6EE-F6B0F9F075EE}">
      <dgm:prSet/>
      <dgm:spPr/>
      <dgm:t>
        <a:bodyPr/>
        <a:lstStyle/>
        <a:p>
          <a:endParaRPr lang="ru-RU"/>
        </a:p>
      </dgm:t>
    </dgm:pt>
    <dgm:pt modelId="{153CA651-45A4-4688-9C3F-C49E57E676F3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Of particular (specific) purposes</a:t>
          </a:r>
          <a:endParaRPr lang="ru-RU" sz="2400" b="1" dirty="0">
            <a:solidFill>
              <a:schemeClr val="bg1"/>
            </a:solidFill>
          </a:endParaRPr>
        </a:p>
      </dgm:t>
    </dgm:pt>
    <dgm:pt modelId="{0C163A1C-9A4F-4B63-8695-49FF9BFF875E}" type="parTrans" cxnId="{BF9D0734-9040-4102-B29E-8196C6194E7B}">
      <dgm:prSet/>
      <dgm:spPr/>
      <dgm:t>
        <a:bodyPr/>
        <a:lstStyle/>
        <a:p>
          <a:endParaRPr lang="ru-RU"/>
        </a:p>
      </dgm:t>
    </dgm:pt>
    <dgm:pt modelId="{F0864076-6246-4602-8ACF-D2E787D70E10}" type="sibTrans" cxnId="{BF9D0734-9040-4102-B29E-8196C6194E7B}">
      <dgm:prSet/>
      <dgm:spPr/>
      <dgm:t>
        <a:bodyPr/>
        <a:lstStyle/>
        <a:p>
          <a:endParaRPr lang="ru-RU"/>
        </a:p>
      </dgm:t>
    </dgm:pt>
    <dgm:pt modelId="{4FFB0F55-2C9E-43B1-85CD-0221ED2ABAA5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Supranational </a:t>
          </a:r>
          <a:r>
            <a:rPr lang="uk-UA" sz="2400" b="1" dirty="0" smtClean="0">
              <a:solidFill>
                <a:schemeClr val="bg1"/>
              </a:solidFill>
            </a:rPr>
            <a:t>(</a:t>
          </a:r>
          <a:r>
            <a:rPr lang="en-US" sz="2400" b="1" dirty="0" smtClean="0">
              <a:solidFill>
                <a:schemeClr val="bg1"/>
              </a:solidFill>
            </a:rPr>
            <a:t>the EU</a:t>
          </a:r>
          <a:r>
            <a:rPr lang="uk-UA" sz="2400" b="1" dirty="0" smtClean="0">
              <a:solidFill>
                <a:schemeClr val="bg1"/>
              </a:solidFill>
            </a:rPr>
            <a:t>)</a:t>
          </a:r>
          <a:endParaRPr lang="ru-RU" sz="2400" b="1" dirty="0">
            <a:solidFill>
              <a:schemeClr val="bg1"/>
            </a:solidFill>
          </a:endParaRPr>
        </a:p>
      </dgm:t>
    </dgm:pt>
    <dgm:pt modelId="{68558EB5-B76B-4886-9C18-4988F098B635}" type="parTrans" cxnId="{ADDB6701-0314-40CA-ABCA-2EB518DCDDC0}">
      <dgm:prSet/>
      <dgm:spPr/>
      <dgm:t>
        <a:bodyPr/>
        <a:lstStyle/>
        <a:p>
          <a:endParaRPr lang="ru-RU"/>
        </a:p>
      </dgm:t>
    </dgm:pt>
    <dgm:pt modelId="{43CA1089-00CD-4FDE-8F5B-221D9CF50310}" type="sibTrans" cxnId="{ADDB6701-0314-40CA-ABCA-2EB518DCDDC0}">
      <dgm:prSet/>
      <dgm:spPr/>
      <dgm:t>
        <a:bodyPr/>
        <a:lstStyle/>
        <a:p>
          <a:endParaRPr lang="ru-RU"/>
        </a:p>
      </dgm:t>
    </dgm:pt>
    <dgm:pt modelId="{E626F7AC-BFF2-4605-9D5B-E408703106DF}" type="pres">
      <dgm:prSet presAssocID="{CBA95287-8F26-47FD-8C44-BF572177EF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38466-D9E1-438D-A57B-0C7D6317CFFB}" type="pres">
      <dgm:prSet presAssocID="{52D45007-CF33-45C7-84A8-61CB3B4644F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A52DA-A97E-45C7-B8EE-EC503F0BEBD9}" type="pres">
      <dgm:prSet presAssocID="{52D45007-CF33-45C7-84A8-61CB3B4644FB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26B22-3228-4A8A-8123-70FA49EEAD33}" type="pres">
      <dgm:prSet presAssocID="{B5985459-1842-48FD-80BE-27F4918A0A29}" presName="parentText" presStyleLbl="node1" presStyleIdx="1" presStyleCnt="4" custLinFactNeighborY="-2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52132-BB14-413C-8E46-AADFF574681B}" type="pres">
      <dgm:prSet presAssocID="{B5985459-1842-48FD-80BE-27F4918A0A2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0F200-B511-4F30-B28B-6CF697ED2327}" type="pres">
      <dgm:prSet presAssocID="{958B20CF-6FA2-45A7-AEEB-28515B5FD60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5663D-9596-449A-999E-94F316D18AA9}" type="pres">
      <dgm:prSet presAssocID="{958B20CF-6FA2-45A7-AEEB-28515B5FD60A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C83E9-BA70-48F2-896E-6ECB0427FDDA}" type="pres">
      <dgm:prSet presAssocID="{18B82E96-7A2D-4BCD-A1F6-DB1AFA9AEBF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5DE2B-E757-4576-84C5-704734CC1AFC}" type="pres">
      <dgm:prSet presAssocID="{18B82E96-7A2D-4BCD-A1F6-DB1AFA9AEBF2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D2CC9-6D6C-4256-A446-6DA4DFF0586A}" srcId="{CBA95287-8F26-47FD-8C44-BF572177EFF1}" destId="{B5985459-1842-48FD-80BE-27F4918A0A29}" srcOrd="1" destOrd="0" parTransId="{6E8F8F74-0B07-4AA8-BD5F-55931D0BAD08}" sibTransId="{5419AAA8-D7F8-4278-925A-68A8514EDFBC}"/>
    <dgm:cxn modelId="{FE426BDC-0E7C-458A-B6EE-F6B0F9F075EE}" srcId="{958B20CF-6FA2-45A7-AEEB-28515B5FD60A}" destId="{75865B2F-2FA4-40D0-B96E-94DB26A44557}" srcOrd="0" destOrd="0" parTransId="{0262523D-886B-4858-A7A7-2F3BBFF79553}" sibTransId="{3E29F3F0-7C1D-4FCF-8927-91EE456C42A1}"/>
    <dgm:cxn modelId="{7B09E041-D7A5-4FFC-89D9-2B4B2DEC059A}" srcId="{CBA95287-8F26-47FD-8C44-BF572177EFF1}" destId="{52D45007-CF33-45C7-84A8-61CB3B4644FB}" srcOrd="0" destOrd="0" parTransId="{51AFB9F8-80D0-4D09-B95A-90BB20CA3FC8}" sibTransId="{39C9437E-47EE-422F-AD8D-9A65F4587274}"/>
    <dgm:cxn modelId="{7C3B3962-BF5C-4855-972D-095A526CFEF9}" type="presOf" srcId="{75865B2F-2FA4-40D0-B96E-94DB26A44557}" destId="{33D5663D-9596-449A-999E-94F316D18AA9}" srcOrd="0" destOrd="0" presId="urn:microsoft.com/office/officeart/2005/8/layout/vList2"/>
    <dgm:cxn modelId="{1925B41F-662D-44CD-AE59-213172924F63}" type="presOf" srcId="{958B20CF-6FA2-45A7-AEEB-28515B5FD60A}" destId="{AF20F200-B511-4F30-B28B-6CF697ED2327}" srcOrd="0" destOrd="0" presId="urn:microsoft.com/office/officeart/2005/8/layout/vList2"/>
    <dgm:cxn modelId="{FCF062BC-2CB0-4DA6-B21A-6DC32606FB11}" type="presOf" srcId="{1C7D963C-5CA1-4017-AF4B-5C44BE5B2208}" destId="{3DE52132-BB14-413C-8E46-AADFF574681B}" srcOrd="0" destOrd="1" presId="urn:microsoft.com/office/officeart/2005/8/layout/vList2"/>
    <dgm:cxn modelId="{572E8B9C-48C2-46D9-9B58-3EACFA35E14F}" srcId="{18B82E96-7A2D-4BCD-A1F6-DB1AFA9AEBF2}" destId="{EE5C93EC-E363-4131-B895-58D5D3AB6E04}" srcOrd="0" destOrd="0" parTransId="{54F80056-2D6A-4083-AF58-BCDBBFDB43F4}" sibTransId="{0BBDC194-44E3-463B-96E4-1E811D6AEB73}"/>
    <dgm:cxn modelId="{20D2AFA5-39DB-46FE-AF8A-C38E0CCAD87A}" srcId="{B5985459-1842-48FD-80BE-27F4918A0A29}" destId="{846F2F5F-8106-4C9F-8486-95C4E065CC47}" srcOrd="0" destOrd="0" parTransId="{AC6B0E50-CDF3-45FE-96C1-12306CF7AA8F}" sibTransId="{0FC61D1B-116D-40C8-B37C-2BF79A0C0E26}"/>
    <dgm:cxn modelId="{C98E2D9B-F088-4369-985C-0B87843D1068}" type="presOf" srcId="{846F2F5F-8106-4C9F-8486-95C4E065CC47}" destId="{3DE52132-BB14-413C-8E46-AADFF574681B}" srcOrd="0" destOrd="0" presId="urn:microsoft.com/office/officeart/2005/8/layout/vList2"/>
    <dgm:cxn modelId="{00BB0E45-5016-4879-9376-5EBAEE385931}" type="presOf" srcId="{B5985459-1842-48FD-80BE-27F4918A0A29}" destId="{11E26B22-3228-4A8A-8123-70FA49EEAD33}" srcOrd="0" destOrd="0" presId="urn:microsoft.com/office/officeart/2005/8/layout/vList2"/>
    <dgm:cxn modelId="{ADDB6701-0314-40CA-ABCA-2EB518DCDDC0}" srcId="{18B82E96-7A2D-4BCD-A1F6-DB1AFA9AEBF2}" destId="{4FFB0F55-2C9E-43B1-85CD-0221ED2ABAA5}" srcOrd="1" destOrd="0" parTransId="{68558EB5-B76B-4886-9C18-4988F098B635}" sibTransId="{43CA1089-00CD-4FDE-8F5B-221D9CF50310}"/>
    <dgm:cxn modelId="{45A911BA-0844-4F6C-8408-B2A0979B8BA6}" type="presOf" srcId="{52D45007-CF33-45C7-84A8-61CB3B4644FB}" destId="{4FA38466-D9E1-438D-A57B-0C7D6317CFFB}" srcOrd="0" destOrd="0" presId="urn:microsoft.com/office/officeart/2005/8/layout/vList2"/>
    <dgm:cxn modelId="{267946ED-909E-424F-9567-EB42DD165246}" srcId="{52D45007-CF33-45C7-84A8-61CB3B4644FB}" destId="{CD04A5AB-714D-44B8-9969-C3C6716107D3}" srcOrd="0" destOrd="0" parTransId="{B44C39D4-CB56-4549-B805-3B061334E7FB}" sibTransId="{41CFFD4A-F214-43A1-9D01-E5ECE0C7CA8C}"/>
    <dgm:cxn modelId="{6D7D4233-028E-4C78-B7DF-454DC5B12F28}" type="presOf" srcId="{153CA651-45A4-4688-9C3F-C49E57E676F3}" destId="{33D5663D-9596-449A-999E-94F316D18AA9}" srcOrd="0" destOrd="1" presId="urn:microsoft.com/office/officeart/2005/8/layout/vList2"/>
    <dgm:cxn modelId="{A5A80C06-7C75-484F-A0E2-89B30C9C9FF2}" srcId="{B5985459-1842-48FD-80BE-27F4918A0A29}" destId="{1C7D963C-5CA1-4017-AF4B-5C44BE5B2208}" srcOrd="1" destOrd="0" parTransId="{7E64D629-DD4B-4561-B89F-8DBDF5CBC86F}" sibTransId="{EC1E03D0-6DEB-4B22-9D82-117B6FF2E1C4}"/>
    <dgm:cxn modelId="{705202FF-9588-40F6-BE91-B004E903D53D}" type="presOf" srcId="{4FFB0F55-2C9E-43B1-85CD-0221ED2ABAA5}" destId="{05B5DE2B-E757-4576-84C5-704734CC1AFC}" srcOrd="0" destOrd="1" presId="urn:microsoft.com/office/officeart/2005/8/layout/vList2"/>
    <dgm:cxn modelId="{D2D5AD81-DCD1-4E49-A2CB-9EF05104A1E4}" type="presOf" srcId="{EE5C93EC-E363-4131-B895-58D5D3AB6E04}" destId="{05B5DE2B-E757-4576-84C5-704734CC1AFC}" srcOrd="0" destOrd="0" presId="urn:microsoft.com/office/officeart/2005/8/layout/vList2"/>
    <dgm:cxn modelId="{532072EE-F59B-4C0F-8F5D-A980AB65804A}" srcId="{52D45007-CF33-45C7-84A8-61CB3B4644FB}" destId="{EA86510D-D246-4F6C-B38D-5708A3196135}" srcOrd="1" destOrd="0" parTransId="{E3393C73-A05C-4277-943C-FA672C4F20D0}" sibTransId="{BE270EC2-FB6B-41B5-915D-07CDDA46790D}"/>
    <dgm:cxn modelId="{1A1401D0-9949-46B6-A4A5-E403AFC163E0}" type="presOf" srcId="{CBA95287-8F26-47FD-8C44-BF572177EFF1}" destId="{E626F7AC-BFF2-4605-9D5B-E408703106DF}" srcOrd="0" destOrd="0" presId="urn:microsoft.com/office/officeart/2005/8/layout/vList2"/>
    <dgm:cxn modelId="{CFF17C4A-293D-488A-AC60-EED21DCFCD14}" type="presOf" srcId="{18B82E96-7A2D-4BCD-A1F6-DB1AFA9AEBF2}" destId="{227C83E9-BA70-48F2-896E-6ECB0427FDDA}" srcOrd="0" destOrd="0" presId="urn:microsoft.com/office/officeart/2005/8/layout/vList2"/>
    <dgm:cxn modelId="{D4B5A3AF-E490-4E34-B705-3F1AA7D6FFF3}" srcId="{CBA95287-8F26-47FD-8C44-BF572177EFF1}" destId="{18B82E96-7A2D-4BCD-A1F6-DB1AFA9AEBF2}" srcOrd="3" destOrd="0" parTransId="{79A32314-A67C-4799-8632-DBD8C6A0759E}" sibTransId="{0FFBDED4-8CAE-430F-B695-41BB2BE89B16}"/>
    <dgm:cxn modelId="{E04D2C3E-3787-43EA-B3E6-5EACFE2C3C78}" srcId="{CBA95287-8F26-47FD-8C44-BF572177EFF1}" destId="{958B20CF-6FA2-45A7-AEEB-28515B5FD60A}" srcOrd="2" destOrd="0" parTransId="{47DE5F1D-8BB4-49DA-B347-398AF8CEBAB1}" sibTransId="{597B5751-4DD0-4D18-A90B-937EACE19854}"/>
    <dgm:cxn modelId="{8AE13506-AA57-4141-B977-D8DA0AD6465B}" type="presOf" srcId="{CD04A5AB-714D-44B8-9969-C3C6716107D3}" destId="{8D4A52DA-A97E-45C7-B8EE-EC503F0BEBD9}" srcOrd="0" destOrd="0" presId="urn:microsoft.com/office/officeart/2005/8/layout/vList2"/>
    <dgm:cxn modelId="{03EEA022-2B8F-4104-851A-D99A00D5D2BC}" type="presOf" srcId="{EA86510D-D246-4F6C-B38D-5708A3196135}" destId="{8D4A52DA-A97E-45C7-B8EE-EC503F0BEBD9}" srcOrd="0" destOrd="1" presId="urn:microsoft.com/office/officeart/2005/8/layout/vList2"/>
    <dgm:cxn modelId="{BF9D0734-9040-4102-B29E-8196C6194E7B}" srcId="{958B20CF-6FA2-45A7-AEEB-28515B5FD60A}" destId="{153CA651-45A4-4688-9C3F-C49E57E676F3}" srcOrd="1" destOrd="0" parTransId="{0C163A1C-9A4F-4B63-8695-49FF9BFF875E}" sibTransId="{F0864076-6246-4602-8ACF-D2E787D70E10}"/>
    <dgm:cxn modelId="{471957E8-2547-4C12-AEF7-32500CDEC9C9}" type="presParOf" srcId="{E626F7AC-BFF2-4605-9D5B-E408703106DF}" destId="{4FA38466-D9E1-438D-A57B-0C7D6317CFFB}" srcOrd="0" destOrd="0" presId="urn:microsoft.com/office/officeart/2005/8/layout/vList2"/>
    <dgm:cxn modelId="{4D10201D-1AC2-40F7-BC02-92A65613992A}" type="presParOf" srcId="{E626F7AC-BFF2-4605-9D5B-E408703106DF}" destId="{8D4A52DA-A97E-45C7-B8EE-EC503F0BEBD9}" srcOrd="1" destOrd="0" presId="urn:microsoft.com/office/officeart/2005/8/layout/vList2"/>
    <dgm:cxn modelId="{4559D4C8-E716-4A52-9ED4-3B2278F63FA9}" type="presParOf" srcId="{E626F7AC-BFF2-4605-9D5B-E408703106DF}" destId="{11E26B22-3228-4A8A-8123-70FA49EEAD33}" srcOrd="2" destOrd="0" presId="urn:microsoft.com/office/officeart/2005/8/layout/vList2"/>
    <dgm:cxn modelId="{75C96AFC-443D-4215-A144-9F77FA1ACA0C}" type="presParOf" srcId="{E626F7AC-BFF2-4605-9D5B-E408703106DF}" destId="{3DE52132-BB14-413C-8E46-AADFF574681B}" srcOrd="3" destOrd="0" presId="urn:microsoft.com/office/officeart/2005/8/layout/vList2"/>
    <dgm:cxn modelId="{9B079975-1540-4201-B9C9-DC5E48B0191D}" type="presParOf" srcId="{E626F7AC-BFF2-4605-9D5B-E408703106DF}" destId="{AF20F200-B511-4F30-B28B-6CF697ED2327}" srcOrd="4" destOrd="0" presId="urn:microsoft.com/office/officeart/2005/8/layout/vList2"/>
    <dgm:cxn modelId="{274E039A-37A7-4FAB-B2C2-FC3466ECA3F0}" type="presParOf" srcId="{E626F7AC-BFF2-4605-9D5B-E408703106DF}" destId="{33D5663D-9596-449A-999E-94F316D18AA9}" srcOrd="5" destOrd="0" presId="urn:microsoft.com/office/officeart/2005/8/layout/vList2"/>
    <dgm:cxn modelId="{C9E2F022-DF1A-468F-943D-5B60689834FD}" type="presParOf" srcId="{E626F7AC-BFF2-4605-9D5B-E408703106DF}" destId="{227C83E9-BA70-48F2-896E-6ECB0427FDDA}" srcOrd="6" destOrd="0" presId="urn:microsoft.com/office/officeart/2005/8/layout/vList2"/>
    <dgm:cxn modelId="{E41DBBA4-CA3C-480B-8B90-6F9F041F5F82}" type="presParOf" srcId="{E626F7AC-BFF2-4605-9D5B-E408703106DF}" destId="{05B5DE2B-E757-4576-84C5-704734CC1AFC}" srcOrd="7" destOrd="0" presId="urn:microsoft.com/office/officeart/2005/8/layout/vList2"/>
  </dgm:cxnLst>
  <dgm:bg>
    <a:solidFill>
      <a:srgbClr val="00206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8CBDD-5BDD-40BA-8C81-45908737C36A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67DB618-27E3-4724-AF88-ACBB0EBDD2F2}">
      <dgm:prSet phldrT="[Текст]" custT="1"/>
      <dgm:spPr/>
      <dgm:t>
        <a:bodyPr/>
        <a:lstStyle/>
        <a:p>
          <a:r>
            <a:rPr lang="uk-UA" sz="3200" dirty="0" smtClean="0"/>
            <a:t>Система міжнародних публічних відносин</a:t>
          </a:r>
          <a:endParaRPr lang="ru-RU" sz="3200" dirty="0"/>
        </a:p>
      </dgm:t>
    </dgm:pt>
    <dgm:pt modelId="{DA30D512-D9E0-4EB7-B954-B6EF496080FA}" type="parTrans" cxnId="{15DA2209-0274-4769-B840-2DA002EBF3F6}">
      <dgm:prSet/>
      <dgm:spPr/>
      <dgm:t>
        <a:bodyPr/>
        <a:lstStyle/>
        <a:p>
          <a:endParaRPr lang="ru-RU"/>
        </a:p>
      </dgm:t>
    </dgm:pt>
    <dgm:pt modelId="{A1A0A622-EF06-4973-9B1B-6CCCD0BB729D}" type="sibTrans" cxnId="{15DA2209-0274-4769-B840-2DA002EBF3F6}">
      <dgm:prSet/>
      <dgm:spPr/>
      <dgm:t>
        <a:bodyPr/>
        <a:lstStyle/>
        <a:p>
          <a:endParaRPr lang="ru-RU"/>
        </a:p>
      </dgm:t>
    </dgm:pt>
    <dgm:pt modelId="{53DFD332-7B33-4562-BE9B-1368A030ED02}">
      <dgm:prSet phldrT="[Текст]" custT="1"/>
      <dgm:spPr/>
      <dgm:t>
        <a:bodyPr/>
        <a:lstStyle/>
        <a:p>
          <a:r>
            <a:rPr lang="uk-UA" sz="3200" dirty="0" smtClean="0"/>
            <a:t>Держави</a:t>
          </a:r>
          <a:endParaRPr lang="ru-RU" sz="3200" dirty="0"/>
        </a:p>
      </dgm:t>
    </dgm:pt>
    <dgm:pt modelId="{11C7093E-3EAD-4CC5-94CC-54B8C932991F}" type="parTrans" cxnId="{3A1B5A14-ACE8-4B62-A33B-36CD6701314F}">
      <dgm:prSet/>
      <dgm:spPr/>
      <dgm:t>
        <a:bodyPr/>
        <a:lstStyle/>
        <a:p>
          <a:endParaRPr lang="ru-RU"/>
        </a:p>
      </dgm:t>
    </dgm:pt>
    <dgm:pt modelId="{B341B2AF-8C66-49B3-B232-DD41D6B8B4F0}" type="sibTrans" cxnId="{3A1B5A14-ACE8-4B62-A33B-36CD6701314F}">
      <dgm:prSet/>
      <dgm:spPr/>
      <dgm:t>
        <a:bodyPr/>
        <a:lstStyle/>
        <a:p>
          <a:endParaRPr lang="ru-RU"/>
        </a:p>
      </dgm:t>
    </dgm:pt>
    <dgm:pt modelId="{710F3870-EB85-418D-AA8C-AD78999E5CB7}">
      <dgm:prSet phldrT="[Текст]" custT="1"/>
      <dgm:spPr/>
      <dgm:t>
        <a:bodyPr/>
        <a:lstStyle/>
        <a:p>
          <a:r>
            <a:rPr lang="uk-UA" sz="2800" dirty="0" smtClean="0"/>
            <a:t>Міжнародні організації</a:t>
          </a:r>
          <a:endParaRPr lang="ru-RU" sz="2800" dirty="0"/>
        </a:p>
      </dgm:t>
    </dgm:pt>
    <dgm:pt modelId="{EF4DD6AE-AB7E-4644-BF80-C2E54CEEB906}" type="parTrans" cxnId="{F0437B5A-C2B5-4502-939A-14A76BD922A8}">
      <dgm:prSet/>
      <dgm:spPr/>
      <dgm:t>
        <a:bodyPr/>
        <a:lstStyle/>
        <a:p>
          <a:endParaRPr lang="ru-RU"/>
        </a:p>
      </dgm:t>
    </dgm:pt>
    <dgm:pt modelId="{A4C252CF-EE54-4289-B55D-36DFADF10D76}" type="sibTrans" cxnId="{F0437B5A-C2B5-4502-939A-14A76BD922A8}">
      <dgm:prSet/>
      <dgm:spPr/>
      <dgm:t>
        <a:bodyPr/>
        <a:lstStyle/>
        <a:p>
          <a:endParaRPr lang="ru-RU"/>
        </a:p>
      </dgm:t>
    </dgm:pt>
    <dgm:pt modelId="{812F5C59-D625-46CC-9920-2DBB855020F9}">
      <dgm:prSet custT="1"/>
      <dgm:spPr/>
      <dgm:t>
        <a:bodyPr/>
        <a:lstStyle/>
        <a:p>
          <a:r>
            <a:rPr lang="uk-UA" sz="2800" dirty="0" smtClean="0"/>
            <a:t>Народи та нації</a:t>
          </a:r>
          <a:endParaRPr lang="ru-RU" sz="2800" dirty="0"/>
        </a:p>
      </dgm:t>
    </dgm:pt>
    <dgm:pt modelId="{BF34B92D-90E9-4C79-85F6-232937C95BD5}" type="parTrans" cxnId="{3CF7FD85-E447-44B6-962B-D40DC57041B0}">
      <dgm:prSet/>
      <dgm:spPr/>
      <dgm:t>
        <a:bodyPr/>
        <a:lstStyle/>
        <a:p>
          <a:endParaRPr lang="ru-RU"/>
        </a:p>
      </dgm:t>
    </dgm:pt>
    <dgm:pt modelId="{ADC153A5-02BB-487B-9AAA-B4E2B49FB5F4}" type="sibTrans" cxnId="{3CF7FD85-E447-44B6-962B-D40DC57041B0}">
      <dgm:prSet/>
      <dgm:spPr/>
      <dgm:t>
        <a:bodyPr/>
        <a:lstStyle/>
        <a:p>
          <a:endParaRPr lang="ru-RU"/>
        </a:p>
      </dgm:t>
    </dgm:pt>
    <dgm:pt modelId="{3B37F26D-3B82-4A92-849E-328023BBF79C}">
      <dgm:prSet custT="1"/>
      <dgm:spPr/>
      <dgm:t>
        <a:bodyPr/>
        <a:lstStyle/>
        <a:p>
          <a:r>
            <a:rPr lang="uk-UA" sz="2800" dirty="0" smtClean="0"/>
            <a:t>Державні формування</a:t>
          </a:r>
          <a:endParaRPr lang="ru-RU" sz="2800" dirty="0"/>
        </a:p>
      </dgm:t>
    </dgm:pt>
    <dgm:pt modelId="{6E107AAE-B626-4C65-B4A2-EA551F930E64}" type="parTrans" cxnId="{39F9E3F1-FA0E-4CE6-83E4-0C514A27DF38}">
      <dgm:prSet/>
      <dgm:spPr/>
      <dgm:t>
        <a:bodyPr/>
        <a:lstStyle/>
        <a:p>
          <a:endParaRPr lang="ru-RU"/>
        </a:p>
      </dgm:t>
    </dgm:pt>
    <dgm:pt modelId="{264B7850-109B-4D98-9533-91CA3BB45211}" type="sibTrans" cxnId="{39F9E3F1-FA0E-4CE6-83E4-0C514A27DF38}">
      <dgm:prSet/>
      <dgm:spPr/>
      <dgm:t>
        <a:bodyPr/>
        <a:lstStyle/>
        <a:p>
          <a:endParaRPr lang="ru-RU"/>
        </a:p>
      </dgm:t>
    </dgm:pt>
    <dgm:pt modelId="{FFC3B785-312A-49E1-845E-3AFD6F13508A}" type="pres">
      <dgm:prSet presAssocID="{5018CBDD-5BDD-40BA-8C81-45908737C36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8E2B9CD7-0DE8-4C61-B6D9-2A77DF64BAE2}" type="pres">
      <dgm:prSet presAssocID="{067DB618-27E3-4724-AF88-ACBB0EBDD2F2}" presName="Parent" presStyleLbl="node0" presStyleIdx="0" presStyleCnt="1" custLinFactNeighborX="6197" custLinFactNeighborY="-13976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8FBF8050-CCE4-471E-AC6C-3207EDC88638}" type="pres">
      <dgm:prSet presAssocID="{067DB618-27E3-4724-AF88-ACBB0EBDD2F2}" presName="Accent1" presStyleLbl="node1" presStyleIdx="0" presStyleCnt="17" custLinFactX="-141203" custLinFactNeighborX="-200000" custLinFactNeighborY="-21170"/>
      <dgm:spPr/>
      <dgm:t>
        <a:bodyPr/>
        <a:lstStyle/>
        <a:p>
          <a:endParaRPr lang="ru-RU"/>
        </a:p>
      </dgm:t>
    </dgm:pt>
    <dgm:pt modelId="{5B4C0520-7DEF-4475-8BEA-F360954008D7}" type="pres">
      <dgm:prSet presAssocID="{067DB618-27E3-4724-AF88-ACBB0EBDD2F2}" presName="Accent2" presStyleLbl="node1" presStyleIdx="1" presStyleCnt="17"/>
      <dgm:spPr/>
      <dgm:t>
        <a:bodyPr/>
        <a:lstStyle/>
        <a:p>
          <a:endParaRPr lang="ru-RU"/>
        </a:p>
      </dgm:t>
    </dgm:pt>
    <dgm:pt modelId="{56DB4DC8-3890-4CE8-BE20-DE33DA33CFF6}" type="pres">
      <dgm:prSet presAssocID="{067DB618-27E3-4724-AF88-ACBB0EBDD2F2}" presName="Accent3" presStyleLbl="node1" presStyleIdx="2" presStyleCnt="17"/>
      <dgm:spPr/>
      <dgm:t>
        <a:bodyPr/>
        <a:lstStyle/>
        <a:p>
          <a:endParaRPr lang="ru-RU"/>
        </a:p>
      </dgm:t>
    </dgm:pt>
    <dgm:pt modelId="{9A6B0CF1-0609-4BDA-876E-5C7DFB677A50}" type="pres">
      <dgm:prSet presAssocID="{067DB618-27E3-4724-AF88-ACBB0EBDD2F2}" presName="Accent4" presStyleLbl="node1" presStyleIdx="3" presStyleCnt="17"/>
      <dgm:spPr/>
      <dgm:t>
        <a:bodyPr/>
        <a:lstStyle/>
        <a:p>
          <a:endParaRPr lang="ru-RU"/>
        </a:p>
      </dgm:t>
    </dgm:pt>
    <dgm:pt modelId="{4E48CD7D-0602-4B50-975B-ECED7BF7F964}" type="pres">
      <dgm:prSet presAssocID="{067DB618-27E3-4724-AF88-ACBB0EBDD2F2}" presName="Accent5" presStyleLbl="node1" presStyleIdx="4" presStyleCnt="17" custLinFactX="-176304" custLinFactY="337961" custLinFactNeighborX="-200000" custLinFactNeighborY="400000"/>
      <dgm:spPr/>
      <dgm:t>
        <a:bodyPr/>
        <a:lstStyle/>
        <a:p>
          <a:endParaRPr lang="ru-RU"/>
        </a:p>
      </dgm:t>
    </dgm:pt>
    <dgm:pt modelId="{DDA4CD82-32F3-45B9-9B0F-731406A51BBA}" type="pres">
      <dgm:prSet presAssocID="{067DB618-27E3-4724-AF88-ACBB0EBDD2F2}" presName="Accent6" presStyleLbl="node1" presStyleIdx="5" presStyleCnt="17"/>
      <dgm:spPr/>
      <dgm:t>
        <a:bodyPr/>
        <a:lstStyle/>
        <a:p>
          <a:endParaRPr lang="ru-RU"/>
        </a:p>
      </dgm:t>
    </dgm:pt>
    <dgm:pt modelId="{17BE77E4-489F-40F7-A2F8-D194B9415CE4}" type="pres">
      <dgm:prSet presAssocID="{53DFD332-7B33-4562-BE9B-1368A030ED02}" presName="Child1" presStyleLbl="node1" presStyleIdx="6" presStyleCnt="17" custScaleX="226306" custScaleY="147606" custLinFactNeighborX="-41743" custLinFactNeighborY="868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0094028-171E-4C60-831B-E335DB92A200}" type="pres">
      <dgm:prSet presAssocID="{53DFD332-7B33-4562-BE9B-1368A030ED02}" presName="Accent7" presStyleCnt="0"/>
      <dgm:spPr/>
      <dgm:t>
        <a:bodyPr/>
        <a:lstStyle/>
        <a:p>
          <a:endParaRPr lang="ru-RU"/>
        </a:p>
      </dgm:t>
    </dgm:pt>
    <dgm:pt modelId="{1E9ACF10-0064-449F-A025-E91D5F06F958}" type="pres">
      <dgm:prSet presAssocID="{53DFD332-7B33-4562-BE9B-1368A030ED02}" presName="AccentHold1" presStyleLbl="node1" presStyleIdx="7" presStyleCnt="17" custLinFactX="200000" custLinFactY="-24083" custLinFactNeighborX="257964" custLinFactNeighborY="-100000"/>
      <dgm:spPr/>
      <dgm:t>
        <a:bodyPr/>
        <a:lstStyle/>
        <a:p>
          <a:endParaRPr lang="ru-RU"/>
        </a:p>
      </dgm:t>
    </dgm:pt>
    <dgm:pt modelId="{77DA23B3-754F-4173-9D97-1261E474D2DC}" type="pres">
      <dgm:prSet presAssocID="{53DFD332-7B33-4562-BE9B-1368A030ED02}" presName="Accent8" presStyleCnt="0"/>
      <dgm:spPr/>
      <dgm:t>
        <a:bodyPr/>
        <a:lstStyle/>
        <a:p>
          <a:endParaRPr lang="ru-RU"/>
        </a:p>
      </dgm:t>
    </dgm:pt>
    <dgm:pt modelId="{66BCEBF4-C2B2-4A42-82F9-8372313B8936}" type="pres">
      <dgm:prSet presAssocID="{53DFD332-7B33-4562-BE9B-1368A030ED02}" presName="AccentHold2" presStyleLbl="node1" presStyleIdx="8" presStyleCnt="17" custLinFactX="-25222" custLinFactY="52465" custLinFactNeighborX="-100000" custLinFactNeighborY="100000"/>
      <dgm:spPr/>
      <dgm:t>
        <a:bodyPr/>
        <a:lstStyle/>
        <a:p>
          <a:endParaRPr lang="ru-RU"/>
        </a:p>
      </dgm:t>
    </dgm:pt>
    <dgm:pt modelId="{DF54D42C-27B6-42F8-A7A9-D91E5D3941D5}" type="pres">
      <dgm:prSet presAssocID="{710F3870-EB85-418D-AA8C-AD78999E5CB7}" presName="Child2" presStyleLbl="node1" presStyleIdx="9" presStyleCnt="17" custScaleX="279871" custScaleY="175454" custLinFactNeighborX="42364" custLinFactNeighborY="2396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1B197B1-33A6-4A23-9C54-7072F2057A81}" type="pres">
      <dgm:prSet presAssocID="{710F3870-EB85-418D-AA8C-AD78999E5CB7}" presName="Accent9" presStyleCnt="0"/>
      <dgm:spPr/>
      <dgm:t>
        <a:bodyPr/>
        <a:lstStyle/>
        <a:p>
          <a:endParaRPr lang="ru-RU"/>
        </a:p>
      </dgm:t>
    </dgm:pt>
    <dgm:pt modelId="{232B63D6-7C71-4F98-9273-6C510BF68684}" type="pres">
      <dgm:prSet presAssocID="{710F3870-EB85-418D-AA8C-AD78999E5CB7}" presName="AccentHold1" presStyleLbl="node1" presStyleIdx="10" presStyleCnt="17"/>
      <dgm:spPr/>
      <dgm:t>
        <a:bodyPr/>
        <a:lstStyle/>
        <a:p>
          <a:endParaRPr lang="ru-RU"/>
        </a:p>
      </dgm:t>
    </dgm:pt>
    <dgm:pt modelId="{6FBD607F-C00D-44FD-9720-6A86256F0D6D}" type="pres">
      <dgm:prSet presAssocID="{710F3870-EB85-418D-AA8C-AD78999E5CB7}" presName="Accent10" presStyleCnt="0"/>
      <dgm:spPr/>
      <dgm:t>
        <a:bodyPr/>
        <a:lstStyle/>
        <a:p>
          <a:endParaRPr lang="ru-RU"/>
        </a:p>
      </dgm:t>
    </dgm:pt>
    <dgm:pt modelId="{1A3C4529-E9FF-406B-A553-8DB271EB86CC}" type="pres">
      <dgm:prSet presAssocID="{710F3870-EB85-418D-AA8C-AD78999E5CB7}" presName="AccentHold2" presStyleLbl="node1" presStyleIdx="11" presStyleCnt="17" custLinFactNeighborX="15405" custLinFactNeighborY="16858"/>
      <dgm:spPr/>
      <dgm:t>
        <a:bodyPr/>
        <a:lstStyle/>
        <a:p>
          <a:endParaRPr lang="ru-RU"/>
        </a:p>
      </dgm:t>
    </dgm:pt>
    <dgm:pt modelId="{E91EA540-8B9C-4F62-A12D-9F4E441E140A}" type="pres">
      <dgm:prSet presAssocID="{710F3870-EB85-418D-AA8C-AD78999E5CB7}" presName="Accent11" presStyleCnt="0"/>
      <dgm:spPr/>
      <dgm:t>
        <a:bodyPr/>
        <a:lstStyle/>
        <a:p>
          <a:endParaRPr lang="ru-RU"/>
        </a:p>
      </dgm:t>
    </dgm:pt>
    <dgm:pt modelId="{A2741BAA-A8DF-4090-98C2-C77F8FC05F52}" type="pres">
      <dgm:prSet presAssocID="{710F3870-EB85-418D-AA8C-AD78999E5CB7}" presName="AccentHold3" presStyleLbl="node1" presStyleIdx="12" presStyleCnt="17"/>
      <dgm:spPr/>
      <dgm:t>
        <a:bodyPr/>
        <a:lstStyle/>
        <a:p>
          <a:endParaRPr lang="ru-RU"/>
        </a:p>
      </dgm:t>
    </dgm:pt>
    <dgm:pt modelId="{4AE82742-6157-45FB-BB5D-7C85A24CE796}" type="pres">
      <dgm:prSet presAssocID="{3B37F26D-3B82-4A92-849E-328023BBF79C}" presName="Child3" presStyleLbl="node1" presStyleIdx="13" presStyleCnt="17" custScaleX="252407" custScaleY="238742" custLinFactNeighborX="-2723" custLinFactNeighborY="209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BDD492E-094C-43C1-9AB7-76108872B600}" type="pres">
      <dgm:prSet presAssocID="{3B37F26D-3B82-4A92-849E-328023BBF79C}" presName="Accent12" presStyleCnt="0"/>
      <dgm:spPr/>
      <dgm:t>
        <a:bodyPr/>
        <a:lstStyle/>
        <a:p>
          <a:endParaRPr lang="ru-RU"/>
        </a:p>
      </dgm:t>
    </dgm:pt>
    <dgm:pt modelId="{F10C5334-D4F8-4A05-9A5F-4FFABFEA29B1}" type="pres">
      <dgm:prSet presAssocID="{3B37F26D-3B82-4A92-849E-328023BBF79C}" presName="AccentHold1" presStyleLbl="node1" presStyleIdx="14" presStyleCnt="17"/>
      <dgm:spPr/>
      <dgm:t>
        <a:bodyPr/>
        <a:lstStyle/>
        <a:p>
          <a:endParaRPr lang="ru-RU"/>
        </a:p>
      </dgm:t>
    </dgm:pt>
    <dgm:pt modelId="{B228DD8D-F6F6-4957-A8AB-EA96E0AF67F6}" type="pres">
      <dgm:prSet presAssocID="{812F5C59-D625-46CC-9920-2DBB855020F9}" presName="Child4" presStyleLbl="node1" presStyleIdx="15" presStyleCnt="17" custScaleX="223115" custScaleY="135171" custLinFactNeighborX="0" custLinFactNeighborY="-65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0D0EF7D-A4D8-4E1C-ACF2-77E21F826EDE}" type="pres">
      <dgm:prSet presAssocID="{812F5C59-D625-46CC-9920-2DBB855020F9}" presName="Accent13" presStyleCnt="0"/>
      <dgm:spPr/>
      <dgm:t>
        <a:bodyPr/>
        <a:lstStyle/>
        <a:p>
          <a:endParaRPr lang="ru-RU"/>
        </a:p>
      </dgm:t>
    </dgm:pt>
    <dgm:pt modelId="{270440EE-37E7-40B9-AF77-C43FCC4CBB5B}" type="pres">
      <dgm:prSet presAssocID="{812F5C59-D625-46CC-9920-2DBB855020F9}" presName="AccentHold1" presStyleLbl="node1" presStyleIdx="16" presStyleCnt="17"/>
      <dgm:spPr/>
      <dgm:t>
        <a:bodyPr/>
        <a:lstStyle/>
        <a:p>
          <a:endParaRPr lang="ru-RU"/>
        </a:p>
      </dgm:t>
    </dgm:pt>
  </dgm:ptLst>
  <dgm:cxnLst>
    <dgm:cxn modelId="{F0437B5A-C2B5-4502-939A-14A76BD922A8}" srcId="{067DB618-27E3-4724-AF88-ACBB0EBDD2F2}" destId="{710F3870-EB85-418D-AA8C-AD78999E5CB7}" srcOrd="1" destOrd="0" parTransId="{EF4DD6AE-AB7E-4644-BF80-C2E54CEEB906}" sibTransId="{A4C252CF-EE54-4289-B55D-36DFADF10D76}"/>
    <dgm:cxn modelId="{F84EBBC9-5188-4DCD-B63A-B6CB57842F2C}" type="presOf" srcId="{3B37F26D-3B82-4A92-849E-328023BBF79C}" destId="{4AE82742-6157-45FB-BB5D-7C85A24CE796}" srcOrd="0" destOrd="0" presId="urn:microsoft.com/office/officeart/2009/3/layout/CircleRelationship"/>
    <dgm:cxn modelId="{41B8EC35-2C28-4727-A662-D90B68503611}" type="presOf" srcId="{067DB618-27E3-4724-AF88-ACBB0EBDD2F2}" destId="{8E2B9CD7-0DE8-4C61-B6D9-2A77DF64BAE2}" srcOrd="0" destOrd="0" presId="urn:microsoft.com/office/officeart/2009/3/layout/CircleRelationship"/>
    <dgm:cxn modelId="{6F59F802-AD40-45F8-9856-40C413C9A7EF}" type="presOf" srcId="{5018CBDD-5BDD-40BA-8C81-45908737C36A}" destId="{FFC3B785-312A-49E1-845E-3AFD6F13508A}" srcOrd="0" destOrd="0" presId="urn:microsoft.com/office/officeart/2009/3/layout/CircleRelationship"/>
    <dgm:cxn modelId="{C203D78C-33B4-43FE-A2BF-C4644816E4F5}" type="presOf" srcId="{53DFD332-7B33-4562-BE9B-1368A030ED02}" destId="{17BE77E4-489F-40F7-A2F8-D194B9415CE4}" srcOrd="0" destOrd="0" presId="urn:microsoft.com/office/officeart/2009/3/layout/CircleRelationship"/>
    <dgm:cxn modelId="{39F9E3F1-FA0E-4CE6-83E4-0C514A27DF38}" srcId="{067DB618-27E3-4724-AF88-ACBB0EBDD2F2}" destId="{3B37F26D-3B82-4A92-849E-328023BBF79C}" srcOrd="2" destOrd="0" parTransId="{6E107AAE-B626-4C65-B4A2-EA551F930E64}" sibTransId="{264B7850-109B-4D98-9533-91CA3BB45211}"/>
    <dgm:cxn modelId="{3A1B5A14-ACE8-4B62-A33B-36CD6701314F}" srcId="{067DB618-27E3-4724-AF88-ACBB0EBDD2F2}" destId="{53DFD332-7B33-4562-BE9B-1368A030ED02}" srcOrd="0" destOrd="0" parTransId="{11C7093E-3EAD-4CC5-94CC-54B8C932991F}" sibTransId="{B341B2AF-8C66-49B3-B232-DD41D6B8B4F0}"/>
    <dgm:cxn modelId="{15DA2209-0274-4769-B840-2DA002EBF3F6}" srcId="{5018CBDD-5BDD-40BA-8C81-45908737C36A}" destId="{067DB618-27E3-4724-AF88-ACBB0EBDD2F2}" srcOrd="0" destOrd="0" parTransId="{DA30D512-D9E0-4EB7-B954-B6EF496080FA}" sibTransId="{A1A0A622-EF06-4973-9B1B-6CCCD0BB729D}"/>
    <dgm:cxn modelId="{9F0ED3A8-188D-41F9-B518-CA44DB6364DC}" type="presOf" srcId="{812F5C59-D625-46CC-9920-2DBB855020F9}" destId="{B228DD8D-F6F6-4957-A8AB-EA96E0AF67F6}" srcOrd="0" destOrd="0" presId="urn:microsoft.com/office/officeart/2009/3/layout/CircleRelationship"/>
    <dgm:cxn modelId="{3CF7FD85-E447-44B6-962B-D40DC57041B0}" srcId="{067DB618-27E3-4724-AF88-ACBB0EBDD2F2}" destId="{812F5C59-D625-46CC-9920-2DBB855020F9}" srcOrd="3" destOrd="0" parTransId="{BF34B92D-90E9-4C79-85F6-232937C95BD5}" sibTransId="{ADC153A5-02BB-487B-9AAA-B4E2B49FB5F4}"/>
    <dgm:cxn modelId="{DA9BF929-DC99-4DC3-9E97-399067805A67}" type="presOf" srcId="{710F3870-EB85-418D-AA8C-AD78999E5CB7}" destId="{DF54D42C-27B6-42F8-A7A9-D91E5D3941D5}" srcOrd="0" destOrd="0" presId="urn:microsoft.com/office/officeart/2009/3/layout/CircleRelationship"/>
    <dgm:cxn modelId="{4E9EC6CB-873B-46A0-BD19-72135449C59F}" type="presParOf" srcId="{FFC3B785-312A-49E1-845E-3AFD6F13508A}" destId="{8E2B9CD7-0DE8-4C61-B6D9-2A77DF64BAE2}" srcOrd="0" destOrd="0" presId="urn:microsoft.com/office/officeart/2009/3/layout/CircleRelationship"/>
    <dgm:cxn modelId="{E9A61AE6-527A-4B99-8547-45BEC5CCB65F}" type="presParOf" srcId="{FFC3B785-312A-49E1-845E-3AFD6F13508A}" destId="{8FBF8050-CCE4-471E-AC6C-3207EDC88638}" srcOrd="1" destOrd="0" presId="urn:microsoft.com/office/officeart/2009/3/layout/CircleRelationship"/>
    <dgm:cxn modelId="{4F7A0F80-B955-4D9C-A10C-DE312542A5A6}" type="presParOf" srcId="{FFC3B785-312A-49E1-845E-3AFD6F13508A}" destId="{5B4C0520-7DEF-4475-8BEA-F360954008D7}" srcOrd="2" destOrd="0" presId="urn:microsoft.com/office/officeart/2009/3/layout/CircleRelationship"/>
    <dgm:cxn modelId="{F7DF2A8A-9E6E-4451-BB21-B2DD60F90793}" type="presParOf" srcId="{FFC3B785-312A-49E1-845E-3AFD6F13508A}" destId="{56DB4DC8-3890-4CE8-BE20-DE33DA33CFF6}" srcOrd="3" destOrd="0" presId="urn:microsoft.com/office/officeart/2009/3/layout/CircleRelationship"/>
    <dgm:cxn modelId="{59F2F6B0-AB33-4BD5-B871-06ACD2D335AE}" type="presParOf" srcId="{FFC3B785-312A-49E1-845E-3AFD6F13508A}" destId="{9A6B0CF1-0609-4BDA-876E-5C7DFB677A50}" srcOrd="4" destOrd="0" presId="urn:microsoft.com/office/officeart/2009/3/layout/CircleRelationship"/>
    <dgm:cxn modelId="{3398BFF5-8623-4F54-A89A-784229F9E772}" type="presParOf" srcId="{FFC3B785-312A-49E1-845E-3AFD6F13508A}" destId="{4E48CD7D-0602-4B50-975B-ECED7BF7F964}" srcOrd="5" destOrd="0" presId="urn:microsoft.com/office/officeart/2009/3/layout/CircleRelationship"/>
    <dgm:cxn modelId="{E2681FB3-DB43-481B-825A-F80ABB6368AD}" type="presParOf" srcId="{FFC3B785-312A-49E1-845E-3AFD6F13508A}" destId="{DDA4CD82-32F3-45B9-9B0F-731406A51BBA}" srcOrd="6" destOrd="0" presId="urn:microsoft.com/office/officeart/2009/3/layout/CircleRelationship"/>
    <dgm:cxn modelId="{2903B23E-C2BD-4306-BD81-C4C83000ECB9}" type="presParOf" srcId="{FFC3B785-312A-49E1-845E-3AFD6F13508A}" destId="{17BE77E4-489F-40F7-A2F8-D194B9415CE4}" srcOrd="7" destOrd="0" presId="urn:microsoft.com/office/officeart/2009/3/layout/CircleRelationship"/>
    <dgm:cxn modelId="{B860CDC4-D2A4-42F4-AE37-48BC4020E539}" type="presParOf" srcId="{FFC3B785-312A-49E1-845E-3AFD6F13508A}" destId="{80094028-171E-4C60-831B-E335DB92A200}" srcOrd="8" destOrd="0" presId="urn:microsoft.com/office/officeart/2009/3/layout/CircleRelationship"/>
    <dgm:cxn modelId="{CD5E4229-E860-4CB4-9A5F-52A40550B073}" type="presParOf" srcId="{80094028-171E-4C60-831B-E335DB92A200}" destId="{1E9ACF10-0064-449F-A025-E91D5F06F958}" srcOrd="0" destOrd="0" presId="urn:microsoft.com/office/officeart/2009/3/layout/CircleRelationship"/>
    <dgm:cxn modelId="{E648B9FE-EC92-4758-A39B-6F777C8E2B21}" type="presParOf" srcId="{FFC3B785-312A-49E1-845E-3AFD6F13508A}" destId="{77DA23B3-754F-4173-9D97-1261E474D2DC}" srcOrd="9" destOrd="0" presId="urn:microsoft.com/office/officeart/2009/3/layout/CircleRelationship"/>
    <dgm:cxn modelId="{F04D119B-B154-48AD-865B-81D418CCCF82}" type="presParOf" srcId="{77DA23B3-754F-4173-9D97-1261E474D2DC}" destId="{66BCEBF4-C2B2-4A42-82F9-8372313B8936}" srcOrd="0" destOrd="0" presId="urn:microsoft.com/office/officeart/2009/3/layout/CircleRelationship"/>
    <dgm:cxn modelId="{140BF009-39F6-484E-AFC5-FB92B4EF4B5C}" type="presParOf" srcId="{FFC3B785-312A-49E1-845E-3AFD6F13508A}" destId="{DF54D42C-27B6-42F8-A7A9-D91E5D3941D5}" srcOrd="10" destOrd="0" presId="urn:microsoft.com/office/officeart/2009/3/layout/CircleRelationship"/>
    <dgm:cxn modelId="{B84C148B-C6FC-4D45-A528-8ED13FB2C479}" type="presParOf" srcId="{FFC3B785-312A-49E1-845E-3AFD6F13508A}" destId="{B1B197B1-33A6-4A23-9C54-7072F2057A81}" srcOrd="11" destOrd="0" presId="urn:microsoft.com/office/officeart/2009/3/layout/CircleRelationship"/>
    <dgm:cxn modelId="{B492A4BD-E44C-4B66-A537-49ACF95267C4}" type="presParOf" srcId="{B1B197B1-33A6-4A23-9C54-7072F2057A81}" destId="{232B63D6-7C71-4F98-9273-6C510BF68684}" srcOrd="0" destOrd="0" presId="urn:microsoft.com/office/officeart/2009/3/layout/CircleRelationship"/>
    <dgm:cxn modelId="{5B07D420-3672-4EDE-9BE0-1BC101C6F595}" type="presParOf" srcId="{FFC3B785-312A-49E1-845E-3AFD6F13508A}" destId="{6FBD607F-C00D-44FD-9720-6A86256F0D6D}" srcOrd="12" destOrd="0" presId="urn:microsoft.com/office/officeart/2009/3/layout/CircleRelationship"/>
    <dgm:cxn modelId="{14E0B79A-7B20-46F0-B02C-348057D171A2}" type="presParOf" srcId="{6FBD607F-C00D-44FD-9720-6A86256F0D6D}" destId="{1A3C4529-E9FF-406B-A553-8DB271EB86CC}" srcOrd="0" destOrd="0" presId="urn:microsoft.com/office/officeart/2009/3/layout/CircleRelationship"/>
    <dgm:cxn modelId="{5A41416D-2D61-4C38-B953-25185C24DE92}" type="presParOf" srcId="{FFC3B785-312A-49E1-845E-3AFD6F13508A}" destId="{E91EA540-8B9C-4F62-A12D-9F4E441E140A}" srcOrd="13" destOrd="0" presId="urn:microsoft.com/office/officeart/2009/3/layout/CircleRelationship"/>
    <dgm:cxn modelId="{4A2FE1B4-5D13-4FC4-BEE4-4D34321CDBAC}" type="presParOf" srcId="{E91EA540-8B9C-4F62-A12D-9F4E441E140A}" destId="{A2741BAA-A8DF-4090-98C2-C77F8FC05F52}" srcOrd="0" destOrd="0" presId="urn:microsoft.com/office/officeart/2009/3/layout/CircleRelationship"/>
    <dgm:cxn modelId="{2FFA8168-017C-455B-A8A4-D921529E81A8}" type="presParOf" srcId="{FFC3B785-312A-49E1-845E-3AFD6F13508A}" destId="{4AE82742-6157-45FB-BB5D-7C85A24CE796}" srcOrd="14" destOrd="0" presId="urn:microsoft.com/office/officeart/2009/3/layout/CircleRelationship"/>
    <dgm:cxn modelId="{ADD0C78A-4F3F-4EF7-BF8A-D087F745A5A1}" type="presParOf" srcId="{FFC3B785-312A-49E1-845E-3AFD6F13508A}" destId="{7BDD492E-094C-43C1-9AB7-76108872B600}" srcOrd="15" destOrd="0" presId="urn:microsoft.com/office/officeart/2009/3/layout/CircleRelationship"/>
    <dgm:cxn modelId="{55A645B4-4575-47ED-BD33-526CFE480633}" type="presParOf" srcId="{7BDD492E-094C-43C1-9AB7-76108872B600}" destId="{F10C5334-D4F8-4A05-9A5F-4FFABFEA29B1}" srcOrd="0" destOrd="0" presId="urn:microsoft.com/office/officeart/2009/3/layout/CircleRelationship"/>
    <dgm:cxn modelId="{C1F81747-CCA2-41DD-872C-8C38B6FD3E3D}" type="presParOf" srcId="{FFC3B785-312A-49E1-845E-3AFD6F13508A}" destId="{B228DD8D-F6F6-4957-A8AB-EA96E0AF67F6}" srcOrd="16" destOrd="0" presId="urn:microsoft.com/office/officeart/2009/3/layout/CircleRelationship"/>
    <dgm:cxn modelId="{6E4B77A7-24CC-4006-B8FF-27AA72EEF297}" type="presParOf" srcId="{FFC3B785-312A-49E1-845E-3AFD6F13508A}" destId="{40D0EF7D-A4D8-4E1C-ACF2-77E21F826EDE}" srcOrd="17" destOrd="0" presId="urn:microsoft.com/office/officeart/2009/3/layout/CircleRelationship"/>
    <dgm:cxn modelId="{F4095BDF-DF20-4EB7-B47C-EDBC5B698494}" type="presParOf" srcId="{40D0EF7D-A4D8-4E1C-ACF2-77E21F826EDE}" destId="{270440EE-37E7-40B9-AF77-C43FCC4CBB5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15C054-D9EC-4AC6-BDCA-81884CEE5A51}" type="doc">
      <dgm:prSet loTypeId="urn:microsoft.com/office/officeart/2005/8/layout/default#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9917A02-EDBF-4829-9994-320D753CBF60}">
      <dgm:prSet phldrT="[Текст]"/>
      <dgm:spPr/>
      <dgm:t>
        <a:bodyPr/>
        <a:lstStyle/>
        <a:p>
          <a:r>
            <a:rPr lang="uk-UA" b="1" i="1" dirty="0" smtClean="0"/>
            <a:t>Створення відповідно до міжнародного права</a:t>
          </a:r>
          <a:endParaRPr lang="ru-RU" dirty="0"/>
        </a:p>
      </dgm:t>
    </dgm:pt>
    <dgm:pt modelId="{06A09ED2-F394-4F4F-B45F-34492D71D6B9}" type="parTrans" cxnId="{DBDED9D4-2EDF-4652-9AB8-13D1C7012DC8}">
      <dgm:prSet/>
      <dgm:spPr/>
      <dgm:t>
        <a:bodyPr/>
        <a:lstStyle/>
        <a:p>
          <a:endParaRPr lang="ru-RU"/>
        </a:p>
      </dgm:t>
    </dgm:pt>
    <dgm:pt modelId="{1955BBFD-3A5A-4F71-94E1-808F4416E865}" type="sibTrans" cxnId="{DBDED9D4-2EDF-4652-9AB8-13D1C7012DC8}">
      <dgm:prSet/>
      <dgm:spPr/>
      <dgm:t>
        <a:bodyPr/>
        <a:lstStyle/>
        <a:p>
          <a:endParaRPr lang="ru-RU"/>
        </a:p>
      </dgm:t>
    </dgm:pt>
    <dgm:pt modelId="{6C9EB69E-107C-4886-89E7-DE78493BC73C}">
      <dgm:prSet phldrT="[Текст]"/>
      <dgm:spPr/>
      <dgm:t>
        <a:bodyPr/>
        <a:lstStyle/>
        <a:p>
          <a:r>
            <a:rPr lang="uk-UA" b="1" i="1" dirty="0" smtClean="0"/>
            <a:t>Здійснення співробітництва в конкретних областях діяльності</a:t>
          </a:r>
          <a:endParaRPr lang="ru-RU" dirty="0"/>
        </a:p>
      </dgm:t>
    </dgm:pt>
    <dgm:pt modelId="{65AA522C-BA35-4DDC-9E9A-288801420C5C}" type="parTrans" cxnId="{EFB144A5-2316-41FB-BBC6-7EA9ACF5863A}">
      <dgm:prSet/>
      <dgm:spPr/>
      <dgm:t>
        <a:bodyPr/>
        <a:lstStyle/>
        <a:p>
          <a:endParaRPr lang="ru-RU"/>
        </a:p>
      </dgm:t>
    </dgm:pt>
    <dgm:pt modelId="{A5F27AF4-E594-492E-B871-BED9D16EE3F0}" type="sibTrans" cxnId="{EFB144A5-2316-41FB-BBC6-7EA9ACF5863A}">
      <dgm:prSet/>
      <dgm:spPr/>
      <dgm:t>
        <a:bodyPr/>
        <a:lstStyle/>
        <a:p>
          <a:endParaRPr lang="ru-RU"/>
        </a:p>
      </dgm:t>
    </dgm:pt>
    <dgm:pt modelId="{9E5E96F5-277B-40AC-B251-AA14457E9B75}">
      <dgm:prSet phldrT="[Текст]"/>
      <dgm:spPr/>
      <dgm:t>
        <a:bodyPr/>
        <a:lstStyle/>
        <a:p>
          <a:r>
            <a:rPr lang="uk-UA" b="1" i="1" noProof="0" dirty="0" smtClean="0"/>
            <a:t>Наявність відповідної організаційної структури</a:t>
          </a:r>
          <a:endParaRPr lang="uk-UA" b="1" i="1" noProof="0" dirty="0"/>
        </a:p>
      </dgm:t>
    </dgm:pt>
    <dgm:pt modelId="{94EC6721-4B40-41D6-A8B4-B3AF238D8F30}" type="parTrans" cxnId="{A2D4D201-20DE-46D3-9D09-5886982F931A}">
      <dgm:prSet/>
      <dgm:spPr/>
      <dgm:t>
        <a:bodyPr/>
        <a:lstStyle/>
        <a:p>
          <a:endParaRPr lang="ru-RU"/>
        </a:p>
      </dgm:t>
    </dgm:pt>
    <dgm:pt modelId="{7BC32675-9431-48C3-B65E-767A739FB704}" type="sibTrans" cxnId="{A2D4D201-20DE-46D3-9D09-5886982F931A}">
      <dgm:prSet/>
      <dgm:spPr/>
      <dgm:t>
        <a:bodyPr/>
        <a:lstStyle/>
        <a:p>
          <a:endParaRPr lang="ru-RU"/>
        </a:p>
      </dgm:t>
    </dgm:pt>
    <dgm:pt modelId="{A1F9C4C2-1B00-44B4-8AF9-15AFF90DE10B}">
      <dgm:prSet phldrT="[Текст]"/>
      <dgm:spPr/>
      <dgm:t>
        <a:bodyPr/>
        <a:lstStyle/>
        <a:p>
          <a:r>
            <a:rPr lang="uk-UA" b="1" i="1" dirty="0" smtClean="0"/>
            <a:t>Наявність прав і обов'язків організації</a:t>
          </a:r>
          <a:endParaRPr lang="ru-RU" dirty="0"/>
        </a:p>
      </dgm:t>
    </dgm:pt>
    <dgm:pt modelId="{32667183-33CE-406E-9341-57F1AEF77E3B}" type="parTrans" cxnId="{1DC79F5E-7531-4920-8129-00393CCFA981}">
      <dgm:prSet/>
      <dgm:spPr/>
      <dgm:t>
        <a:bodyPr/>
        <a:lstStyle/>
        <a:p>
          <a:endParaRPr lang="ru-RU"/>
        </a:p>
      </dgm:t>
    </dgm:pt>
    <dgm:pt modelId="{D86D8247-0A6A-4985-ADAE-A1BBFB02820E}" type="sibTrans" cxnId="{1DC79F5E-7531-4920-8129-00393CCFA981}">
      <dgm:prSet/>
      <dgm:spPr/>
      <dgm:t>
        <a:bodyPr/>
        <a:lstStyle/>
        <a:p>
          <a:endParaRPr lang="ru-RU"/>
        </a:p>
      </dgm:t>
    </dgm:pt>
    <dgm:pt modelId="{8A3AB26D-77AB-4729-AD65-75C798F731CC}">
      <dgm:prSet phldrT="[Текст]"/>
      <dgm:spPr/>
      <dgm:t>
        <a:bodyPr/>
        <a:lstStyle/>
        <a:p>
          <a:r>
            <a:rPr lang="uk-UA" b="1" i="1" noProof="0" dirty="0" smtClean="0"/>
            <a:t>Самостійні міжнародні права і обов'язки організації</a:t>
          </a:r>
          <a:endParaRPr lang="uk-UA" b="1" i="1" noProof="0" dirty="0"/>
        </a:p>
      </dgm:t>
    </dgm:pt>
    <dgm:pt modelId="{6242577B-E3CF-4BDF-8189-4C6B13448273}" type="parTrans" cxnId="{459D65B4-737F-4598-A1C6-2F8BADEC5D24}">
      <dgm:prSet/>
      <dgm:spPr/>
      <dgm:t>
        <a:bodyPr/>
        <a:lstStyle/>
        <a:p>
          <a:endParaRPr lang="ru-RU"/>
        </a:p>
      </dgm:t>
    </dgm:pt>
    <dgm:pt modelId="{23271D04-014B-4442-8842-303B56E3ED88}" type="sibTrans" cxnId="{459D65B4-737F-4598-A1C6-2F8BADEC5D24}">
      <dgm:prSet/>
      <dgm:spPr/>
      <dgm:t>
        <a:bodyPr/>
        <a:lstStyle/>
        <a:p>
          <a:endParaRPr lang="ru-RU"/>
        </a:p>
      </dgm:t>
    </dgm:pt>
    <dgm:pt modelId="{E65E35BE-F46E-4EB4-BD01-6051D49049CD}">
      <dgm:prSet/>
      <dgm:spPr/>
      <dgm:t>
        <a:bodyPr/>
        <a:lstStyle/>
        <a:p>
          <a:r>
            <a:rPr lang="uk-UA" b="1" i="1" dirty="0" smtClean="0"/>
            <a:t>Створення на основі міжнародного договору</a:t>
          </a:r>
          <a:endParaRPr lang="ru-RU" dirty="0"/>
        </a:p>
      </dgm:t>
    </dgm:pt>
    <dgm:pt modelId="{5AE967B6-7957-4DFC-851A-1DDB2E1DF0B2}" type="parTrans" cxnId="{7601484C-2087-4CA9-B759-13B933B6204F}">
      <dgm:prSet/>
      <dgm:spPr/>
      <dgm:t>
        <a:bodyPr/>
        <a:lstStyle/>
        <a:p>
          <a:endParaRPr lang="ru-RU"/>
        </a:p>
      </dgm:t>
    </dgm:pt>
    <dgm:pt modelId="{E89AE5E1-07F2-42E6-ADC9-57F51D982DC8}" type="sibTrans" cxnId="{7601484C-2087-4CA9-B759-13B933B6204F}">
      <dgm:prSet/>
      <dgm:spPr/>
      <dgm:t>
        <a:bodyPr/>
        <a:lstStyle/>
        <a:p>
          <a:endParaRPr lang="ru-RU"/>
        </a:p>
      </dgm:t>
    </dgm:pt>
    <dgm:pt modelId="{005136A9-CC62-4FE0-B83D-306938AF0328}" type="pres">
      <dgm:prSet presAssocID="{D415C054-D9EC-4AC6-BDCA-81884CEE5A5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8A353D-1FBD-45E2-B535-176DCC2563FB}" type="pres">
      <dgm:prSet presAssocID="{79917A02-EDBF-4829-9994-320D753CBF60}" presName="node" presStyleLbl="node1" presStyleIdx="0" presStyleCnt="6" custLinFactNeighborX="5305" custLinFactNeighborY="-36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2AA36-4F70-4742-8813-0A67DB03A778}" type="pres">
      <dgm:prSet presAssocID="{1955BBFD-3A5A-4F71-94E1-808F4416E865}" presName="sibTrans" presStyleCnt="0"/>
      <dgm:spPr/>
    </dgm:pt>
    <dgm:pt modelId="{8BCDCFF4-7462-4061-BEF7-C3101E41BE56}" type="pres">
      <dgm:prSet presAssocID="{E65E35BE-F46E-4EB4-BD01-6051D49049CD}" presName="node" presStyleLbl="node1" presStyleIdx="1" presStyleCnt="6" custLinFactNeighborX="-6549" custLinFactNeighborY="-5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E7C7C-80BB-4156-9BCD-1D31A097EF4F}" type="pres">
      <dgm:prSet presAssocID="{E89AE5E1-07F2-42E6-ADC9-57F51D982DC8}" presName="sibTrans" presStyleCnt="0"/>
      <dgm:spPr/>
    </dgm:pt>
    <dgm:pt modelId="{B5BE3D64-66F8-47D3-B07D-B61BB40F35EC}" type="pres">
      <dgm:prSet presAssocID="{6C9EB69E-107C-4886-89E7-DE78493BC73C}" presName="node" presStyleLbl="node1" presStyleIdx="2" presStyleCnt="6" custLinFactNeighborX="-18403" custLinFactNeighborY="-40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A1782-7D34-4530-9226-3D598A1553E0}" type="pres">
      <dgm:prSet presAssocID="{A5F27AF4-E594-492E-B871-BED9D16EE3F0}" presName="sibTrans" presStyleCnt="0"/>
      <dgm:spPr/>
    </dgm:pt>
    <dgm:pt modelId="{B2A94EDE-9F6B-465C-B6CD-3F6A600BCD59}" type="pres">
      <dgm:prSet presAssocID="{9E5E96F5-277B-40AC-B251-AA14457E9B75}" presName="node" presStyleLbl="node1" presStyleIdx="3" presStyleCnt="6" custLinFactNeighborX="10610" custLinFactNeighborY="-28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ED22F-74D9-4AB0-9DC3-E62D3743C76F}" type="pres">
      <dgm:prSet presAssocID="{7BC32675-9431-48C3-B65E-767A739FB704}" presName="sibTrans" presStyleCnt="0"/>
      <dgm:spPr/>
    </dgm:pt>
    <dgm:pt modelId="{BBB49FBD-10E1-4B7B-BE34-24C0CA63041E}" type="pres">
      <dgm:prSet presAssocID="{A1F9C4C2-1B00-44B4-8AF9-15AFF90DE10B}" presName="node" presStyleLbl="node1" presStyleIdx="4" presStyleCnt="6" custLinFactNeighborX="6714" custLinFactNeighborY="-6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AF4F9-D5C0-48D1-BF96-8A88912F8038}" type="pres">
      <dgm:prSet presAssocID="{D86D8247-0A6A-4985-ADAE-A1BBFB02820E}" presName="sibTrans" presStyleCnt="0"/>
      <dgm:spPr/>
    </dgm:pt>
    <dgm:pt modelId="{32FB144A-580A-43A0-BC47-24EDD386525C}" type="pres">
      <dgm:prSet presAssocID="{8A3AB26D-77AB-4729-AD65-75C798F731CC}" presName="node" presStyleLbl="node1" presStyleIdx="5" presStyleCnt="6" custLinFactNeighborX="2818" custLinFactNeighborY="-37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C79F5E-7531-4920-8129-00393CCFA981}" srcId="{D415C054-D9EC-4AC6-BDCA-81884CEE5A51}" destId="{A1F9C4C2-1B00-44B4-8AF9-15AFF90DE10B}" srcOrd="4" destOrd="0" parTransId="{32667183-33CE-406E-9341-57F1AEF77E3B}" sibTransId="{D86D8247-0A6A-4985-ADAE-A1BBFB02820E}"/>
    <dgm:cxn modelId="{A2D4D201-20DE-46D3-9D09-5886982F931A}" srcId="{D415C054-D9EC-4AC6-BDCA-81884CEE5A51}" destId="{9E5E96F5-277B-40AC-B251-AA14457E9B75}" srcOrd="3" destOrd="0" parTransId="{94EC6721-4B40-41D6-A8B4-B3AF238D8F30}" sibTransId="{7BC32675-9431-48C3-B65E-767A739FB704}"/>
    <dgm:cxn modelId="{459D65B4-737F-4598-A1C6-2F8BADEC5D24}" srcId="{D415C054-D9EC-4AC6-BDCA-81884CEE5A51}" destId="{8A3AB26D-77AB-4729-AD65-75C798F731CC}" srcOrd="5" destOrd="0" parTransId="{6242577B-E3CF-4BDF-8189-4C6B13448273}" sibTransId="{23271D04-014B-4442-8842-303B56E3ED88}"/>
    <dgm:cxn modelId="{DBDED9D4-2EDF-4652-9AB8-13D1C7012DC8}" srcId="{D415C054-D9EC-4AC6-BDCA-81884CEE5A51}" destId="{79917A02-EDBF-4829-9994-320D753CBF60}" srcOrd="0" destOrd="0" parTransId="{06A09ED2-F394-4F4F-B45F-34492D71D6B9}" sibTransId="{1955BBFD-3A5A-4F71-94E1-808F4416E865}"/>
    <dgm:cxn modelId="{D64C25CB-E1A9-42A3-B5B3-E20ACB30DA29}" type="presOf" srcId="{6C9EB69E-107C-4886-89E7-DE78493BC73C}" destId="{B5BE3D64-66F8-47D3-B07D-B61BB40F35EC}" srcOrd="0" destOrd="0" presId="urn:microsoft.com/office/officeart/2005/8/layout/default#1"/>
    <dgm:cxn modelId="{BCD7849B-2005-4D34-B8E6-D3FDA4805170}" type="presOf" srcId="{E65E35BE-F46E-4EB4-BD01-6051D49049CD}" destId="{8BCDCFF4-7462-4061-BEF7-C3101E41BE56}" srcOrd="0" destOrd="0" presId="urn:microsoft.com/office/officeart/2005/8/layout/default#1"/>
    <dgm:cxn modelId="{F7AF88AD-F9B0-4FA3-A90C-E1807A0C3972}" type="presOf" srcId="{D415C054-D9EC-4AC6-BDCA-81884CEE5A51}" destId="{005136A9-CC62-4FE0-B83D-306938AF0328}" srcOrd="0" destOrd="0" presId="urn:microsoft.com/office/officeart/2005/8/layout/default#1"/>
    <dgm:cxn modelId="{33FD58D4-379D-4CBC-A13B-4F5C86A480C2}" type="presOf" srcId="{79917A02-EDBF-4829-9994-320D753CBF60}" destId="{508A353D-1FBD-45E2-B535-176DCC2563FB}" srcOrd="0" destOrd="0" presId="urn:microsoft.com/office/officeart/2005/8/layout/default#1"/>
    <dgm:cxn modelId="{11FF9B91-8A0A-4121-AEF7-63AB332CAB10}" type="presOf" srcId="{A1F9C4C2-1B00-44B4-8AF9-15AFF90DE10B}" destId="{BBB49FBD-10E1-4B7B-BE34-24C0CA63041E}" srcOrd="0" destOrd="0" presId="urn:microsoft.com/office/officeart/2005/8/layout/default#1"/>
    <dgm:cxn modelId="{7601484C-2087-4CA9-B759-13B933B6204F}" srcId="{D415C054-D9EC-4AC6-BDCA-81884CEE5A51}" destId="{E65E35BE-F46E-4EB4-BD01-6051D49049CD}" srcOrd="1" destOrd="0" parTransId="{5AE967B6-7957-4DFC-851A-1DDB2E1DF0B2}" sibTransId="{E89AE5E1-07F2-42E6-ADC9-57F51D982DC8}"/>
    <dgm:cxn modelId="{EFB144A5-2316-41FB-BBC6-7EA9ACF5863A}" srcId="{D415C054-D9EC-4AC6-BDCA-81884CEE5A51}" destId="{6C9EB69E-107C-4886-89E7-DE78493BC73C}" srcOrd="2" destOrd="0" parTransId="{65AA522C-BA35-4DDC-9E9A-288801420C5C}" sibTransId="{A5F27AF4-E594-492E-B871-BED9D16EE3F0}"/>
    <dgm:cxn modelId="{25012516-9099-42AA-8551-3F50A0B1F6FB}" type="presOf" srcId="{9E5E96F5-277B-40AC-B251-AA14457E9B75}" destId="{B2A94EDE-9F6B-465C-B6CD-3F6A600BCD59}" srcOrd="0" destOrd="0" presId="urn:microsoft.com/office/officeart/2005/8/layout/default#1"/>
    <dgm:cxn modelId="{55869128-5254-46BA-97AE-DCCA51EDE6AF}" type="presOf" srcId="{8A3AB26D-77AB-4729-AD65-75C798F731CC}" destId="{32FB144A-580A-43A0-BC47-24EDD386525C}" srcOrd="0" destOrd="0" presId="urn:microsoft.com/office/officeart/2005/8/layout/default#1"/>
    <dgm:cxn modelId="{545F1E04-5791-4312-8507-3407CE701CA0}" type="presParOf" srcId="{005136A9-CC62-4FE0-B83D-306938AF0328}" destId="{508A353D-1FBD-45E2-B535-176DCC2563FB}" srcOrd="0" destOrd="0" presId="urn:microsoft.com/office/officeart/2005/8/layout/default#1"/>
    <dgm:cxn modelId="{50E6FA6C-3CF4-4FDD-8E97-174FD1053F58}" type="presParOf" srcId="{005136A9-CC62-4FE0-B83D-306938AF0328}" destId="{D062AA36-4F70-4742-8813-0A67DB03A778}" srcOrd="1" destOrd="0" presId="urn:microsoft.com/office/officeart/2005/8/layout/default#1"/>
    <dgm:cxn modelId="{FD4633F1-37AC-4988-92A3-92579B1186A7}" type="presParOf" srcId="{005136A9-CC62-4FE0-B83D-306938AF0328}" destId="{8BCDCFF4-7462-4061-BEF7-C3101E41BE56}" srcOrd="2" destOrd="0" presId="urn:microsoft.com/office/officeart/2005/8/layout/default#1"/>
    <dgm:cxn modelId="{A6BFD21A-2E56-4FF5-B1F7-7905785B4452}" type="presParOf" srcId="{005136A9-CC62-4FE0-B83D-306938AF0328}" destId="{B4EE7C7C-80BB-4156-9BCD-1D31A097EF4F}" srcOrd="3" destOrd="0" presId="urn:microsoft.com/office/officeart/2005/8/layout/default#1"/>
    <dgm:cxn modelId="{D238BFBF-BC7D-4487-BED0-5E545E18AF22}" type="presParOf" srcId="{005136A9-CC62-4FE0-B83D-306938AF0328}" destId="{B5BE3D64-66F8-47D3-B07D-B61BB40F35EC}" srcOrd="4" destOrd="0" presId="urn:microsoft.com/office/officeart/2005/8/layout/default#1"/>
    <dgm:cxn modelId="{0CB7DC2E-88DF-4360-A262-C4D5E5D881E1}" type="presParOf" srcId="{005136A9-CC62-4FE0-B83D-306938AF0328}" destId="{CA5A1782-7D34-4530-9226-3D598A1553E0}" srcOrd="5" destOrd="0" presId="urn:microsoft.com/office/officeart/2005/8/layout/default#1"/>
    <dgm:cxn modelId="{052E29E4-8E6E-4BB1-9D7E-79C17114765E}" type="presParOf" srcId="{005136A9-CC62-4FE0-B83D-306938AF0328}" destId="{B2A94EDE-9F6B-465C-B6CD-3F6A600BCD59}" srcOrd="6" destOrd="0" presId="urn:microsoft.com/office/officeart/2005/8/layout/default#1"/>
    <dgm:cxn modelId="{60261A56-7E29-47EB-866A-4FE80BF0FAB9}" type="presParOf" srcId="{005136A9-CC62-4FE0-B83D-306938AF0328}" destId="{F5AED22F-74D9-4AB0-9DC3-E62D3743C76F}" srcOrd="7" destOrd="0" presId="urn:microsoft.com/office/officeart/2005/8/layout/default#1"/>
    <dgm:cxn modelId="{DA5DE595-A144-4C39-A30A-F30FE0007EA2}" type="presParOf" srcId="{005136A9-CC62-4FE0-B83D-306938AF0328}" destId="{BBB49FBD-10E1-4B7B-BE34-24C0CA63041E}" srcOrd="8" destOrd="0" presId="urn:microsoft.com/office/officeart/2005/8/layout/default#1"/>
    <dgm:cxn modelId="{3811C234-4338-41BD-BBE9-42A2D86A80DC}" type="presParOf" srcId="{005136A9-CC62-4FE0-B83D-306938AF0328}" destId="{41EAF4F9-D5C0-48D1-BF96-8A88912F8038}" srcOrd="9" destOrd="0" presId="urn:microsoft.com/office/officeart/2005/8/layout/default#1"/>
    <dgm:cxn modelId="{418C9F8B-AF6F-4675-A96F-9E5E6CB2D741}" type="presParOf" srcId="{005136A9-CC62-4FE0-B83D-306938AF0328}" destId="{32FB144A-580A-43A0-BC47-24EDD386525C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343986-C1F6-4EF7-8417-9FABA6FD8031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B6DD839-A173-4014-92C7-037644D2ADFC}">
      <dgm:prSet phldrT="[Текст]"/>
      <dgm:spPr/>
      <dgm:t>
        <a:bodyPr/>
        <a:lstStyle/>
        <a:p>
          <a:r>
            <a:rPr lang="uk-UA" noProof="0" dirty="0" smtClean="0"/>
            <a:t>Первинні члени </a:t>
          </a:r>
          <a:endParaRPr lang="uk-UA" noProof="0" dirty="0"/>
        </a:p>
      </dgm:t>
    </dgm:pt>
    <dgm:pt modelId="{C263D656-E78B-49C4-A2FC-D2DCD3C13873}" type="parTrans" cxnId="{D8590E05-B6DD-4B11-956A-82C40AC20DEB}">
      <dgm:prSet/>
      <dgm:spPr/>
      <dgm:t>
        <a:bodyPr/>
        <a:lstStyle/>
        <a:p>
          <a:endParaRPr lang="ru-RU"/>
        </a:p>
      </dgm:t>
    </dgm:pt>
    <dgm:pt modelId="{68419DF2-CA35-40D0-8C97-F10BB7B2C53F}" type="sibTrans" cxnId="{D8590E05-B6DD-4B11-956A-82C40AC20DEB}">
      <dgm:prSet/>
      <dgm:spPr/>
      <dgm:t>
        <a:bodyPr/>
        <a:lstStyle/>
        <a:p>
          <a:endParaRPr lang="ru-RU"/>
        </a:p>
      </dgm:t>
    </dgm:pt>
    <dgm:pt modelId="{F568B877-733D-40B4-95F4-C886F19E885F}">
      <dgm:prSet phldrT="[Текст]"/>
      <dgm:spPr/>
      <dgm:t>
        <a:bodyPr/>
        <a:lstStyle/>
        <a:p>
          <a:r>
            <a:rPr lang="uk-UA" noProof="0" dirty="0" smtClean="0"/>
            <a:t>Інші члени</a:t>
          </a:r>
          <a:endParaRPr lang="uk-UA" noProof="0" dirty="0"/>
        </a:p>
      </dgm:t>
    </dgm:pt>
    <dgm:pt modelId="{ECE9A9BE-5B9D-4E9D-A2C1-6D5CF5AA2162}" type="parTrans" cxnId="{17045324-1D4C-47B5-B9A6-B0A209A3530C}">
      <dgm:prSet/>
      <dgm:spPr/>
      <dgm:t>
        <a:bodyPr/>
        <a:lstStyle/>
        <a:p>
          <a:endParaRPr lang="ru-RU"/>
        </a:p>
      </dgm:t>
    </dgm:pt>
    <dgm:pt modelId="{AF7994C6-C0EB-4616-831B-A8521C8A2C39}" type="sibTrans" cxnId="{17045324-1D4C-47B5-B9A6-B0A209A3530C}">
      <dgm:prSet/>
      <dgm:spPr/>
      <dgm:t>
        <a:bodyPr/>
        <a:lstStyle/>
        <a:p>
          <a:endParaRPr lang="ru-RU"/>
        </a:p>
      </dgm:t>
    </dgm:pt>
    <dgm:pt modelId="{E4E4770E-103F-44FE-A632-D3C9311776C4}" type="pres">
      <dgm:prSet presAssocID="{96343986-C1F6-4EF7-8417-9FABA6FD803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32807F-18D0-4A59-950F-D521270FC38C}" type="pres">
      <dgm:prSet presAssocID="{AB6DD839-A173-4014-92C7-037644D2ADFC}" presName="node" presStyleLbl="node1" presStyleIdx="0" presStyleCnt="2" custLinFactNeighborX="-1600" custLinFactNeighborY="-46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3CF1F-4A60-4723-BE93-7401947537FD}" type="pres">
      <dgm:prSet presAssocID="{68419DF2-CA35-40D0-8C97-F10BB7B2C53F}" presName="sibTrans" presStyleCnt="0"/>
      <dgm:spPr/>
    </dgm:pt>
    <dgm:pt modelId="{F09D25C7-3C06-406B-9BEF-232130AD1857}" type="pres">
      <dgm:prSet presAssocID="{F568B877-733D-40B4-95F4-C886F19E885F}" presName="node" presStyleLbl="node1" presStyleIdx="1" presStyleCnt="2" custLinFactNeighborX="-3162" custLinFactNeighborY="44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6C8BE2-A2D2-43A9-9CE2-9FA9190AD9E6}" type="presOf" srcId="{96343986-C1F6-4EF7-8417-9FABA6FD8031}" destId="{E4E4770E-103F-44FE-A632-D3C9311776C4}" srcOrd="0" destOrd="0" presId="urn:microsoft.com/office/officeart/2005/8/layout/default"/>
    <dgm:cxn modelId="{D8590E05-B6DD-4B11-956A-82C40AC20DEB}" srcId="{96343986-C1F6-4EF7-8417-9FABA6FD8031}" destId="{AB6DD839-A173-4014-92C7-037644D2ADFC}" srcOrd="0" destOrd="0" parTransId="{C263D656-E78B-49C4-A2FC-D2DCD3C13873}" sibTransId="{68419DF2-CA35-40D0-8C97-F10BB7B2C53F}"/>
    <dgm:cxn modelId="{17045324-1D4C-47B5-B9A6-B0A209A3530C}" srcId="{96343986-C1F6-4EF7-8417-9FABA6FD8031}" destId="{F568B877-733D-40B4-95F4-C886F19E885F}" srcOrd="1" destOrd="0" parTransId="{ECE9A9BE-5B9D-4E9D-A2C1-6D5CF5AA2162}" sibTransId="{AF7994C6-C0EB-4616-831B-A8521C8A2C39}"/>
    <dgm:cxn modelId="{2611BCCF-58BB-42DC-8984-B445F558E273}" type="presOf" srcId="{AB6DD839-A173-4014-92C7-037644D2ADFC}" destId="{5E32807F-18D0-4A59-950F-D521270FC38C}" srcOrd="0" destOrd="0" presId="urn:microsoft.com/office/officeart/2005/8/layout/default"/>
    <dgm:cxn modelId="{60B6313C-4852-451A-BE39-39F8DAC07E04}" type="presOf" srcId="{F568B877-733D-40B4-95F4-C886F19E885F}" destId="{F09D25C7-3C06-406B-9BEF-232130AD1857}" srcOrd="0" destOrd="0" presId="urn:microsoft.com/office/officeart/2005/8/layout/default"/>
    <dgm:cxn modelId="{9BDAC2B5-6FFA-492A-A985-FAD0FC9E59BE}" type="presParOf" srcId="{E4E4770E-103F-44FE-A632-D3C9311776C4}" destId="{5E32807F-18D0-4A59-950F-D521270FC38C}" srcOrd="0" destOrd="0" presId="urn:microsoft.com/office/officeart/2005/8/layout/default"/>
    <dgm:cxn modelId="{D1D01E71-0CFD-4C38-BE3D-A94C084FE395}" type="presParOf" srcId="{E4E4770E-103F-44FE-A632-D3C9311776C4}" destId="{9253CF1F-4A60-4723-BE93-7401947537FD}" srcOrd="1" destOrd="0" presId="urn:microsoft.com/office/officeart/2005/8/layout/default"/>
    <dgm:cxn modelId="{18E0085E-7A35-41AC-87EE-47BE6AD043E1}" type="presParOf" srcId="{E4E4770E-103F-44FE-A632-D3C9311776C4}" destId="{F09D25C7-3C06-406B-9BEF-232130AD185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38466-D9E1-438D-A57B-0C7D6317CFFB}">
      <dsp:nvSpPr>
        <dsp:cNvPr id="0" name=""/>
        <dsp:cNvSpPr/>
      </dsp:nvSpPr>
      <dsp:spPr>
        <a:xfrm>
          <a:off x="0" y="3323"/>
          <a:ext cx="8784976" cy="57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According to the membership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8028" y="31351"/>
        <a:ext cx="8728920" cy="518099"/>
      </dsp:txXfrm>
    </dsp:sp>
    <dsp:sp modelId="{8D4A52DA-A97E-45C7-B8EE-EC503F0BEBD9}">
      <dsp:nvSpPr>
        <dsp:cNvPr id="0" name=""/>
        <dsp:cNvSpPr/>
      </dsp:nvSpPr>
      <dsp:spPr>
        <a:xfrm>
          <a:off x="0" y="577479"/>
          <a:ext cx="8784976" cy="792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2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Open</a:t>
          </a:r>
          <a:endParaRPr lang="ru-RU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Restricted 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0" y="577479"/>
        <a:ext cx="8784976" cy="792334"/>
      </dsp:txXfrm>
    </dsp:sp>
    <dsp:sp modelId="{11E26B22-3228-4A8A-8123-70FA49EEAD33}">
      <dsp:nvSpPr>
        <dsp:cNvPr id="0" name=""/>
        <dsp:cNvSpPr/>
      </dsp:nvSpPr>
      <dsp:spPr>
        <a:xfrm>
          <a:off x="0" y="1368149"/>
          <a:ext cx="8784976" cy="57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According to the geographical location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8028" y="1396177"/>
        <a:ext cx="8728920" cy="518099"/>
      </dsp:txXfrm>
    </dsp:sp>
    <dsp:sp modelId="{3DE52132-BB14-413C-8E46-AADFF574681B}">
      <dsp:nvSpPr>
        <dsp:cNvPr id="0" name=""/>
        <dsp:cNvSpPr/>
      </dsp:nvSpPr>
      <dsp:spPr>
        <a:xfrm>
          <a:off x="0" y="1943969"/>
          <a:ext cx="8784976" cy="792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2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Global (Universal)</a:t>
          </a:r>
          <a:endParaRPr lang="ru-RU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 Regional 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0" y="1943969"/>
        <a:ext cx="8784976" cy="792334"/>
      </dsp:txXfrm>
    </dsp:sp>
    <dsp:sp modelId="{AF20F200-B511-4F30-B28B-6CF697ED2327}">
      <dsp:nvSpPr>
        <dsp:cNvPr id="0" name=""/>
        <dsp:cNvSpPr/>
      </dsp:nvSpPr>
      <dsp:spPr>
        <a:xfrm>
          <a:off x="0" y="2736304"/>
          <a:ext cx="8784976" cy="57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According to the functions and tasks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8028" y="2764332"/>
        <a:ext cx="8728920" cy="518099"/>
      </dsp:txXfrm>
    </dsp:sp>
    <dsp:sp modelId="{33D5663D-9596-449A-999E-94F316D18AA9}">
      <dsp:nvSpPr>
        <dsp:cNvPr id="0" name=""/>
        <dsp:cNvSpPr/>
      </dsp:nvSpPr>
      <dsp:spPr>
        <a:xfrm>
          <a:off x="0" y="3310459"/>
          <a:ext cx="8784976" cy="792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2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of general purposes</a:t>
          </a:r>
          <a:endParaRPr lang="ru-RU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Of particular (specific) purposes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0" y="3310459"/>
        <a:ext cx="8784976" cy="792334"/>
      </dsp:txXfrm>
    </dsp:sp>
    <dsp:sp modelId="{227C83E9-BA70-48F2-896E-6ECB0427FDDA}">
      <dsp:nvSpPr>
        <dsp:cNvPr id="0" name=""/>
        <dsp:cNvSpPr/>
      </dsp:nvSpPr>
      <dsp:spPr>
        <a:xfrm>
          <a:off x="0" y="4102794"/>
          <a:ext cx="8784976" cy="57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According to the structural organization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8028" y="4130822"/>
        <a:ext cx="8728920" cy="518099"/>
      </dsp:txXfrm>
    </dsp:sp>
    <dsp:sp modelId="{05B5DE2B-E757-4576-84C5-704734CC1AFC}">
      <dsp:nvSpPr>
        <dsp:cNvPr id="0" name=""/>
        <dsp:cNvSpPr/>
      </dsp:nvSpPr>
      <dsp:spPr>
        <a:xfrm>
          <a:off x="0" y="4676949"/>
          <a:ext cx="8784976" cy="792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2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Traditional </a:t>
          </a:r>
          <a:r>
            <a:rPr lang="uk-UA" sz="2400" b="1" kern="1200" dirty="0" smtClean="0">
              <a:solidFill>
                <a:schemeClr val="bg1"/>
              </a:solidFill>
            </a:rPr>
            <a:t>(</a:t>
          </a:r>
          <a:r>
            <a:rPr lang="en-US" sz="2400" b="1" kern="1200" dirty="0" smtClean="0">
              <a:solidFill>
                <a:schemeClr val="bg1"/>
              </a:solidFill>
            </a:rPr>
            <a:t>all existing organizations, except the EU</a:t>
          </a:r>
          <a:r>
            <a:rPr lang="uk-UA" sz="2400" b="1" kern="1200" dirty="0" smtClean="0">
              <a:solidFill>
                <a:schemeClr val="bg1"/>
              </a:solidFill>
            </a:rPr>
            <a:t>)</a:t>
          </a:r>
          <a:endParaRPr lang="ru-RU" sz="2400" b="1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solidFill>
                <a:schemeClr val="bg1"/>
              </a:solidFill>
            </a:rPr>
            <a:t>Supranational </a:t>
          </a:r>
          <a:r>
            <a:rPr lang="uk-UA" sz="2400" b="1" kern="1200" dirty="0" smtClean="0">
              <a:solidFill>
                <a:schemeClr val="bg1"/>
              </a:solidFill>
            </a:rPr>
            <a:t>(</a:t>
          </a:r>
          <a:r>
            <a:rPr lang="en-US" sz="2400" b="1" kern="1200" dirty="0" smtClean="0">
              <a:solidFill>
                <a:schemeClr val="bg1"/>
              </a:solidFill>
            </a:rPr>
            <a:t>the EU</a:t>
          </a:r>
          <a:r>
            <a:rPr lang="uk-UA" sz="2400" b="1" kern="1200" dirty="0" smtClean="0">
              <a:solidFill>
                <a:schemeClr val="bg1"/>
              </a:solidFill>
            </a:rPr>
            <a:t>)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0" y="4676949"/>
        <a:ext cx="8784976" cy="792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B9CD7-0DE8-4C61-B6D9-2A77DF64BAE2}">
      <dsp:nvSpPr>
        <dsp:cNvPr id="0" name=""/>
        <dsp:cNvSpPr/>
      </dsp:nvSpPr>
      <dsp:spPr>
        <a:xfrm>
          <a:off x="2124238" y="0"/>
          <a:ext cx="3061802" cy="30619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Система міжнародних публічних відносин</a:t>
          </a:r>
          <a:endParaRPr lang="ru-RU" sz="3200" kern="1200" dirty="0"/>
        </a:p>
      </dsp:txBody>
      <dsp:txXfrm>
        <a:off x="2572629" y="448415"/>
        <a:ext cx="2165020" cy="2165137"/>
      </dsp:txXfrm>
    </dsp:sp>
    <dsp:sp modelId="{8FBF8050-CCE4-471E-AC6C-3207EDC88638}">
      <dsp:nvSpPr>
        <dsp:cNvPr id="0" name=""/>
        <dsp:cNvSpPr/>
      </dsp:nvSpPr>
      <dsp:spPr>
        <a:xfrm>
          <a:off x="2520279" y="0"/>
          <a:ext cx="340409" cy="34077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4C0520-7DEF-4475-8BEA-F360954008D7}">
      <dsp:nvSpPr>
        <dsp:cNvPr id="0" name=""/>
        <dsp:cNvSpPr/>
      </dsp:nvSpPr>
      <dsp:spPr>
        <a:xfrm>
          <a:off x="2875963" y="3046403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703141"/>
                <a:satOff val="-1055"/>
                <a:lumOff val="-172"/>
                <a:alphaOff val="0"/>
                <a:shade val="70000"/>
                <a:satMod val="150000"/>
              </a:schemeClr>
            </a:gs>
            <a:gs pos="34000">
              <a:schemeClr val="accent3">
                <a:hueOff val="703141"/>
                <a:satOff val="-1055"/>
                <a:lumOff val="-172"/>
                <a:alphaOff val="0"/>
                <a:shade val="70000"/>
                <a:satMod val="140000"/>
              </a:schemeClr>
            </a:gs>
            <a:gs pos="70000">
              <a:schemeClr val="accent3">
                <a:hueOff val="703141"/>
                <a:satOff val="-1055"/>
                <a:lumOff val="-17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03141"/>
                <a:satOff val="-1055"/>
                <a:lumOff val="-17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DB4DC8-3890-4CE8-BE20-DE33DA33CFF6}">
      <dsp:nvSpPr>
        <dsp:cNvPr id="0" name=""/>
        <dsp:cNvSpPr/>
      </dsp:nvSpPr>
      <dsp:spPr>
        <a:xfrm>
          <a:off x="5193512" y="1454436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1406283"/>
                <a:satOff val="-2110"/>
                <a:lumOff val="-343"/>
                <a:alphaOff val="0"/>
                <a:shade val="70000"/>
                <a:satMod val="150000"/>
              </a:schemeClr>
            </a:gs>
            <a:gs pos="34000">
              <a:schemeClr val="accent3">
                <a:hueOff val="1406283"/>
                <a:satOff val="-2110"/>
                <a:lumOff val="-343"/>
                <a:alphaOff val="0"/>
                <a:shade val="70000"/>
                <a:satMod val="140000"/>
              </a:schemeClr>
            </a:gs>
            <a:gs pos="70000">
              <a:schemeClr val="accent3">
                <a:hueOff val="1406283"/>
                <a:satOff val="-2110"/>
                <a:lumOff val="-34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406283"/>
                <a:satOff val="-2110"/>
                <a:lumOff val="-34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6B0CF1-0609-4BDA-876E-5C7DFB677A50}">
      <dsp:nvSpPr>
        <dsp:cNvPr id="0" name=""/>
        <dsp:cNvSpPr/>
      </dsp:nvSpPr>
      <dsp:spPr>
        <a:xfrm>
          <a:off x="4014011" y="3308610"/>
          <a:ext cx="340409" cy="340776"/>
        </a:xfrm>
        <a:prstGeom prst="ellipse">
          <a:avLst/>
        </a:prstGeom>
        <a:gradFill rotWithShape="0">
          <a:gsLst>
            <a:gs pos="0">
              <a:schemeClr val="accent3">
                <a:hueOff val="2109424"/>
                <a:satOff val="-3165"/>
                <a:lumOff val="-515"/>
                <a:alphaOff val="0"/>
                <a:shade val="70000"/>
                <a:satMod val="150000"/>
              </a:schemeClr>
            </a:gs>
            <a:gs pos="34000">
              <a:schemeClr val="accent3">
                <a:hueOff val="2109424"/>
                <a:satOff val="-3165"/>
                <a:lumOff val="-515"/>
                <a:alphaOff val="0"/>
                <a:shade val="70000"/>
                <a:satMod val="140000"/>
              </a:schemeClr>
            </a:gs>
            <a:gs pos="70000">
              <a:schemeClr val="accent3">
                <a:hueOff val="2109424"/>
                <a:satOff val="-3165"/>
                <a:lumOff val="-51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2109424"/>
                <a:satOff val="-3165"/>
                <a:lumOff val="-51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48CD7D-0602-4B50-975B-ECED7BF7F964}">
      <dsp:nvSpPr>
        <dsp:cNvPr id="0" name=""/>
        <dsp:cNvSpPr/>
      </dsp:nvSpPr>
      <dsp:spPr>
        <a:xfrm>
          <a:off x="2016225" y="2376264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70000"/>
                <a:satMod val="150000"/>
              </a:schemeClr>
            </a:gs>
            <a:gs pos="34000">
              <a:schemeClr val="accent3">
                <a:hueOff val="2812566"/>
                <a:satOff val="-4220"/>
                <a:lumOff val="-686"/>
                <a:alphaOff val="0"/>
                <a:shade val="70000"/>
                <a:satMod val="140000"/>
              </a:schemeClr>
            </a:gs>
            <a:gs pos="70000">
              <a:schemeClr val="accent3">
                <a:hueOff val="2812566"/>
                <a:satOff val="-4220"/>
                <a:lumOff val="-68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A4CD82-32F3-45B9-9B0F-731406A51BBA}">
      <dsp:nvSpPr>
        <dsp:cNvPr id="0" name=""/>
        <dsp:cNvSpPr/>
      </dsp:nvSpPr>
      <dsp:spPr>
        <a:xfrm>
          <a:off x="2168137" y="1968342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3515707"/>
                <a:satOff val="-5275"/>
                <a:lumOff val="-858"/>
                <a:alphaOff val="0"/>
                <a:shade val="70000"/>
                <a:satMod val="150000"/>
              </a:schemeClr>
            </a:gs>
            <a:gs pos="34000">
              <a:schemeClr val="accent3">
                <a:hueOff val="3515707"/>
                <a:satOff val="-5275"/>
                <a:lumOff val="-858"/>
                <a:alphaOff val="0"/>
                <a:shade val="70000"/>
                <a:satMod val="140000"/>
              </a:schemeClr>
            </a:gs>
            <a:gs pos="70000">
              <a:schemeClr val="accent3">
                <a:hueOff val="3515707"/>
                <a:satOff val="-5275"/>
                <a:lumOff val="-85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515707"/>
                <a:satOff val="-5275"/>
                <a:lumOff val="-85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BE77E4-489F-40F7-A2F8-D194B9415CE4}">
      <dsp:nvSpPr>
        <dsp:cNvPr id="0" name=""/>
        <dsp:cNvSpPr/>
      </dsp:nvSpPr>
      <dsp:spPr>
        <a:xfrm>
          <a:off x="0" y="576064"/>
          <a:ext cx="2817099" cy="1837392"/>
        </a:xfrm>
        <a:prstGeom prst="ellipse">
          <a:avLst/>
        </a:prstGeom>
        <a:gradFill rotWithShape="0">
          <a:gsLst>
            <a:gs pos="0">
              <a:schemeClr val="accent3">
                <a:hueOff val="4218849"/>
                <a:satOff val="-6330"/>
                <a:lumOff val="-1029"/>
                <a:alphaOff val="0"/>
                <a:shade val="70000"/>
                <a:satMod val="150000"/>
              </a:schemeClr>
            </a:gs>
            <a:gs pos="34000">
              <a:schemeClr val="accent3">
                <a:hueOff val="4218849"/>
                <a:satOff val="-6330"/>
                <a:lumOff val="-1029"/>
                <a:alphaOff val="0"/>
                <a:shade val="70000"/>
                <a:satMod val="140000"/>
              </a:schemeClr>
            </a:gs>
            <a:gs pos="70000">
              <a:schemeClr val="accent3">
                <a:hueOff val="4218849"/>
                <a:satOff val="-6330"/>
                <a:lumOff val="-102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4218849"/>
                <a:satOff val="-6330"/>
                <a:lumOff val="-102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Держави</a:t>
          </a:r>
          <a:endParaRPr lang="ru-RU" sz="3200" kern="1200" dirty="0"/>
        </a:p>
      </dsp:txBody>
      <dsp:txXfrm>
        <a:off x="412555" y="845144"/>
        <a:ext cx="1991989" cy="1299232"/>
      </dsp:txXfrm>
    </dsp:sp>
    <dsp:sp modelId="{1E9ACF10-0064-449F-A025-E91D5F06F958}">
      <dsp:nvSpPr>
        <dsp:cNvPr id="0" name=""/>
        <dsp:cNvSpPr/>
      </dsp:nvSpPr>
      <dsp:spPr>
        <a:xfrm>
          <a:off x="4896542" y="144016"/>
          <a:ext cx="340409" cy="340776"/>
        </a:xfrm>
        <a:prstGeom prst="ellipse">
          <a:avLst/>
        </a:prstGeom>
        <a:gradFill rotWithShape="0">
          <a:gsLst>
            <a:gs pos="0">
              <a:schemeClr val="accent3">
                <a:hueOff val="4921990"/>
                <a:satOff val="-7385"/>
                <a:lumOff val="-1201"/>
                <a:alphaOff val="0"/>
                <a:shade val="70000"/>
                <a:satMod val="150000"/>
              </a:schemeClr>
            </a:gs>
            <a:gs pos="34000">
              <a:schemeClr val="accent3">
                <a:hueOff val="4921990"/>
                <a:satOff val="-7385"/>
                <a:lumOff val="-1201"/>
                <a:alphaOff val="0"/>
                <a:shade val="70000"/>
                <a:satMod val="140000"/>
              </a:schemeClr>
            </a:gs>
            <a:gs pos="70000">
              <a:schemeClr val="accent3">
                <a:hueOff val="4921990"/>
                <a:satOff val="-7385"/>
                <a:lumOff val="-120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4921990"/>
                <a:satOff val="-7385"/>
                <a:lumOff val="-120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CEBF4-C2B2-4A42-82F9-8372313B8936}">
      <dsp:nvSpPr>
        <dsp:cNvPr id="0" name=""/>
        <dsp:cNvSpPr/>
      </dsp:nvSpPr>
      <dsp:spPr>
        <a:xfrm>
          <a:off x="324037" y="3312368"/>
          <a:ext cx="615500" cy="615773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70000"/>
                <a:satMod val="150000"/>
              </a:schemeClr>
            </a:gs>
            <a:gs pos="34000">
              <a:schemeClr val="accent3">
                <a:hueOff val="5625132"/>
                <a:satOff val="-8440"/>
                <a:lumOff val="-1373"/>
                <a:alphaOff val="0"/>
                <a:shade val="70000"/>
                <a:satMod val="140000"/>
              </a:schemeClr>
            </a:gs>
            <a:gs pos="70000">
              <a:schemeClr val="accent3">
                <a:hueOff val="5625132"/>
                <a:satOff val="-8440"/>
                <a:lumOff val="-137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54D42C-27B6-42F8-A7A9-D91E5D3941D5}">
      <dsp:nvSpPr>
        <dsp:cNvPr id="0" name=""/>
        <dsp:cNvSpPr/>
      </dsp:nvSpPr>
      <dsp:spPr>
        <a:xfrm>
          <a:off x="4718781" y="7219"/>
          <a:ext cx="3483887" cy="2184043"/>
        </a:xfrm>
        <a:prstGeom prst="ellipse">
          <a:avLst/>
        </a:prstGeom>
        <a:gradFill rotWithShape="0">
          <a:gsLst>
            <a:gs pos="0">
              <a:schemeClr val="accent3">
                <a:hueOff val="6328273"/>
                <a:satOff val="-9495"/>
                <a:lumOff val="-1544"/>
                <a:alphaOff val="0"/>
                <a:shade val="70000"/>
                <a:satMod val="150000"/>
              </a:schemeClr>
            </a:gs>
            <a:gs pos="34000">
              <a:schemeClr val="accent3">
                <a:hueOff val="6328273"/>
                <a:satOff val="-9495"/>
                <a:lumOff val="-1544"/>
                <a:alphaOff val="0"/>
                <a:shade val="70000"/>
                <a:satMod val="140000"/>
              </a:schemeClr>
            </a:gs>
            <a:gs pos="70000">
              <a:schemeClr val="accent3">
                <a:hueOff val="6328273"/>
                <a:satOff val="-9495"/>
                <a:lumOff val="-154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6328273"/>
                <a:satOff val="-9495"/>
                <a:lumOff val="-154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Міжнародні організації</a:t>
          </a:r>
          <a:endParaRPr lang="ru-RU" sz="2800" kern="1200" dirty="0"/>
        </a:p>
      </dsp:txBody>
      <dsp:txXfrm>
        <a:off x="5228984" y="327065"/>
        <a:ext cx="2463481" cy="1544351"/>
      </dsp:txXfrm>
    </dsp:sp>
    <dsp:sp modelId="{232B63D6-7C71-4F98-9273-6C510BF68684}">
      <dsp:nvSpPr>
        <dsp:cNvPr id="0" name=""/>
        <dsp:cNvSpPr/>
      </dsp:nvSpPr>
      <dsp:spPr>
        <a:xfrm>
          <a:off x="4755125" y="1038286"/>
          <a:ext cx="340409" cy="340776"/>
        </a:xfrm>
        <a:prstGeom prst="ellipse">
          <a:avLst/>
        </a:prstGeom>
        <a:gradFill rotWithShape="0">
          <a:gsLst>
            <a:gs pos="0">
              <a:schemeClr val="accent3">
                <a:hueOff val="7031415"/>
                <a:satOff val="-10550"/>
                <a:lumOff val="-1716"/>
                <a:alphaOff val="0"/>
                <a:shade val="70000"/>
                <a:satMod val="150000"/>
              </a:schemeClr>
            </a:gs>
            <a:gs pos="34000">
              <a:schemeClr val="accent3">
                <a:hueOff val="7031415"/>
                <a:satOff val="-10550"/>
                <a:lumOff val="-1716"/>
                <a:alphaOff val="0"/>
                <a:shade val="70000"/>
                <a:satMod val="140000"/>
              </a:schemeClr>
            </a:gs>
            <a:gs pos="70000">
              <a:schemeClr val="accent3">
                <a:hueOff val="7031415"/>
                <a:satOff val="-10550"/>
                <a:lumOff val="-171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031415"/>
                <a:satOff val="-10550"/>
                <a:lumOff val="-171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C4529-E9FF-406B-A553-8DB271EB86CC}">
      <dsp:nvSpPr>
        <dsp:cNvPr id="0" name=""/>
        <dsp:cNvSpPr/>
      </dsp:nvSpPr>
      <dsp:spPr>
        <a:xfrm>
          <a:off x="898536" y="3147829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7734556"/>
                <a:satOff val="-11605"/>
                <a:lumOff val="-1887"/>
                <a:alphaOff val="0"/>
                <a:shade val="70000"/>
                <a:satMod val="150000"/>
              </a:schemeClr>
            </a:gs>
            <a:gs pos="34000">
              <a:schemeClr val="accent3">
                <a:hueOff val="7734556"/>
                <a:satOff val="-11605"/>
                <a:lumOff val="-1887"/>
                <a:alphaOff val="0"/>
                <a:shade val="70000"/>
                <a:satMod val="140000"/>
              </a:schemeClr>
            </a:gs>
            <a:gs pos="70000">
              <a:schemeClr val="accent3">
                <a:hueOff val="7734556"/>
                <a:satOff val="-11605"/>
                <a:lumOff val="-188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734556"/>
                <a:satOff val="-11605"/>
                <a:lumOff val="-188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41BAA-A8DF-4090-98C2-C77F8FC05F52}">
      <dsp:nvSpPr>
        <dsp:cNvPr id="0" name=""/>
        <dsp:cNvSpPr/>
      </dsp:nvSpPr>
      <dsp:spPr>
        <a:xfrm>
          <a:off x="3320003" y="2754961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70000"/>
                <a:satMod val="150000"/>
              </a:schemeClr>
            </a:gs>
            <a:gs pos="34000">
              <a:schemeClr val="accent3">
                <a:hueOff val="8437698"/>
                <a:satOff val="-12660"/>
                <a:lumOff val="-2059"/>
                <a:alphaOff val="0"/>
                <a:shade val="70000"/>
                <a:satMod val="140000"/>
              </a:schemeClr>
            </a:gs>
            <a:gs pos="70000">
              <a:schemeClr val="accent3">
                <a:hueOff val="8437698"/>
                <a:satOff val="-12660"/>
                <a:lumOff val="-205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E82742-6157-45FB-BB5D-7C85A24CE796}">
      <dsp:nvSpPr>
        <dsp:cNvPr id="0" name=""/>
        <dsp:cNvSpPr/>
      </dsp:nvSpPr>
      <dsp:spPr>
        <a:xfrm>
          <a:off x="4913821" y="1492646"/>
          <a:ext cx="3142010" cy="2971849"/>
        </a:xfrm>
        <a:prstGeom prst="ellipse">
          <a:avLst/>
        </a:prstGeom>
        <a:gradFill rotWithShape="0">
          <a:gsLst>
            <a:gs pos="0">
              <a:schemeClr val="accent3">
                <a:hueOff val="9140839"/>
                <a:satOff val="-13715"/>
                <a:lumOff val="-2230"/>
                <a:alphaOff val="0"/>
                <a:shade val="70000"/>
                <a:satMod val="150000"/>
              </a:schemeClr>
            </a:gs>
            <a:gs pos="34000">
              <a:schemeClr val="accent3">
                <a:hueOff val="9140839"/>
                <a:satOff val="-13715"/>
                <a:lumOff val="-2230"/>
                <a:alphaOff val="0"/>
                <a:shade val="70000"/>
                <a:satMod val="140000"/>
              </a:schemeClr>
            </a:gs>
            <a:gs pos="70000">
              <a:schemeClr val="accent3">
                <a:hueOff val="9140839"/>
                <a:satOff val="-13715"/>
                <a:lumOff val="-22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9140839"/>
                <a:satOff val="-13715"/>
                <a:lumOff val="-22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Державні формування</a:t>
          </a:r>
          <a:endParaRPr lang="ru-RU" sz="2800" kern="1200" dirty="0"/>
        </a:p>
      </dsp:txBody>
      <dsp:txXfrm>
        <a:off x="5373958" y="1927863"/>
        <a:ext cx="2221736" cy="2101415"/>
      </dsp:txXfrm>
    </dsp:sp>
    <dsp:sp modelId="{F10C5334-D4F8-4A05-9A5F-4FFABFEA29B1}">
      <dsp:nvSpPr>
        <dsp:cNvPr id="0" name=""/>
        <dsp:cNvSpPr/>
      </dsp:nvSpPr>
      <dsp:spPr>
        <a:xfrm>
          <a:off x="5545227" y="2286735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9843981"/>
                <a:satOff val="-14770"/>
                <a:lumOff val="-2402"/>
                <a:alphaOff val="0"/>
                <a:shade val="70000"/>
                <a:satMod val="150000"/>
              </a:schemeClr>
            </a:gs>
            <a:gs pos="34000">
              <a:schemeClr val="accent3">
                <a:hueOff val="9843981"/>
                <a:satOff val="-14770"/>
                <a:lumOff val="-2402"/>
                <a:alphaOff val="0"/>
                <a:shade val="70000"/>
                <a:satMod val="140000"/>
              </a:schemeClr>
            </a:gs>
            <a:gs pos="70000">
              <a:schemeClr val="accent3">
                <a:hueOff val="9843981"/>
                <a:satOff val="-14770"/>
                <a:lumOff val="-240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9843981"/>
                <a:satOff val="-14770"/>
                <a:lumOff val="-240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28DD8D-F6F6-4957-A8AB-EA96E0AF67F6}">
      <dsp:nvSpPr>
        <dsp:cNvPr id="0" name=""/>
        <dsp:cNvSpPr/>
      </dsp:nvSpPr>
      <dsp:spPr>
        <a:xfrm>
          <a:off x="1556989" y="3168358"/>
          <a:ext cx="2777377" cy="1682602"/>
        </a:xfrm>
        <a:prstGeom prst="ellipse">
          <a:avLst/>
        </a:prstGeom>
        <a:gradFill rotWithShape="0">
          <a:gsLst>
            <a:gs pos="0">
              <a:schemeClr val="accent3">
                <a:hueOff val="10547122"/>
                <a:satOff val="-15825"/>
                <a:lumOff val="-2573"/>
                <a:alphaOff val="0"/>
                <a:shade val="70000"/>
                <a:satMod val="150000"/>
              </a:schemeClr>
            </a:gs>
            <a:gs pos="34000">
              <a:schemeClr val="accent3">
                <a:hueOff val="10547122"/>
                <a:satOff val="-15825"/>
                <a:lumOff val="-2573"/>
                <a:alphaOff val="0"/>
                <a:shade val="70000"/>
                <a:satMod val="140000"/>
              </a:schemeClr>
            </a:gs>
            <a:gs pos="70000">
              <a:schemeClr val="accent3">
                <a:hueOff val="10547122"/>
                <a:satOff val="-15825"/>
                <a:lumOff val="-257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0547122"/>
                <a:satOff val="-15825"/>
                <a:lumOff val="-257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Народи та нації</a:t>
          </a:r>
          <a:endParaRPr lang="ru-RU" sz="2800" kern="1200" dirty="0"/>
        </a:p>
      </dsp:txBody>
      <dsp:txXfrm>
        <a:off x="1963726" y="3414769"/>
        <a:ext cx="1963903" cy="1189780"/>
      </dsp:txXfrm>
    </dsp:sp>
    <dsp:sp modelId="{270440EE-37E7-40B9-AF77-C43FCC4CBB5B}">
      <dsp:nvSpPr>
        <dsp:cNvPr id="0" name=""/>
        <dsp:cNvSpPr/>
      </dsp:nvSpPr>
      <dsp:spPr>
        <a:xfrm>
          <a:off x="3434938" y="3353376"/>
          <a:ext cx="246828" cy="246675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70000"/>
                <a:satMod val="150000"/>
              </a:schemeClr>
            </a:gs>
            <a:gs pos="34000">
              <a:schemeClr val="accent3">
                <a:hueOff val="11250264"/>
                <a:satOff val="-16880"/>
                <a:lumOff val="-2745"/>
                <a:alphaOff val="0"/>
                <a:shade val="70000"/>
                <a:satMod val="140000"/>
              </a:schemeClr>
            </a:gs>
            <a:gs pos="70000">
              <a:schemeClr val="accent3">
                <a:hueOff val="11250264"/>
                <a:satOff val="-16880"/>
                <a:lumOff val="-274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A353D-1FBD-45E2-B535-176DCC2563FB}">
      <dsp:nvSpPr>
        <dsp:cNvPr id="0" name=""/>
        <dsp:cNvSpPr/>
      </dsp:nvSpPr>
      <dsp:spPr>
        <a:xfrm>
          <a:off x="139119" y="129710"/>
          <a:ext cx="2622413" cy="15734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/>
            <a:t>Створення відповідно до міжнародного права</a:t>
          </a:r>
          <a:endParaRPr lang="ru-RU" sz="2000" kern="1200" dirty="0"/>
        </a:p>
      </dsp:txBody>
      <dsp:txXfrm>
        <a:off x="139119" y="129710"/>
        <a:ext cx="2622413" cy="1573448"/>
      </dsp:txXfrm>
    </dsp:sp>
    <dsp:sp modelId="{8BCDCFF4-7462-4061-BEF7-C3101E41BE56}">
      <dsp:nvSpPr>
        <dsp:cNvPr id="0" name=""/>
        <dsp:cNvSpPr/>
      </dsp:nvSpPr>
      <dsp:spPr>
        <a:xfrm>
          <a:off x="2712913" y="616645"/>
          <a:ext cx="2622413" cy="15734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/>
            <a:t>Створення на основі міжнародного договору</a:t>
          </a:r>
          <a:endParaRPr lang="ru-RU" sz="2000" kern="1200" dirty="0"/>
        </a:p>
      </dsp:txBody>
      <dsp:txXfrm>
        <a:off x="2712913" y="616645"/>
        <a:ext cx="2622413" cy="1573448"/>
      </dsp:txXfrm>
    </dsp:sp>
    <dsp:sp modelId="{B5BE3D64-66F8-47D3-B07D-B61BB40F35EC}">
      <dsp:nvSpPr>
        <dsp:cNvPr id="0" name=""/>
        <dsp:cNvSpPr/>
      </dsp:nvSpPr>
      <dsp:spPr>
        <a:xfrm>
          <a:off x="5286707" y="60147"/>
          <a:ext cx="2622413" cy="15734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/>
            <a:t>Здійснення співробітництва в конкретних областях діяльності</a:t>
          </a:r>
          <a:endParaRPr lang="ru-RU" sz="2000" kern="1200" dirty="0"/>
        </a:p>
      </dsp:txBody>
      <dsp:txXfrm>
        <a:off x="5286707" y="60147"/>
        <a:ext cx="2622413" cy="1573448"/>
      </dsp:txXfrm>
    </dsp:sp>
    <dsp:sp modelId="{B2A94EDE-9F6B-465C-B6CD-3F6A600BCD59}">
      <dsp:nvSpPr>
        <dsp:cNvPr id="0" name=""/>
        <dsp:cNvSpPr/>
      </dsp:nvSpPr>
      <dsp:spPr>
        <a:xfrm>
          <a:off x="278238" y="2077444"/>
          <a:ext cx="2622413" cy="15734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noProof="0" dirty="0" smtClean="0"/>
            <a:t>Наявність відповідної організаційної структури</a:t>
          </a:r>
          <a:endParaRPr lang="uk-UA" sz="2000" b="1" i="1" kern="1200" noProof="0" dirty="0"/>
        </a:p>
      </dsp:txBody>
      <dsp:txXfrm>
        <a:off x="278238" y="2077444"/>
        <a:ext cx="2622413" cy="1573448"/>
      </dsp:txXfrm>
    </dsp:sp>
    <dsp:sp modelId="{BBB49FBD-10E1-4B7B-BE34-24C0CA63041E}">
      <dsp:nvSpPr>
        <dsp:cNvPr id="0" name=""/>
        <dsp:cNvSpPr/>
      </dsp:nvSpPr>
      <dsp:spPr>
        <a:xfrm>
          <a:off x="3060723" y="2425255"/>
          <a:ext cx="2622413" cy="15734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/>
            <a:t>Наявність прав і обов'язків організації</a:t>
          </a:r>
          <a:endParaRPr lang="ru-RU" sz="2000" kern="1200" dirty="0"/>
        </a:p>
      </dsp:txBody>
      <dsp:txXfrm>
        <a:off x="3060723" y="2425255"/>
        <a:ext cx="2622413" cy="1573448"/>
      </dsp:txXfrm>
    </dsp:sp>
    <dsp:sp modelId="{32FB144A-580A-43A0-BC47-24EDD386525C}">
      <dsp:nvSpPr>
        <dsp:cNvPr id="0" name=""/>
        <dsp:cNvSpPr/>
      </dsp:nvSpPr>
      <dsp:spPr>
        <a:xfrm>
          <a:off x="5769310" y="1938320"/>
          <a:ext cx="2622413" cy="15734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noProof="0" dirty="0" smtClean="0"/>
            <a:t>Самостійні міжнародні права і обов'язки організації</a:t>
          </a:r>
          <a:endParaRPr lang="uk-UA" sz="2000" b="1" i="1" kern="1200" noProof="0" dirty="0"/>
        </a:p>
      </dsp:txBody>
      <dsp:txXfrm>
        <a:off x="5769310" y="1938320"/>
        <a:ext cx="2622413" cy="15734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2807F-18D0-4A59-950F-D521270FC38C}">
      <dsp:nvSpPr>
        <dsp:cNvPr id="0" name=""/>
        <dsp:cNvSpPr/>
      </dsp:nvSpPr>
      <dsp:spPr>
        <a:xfrm>
          <a:off x="0" y="172615"/>
          <a:ext cx="3917900" cy="23507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kern="1200" noProof="0" dirty="0" smtClean="0"/>
            <a:t>Первинні члени </a:t>
          </a:r>
          <a:endParaRPr lang="uk-UA" sz="6200" kern="1200" noProof="0" dirty="0"/>
        </a:p>
      </dsp:txBody>
      <dsp:txXfrm>
        <a:off x="0" y="172615"/>
        <a:ext cx="3917900" cy="2350740"/>
      </dsp:txXfrm>
    </dsp:sp>
    <dsp:sp modelId="{F09D25C7-3C06-406B-9BEF-232130AD1857}">
      <dsp:nvSpPr>
        <dsp:cNvPr id="0" name=""/>
        <dsp:cNvSpPr/>
      </dsp:nvSpPr>
      <dsp:spPr>
        <a:xfrm>
          <a:off x="4186811" y="2307863"/>
          <a:ext cx="3917900" cy="235074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kern="1200" noProof="0" dirty="0" smtClean="0"/>
            <a:t>Інші члени</a:t>
          </a:r>
          <a:endParaRPr lang="uk-UA" sz="6200" kern="1200" noProof="0" dirty="0"/>
        </a:p>
      </dsp:txBody>
      <dsp:txXfrm>
        <a:off x="4186811" y="2307863"/>
        <a:ext cx="3917900" cy="2350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C31B9E0-8C9D-4DF4-BE29-89EE70BDF66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EEE1B51-F74B-4430-A079-4A281089DB2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gif"/><Relationship Id="rId5" Type="http://schemas.openxmlformats.org/officeDocument/2006/relationships/image" Target="../media/image103.jpe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8280920" cy="230425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r>
              <a:rPr lang="uk-UA" sz="4800" dirty="0" smtClean="0"/>
              <a:t>Теорія організацій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200" dirty="0" smtClean="0"/>
              <a:t>тема: «</a:t>
            </a:r>
            <a:r>
              <a:rPr lang="uk-UA" sz="3200" b="1" u="sng" dirty="0" smtClean="0"/>
              <a:t>Теорія міжнародних організацій»          </a:t>
            </a:r>
            <a:r>
              <a:rPr lang="uk-UA" sz="3200" u="sng" dirty="0" smtClean="0"/>
              <a:t/>
            </a:r>
            <a:br>
              <a:rPr lang="uk-UA" sz="3200" u="sng" dirty="0" smtClean="0"/>
            </a:br>
            <a:r>
              <a:rPr lang="uk-UA" sz="3200" dirty="0"/>
              <a:t> </a:t>
            </a:r>
            <a:r>
              <a:rPr lang="uk-UA" sz="3200" dirty="0" smtClean="0"/>
              <a:t>                                                       </a:t>
            </a:r>
            <a:r>
              <a:rPr lang="uk-UA" sz="2800" i="1" cap="none" dirty="0" smtClean="0"/>
              <a:t>доц. Онищенко О.А.</a:t>
            </a:r>
            <a:endParaRPr lang="uk-UA" sz="2800" i="1" cap="none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3429000"/>
            <a:ext cx="8352928" cy="30921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uk-UA" sz="3200" b="1" u="sng" dirty="0" smtClean="0"/>
              <a:t>Мета лекції: </a:t>
            </a:r>
            <a:r>
              <a:rPr lang="uk-UA" sz="3200" dirty="0" smtClean="0"/>
              <a:t>отримати базові знання про будову глобальних організацій, що діють на міжнародній арені, розвинути знання, перспективи та навички, які необхідні менеджерам для роботи в міжнародних організаціях.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88" y="1"/>
            <a:ext cx="26369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4789040" cy="66335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b="1" dirty="0"/>
              <a:t>«Ефект сотої мавпи»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732"/>
            <a:ext cx="2016665" cy="2333181"/>
          </a:xfr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98032"/>
            <a:ext cx="4673634" cy="29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200" y="119675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Лоуренс Блер (</a:t>
            </a:r>
            <a:r>
              <a:rPr lang="en-US" sz="2200" b="1" dirty="0" smtClean="0"/>
              <a:t>Lawrence Blair): «</a:t>
            </a:r>
            <a:r>
              <a:rPr lang="ru-RU" sz="2200" b="1" dirty="0"/>
              <a:t>Ритми бачення» 1975р. </a:t>
            </a:r>
            <a:endParaRPr lang="ru-RU" sz="2200" b="1" dirty="0" smtClean="0"/>
          </a:p>
          <a:p>
            <a:r>
              <a:rPr lang="ru-RU" sz="2200" b="1" dirty="0" smtClean="0"/>
              <a:t> Лайалл Уотсон </a:t>
            </a:r>
            <a:r>
              <a:rPr lang="ru-RU" sz="2200" b="1" dirty="0"/>
              <a:t>(</a:t>
            </a:r>
            <a:r>
              <a:rPr lang="en-US" sz="2200" b="1" dirty="0"/>
              <a:t>Lyall Watson): </a:t>
            </a:r>
            <a:r>
              <a:rPr lang="en-US" sz="2200" b="1" dirty="0" smtClean="0"/>
              <a:t>«</a:t>
            </a:r>
            <a:r>
              <a:rPr lang="ru-RU" sz="2200" b="1" dirty="0"/>
              <a:t>Правила життя» 1979р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640984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при досягненні критичної маси індивідів, що мають певний навик, відбувається практично миттєве поширення засвоєної поведінки на всю популяцію</a:t>
            </a:r>
            <a:endParaRPr lang="uk-UA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1" y="116632"/>
            <a:ext cx="44958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1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Досягнення соціального консенсусу через вплив допустимих меншин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/>
              <a:t>«Social consensus through the </a:t>
            </a:r>
            <a:endParaRPr lang="uk-UA" i="1" dirty="0" smtClean="0"/>
          </a:p>
          <a:p>
            <a:pPr marL="0" indent="0">
              <a:buNone/>
            </a:pPr>
            <a:r>
              <a:rPr lang="en-US" i="1" dirty="0" smtClean="0"/>
              <a:t>influence </a:t>
            </a:r>
            <a:r>
              <a:rPr lang="en-US" i="1" dirty="0"/>
              <a:t>of committed minorities</a:t>
            </a:r>
            <a:r>
              <a:rPr lang="en-US" i="1" dirty="0" smtClean="0"/>
              <a:t>»</a:t>
            </a:r>
            <a:endParaRPr lang="uk-UA" i="1" dirty="0" smtClean="0"/>
          </a:p>
          <a:p>
            <a:r>
              <a:rPr lang="uk-UA" i="1" dirty="0"/>
              <a:t>Rensselaer Polytechnic </a:t>
            </a:r>
            <a:r>
              <a:rPr lang="uk-UA" i="1" dirty="0" smtClean="0"/>
              <a:t>Institute </a:t>
            </a:r>
          </a:p>
          <a:p>
            <a:pPr marL="0" indent="0">
              <a:buNone/>
            </a:pPr>
            <a:r>
              <a:rPr lang="uk-UA" i="1" dirty="0" smtClean="0"/>
              <a:t>(Нью-Йорк</a:t>
            </a:r>
            <a:r>
              <a:rPr lang="uk-UA" i="1" dirty="0"/>
              <a:t>, США </a:t>
            </a:r>
            <a:r>
              <a:rPr lang="uk-UA" i="1" dirty="0" smtClean="0"/>
              <a:t>)</a:t>
            </a:r>
          </a:p>
          <a:p>
            <a:pPr marL="0" indent="0">
              <a:buNone/>
            </a:pPr>
            <a:endParaRPr lang="ru-RU" i="1" dirty="0"/>
          </a:p>
          <a:p>
            <a:r>
              <a:rPr lang="uk-UA" sz="2800" b="1" dirty="0" smtClean="0"/>
              <a:t>якщо в ході спілкування не менше 10% учасників групи щиро і непохитно дотримуються певної точки зору, доносячи її до свідомості інших – через деякий час ця точка зору неминуче буде прийнята більшістю групи.</a:t>
            </a:r>
            <a:endParaRPr lang="ru-RU" sz="2800" b="1" dirty="0" smtClean="0"/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394382" cy="22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20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Е</a:t>
            </a:r>
            <a:r>
              <a:rPr lang="uk-UA" b="1" dirty="0" smtClean="0"/>
              <a:t>ксперимент </a:t>
            </a:r>
            <a:r>
              <a:rPr lang="uk-UA" b="1" dirty="0"/>
              <a:t>з синхронізації метрономів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b="1" dirty="0"/>
              <a:t>навіть за умов </a:t>
            </a:r>
            <a:r>
              <a:rPr lang="uk-UA" sz="3200" b="1" dirty="0" smtClean="0"/>
              <a:t>різних коливань </a:t>
            </a:r>
            <a:r>
              <a:rPr lang="uk-UA" sz="3200" b="1" dirty="0"/>
              <a:t>за певного часу </a:t>
            </a:r>
            <a:r>
              <a:rPr lang="uk-UA" sz="3200" b="1" dirty="0" smtClean="0"/>
              <a:t>(декілька </a:t>
            </a:r>
            <a:r>
              <a:rPr lang="uk-UA" sz="3200" b="1" dirty="0"/>
              <a:t>хвилин) прагнучи нівелювати резонанс, синхронізують свій </a:t>
            </a:r>
            <a:r>
              <a:rPr lang="uk-UA" sz="3200" b="1" dirty="0" smtClean="0"/>
              <a:t>ритм</a:t>
            </a:r>
            <a:endParaRPr lang="ru-RU" sz="3200" b="1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1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Універсальні організації загальної компетенції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925144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dirty="0" smtClean="0"/>
              <a:t>Нові підходи: вчений США, ад'юнкт-професор Університету Флориди – Джордж Самюель Баркін – систематизує всі</a:t>
            </a:r>
          </a:p>
          <a:p>
            <a:pPr marL="0" indent="0">
              <a:buNone/>
            </a:pPr>
            <a:r>
              <a:rPr lang="uk-UA" sz="2800" b="1" dirty="0" smtClean="0"/>
              <a:t> </a:t>
            </a:r>
            <a:r>
              <a:rPr lang="uk-UA" sz="2800" b="1" dirty="0"/>
              <a:t>відомі на сьогоднішній </a:t>
            </a:r>
            <a:r>
              <a:rPr lang="uk-UA" sz="2800" b="1" dirty="0" smtClean="0"/>
              <a:t>день</a:t>
            </a:r>
          </a:p>
          <a:p>
            <a:pPr marL="0" indent="0">
              <a:buNone/>
            </a:pPr>
            <a:r>
              <a:rPr lang="uk-UA" sz="2800" b="1" dirty="0" smtClean="0"/>
              <a:t> </a:t>
            </a:r>
            <a:r>
              <a:rPr lang="uk-UA" sz="2800" b="1" dirty="0"/>
              <a:t>теорії міжнародних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організацій </a:t>
            </a:r>
            <a:r>
              <a:rPr lang="uk-UA" sz="2800" b="1" dirty="0"/>
              <a:t>і </a:t>
            </a:r>
            <a:r>
              <a:rPr lang="uk-UA" sz="2800" b="1" dirty="0" smtClean="0"/>
              <a:t>застосовує</a:t>
            </a:r>
          </a:p>
          <a:p>
            <a:pPr marL="0" indent="0">
              <a:buNone/>
            </a:pPr>
            <a:r>
              <a:rPr lang="uk-UA" sz="2800" b="1" dirty="0" smtClean="0"/>
              <a:t> </a:t>
            </a:r>
            <a:r>
              <a:rPr lang="uk-UA" sz="2800" b="1" dirty="0"/>
              <a:t>їх для аналізу всіх видів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інститутів </a:t>
            </a:r>
            <a:r>
              <a:rPr lang="uk-UA" sz="2800" b="1" dirty="0"/>
              <a:t>– </a:t>
            </a:r>
            <a:r>
              <a:rPr lang="uk-UA" sz="2800" b="1" dirty="0" smtClean="0"/>
              <a:t>від економічних </a:t>
            </a:r>
            <a:r>
              <a:rPr lang="uk-UA" sz="2800" b="1" dirty="0"/>
              <a:t>і фінансових до тих, що займаються проблемами безпеки та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технічним співробітництвом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8"/>
            <a:ext cx="3658375" cy="274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43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Idiopaticheskaya_epilepsiya_opisanie-_lechenie-_chto_zapresheno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60350"/>
            <a:ext cx="2690812" cy="19510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9906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Поняття та види 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міжнародних організацій</a:t>
            </a:r>
            <a:r>
              <a:rPr lang="ru-RU" sz="3600" smtClean="0"/>
              <a:t/>
            </a:r>
            <a:br>
              <a:rPr lang="ru-RU" sz="3600" smtClean="0"/>
            </a:br>
            <a:endParaRPr lang="ru-RU" sz="3600" smtClean="0"/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876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mtClean="0"/>
              <a:t>    </a:t>
            </a:r>
          </a:p>
          <a:p>
            <a:pPr marL="0" indent="0">
              <a:buFont typeface="Arial" charset="0"/>
              <a:buNone/>
            </a:pPr>
            <a:endParaRPr lang="ru-RU" smtClean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55019528"/>
              </p:ext>
            </p:extLst>
          </p:nvPr>
        </p:nvGraphicFramePr>
        <p:xfrm>
          <a:off x="288603" y="1665883"/>
          <a:ext cx="8280920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155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61" y="908720"/>
            <a:ext cx="1858510" cy="185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0600"/>
          </a:xfrm>
        </p:spPr>
        <p:txBody>
          <a:bodyPr/>
          <a:lstStyle/>
          <a:p>
            <a:pPr algn="ctr"/>
            <a:r>
              <a:rPr lang="uk-UA" b="1" dirty="0" smtClean="0"/>
              <a:t>Міжнародні організації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3931920" cy="639762"/>
          </a:xfrm>
        </p:spPr>
        <p:txBody>
          <a:bodyPr>
            <a:noAutofit/>
          </a:bodyPr>
          <a:lstStyle/>
          <a:p>
            <a:r>
              <a:rPr lang="uk-UA" sz="4000" b="1" dirty="0" smtClean="0"/>
              <a:t>Міжурядові</a:t>
            </a:r>
            <a:endParaRPr lang="ru-RU" sz="4000" b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7544" y="1525364"/>
            <a:ext cx="3931920" cy="312777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(міждержавні) – створюються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самими державами, від їх імені повноважними представниками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067824" cy="639762"/>
          </a:xfrm>
        </p:spPr>
        <p:txBody>
          <a:bodyPr>
            <a:noAutofit/>
          </a:bodyPr>
          <a:lstStyle/>
          <a:p>
            <a:r>
              <a:rPr lang="uk-UA" sz="4000" b="1" dirty="0" smtClean="0"/>
              <a:t>Неурядові</a:t>
            </a:r>
            <a:endParaRPr lang="ru-RU" sz="4000" b="1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572000" y="1700808"/>
            <a:ext cx="3931920" cy="395128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(недержавні) створюються внутрішньодержавними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суб'єктами (громадськими та комерційними організаціями, приватними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особами)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79"/>
            <a:ext cx="3725603" cy="2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2465655" cy="164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36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38" y="764704"/>
            <a:ext cx="4281032" cy="309634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/>
              <a:t>ЛІГА НАЦІЙ</a:t>
            </a:r>
            <a:endParaRPr lang="ru-RU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268760"/>
            <a:ext cx="52565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 smtClean="0"/>
              <a:t>1919 р. - Перша міжнародна організація з яскраво вираженою політичною спрямованістю;</a:t>
            </a:r>
          </a:p>
          <a:p>
            <a:r>
              <a:rPr lang="uk-UA" sz="3000" dirty="0" smtClean="0"/>
              <a:t>формально проіснувала до 1946р.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5516" y="4149080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Після Другої світової війни засновані сотні міжнародних організацій, які забезпечують організаційну основу міждержавної взаємодії: ООН, ЮНЕСКО, МВФ, ЄС, СНД, НАТО, ЛАД, ОАЄ та інші.</a:t>
            </a:r>
            <a:endParaRPr lang="uk-UA" sz="32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28082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90600"/>
          </a:xfrm>
        </p:spPr>
        <p:txBody>
          <a:bodyPr anchor="t">
            <a:normAutofit fontScale="90000"/>
          </a:bodyPr>
          <a:lstStyle/>
          <a:p>
            <a:r>
              <a:rPr lang="uk-UA" sz="3600" b="1" i="1" dirty="0"/>
              <a:t>Класифікація міжнародних організацій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916756"/>
              </p:ext>
            </p:extLst>
          </p:nvPr>
        </p:nvGraphicFramePr>
        <p:xfrm>
          <a:off x="251521" y="981075"/>
          <a:ext cx="8435280" cy="53763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44215"/>
                <a:gridCol w="2232248"/>
                <a:gridCol w="2376264"/>
                <a:gridCol w="1882553"/>
              </a:tblGrid>
              <a:tr h="1728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 smtClean="0">
                          <a:effectLst/>
                        </a:rPr>
                        <a:t>За колом учасників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За характером повноважень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За компетенцією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За порядком прийому нових членів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76"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універсальні (всесвітні) 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міждержавні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організацій загальної компетенції 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відкриті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76"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регіональні 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наддержавні (наднаціональні)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 smtClean="0">
                          <a:effectLst/>
                        </a:rPr>
                        <a:t>організації спеціальної компетенції 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закриті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18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0"/>
            <a:ext cx="2376487" cy="19827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200" b="1" smtClean="0"/>
              <a:t>Ознаки міжнародної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uk-UA" sz="3200" b="1" smtClean="0"/>
              <a:t> універсальної організації</a:t>
            </a:r>
            <a:endParaRPr lang="ru-RU" sz="3200" b="1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58613" y="1781878"/>
          <a:ext cx="8391724" cy="480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858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Члени міжнародної універсальної організації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332377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27984" y="126876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/>
              <a:t>Беруть участь в розробці і ухваленні установчого акта організації. Мають пільгові умови вступу</a:t>
            </a:r>
            <a:endParaRPr lang="uk-UA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365104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/>
              <a:t>Приймаються до організації більшістю у дві третини голосів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08837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Теорія міжнародних організацій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2800" b="1" dirty="0" smtClean="0"/>
              <a:t>План:</a:t>
            </a:r>
            <a:endParaRPr lang="ru-RU" sz="2800" dirty="0"/>
          </a:p>
          <a:p>
            <a:pPr lvl="0"/>
            <a:r>
              <a:rPr lang="ru-RU" sz="2800" dirty="0"/>
              <a:t>TYPES </a:t>
            </a:r>
            <a:r>
              <a:rPr lang="en-US" sz="2800" dirty="0"/>
              <a:t>AND</a:t>
            </a:r>
            <a:r>
              <a:rPr lang="ru-RU" sz="2800" dirty="0"/>
              <a:t> CLASSIFICATION OF ORGANIZATIONS </a:t>
            </a:r>
          </a:p>
          <a:p>
            <a:pPr lvl="0"/>
            <a:r>
              <a:rPr lang="uk-UA" sz="2800" dirty="0"/>
              <a:t>Нові тенденції розвитку теорії </a:t>
            </a:r>
            <a:r>
              <a:rPr lang="uk-UA" sz="2800" dirty="0" smtClean="0"/>
              <a:t>організацій</a:t>
            </a:r>
            <a:r>
              <a:rPr lang="uk-UA" sz="2800" dirty="0"/>
              <a:t>. Міжнародні організації як новий об’єкт вивчення теорії організацій</a:t>
            </a:r>
            <a:endParaRPr lang="ru-RU" sz="2800" dirty="0"/>
          </a:p>
          <a:p>
            <a:pPr lvl="0"/>
            <a:r>
              <a:rPr lang="uk-UA" sz="2800" dirty="0"/>
              <a:t> Поняття </a:t>
            </a:r>
            <a:r>
              <a:rPr lang="uk-UA" sz="2800" dirty="0" smtClean="0"/>
              <a:t>та </a:t>
            </a:r>
            <a:r>
              <a:rPr lang="uk-UA" sz="2800" dirty="0"/>
              <a:t>види міжнародних організацій</a:t>
            </a:r>
            <a:endParaRPr lang="ru-RU" sz="2800" dirty="0"/>
          </a:p>
          <a:p>
            <a:pPr lvl="0"/>
            <a:r>
              <a:rPr lang="uk-UA" sz="2800" dirty="0"/>
              <a:t>Історія створення, місія та принципи діяльності ООН</a:t>
            </a:r>
            <a:endParaRPr lang="ru-RU" sz="2800" dirty="0"/>
          </a:p>
          <a:p>
            <a:pPr lvl="0"/>
            <a:r>
              <a:rPr lang="uk-UA" sz="2800" dirty="0"/>
              <a:t>Система органів ООН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972158" cy="16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50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6" y="332656"/>
            <a:ext cx="8229600" cy="99060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 smtClean="0"/>
              <a:t>4. Історія </a:t>
            </a:r>
            <a:r>
              <a:rPr lang="uk-UA" b="1" dirty="0"/>
              <a:t>створення, місія та принципи діяльності </a:t>
            </a:r>
            <a:r>
              <a:rPr lang="uk-UA" b="1" dirty="0" smtClean="0"/>
              <a:t>ООН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32" y="3496364"/>
            <a:ext cx="5269119" cy="33123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705" y="1340768"/>
            <a:ext cx="63184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Об'єднаних Націй </a:t>
            </a:r>
            <a:r>
              <a:rPr lang="uk-UA" sz="2800" b="1" dirty="0" smtClean="0"/>
              <a:t>–універсальна міжнародна організація загальної компетенції, створена в момент  завершення Другої  світової війни із  головною метою – </a:t>
            </a:r>
          </a:p>
          <a:p>
            <a:r>
              <a:rPr lang="uk-UA" sz="2800" b="1" dirty="0" smtClean="0"/>
              <a:t>встановлення нового </a:t>
            </a:r>
          </a:p>
          <a:p>
            <a:r>
              <a:rPr lang="uk-UA" sz="2800" b="1" dirty="0" smtClean="0"/>
              <a:t>миропорядку на </a:t>
            </a:r>
          </a:p>
          <a:p>
            <a:r>
              <a:rPr lang="uk-UA" sz="2800" b="1" dirty="0" smtClean="0"/>
              <a:t>засадах миру,</a:t>
            </a:r>
          </a:p>
          <a:p>
            <a:r>
              <a:rPr lang="uk-UA" sz="2800" b="1" dirty="0" smtClean="0"/>
              <a:t> безпеки та </a:t>
            </a:r>
          </a:p>
          <a:p>
            <a:r>
              <a:rPr lang="uk-UA" sz="2800" b="1" dirty="0" smtClean="0"/>
              <a:t>співробітництва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28975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698" y="548680"/>
            <a:ext cx="4917232" cy="990600"/>
          </a:xfrm>
        </p:spPr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Місія ООН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4876800"/>
          </a:xfrm>
        </p:spPr>
        <p:txBody>
          <a:bodyPr/>
          <a:lstStyle/>
          <a:p>
            <a:r>
              <a:rPr lang="uk-UA" b="1" dirty="0"/>
              <a:t>«Ми, народи Об'єднаних Націй, </a:t>
            </a: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сповнені </a:t>
            </a:r>
            <a:r>
              <a:rPr lang="uk-UA" b="1" dirty="0"/>
              <a:t>рішучості позбавити </a:t>
            </a: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майбутні </a:t>
            </a:r>
            <a:r>
              <a:rPr lang="uk-UA" b="1" dirty="0"/>
              <a:t>покоління від бід війни, </a:t>
            </a: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що </a:t>
            </a:r>
            <a:r>
              <a:rPr lang="uk-UA" b="1" dirty="0"/>
              <a:t>двічі в нашому житті </a:t>
            </a:r>
            <a:r>
              <a:rPr lang="uk-UA" b="1" dirty="0" smtClean="0"/>
              <a:t>принесла</a:t>
            </a:r>
          </a:p>
          <a:p>
            <a:pPr marL="0" indent="0">
              <a:buNone/>
            </a:pPr>
            <a:r>
              <a:rPr lang="uk-UA" b="1" dirty="0" smtClean="0"/>
              <a:t> </a:t>
            </a:r>
            <a:r>
              <a:rPr lang="uk-UA" b="1" dirty="0"/>
              <a:t>людству невимовне горе...» </a:t>
            </a:r>
            <a:endParaRPr lang="uk-UA" b="1" dirty="0" smtClean="0"/>
          </a:p>
          <a:p>
            <a:pPr marL="0" indent="0">
              <a:buNone/>
            </a:pPr>
            <a:r>
              <a:rPr lang="uk-UA" dirty="0" smtClean="0"/>
              <a:t>(Преамбула </a:t>
            </a:r>
            <a:r>
              <a:rPr lang="uk-UA" dirty="0"/>
              <a:t>Статуту </a:t>
            </a:r>
            <a:r>
              <a:rPr lang="uk-UA" dirty="0" smtClean="0"/>
              <a:t>ООН,  </a:t>
            </a:r>
          </a:p>
          <a:p>
            <a:pPr marL="0" indent="0">
              <a:buNone/>
            </a:pPr>
            <a:r>
              <a:rPr lang="uk-UA" dirty="0" smtClean="0"/>
              <a:t>ст</a:t>
            </a:r>
            <a:r>
              <a:rPr lang="uk-UA" dirty="0"/>
              <a:t>. </a:t>
            </a:r>
            <a:r>
              <a:rPr lang="uk-UA" dirty="0" smtClean="0"/>
              <a:t>1</a:t>
            </a:r>
            <a:r>
              <a:rPr lang="uk-UA" dirty="0"/>
              <a:t> </a:t>
            </a:r>
            <a:r>
              <a:rPr lang="uk-UA" dirty="0" smtClean="0"/>
              <a:t> Статуту </a:t>
            </a:r>
            <a:r>
              <a:rPr lang="uk-UA" dirty="0"/>
              <a:t>ООН</a:t>
            </a:r>
            <a:r>
              <a:rPr lang="uk-UA" dirty="0" smtClean="0"/>
              <a:t> )</a:t>
            </a:r>
          </a:p>
          <a:p>
            <a:pPr marL="0" indent="0">
              <a:buNone/>
            </a:pPr>
            <a:r>
              <a:rPr lang="uk-UA" b="1" u="sng" dirty="0" smtClean="0"/>
              <a:t>Завдання ООН: </a:t>
            </a:r>
            <a:r>
              <a:rPr lang="uk-UA" dirty="0"/>
              <a:t>виключити </a:t>
            </a:r>
            <a:r>
              <a:rPr lang="uk-UA" dirty="0" smtClean="0"/>
              <a:t>війну</a:t>
            </a:r>
          </a:p>
          <a:p>
            <a:pPr marL="0" indent="0">
              <a:buNone/>
            </a:pPr>
            <a:r>
              <a:rPr lang="uk-UA" dirty="0" smtClean="0"/>
              <a:t>з </a:t>
            </a:r>
            <a:r>
              <a:rPr lang="uk-UA" dirty="0"/>
              <a:t>арсеналу засобів національної </a:t>
            </a:r>
            <a:r>
              <a:rPr lang="uk-UA" dirty="0" smtClean="0"/>
              <a:t>та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міжнародної політики.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4290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081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/>
              <a:t>Ліга Націй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3200" b="1" u="sng" dirty="0" smtClean="0"/>
              <a:t>Ціль: </a:t>
            </a:r>
          </a:p>
          <a:p>
            <a:pPr marL="0" indent="0">
              <a:buNone/>
            </a:pPr>
            <a:r>
              <a:rPr lang="uk-UA" sz="3200" dirty="0" smtClean="0"/>
              <a:t>недопущення </a:t>
            </a:r>
          </a:p>
          <a:p>
            <a:pPr marL="0" indent="0">
              <a:buNone/>
            </a:pPr>
            <a:r>
              <a:rPr lang="uk-UA" sz="3200" dirty="0" smtClean="0"/>
              <a:t>нової </a:t>
            </a:r>
            <a:r>
              <a:rPr lang="uk-UA" sz="3200" dirty="0"/>
              <a:t>війни</a:t>
            </a:r>
            <a:endParaRPr lang="uk-UA" sz="3200" dirty="0" smtClean="0"/>
          </a:p>
          <a:p>
            <a:r>
              <a:rPr lang="uk-UA" sz="3200" b="1" u="sng" dirty="0" smtClean="0"/>
              <a:t>Недоліки:</a:t>
            </a:r>
          </a:p>
          <a:p>
            <a:r>
              <a:rPr lang="uk-UA" sz="3200" dirty="0" smtClean="0"/>
              <a:t>нерівність повноважень різних держав на практиці</a:t>
            </a:r>
          </a:p>
          <a:p>
            <a:r>
              <a:rPr lang="uk-UA" sz="3200" dirty="0"/>
              <a:t>з</a:t>
            </a:r>
            <a:r>
              <a:rPr lang="uk-UA" sz="3200" dirty="0" smtClean="0"/>
              <a:t>алежність від Великобританії та Франції під час криз</a:t>
            </a:r>
          </a:p>
          <a:p>
            <a:r>
              <a:rPr lang="uk-UA" sz="3200" dirty="0" smtClean="0"/>
              <a:t>надлишок </a:t>
            </a:r>
            <a:r>
              <a:rPr lang="uk-UA" sz="3200" dirty="0"/>
              <a:t>консультативних органів </a:t>
            </a:r>
            <a:endParaRPr lang="uk-UA" sz="3200" dirty="0" smtClean="0"/>
          </a:p>
          <a:p>
            <a:r>
              <a:rPr lang="uk-UA" sz="3200" dirty="0" smtClean="0"/>
              <a:t>відсутність виконавчих</a:t>
            </a:r>
            <a:r>
              <a:rPr lang="uk-UA" sz="3200" dirty="0"/>
              <a:t> органів 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5786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63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34087"/>
            <a:ext cx="3563888" cy="2173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36" y="188640"/>
            <a:ext cx="4186808" cy="990600"/>
          </a:xfrm>
        </p:spPr>
        <p:txBody>
          <a:bodyPr>
            <a:normAutofit/>
          </a:bodyPr>
          <a:lstStyle/>
          <a:p>
            <a:r>
              <a:rPr lang="uk-UA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Ініціатори ООН</a:t>
            </a:r>
            <a:endParaRPr lang="ru-RU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78" y="3503156"/>
            <a:ext cx="2259912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uk-UA" sz="3600" b="1" dirty="0" smtClean="0"/>
              <a:t>Велико-</a:t>
            </a:r>
          </a:p>
          <a:p>
            <a:r>
              <a:rPr lang="uk-UA" sz="3600" b="1" dirty="0" smtClean="0"/>
              <a:t>британія</a:t>
            </a:r>
            <a:endParaRPr lang="uk-UA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41650" y="3363801"/>
            <a:ext cx="3489056" cy="13234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uk-UA" sz="3600" b="1" dirty="0" smtClean="0"/>
              <a:t>Радянський</a:t>
            </a:r>
            <a:r>
              <a:rPr lang="uk-UA" sz="4000" b="1" dirty="0" smtClean="0"/>
              <a:t> Союз </a:t>
            </a:r>
            <a:endParaRPr lang="uk-UA" sz="4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38088" y="3456989"/>
            <a:ext cx="130356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3600" b="1" dirty="0" smtClean="0"/>
              <a:t>США</a:t>
            </a:r>
            <a:endParaRPr lang="uk-UA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" y="980728"/>
            <a:ext cx="4519822" cy="2367161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5028"/>
            <a:ext cx="2980925" cy="44484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00" y="4381760"/>
            <a:ext cx="1768743" cy="24762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650585" y="4828134"/>
            <a:ext cx="2224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Victory! 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Kingdom)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557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Конференції з заснування ООН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22648"/>
            <a:ext cx="8229600" cy="4876800"/>
          </a:xfrm>
        </p:spPr>
        <p:txBody>
          <a:bodyPr/>
          <a:lstStyle/>
          <a:p>
            <a:r>
              <a:rPr lang="uk-UA" sz="2800" b="1" dirty="0" smtClean="0"/>
              <a:t>Московська </a:t>
            </a:r>
            <a:r>
              <a:rPr lang="uk-UA" sz="2800" b="1" dirty="0"/>
              <a:t>конференція міністрів закордонних справ СРСР, США і Великобританії, в жовтні 1943р</a:t>
            </a:r>
            <a:r>
              <a:rPr lang="uk-UA" sz="2800" b="1" dirty="0" smtClean="0"/>
              <a:t>.</a:t>
            </a:r>
          </a:p>
          <a:p>
            <a:r>
              <a:rPr lang="uk-UA" sz="2800" b="1" dirty="0" smtClean="0"/>
              <a:t>Кримська (Ялтинська) Конференція глав </a:t>
            </a:r>
            <a:r>
              <a:rPr lang="uk-UA" sz="2800" b="1" dirty="0"/>
              <a:t>урядів СРСР, США і Великобританії (лютий 1945р</a:t>
            </a:r>
            <a:r>
              <a:rPr lang="uk-UA" sz="2800" b="1" dirty="0" smtClean="0"/>
              <a:t>.)</a:t>
            </a:r>
          </a:p>
          <a:p>
            <a:r>
              <a:rPr lang="uk-UA" sz="2800" b="1" dirty="0"/>
              <a:t>Конференція в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Сан-Франциско </a:t>
            </a:r>
            <a:r>
              <a:rPr lang="uk-UA" sz="2800" b="1" dirty="0"/>
              <a:t>(США):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25 </a:t>
            </a:r>
            <a:r>
              <a:rPr lang="uk-UA" sz="2800" b="1" dirty="0"/>
              <a:t>квітня – 26 червня </a:t>
            </a:r>
            <a:r>
              <a:rPr lang="uk-UA" sz="2800" b="1" dirty="0" smtClean="0"/>
              <a:t>1945р.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50027"/>
            <a:ext cx="3630427" cy="26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924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504056"/>
          </a:xfrm>
        </p:spPr>
        <p:txBody>
          <a:bodyPr anchor="t">
            <a:noAutofit/>
          </a:bodyPr>
          <a:lstStyle/>
          <a:p>
            <a:r>
              <a:rPr lang="uk-UA" sz="2800" b="1" dirty="0" smtClean="0"/>
              <a:t>Ялтинська конференція 1945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5966" y="809328"/>
            <a:ext cx="4536504" cy="5860032"/>
          </a:xfrm>
        </p:spPr>
        <p:txBody>
          <a:bodyPr>
            <a:noAutofit/>
          </a:bodyPr>
          <a:lstStyle/>
          <a:p>
            <a:pPr lvl="0" indent="0"/>
            <a:r>
              <a:rPr lang="uk-UA" b="1" dirty="0" smtClean="0"/>
              <a:t> участь </a:t>
            </a:r>
            <a:r>
              <a:rPr lang="uk-UA" b="1" dirty="0"/>
              <a:t>СРСР у війні проти </a:t>
            </a:r>
            <a:r>
              <a:rPr lang="uk-UA" b="1" dirty="0" smtClean="0"/>
              <a:t>Японської імперії (таємний протокол);</a:t>
            </a:r>
            <a:endParaRPr lang="ru-RU" b="1" dirty="0"/>
          </a:p>
          <a:p>
            <a:pPr lvl="0" indent="0"/>
            <a:r>
              <a:rPr lang="uk-UA" b="1" dirty="0" smtClean="0"/>
              <a:t> кордони Польщі </a:t>
            </a:r>
            <a:r>
              <a:rPr lang="uk-UA" b="1" dirty="0"/>
              <a:t>на сході по </a:t>
            </a:r>
            <a:r>
              <a:rPr lang="uk-UA" b="1" dirty="0" smtClean="0"/>
              <a:t>лінії Керзона на </a:t>
            </a:r>
            <a:r>
              <a:rPr lang="uk-UA" b="1" dirty="0"/>
              <a:t>користь Польщі, відшкодування </a:t>
            </a:r>
            <a:r>
              <a:rPr lang="uk-UA" b="1" dirty="0" smtClean="0"/>
              <a:t>за </a:t>
            </a:r>
            <a:r>
              <a:rPr lang="uk-UA" b="1" dirty="0"/>
              <a:t>рахунок німецьких східних </a:t>
            </a:r>
            <a:r>
              <a:rPr lang="uk-UA" b="1" dirty="0" smtClean="0"/>
              <a:t>територій; </a:t>
            </a:r>
            <a:endParaRPr lang="ru-RU" b="1" dirty="0"/>
          </a:p>
          <a:p>
            <a:pPr lvl="0" indent="0"/>
            <a:r>
              <a:rPr lang="uk-UA" b="1" dirty="0" smtClean="0"/>
              <a:t> розчленування Німеччини, окупаційний режим </a:t>
            </a:r>
            <a:r>
              <a:rPr lang="uk-UA" b="1" dirty="0"/>
              <a:t>та </a:t>
            </a:r>
            <a:r>
              <a:rPr lang="uk-UA" b="1" dirty="0" smtClean="0"/>
              <a:t>репарації;</a:t>
            </a:r>
            <a:endParaRPr lang="ru-RU" b="1" dirty="0"/>
          </a:p>
          <a:p>
            <a:pPr lvl="0" indent="0"/>
            <a:r>
              <a:rPr lang="uk-UA" b="1" dirty="0" smtClean="0"/>
              <a:t> УРСР та БРСР – засновниці ООН;</a:t>
            </a:r>
          </a:p>
          <a:p>
            <a:pPr lvl="0" indent="0"/>
            <a:r>
              <a:rPr lang="uk-UA" b="1" dirty="0" smtClean="0"/>
              <a:t> право «вето» великих держав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5" y="980728"/>
            <a:ext cx="414073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91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" y="299070"/>
            <a:ext cx="2985567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11981" y="476672"/>
            <a:ext cx="60685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Франклін Делано Рузвельт </a:t>
            </a:r>
            <a:r>
              <a:rPr lang="uk-UA" sz="2800" dirty="0" smtClean="0"/>
              <a:t>– 32-й президент США (1933-1945), обирався 4 рази. Прийшов до влади в розпал Великої Депресії, запобіг розвитку соціальної революції. Провів ряд реформ  «Новий курс». У 1933 уряд Рузвельта встановив дипломатичні відносини з СРСР. </a:t>
            </a:r>
            <a:endParaRPr lang="uk-UA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933056"/>
            <a:ext cx="8901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З початку ІІ світової війни виступив на підтримку СРСР, ВБ і Франції в їх боротьбі з Німеччиною. Зробив значний внесок у створення анти-гітлерівської коаліції. Надавав великого значення створенню ООН і післявоєнного міжнародного співробітництва, в т. ч. між США і СРСР.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40772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2565542" cy="3096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1800" y="332656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Гаррі Трумен - 33-й президент США в 1945-1953 роках від Демократичної партії. З його ім'ям пов'язують початок «холодної війни». Виступав за жорстке протистояння СРСР і затвердження одноосібного лідерства США в усьому світі.</a:t>
            </a:r>
            <a:r>
              <a:rPr lang="ru-RU" sz="2400" dirty="0"/>
              <a:t> 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0098"/>
            <a:ext cx="5629060" cy="410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0526" y="3573016"/>
            <a:ext cx="313533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Ініціатор атомного бомбардування </a:t>
            </a:r>
          </a:p>
          <a:p>
            <a:r>
              <a:rPr lang="uk-UA" sz="3200" dirty="0" smtClean="0"/>
              <a:t>Хіросіми і </a:t>
            </a:r>
          </a:p>
          <a:p>
            <a:r>
              <a:rPr lang="uk-UA" sz="3200" dirty="0" smtClean="0"/>
              <a:t>Нагасакі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1839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43338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92696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Ялтинської конференції на довгий час визначили долю Центрально-Східної Європи та значно зміцнили роль СРСР у світовій політиці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744" y="3732152"/>
            <a:ext cx="8412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/>
              <a:t>З українського погляду, Ялтинська конференція мала найважливіше значення, адже було визнано принцип етнічного кордону меж Польщею та Україною. Це стало однією з передумов подальшого приєднання Закарпаття до УРСР. 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3874969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19" y="476672"/>
            <a:ext cx="429647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 smtClean="0"/>
              <a:t>Конференція в Сан-Франциско (США): </a:t>
            </a:r>
          </a:p>
          <a:p>
            <a:r>
              <a:rPr lang="uk-UA" sz="3200" dirty="0" smtClean="0"/>
              <a:t>25 квітня – 26 червня 1945 р. Скликана від імені Республіки Китай, Великої Британії, СРСР, США. Взяли участь 50 держав, які стали засновниками ООН, підписавши Статут ООН 26 червня 1945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6" y="3068960"/>
            <a:ext cx="4467353" cy="354322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97" y="357341"/>
            <a:ext cx="4584171" cy="25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3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74" y="332656"/>
            <a:ext cx="8229600" cy="9906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1. </a:t>
            </a:r>
            <a:r>
              <a:rPr lang="ru-RU" sz="3200" b="1" dirty="0" smtClean="0"/>
              <a:t>TYPES </a:t>
            </a:r>
            <a:r>
              <a:rPr lang="en-US" sz="3200" b="1" dirty="0"/>
              <a:t>AND</a:t>
            </a:r>
            <a:r>
              <a:rPr lang="ru-RU" sz="3200" b="1" dirty="0"/>
              <a:t> CLASSIFICATION OF ORGANIZATIONS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876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Differ in </a:t>
            </a:r>
            <a:r>
              <a:rPr lang="en-US" sz="2800" b="1" dirty="0"/>
              <a:t>size, </a:t>
            </a:r>
            <a:r>
              <a:rPr lang="en-US" sz="2800" b="1" dirty="0" smtClean="0"/>
              <a:t>function, makeup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he </a:t>
            </a:r>
            <a:r>
              <a:rPr lang="en-US" sz="2800" b="1" dirty="0"/>
              <a:t>operations </a:t>
            </a:r>
            <a:r>
              <a:rPr lang="en-US" sz="2800" b="1" dirty="0" smtClean="0"/>
              <a:t>are </a:t>
            </a:r>
            <a:r>
              <a:rPr lang="en-US" sz="2800" b="1" dirty="0"/>
              <a:t>based on a division of </a:t>
            </a:r>
            <a:r>
              <a:rPr lang="en-US" sz="2800" b="1" dirty="0" smtClean="0"/>
              <a:t>labor, </a:t>
            </a:r>
            <a:r>
              <a:rPr lang="en-US" sz="2800" b="1" dirty="0"/>
              <a:t>a decision-making structure; </a:t>
            </a:r>
            <a:r>
              <a:rPr lang="en-US" sz="2800" b="1" dirty="0" smtClean="0"/>
              <a:t>rules </a:t>
            </a:r>
            <a:r>
              <a:rPr lang="en-US" sz="2800" b="1" dirty="0"/>
              <a:t>and policies. </a:t>
            </a:r>
            <a:endParaRPr lang="en-US" sz="2800" b="1" dirty="0" smtClean="0"/>
          </a:p>
          <a:p>
            <a:r>
              <a:rPr lang="en-US" sz="2800" b="1" dirty="0" smtClean="0"/>
              <a:t>The </a:t>
            </a:r>
            <a:r>
              <a:rPr lang="en-US" sz="2800" b="1" dirty="0"/>
              <a:t>degree of formality </a:t>
            </a:r>
            <a:r>
              <a:rPr lang="en-US" sz="2800" b="1" dirty="0" smtClean="0"/>
              <a:t>vary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" y="3716820"/>
            <a:ext cx="5403131" cy="299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25" y="15375"/>
            <a:ext cx="22479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75" y="3140968"/>
            <a:ext cx="2165861" cy="144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05" y="908720"/>
            <a:ext cx="2046362" cy="611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875485"/>
            <a:ext cx="1818447" cy="1511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2" y="3518789"/>
            <a:ext cx="1432964" cy="1364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968"/>
            <a:ext cx="1546395" cy="1364083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51" y="4923412"/>
            <a:ext cx="1578079" cy="173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77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26821"/>
            <a:ext cx="8116133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/>
              <a:t>24 </a:t>
            </a:r>
            <a:r>
              <a:rPr lang="uk-UA" sz="3600" b="1" dirty="0" smtClean="0"/>
              <a:t>жовтня – День заснування ООН;</a:t>
            </a:r>
          </a:p>
          <a:p>
            <a:r>
              <a:rPr lang="uk-UA" sz="3600" b="1" dirty="0" smtClean="0"/>
              <a:t>День Об'єднаних Націй</a:t>
            </a:r>
            <a:endParaRPr lang="uk-UA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7166821" cy="47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7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9144000" cy="68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7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uk-UA" dirty="0"/>
              <a:t>«Як! Ми ще й Франції війну програли</a:t>
            </a:r>
            <a:r>
              <a:rPr lang="uk-UA" dirty="0" smtClean="0"/>
              <a:t>?»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51424"/>
            <a:ext cx="4942302" cy="369437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11261" y="4845794"/>
            <a:ext cx="4908811" cy="1895872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Фельдмаршал Кейтель підписує акту про беззастережну капітуляцію Німеччини</a:t>
            </a:r>
          </a:p>
          <a:p>
            <a:pPr marL="0" indent="0">
              <a:buNone/>
            </a:pPr>
            <a:r>
              <a:rPr lang="uk-UA" b="1" dirty="0" smtClean="0"/>
              <a:t>(ніч з 8 на 9 травня 1945)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38" y="1268760"/>
            <a:ext cx="354303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3600400" cy="760033"/>
          </a:xfrm>
        </p:spPr>
        <p:txBody>
          <a:bodyPr anchor="t">
            <a:normAutofit fontScale="90000"/>
          </a:bodyPr>
          <a:lstStyle/>
          <a:p>
            <a:r>
              <a:rPr lang="uk-UA" b="1" i="1" u="sng" dirty="0"/>
              <a:t>Статут </a:t>
            </a:r>
            <a:r>
              <a:rPr lang="uk-UA" b="1" i="1" u="sng" dirty="0" smtClean="0"/>
              <a:t>ООН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34844"/>
            <a:ext cx="4680520" cy="55625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dirty="0" smtClean="0"/>
              <a:t>преамбула </a:t>
            </a:r>
            <a:r>
              <a:rPr lang="uk-UA" dirty="0"/>
              <a:t>та 19 глав, </a:t>
            </a:r>
            <a:r>
              <a:rPr lang="uk-UA" dirty="0" smtClean="0"/>
              <a:t>111 статей Невід'ємна частина – Статут </a:t>
            </a:r>
            <a:r>
              <a:rPr lang="uk-UA" dirty="0"/>
              <a:t>Міжнародного Суду.</a:t>
            </a:r>
            <a:endParaRPr lang="ru-RU" dirty="0"/>
          </a:p>
          <a:p>
            <a:r>
              <a:rPr lang="uk-UA" dirty="0" smtClean="0"/>
              <a:t>Преамбула </a:t>
            </a:r>
            <a:r>
              <a:rPr lang="uk-UA" dirty="0"/>
              <a:t>і </a:t>
            </a:r>
            <a:r>
              <a:rPr lang="uk-UA" dirty="0" smtClean="0"/>
              <a:t>глава </a:t>
            </a:r>
            <a:r>
              <a:rPr lang="uk-UA" dirty="0"/>
              <a:t>I </a:t>
            </a:r>
            <a:r>
              <a:rPr lang="uk-UA" dirty="0" smtClean="0"/>
              <a:t>– цілі </a:t>
            </a:r>
            <a:r>
              <a:rPr lang="uk-UA" dirty="0"/>
              <a:t>та принципи </a:t>
            </a:r>
            <a:r>
              <a:rPr lang="uk-UA" dirty="0" smtClean="0"/>
              <a:t>ООН.</a:t>
            </a:r>
            <a:endParaRPr lang="ru-RU" dirty="0"/>
          </a:p>
          <a:p>
            <a:r>
              <a:rPr lang="uk-UA" dirty="0"/>
              <a:t>Глава II </a:t>
            </a:r>
            <a:r>
              <a:rPr lang="uk-UA" dirty="0" smtClean="0"/>
              <a:t>– питання </a:t>
            </a:r>
            <a:r>
              <a:rPr lang="uk-UA" dirty="0"/>
              <a:t>членства в Організації. </a:t>
            </a:r>
          </a:p>
          <a:p>
            <a:r>
              <a:rPr lang="uk-UA" dirty="0" smtClean="0"/>
              <a:t>IV-VII – правовий статус Генеральної </a:t>
            </a:r>
            <a:r>
              <a:rPr lang="uk-UA" dirty="0"/>
              <a:t>Асамблеї та Ради </a:t>
            </a:r>
            <a:r>
              <a:rPr lang="uk-UA" dirty="0" smtClean="0"/>
              <a:t>Безпеки </a:t>
            </a:r>
          </a:p>
          <a:p>
            <a:r>
              <a:rPr lang="uk-UA" dirty="0" smtClean="0"/>
              <a:t>XV – Секретаріат ООН.</a:t>
            </a:r>
            <a:endParaRPr lang="ru-RU" dirty="0"/>
          </a:p>
          <a:p>
            <a:r>
              <a:rPr lang="uk-UA" dirty="0" smtClean="0"/>
              <a:t>Інше – регіональні угоди, міжнародне економічне </a:t>
            </a:r>
            <a:r>
              <a:rPr lang="uk-UA" dirty="0"/>
              <a:t>та </a:t>
            </a:r>
            <a:r>
              <a:rPr lang="uk-UA" dirty="0" smtClean="0"/>
              <a:t>соціальне співробітництво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63" y="548680"/>
            <a:ext cx="4320480" cy="5703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889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665853" cy="990600"/>
          </a:xfrm>
        </p:spPr>
        <p:txBody>
          <a:bodyPr>
            <a:normAutofit fontScale="90000"/>
          </a:bodyPr>
          <a:lstStyle/>
          <a:p>
            <a:r>
              <a:rPr lang="uk-UA" sz="3600" b="1" u="sng" dirty="0"/>
              <a:t>Цілі і </a:t>
            </a:r>
            <a:r>
              <a:rPr lang="uk-UA" sz="3600" b="1" u="sng" dirty="0" smtClean="0"/>
              <a:t>принципи</a:t>
            </a:r>
            <a:br>
              <a:rPr lang="uk-UA" sz="3600" b="1" u="sng" dirty="0" smtClean="0"/>
            </a:br>
            <a:r>
              <a:rPr lang="uk-UA" sz="3600" b="1" u="sng" dirty="0" smtClean="0"/>
              <a:t> ООН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4824536" cy="2664296"/>
          </a:xfrm>
        </p:spPr>
        <p:txBody>
          <a:bodyPr>
            <a:noAutofit/>
          </a:bodyPr>
          <a:lstStyle/>
          <a:p>
            <a:pPr lvl="0"/>
            <a:r>
              <a:rPr lang="uk-UA" dirty="0"/>
              <a:t>підтримувати </a:t>
            </a:r>
            <a:r>
              <a:rPr lang="uk-UA" dirty="0" smtClean="0"/>
              <a:t>міжнародний </a:t>
            </a:r>
            <a:r>
              <a:rPr lang="uk-UA" dirty="0"/>
              <a:t>мир і безпеку;</a:t>
            </a:r>
            <a:endParaRPr lang="ru-RU" dirty="0"/>
          </a:p>
          <a:p>
            <a:pPr lvl="0"/>
            <a:r>
              <a:rPr lang="uk-UA" dirty="0"/>
              <a:t>розвивати дружні </a:t>
            </a:r>
            <a:r>
              <a:rPr lang="uk-UA" dirty="0" smtClean="0"/>
              <a:t>відносини </a:t>
            </a:r>
            <a:r>
              <a:rPr lang="uk-UA" dirty="0"/>
              <a:t>між націями на основі поваги принципу рівноправності держав і самовизначення народів</a:t>
            </a:r>
            <a:r>
              <a:rPr lang="uk-UA" dirty="0" smtClean="0"/>
              <a:t>;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43" y="404664"/>
            <a:ext cx="4298637" cy="2892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005064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здійснювати міжнародне співробітництво у вирішенні міжнародних проблем економічного, соціального, культурного і гуманітарного характеру, заохочувати і розвивати повагу до прав і основних свобод людини для всіх, незалежно від раси, статі, мови і релігії;</a:t>
            </a:r>
          </a:p>
          <a:p>
            <a:r>
              <a:rPr lang="uk-UA" sz="2400" dirty="0" smtClean="0"/>
              <a:t>бути центром для узгодження дій націй у досягненні загальних цілей.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7014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/>
              <a:t>Система органів ООН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u="sng" dirty="0"/>
              <a:t>Члени </a:t>
            </a:r>
            <a:r>
              <a:rPr lang="uk-UA" b="1" i="1" u="sng" dirty="0" smtClean="0"/>
              <a:t>ООН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uk-UA" dirty="0" smtClean="0"/>
              <a:t>193 </a:t>
            </a:r>
            <a:r>
              <a:rPr lang="uk-UA" dirty="0"/>
              <a:t>держави. </a:t>
            </a:r>
            <a:endParaRPr lang="ru-RU" dirty="0"/>
          </a:p>
          <a:p>
            <a:r>
              <a:rPr lang="uk-UA" dirty="0"/>
              <a:t>Згідно ст. 4 Статуту, прийом в члени ООН відкритий для всіх миролюбних держав, які візьмуть на себе зобов'язання, передбачені в Статуті, і які, на думку Організації, можуть і бажають ці зобов'язання виконувати.</a:t>
            </a:r>
            <a:endParaRPr lang="ru-RU" dirty="0"/>
          </a:p>
          <a:p>
            <a:r>
              <a:rPr lang="uk-UA" dirty="0"/>
              <a:t>Останні дві країни, які приєдналися: Чорногорія та Південний Судан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65104"/>
            <a:ext cx="3148149" cy="2097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6916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51911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600" smtClean="0"/>
              <a:t>Чорногорія – історія членства в ООН</a:t>
            </a:r>
            <a:endParaRPr lang="ru-RU" sz="3600" smtClean="0"/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179388" y="1125538"/>
            <a:ext cx="8686800" cy="51117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uk-UA" sz="2000" dirty="0" smtClean="0"/>
              <a:t>Член ООН з 2006р</a:t>
            </a:r>
            <a:r>
              <a:rPr lang="ru-RU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Соціалістична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Федеративна Республіка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Югославія – одна з </a:t>
            </a:r>
            <a:r>
              <a:rPr lang="uk-UA" sz="2000" dirty="0" err="1" smtClean="0"/>
              <a:t>країн-</a:t>
            </a:r>
            <a:endParaRPr lang="uk-UA" sz="2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засновниць ООН в 1945р.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Війна в Югославії 1991-2001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між сербам (збереження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Югославії) та сепаратистськими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рухами країн, які прагнули до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виходу з Югославії та створення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 власної держави.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За підтримки сил НАТО,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сепаратистські рухи створюють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власні окремі держави: Косово,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Боснія і Герцеговина, Македонія,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Словенія, Союзна Республіка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dirty="0" smtClean="0"/>
              <a:t>Югославії і Республіка Хорватії. </a:t>
            </a:r>
          </a:p>
        </p:txBody>
      </p:sp>
      <p:pic>
        <p:nvPicPr>
          <p:cNvPr id="47109" name="Picture 5" descr="YU-Jugoslavia-p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196975"/>
            <a:ext cx="5076825" cy="446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6717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592138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Ватикан та Мальтійський орден</a:t>
            </a:r>
            <a:r>
              <a:rPr lang="ru-RU" sz="3600" smtClean="0"/>
              <a:t> 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5351462"/>
          </a:xfrm>
        </p:spPr>
        <p:txBody>
          <a:bodyPr/>
          <a:lstStyle/>
          <a:p>
            <a:r>
              <a:rPr lang="uk-UA" smtClean="0"/>
              <a:t>Єдині з визнаних держав світу, які не мають членства в ООН </a:t>
            </a:r>
          </a:p>
          <a:p>
            <a:r>
              <a:rPr lang="uk-UA" smtClean="0"/>
              <a:t>квазі-держави (від лат. квазі - подібні); або державо-подібні утворення – похідні суб'єкти міжнародного права, які створені міжнародними угодами, в яких визнається їх суверенітет</a:t>
            </a:r>
            <a:endParaRPr lang="ru-RU" smtClean="0"/>
          </a:p>
        </p:txBody>
      </p:sp>
      <p:pic>
        <p:nvPicPr>
          <p:cNvPr id="55301" name="Picture 5" descr="Malta-or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933825"/>
            <a:ext cx="3889375" cy="2357438"/>
          </a:xfrm>
          <a:prstGeom prst="rect">
            <a:avLst/>
          </a:prstGeom>
          <a:noFill/>
        </p:spPr>
      </p:pic>
      <p:pic>
        <p:nvPicPr>
          <p:cNvPr id="55303" name="Picture 7" descr="Order-of-Malta_4----Remo-Casil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573463"/>
            <a:ext cx="4679950" cy="311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286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2026568" cy="66335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Ватикан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494184" y="1340768"/>
            <a:ext cx="8229600" cy="4876800"/>
          </a:xfrm>
        </p:spPr>
        <p:txBody>
          <a:bodyPr>
            <a:normAutofit/>
          </a:bodyPr>
          <a:lstStyle/>
          <a:p>
            <a:r>
              <a:rPr lang="uk-UA" sz="2800" b="1" dirty="0"/>
              <a:t>заснований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Латеранською угодою</a:t>
            </a:r>
          </a:p>
          <a:p>
            <a:pPr marL="0" indent="0">
              <a:buNone/>
            </a:pPr>
            <a:r>
              <a:rPr lang="uk-UA" sz="2800" b="1" dirty="0" smtClean="0"/>
              <a:t>1929р</a:t>
            </a:r>
            <a:r>
              <a:rPr lang="uk-UA" sz="2800" b="1" dirty="0"/>
              <a:t>. з </a:t>
            </a:r>
            <a:r>
              <a:rPr lang="uk-UA" sz="2800" b="1" dirty="0" smtClean="0"/>
              <a:t>Італією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26" y="548680"/>
            <a:ext cx="4277944" cy="31683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2600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40050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/>
              <a:t>має всі ознаки державного суверенітету: </a:t>
            </a:r>
          </a:p>
          <a:p>
            <a:r>
              <a:rPr lang="uk-UA" sz="3200" b="1" i="1" dirty="0" smtClean="0"/>
              <a:t>- територія;</a:t>
            </a:r>
            <a:endParaRPr lang="uk-UA" sz="3200" b="1" i="1" dirty="0"/>
          </a:p>
        </p:txBody>
      </p:sp>
    </p:spTree>
    <p:extLst>
      <p:ext uri="{BB962C8B-B14F-4D97-AF65-F5344CB8AC3E}">
        <p14:creationId xmlns:p14="http://schemas.microsoft.com/office/powerpoint/2010/main" val="1284676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6573"/>
            <a:ext cx="5503331" cy="36016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620688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2800" b="1" i="1" dirty="0" smtClean="0"/>
              <a:t>громадянство: </a:t>
            </a:r>
          </a:p>
          <a:p>
            <a:r>
              <a:rPr lang="uk-UA" sz="2800" b="1" i="1" dirty="0" smtClean="0"/>
              <a:t>(приблизно 500 </a:t>
            </a:r>
          </a:p>
          <a:p>
            <a:r>
              <a:rPr lang="uk-UA" sz="2800" b="1" i="1" dirty="0" smtClean="0"/>
              <a:t>представників </a:t>
            </a:r>
          </a:p>
          <a:p>
            <a:r>
              <a:rPr lang="uk-UA" sz="2800" b="1" i="1" dirty="0" smtClean="0"/>
              <a:t>духівництва)</a:t>
            </a:r>
            <a:endParaRPr lang="uk-UA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36570"/>
            <a:ext cx="4680426" cy="42591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85" y="4365104"/>
            <a:ext cx="2381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43185"/>
            <a:ext cx="2498603" cy="25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9906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International Classification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/>
              <a:t> of Non-profit Organizations</a:t>
            </a:r>
            <a:endParaRPr lang="en-US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96752"/>
            <a:ext cx="8424936" cy="527236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 smtClean="0"/>
          </a:p>
          <a:p>
            <a:pPr lvl="0">
              <a:buChar char="•"/>
            </a:pPr>
            <a:endParaRPr lang="ru-RU" dirty="0" smtClean="0"/>
          </a:p>
          <a:p>
            <a:pPr lvl="0">
              <a:buChar char="•"/>
            </a:pPr>
            <a:endParaRPr lang="ru-RU" dirty="0" smtClean="0"/>
          </a:p>
          <a:p>
            <a:pPr lvl="0">
              <a:buChar char="•"/>
            </a:pPr>
            <a:endParaRPr lang="ru-RU" dirty="0" smtClean="0"/>
          </a:p>
          <a:p>
            <a:pPr lvl="0">
              <a:buChar char="•"/>
            </a:pPr>
            <a:endParaRPr lang="ru-RU" dirty="0" smtClean="0"/>
          </a:p>
          <a:p>
            <a:pPr lvl="0">
              <a:buChar char="•"/>
            </a:pP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53794"/>
              </p:ext>
            </p:extLst>
          </p:nvPr>
        </p:nvGraphicFramePr>
        <p:xfrm>
          <a:off x="152758" y="1484784"/>
          <a:ext cx="8928992" cy="50862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64496"/>
                <a:gridCol w="4464496"/>
              </a:tblGrid>
              <a:tr h="897206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1: Culture and recreation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Group 7: Law, advocacy and politics</a:t>
                      </a:r>
                      <a:endParaRPr lang="ru-RU" sz="2400" b="1" dirty="0" smtClean="0"/>
                    </a:p>
                  </a:txBody>
                  <a:tcPr/>
                </a:tc>
              </a:tr>
              <a:tr h="897206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2: Education and research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Group 8: Philanthropic and voluntarism promotion</a:t>
                      </a:r>
                      <a:endParaRPr lang="ru-RU" sz="2400" b="1" dirty="0" smtClean="0"/>
                    </a:p>
                  </a:txBody>
                  <a:tcPr/>
                </a:tc>
              </a:tr>
              <a:tr h="36386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3: Health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9: International</a:t>
                      </a:r>
                      <a:endParaRPr lang="ru-RU" sz="2400" b="1" dirty="0"/>
                    </a:p>
                  </a:txBody>
                  <a:tcPr/>
                </a:tc>
              </a:tr>
              <a:tr h="62804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4: Social services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Group 10: Religion</a:t>
                      </a:r>
                      <a:endParaRPr lang="ru-RU" sz="2400" b="1" dirty="0" smtClean="0"/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11663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Group 5: Environment</a:t>
                      </a:r>
                      <a:endParaRPr lang="ru-RU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Group 11: Business and professional associations, unions</a:t>
                      </a:r>
                      <a:endParaRPr lang="ru-RU" sz="2400" b="1" dirty="0" smtClean="0"/>
                    </a:p>
                  </a:txBody>
                  <a:tcPr/>
                </a:tc>
              </a:tr>
              <a:tr h="62804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Group 6: Development and housing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Char char="•"/>
                      </a:pPr>
                      <a:r>
                        <a:rPr lang="en-US" sz="2400" b="1" dirty="0" smtClean="0"/>
                        <a:t>Group 12: [Not elsewhere classified]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01" y="116632"/>
            <a:ext cx="3047499" cy="135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4572000" cy="35394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800" dirty="0" smtClean="0"/>
              <a:t>- 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армія Ватикану </a:t>
            </a:r>
            <a:r>
              <a:rPr lang="uk-UA" sz="2800" dirty="0" smtClean="0"/>
              <a:t>– найстаріша з існуючих в Європі (1506р.) – Швейцарський гвардійський корпус – близько 100 гвардійців - священна охорона Папи Римського 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4140241" cy="2329987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2385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23" y="3861048"/>
            <a:ext cx="4104456" cy="28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92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3998"/>
            <a:ext cx="5611508" cy="47259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6669839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Ватикан – Святий Престол</a:t>
            </a:r>
            <a:endParaRPr lang="uk-UA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37262"/>
            <a:ext cx="4935032" cy="328532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993998"/>
            <a:ext cx="3513140" cy="23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0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395536" y="404664"/>
            <a:ext cx="4752528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Мальтійський орден</a:t>
            </a:r>
            <a:endParaRPr lang="ru-RU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Суверенний військовий орден лицарів-госпіталь’єрів святого Іоанна Єрусалимського, Родосу і Мальти. Утворений в 1099 році в Єрусалимі, неодноразово змінював місце розташування, в 1834 році заснував на постійній основі </a:t>
            </a:r>
          </a:p>
          <a:p>
            <a:pPr marL="0" indent="0">
              <a:buNone/>
            </a:pPr>
            <a:r>
              <a:rPr lang="uk-UA" dirty="0" smtClean="0"/>
              <a:t>штаб-квартиру в Римі. </a:t>
            </a:r>
          </a:p>
          <a:p>
            <a:pPr marL="0" indent="0">
              <a:buNone/>
            </a:pPr>
            <a:r>
              <a:rPr lang="uk-UA" dirty="0" smtClean="0"/>
              <a:t>Територія Мальтійського </a:t>
            </a:r>
          </a:p>
          <a:p>
            <a:pPr marL="0" indent="0">
              <a:buNone/>
            </a:pPr>
            <a:r>
              <a:rPr lang="uk-UA" dirty="0" smtClean="0"/>
              <a:t>ордена на сьогоднішній </a:t>
            </a:r>
          </a:p>
          <a:p>
            <a:pPr marL="0" indent="0">
              <a:buNone/>
            </a:pPr>
            <a:r>
              <a:rPr lang="uk-UA" dirty="0" smtClean="0"/>
              <a:t>день – один особняк в </a:t>
            </a:r>
          </a:p>
          <a:p>
            <a:pPr marL="0" indent="0">
              <a:buNone/>
            </a:pPr>
            <a:r>
              <a:rPr lang="uk-UA" dirty="0" smtClean="0"/>
              <a:t>Римі і резиденція </a:t>
            </a:r>
          </a:p>
          <a:p>
            <a:pPr marL="0" indent="0">
              <a:buNone/>
            </a:pPr>
            <a:r>
              <a:rPr lang="uk-UA" dirty="0" smtClean="0"/>
              <a:t>на Мальті.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470052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31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5881240" cy="327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979" y="404664"/>
            <a:ext cx="8496944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Мальтійський орден – рицарський релігійний орден Римо-католицької церкви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9724"/>
            <a:ext cx="2463631" cy="317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97208"/>
            <a:ext cx="3744416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3882008" cy="215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61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4" y="2204864"/>
            <a:ext cx="6096000" cy="43148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519671"/>
            <a:ext cx="532859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Мальтійський орден в Україні</a:t>
            </a:r>
            <a:endParaRPr lang="uk-UA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069" y="1700808"/>
            <a:ext cx="5540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/>
              <a:t>дипломатичні відносини – 2007 рік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0434" y="519671"/>
            <a:ext cx="26000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Посольство Мальтійського Ордену </a:t>
            </a:r>
          </a:p>
          <a:p>
            <a:r>
              <a:rPr lang="uk-UA" sz="2400" b="1" dirty="0" smtClean="0"/>
              <a:t> Мальтійська служба допомоги</a:t>
            </a:r>
            <a:endParaRPr lang="uk-UA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69" y="2878465"/>
            <a:ext cx="273376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6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xfrm>
            <a:off x="179512" y="332656"/>
            <a:ext cx="4104456" cy="9906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200" b="1" dirty="0" smtClean="0"/>
              <a:t>Представництва країн</a:t>
            </a:r>
            <a:br>
              <a:rPr lang="uk-UA" sz="3200" b="1" dirty="0" smtClean="0"/>
            </a:br>
            <a:r>
              <a:rPr lang="uk-UA" sz="3200" b="1" dirty="0" smtClean="0"/>
              <a:t> в ООН</a:t>
            </a:r>
            <a:endParaRPr lang="ru-RU" sz="3200" b="1" dirty="0" smtClean="0"/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568952" cy="506422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sz="2800" dirty="0" smtClean="0"/>
              <a:t>Постійні</a:t>
            </a:r>
          </a:p>
          <a:p>
            <a:pPr marL="0" indent="0">
              <a:buNone/>
            </a:pPr>
            <a:r>
              <a:rPr lang="uk-UA" sz="2800" dirty="0" smtClean="0"/>
              <a:t> представництва</a:t>
            </a:r>
          </a:p>
          <a:p>
            <a:r>
              <a:rPr lang="uk-UA" sz="2800" dirty="0" smtClean="0"/>
              <a:t>Місії спостерігачів </a:t>
            </a:r>
          </a:p>
          <a:p>
            <a:pPr marL="0" indent="0">
              <a:buNone/>
            </a:pPr>
            <a:r>
              <a:rPr lang="uk-UA" sz="2800" dirty="0" smtClean="0"/>
              <a:t>(Ватикан, </a:t>
            </a:r>
          </a:p>
          <a:p>
            <a:pPr marL="0" indent="0">
              <a:buNone/>
            </a:pPr>
            <a:r>
              <a:rPr lang="uk-UA" sz="2800" dirty="0" smtClean="0"/>
              <a:t>Мальтійський Орден, Держава Палестина та інші)</a:t>
            </a:r>
          </a:p>
          <a:p>
            <a:r>
              <a:rPr lang="uk-UA" sz="2800" dirty="0" smtClean="0"/>
              <a:t>Виключення держави з ООН: за систематичне порушення принципів Статуту. Рішення приймається ГА ООН за рекомендацією Ради Безпеки за умови одностайності всіх 5 головних членів Ради Безпеки</a:t>
            </a:r>
          </a:p>
          <a:p>
            <a:r>
              <a:rPr lang="uk-UA" sz="2800" dirty="0" smtClean="0"/>
              <a:t>Можливість виходу держави не передбачена</a:t>
            </a:r>
            <a:r>
              <a:rPr lang="ru-RU" sz="28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86242" cy="322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99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i="1" u="sng" smtClean="0"/>
              <a:t>Головні органи ООН</a:t>
            </a:r>
            <a:endParaRPr lang="ru-RU" b="1" i="1" u="sng" smtClean="0"/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32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Генеральна Асамблея</a:t>
            </a:r>
          </a:p>
          <a:p>
            <a:r>
              <a:rPr lang="uk-UA" sz="32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Рада Безпеки</a:t>
            </a:r>
          </a:p>
          <a:p>
            <a:r>
              <a:rPr lang="uk-UA" sz="3200" b="1" dirty="0" smtClean="0"/>
              <a:t> Економічна і соціальна </a:t>
            </a:r>
          </a:p>
          <a:p>
            <a:pPr>
              <a:buFont typeface="Arial" charset="0"/>
              <a:buNone/>
            </a:pPr>
            <a:r>
              <a:rPr lang="uk-UA" sz="3200" b="1" dirty="0" smtClean="0"/>
              <a:t>рада</a:t>
            </a:r>
          </a:p>
          <a:p>
            <a:r>
              <a:rPr lang="uk-UA" sz="3200" b="1" dirty="0" smtClean="0"/>
              <a:t> Міжнародний </a:t>
            </a:r>
          </a:p>
          <a:p>
            <a:pPr marL="0" indent="0">
              <a:buNone/>
            </a:pPr>
            <a:r>
              <a:rPr lang="uk-UA" sz="3200" b="1" dirty="0" smtClean="0"/>
              <a:t>Суд</a:t>
            </a:r>
          </a:p>
          <a:p>
            <a:r>
              <a:rPr lang="uk-UA" sz="3200" b="1" dirty="0" smtClean="0"/>
              <a:t> Суд по опіці</a:t>
            </a:r>
          </a:p>
          <a:p>
            <a:r>
              <a:rPr lang="uk-UA" sz="3200" b="1" dirty="0" smtClean="0"/>
              <a:t> Секретаріат</a:t>
            </a:r>
            <a:r>
              <a:rPr lang="ru-RU" sz="2800" b="1" dirty="0" smtClean="0"/>
              <a:t> 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962386" y="404664"/>
            <a:ext cx="2841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800" b="1" i="1" u="sng" dirty="0">
                <a:solidFill>
                  <a:srgbClr val="FF0000"/>
                </a:solidFill>
              </a:rPr>
              <a:t>Офіційні мови</a:t>
            </a:r>
            <a:r>
              <a:rPr lang="uk-UA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796136" y="967368"/>
            <a:ext cx="2935866" cy="26776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uk-UA" sz="2800" b="1" dirty="0" smtClean="0"/>
              <a:t>англійська</a:t>
            </a:r>
            <a:endParaRPr lang="uk-UA" sz="2800" b="1" dirty="0"/>
          </a:p>
          <a:p>
            <a:r>
              <a:rPr lang="uk-UA" sz="2800" b="1" dirty="0" smtClean="0"/>
              <a:t>арабська</a:t>
            </a:r>
            <a:endParaRPr lang="uk-UA" sz="2800" b="1" dirty="0"/>
          </a:p>
          <a:p>
            <a:r>
              <a:rPr lang="uk-UA" sz="2800" b="1" dirty="0" smtClean="0"/>
              <a:t>іспанська</a:t>
            </a:r>
            <a:endParaRPr lang="uk-UA" sz="2800" b="1" dirty="0"/>
          </a:p>
          <a:p>
            <a:r>
              <a:rPr lang="uk-UA" sz="2800" b="1" dirty="0" smtClean="0"/>
              <a:t>китайська</a:t>
            </a:r>
            <a:endParaRPr lang="uk-UA" sz="2800" b="1" dirty="0"/>
          </a:p>
          <a:p>
            <a:r>
              <a:rPr lang="uk-UA" sz="2800" b="1" dirty="0" smtClean="0"/>
              <a:t>російська</a:t>
            </a:r>
            <a:endParaRPr lang="uk-UA" sz="2800" b="1" dirty="0"/>
          </a:p>
          <a:p>
            <a:r>
              <a:rPr lang="uk-UA" sz="2800" b="1" dirty="0" smtClean="0"/>
              <a:t>французька</a:t>
            </a:r>
            <a:endParaRPr lang="uk-UA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89040"/>
            <a:ext cx="4242330" cy="2779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971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 bwMode="auto">
          <a:xfrm>
            <a:off x="539750" y="404813"/>
            <a:ext cx="8229600" cy="6477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sz="3600" b="1" u="sng" smtClean="0"/>
              <a:t>Генеральна Асамблея</a:t>
            </a:r>
            <a:r>
              <a:rPr lang="ru-RU" sz="3600" smtClean="0"/>
              <a:t> 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539552" y="1266371"/>
            <a:ext cx="4402138" cy="48768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Складається з усіх членів ООН (193 держави). </a:t>
            </a:r>
          </a:p>
          <a:p>
            <a:r>
              <a:rPr lang="uk-UA" dirty="0" smtClean="0"/>
              <a:t>Кожна держава має на сесіях делегацію в кількості не більше п'яти представників і п'яти заступників; </a:t>
            </a:r>
          </a:p>
          <a:p>
            <a:r>
              <a:rPr lang="uk-UA" dirty="0" smtClean="0"/>
              <a:t>делегація має один голос.</a:t>
            </a:r>
          </a:p>
          <a:p>
            <a:r>
              <a:rPr lang="uk-UA" dirty="0" smtClean="0"/>
              <a:t>Голосування: </a:t>
            </a:r>
          </a:p>
          <a:p>
            <a:r>
              <a:rPr lang="uk-UA" dirty="0" smtClean="0"/>
              <a:t>Підняття рук або вставання</a:t>
            </a:r>
            <a:r>
              <a:rPr lang="ru-RU" dirty="0" smtClean="0"/>
              <a:t>;</a:t>
            </a:r>
          </a:p>
          <a:p>
            <a:r>
              <a:rPr lang="uk-UA" dirty="0" smtClean="0"/>
              <a:t>поіменне голосування</a:t>
            </a:r>
            <a:endParaRPr lang="ru-RU" dirty="0" smtClean="0"/>
          </a:p>
        </p:txBody>
      </p:sp>
      <p:pic>
        <p:nvPicPr>
          <p:cNvPr id="60420" name="Рисунок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3636" y="764704"/>
            <a:ext cx="3429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2840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44732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Компетенція Генеральної Асамблеї 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640960" cy="51845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000" dirty="0" smtClean="0"/>
              <a:t>будь-які питання або справи в межах Статуту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розгляд загальних принципів співробітництва в справі підтримки міжнародного миру і безпеки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питання роззброєння, співпраці в політичній, економічній, соціальній, культурній сферах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питання сприяння здійсненню прав людини та основних свобод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питання прогресивного розвитку і кодифікації міжнародного права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рекомендації членам Організації з будь-яких подібних питань та справ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розгляд і затвердження бюджету ООН.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обирання непостійних членів Ради Безпеки, членів Економічної та Соціальної Ради, 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утворення допоміжних органів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вирішення питання прийому і виключення з членів ООН, призупинення здійснення прав і привілеїв членів ООН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призначення Генерального секретаря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обирання </a:t>
            </a:r>
            <a:r>
              <a:rPr lang="uk-UA" sz="2000" dirty="0"/>
              <a:t>членів Міжнародного </a:t>
            </a:r>
            <a:r>
              <a:rPr lang="uk-UA" sz="2000" dirty="0" smtClean="0"/>
              <a:t>Суду (відбувається паралельно з Радою Безпеки)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090483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312368" cy="792088"/>
          </a:xfrm>
        </p:spPr>
        <p:txBody>
          <a:bodyPr/>
          <a:lstStyle/>
          <a:p>
            <a:r>
              <a:rPr lang="uk-UA" dirty="0" smtClean="0"/>
              <a:t>Сесії ГА ООН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404664"/>
            <a:ext cx="3096344" cy="2736304"/>
          </a:xfrm>
        </p:spPr>
        <p:txBody>
          <a:bodyPr>
            <a:normAutofit/>
          </a:bodyPr>
          <a:lstStyle/>
          <a:p>
            <a:r>
              <a:rPr lang="uk-UA" sz="2800" b="1" dirty="0"/>
              <a:t>щорічно в третій вівторок вересня і тривають три </a:t>
            </a:r>
            <a:r>
              <a:rPr lang="uk-UA" sz="2800" b="1" dirty="0" smtClean="0"/>
              <a:t>місяці</a:t>
            </a:r>
            <a:endParaRPr lang="ru-RU" sz="2800" dirty="0"/>
          </a:p>
          <a:p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373716"/>
            <a:ext cx="36724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2016 рік - 71-а сесія ГА ООН в місті Нью-Йорк (штаб-квартира ООН)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84984"/>
            <a:ext cx="4969257" cy="331445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" y="980728"/>
            <a:ext cx="5631160" cy="33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2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90600"/>
          </a:xfrm>
        </p:spPr>
        <p:txBody>
          <a:bodyPr/>
          <a:lstStyle/>
          <a:p>
            <a:r>
              <a:rPr lang="en-GB" b="1" dirty="0" smtClean="0"/>
              <a:t>International organisations</a:t>
            </a:r>
            <a:endParaRPr lang="en-GB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38791"/>
            <a:ext cx="8579296" cy="5688632"/>
          </a:xfrm>
        </p:spPr>
        <p:txBody>
          <a:bodyPr>
            <a:normAutofit lnSpcReduction="10000"/>
          </a:bodyPr>
          <a:lstStyle/>
          <a:p>
            <a:r>
              <a:rPr lang="en-GB" sz="2800" b="1" u="sng" dirty="0"/>
              <a:t>O</a:t>
            </a:r>
            <a:r>
              <a:rPr lang="en-GB" sz="2800" b="1" u="sng" dirty="0" smtClean="0"/>
              <a:t>rganisations with an international membership, scope or presence:</a:t>
            </a:r>
          </a:p>
          <a:p>
            <a:pPr lvl="0"/>
            <a:r>
              <a:rPr lang="en-GB" sz="2800" b="1" u="sng" dirty="0" smtClean="0"/>
              <a:t>Intergovernmental organisations </a:t>
            </a:r>
            <a:r>
              <a:rPr lang="en-GB" sz="2800" dirty="0" smtClean="0"/>
              <a:t>(international governmental organisations, IGOs): made up primarily of sovereign states (member states): the United Nations (UN), Organisation for Security and Co-operation in Europe (OSCE</a:t>
            </a:r>
            <a:r>
              <a:rPr lang="en-GB" sz="2800" dirty="0"/>
              <a:t>), Council of Europe (</a:t>
            </a:r>
            <a:r>
              <a:rPr lang="en-GB" sz="2800" dirty="0" smtClean="0"/>
              <a:t>COE), World </a:t>
            </a:r>
            <a:r>
              <a:rPr lang="en-GB" sz="2800" dirty="0"/>
              <a:t>Trade Organization (</a:t>
            </a:r>
            <a:r>
              <a:rPr lang="en-GB" sz="2800" dirty="0" smtClean="0"/>
              <a:t>WTO). </a:t>
            </a:r>
          </a:p>
          <a:p>
            <a:pPr lvl="0" indent="0">
              <a:lnSpc>
                <a:spcPct val="110000"/>
              </a:lnSpc>
            </a:pPr>
            <a:r>
              <a:rPr lang="en-GB" sz="2800" b="1" u="sng" dirty="0" smtClean="0"/>
              <a:t>International </a:t>
            </a:r>
            <a:r>
              <a:rPr lang="en-GB" sz="2800" b="1" u="sng" dirty="0"/>
              <a:t>non-governmental </a:t>
            </a:r>
            <a:r>
              <a:rPr lang="en-GB" sz="2800" b="1" u="sng" dirty="0" smtClean="0"/>
              <a:t>organisations </a:t>
            </a:r>
            <a:r>
              <a:rPr lang="en-GB" sz="2800" dirty="0"/>
              <a:t>(</a:t>
            </a:r>
            <a:r>
              <a:rPr lang="en-GB" sz="2800" dirty="0" smtClean="0"/>
              <a:t>INGOs): </a:t>
            </a:r>
            <a:r>
              <a:rPr lang="en-GB" sz="2800" dirty="0"/>
              <a:t>international </a:t>
            </a:r>
            <a:r>
              <a:rPr lang="en-GB" sz="2800" dirty="0" smtClean="0"/>
              <a:t>non-profit organisations </a:t>
            </a:r>
            <a:r>
              <a:rPr lang="en-GB" sz="2800" dirty="0"/>
              <a:t>and </a:t>
            </a:r>
            <a:r>
              <a:rPr lang="en-GB" sz="2800" dirty="0" smtClean="0"/>
              <a:t>worldwide companies such as </a:t>
            </a:r>
            <a:r>
              <a:rPr lang="en-US" sz="2800" dirty="0" smtClean="0"/>
              <a:t>International Committee </a:t>
            </a:r>
            <a:r>
              <a:rPr lang="en-US" sz="2800" dirty="0"/>
              <a:t>of the Red Cross </a:t>
            </a:r>
            <a:r>
              <a:rPr lang="en-GB" sz="2800" dirty="0" smtClean="0"/>
              <a:t>, Greenpeace</a:t>
            </a:r>
            <a:r>
              <a:rPr lang="en-US" sz="2800" dirty="0" smtClean="0"/>
              <a:t>, </a:t>
            </a:r>
            <a:r>
              <a:rPr lang="en-US" sz="2800" dirty="0"/>
              <a:t>Médecins </a:t>
            </a:r>
            <a:r>
              <a:rPr lang="en-US" sz="2800" dirty="0" smtClean="0"/>
              <a:t>Sans </a:t>
            </a:r>
            <a:r>
              <a:rPr lang="en-US" sz="2800" dirty="0"/>
              <a:t>Frontières </a:t>
            </a:r>
            <a:endParaRPr lang="en-GB" sz="2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07" y="260648"/>
            <a:ext cx="23426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8" y="0"/>
            <a:ext cx="9124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59134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Комітети </a:t>
            </a:r>
            <a:r>
              <a:rPr lang="uk-UA" b="1" dirty="0">
                <a:solidFill>
                  <a:schemeClr val="bg1"/>
                </a:solidFill>
              </a:rPr>
              <a:t>Генеральної Асамблеї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17551" cy="52565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/>
              <a:t>Перший комітет (Питання роззброєння і міжнародної безпеки) </a:t>
            </a:r>
          </a:p>
          <a:p>
            <a:r>
              <a:rPr lang="uk-UA" sz="2800" dirty="0" smtClean="0"/>
              <a:t>Другий комітет (Економічні та фінансові питання) </a:t>
            </a:r>
          </a:p>
          <a:p>
            <a:r>
              <a:rPr lang="uk-UA" sz="2800" dirty="0" smtClean="0"/>
              <a:t>Третій комітет (Соціальні, гуманітарні питання і питання культури) </a:t>
            </a:r>
          </a:p>
          <a:p>
            <a:r>
              <a:rPr lang="uk-UA" sz="2800" dirty="0" smtClean="0"/>
              <a:t>Четвертий комітет (Спеціальні політичні питання та питання деколонізації) </a:t>
            </a:r>
          </a:p>
          <a:p>
            <a:r>
              <a:rPr lang="uk-UA" sz="2800" dirty="0" smtClean="0"/>
              <a:t>П'ятий комітет (Адміністративні та бюджетні питання) </a:t>
            </a:r>
          </a:p>
          <a:p>
            <a:r>
              <a:rPr lang="uk-UA" sz="2800" dirty="0" smtClean="0"/>
              <a:t>Шостий комітет (Правові питання)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3239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9" y="404663"/>
            <a:ext cx="5105024" cy="3318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404664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Рішення ГА ООН з важливих питань приймаються більшістю в дві третини присутніх: зміна Статуту, рекомендації щодо підтримання міжнародного миру та безпеки, 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723093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вибори непостійних членів Ради Безпеки, вибори членів Економічної та Соціальної Ради, членів Міжнародного Суду, призначення Генерального секретаря ООН, прийом нових членів і виключення з Організації, питання, які стосуються функціонування системи опіки несамокерованих територій, бюджетні питання.</a:t>
            </a:r>
          </a:p>
          <a:p>
            <a:r>
              <a:rPr lang="uk-UA" sz="2400" dirty="0" smtClean="0"/>
              <a:t>Інші рішення приймаються простою більшістю присутніх і голосуючих.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97716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7368"/>
          </a:xfrm>
        </p:spPr>
        <p:txBody>
          <a:bodyPr/>
          <a:lstStyle/>
          <a:p>
            <a:pPr algn="ctr"/>
            <a:r>
              <a:rPr lang="uk-UA" b="1" u="sng" dirty="0"/>
              <a:t>Рада </a:t>
            </a:r>
            <a:r>
              <a:rPr lang="uk-UA" b="1" u="sng" dirty="0" smtClean="0"/>
              <a:t>Безпеки ООН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876800"/>
          </a:xfrm>
        </p:spPr>
        <p:txBody>
          <a:bodyPr>
            <a:normAutofit lnSpcReduction="10000"/>
          </a:bodyPr>
          <a:lstStyle/>
          <a:p>
            <a:r>
              <a:rPr lang="uk-UA" sz="2800" b="1" dirty="0" smtClean="0"/>
              <a:t>Несе головну відповідальність за підтримання міжнародного миру та безпеки (ст. 24 Статуту).</a:t>
            </a:r>
          </a:p>
          <a:p>
            <a:r>
              <a:rPr lang="uk-UA" sz="2800" b="1" dirty="0" smtClean="0"/>
              <a:t>єдиний в світі орган, вповноважений приймати </a:t>
            </a:r>
          </a:p>
          <a:p>
            <a:pPr marL="0" indent="0">
              <a:buNone/>
            </a:pPr>
            <a:r>
              <a:rPr lang="uk-UA" sz="2800" b="1" dirty="0" smtClean="0"/>
              <a:t>рішення щодо </a:t>
            </a:r>
          </a:p>
          <a:p>
            <a:pPr marL="0" indent="0">
              <a:buNone/>
            </a:pPr>
            <a:r>
              <a:rPr lang="uk-UA" sz="2800" b="1" dirty="0" smtClean="0"/>
              <a:t>застосування </a:t>
            </a:r>
          </a:p>
          <a:p>
            <a:pPr marL="0" indent="0">
              <a:buNone/>
            </a:pPr>
            <a:r>
              <a:rPr lang="uk-UA" sz="2800" b="1" dirty="0" smtClean="0"/>
              <a:t>збройних мір</a:t>
            </a:r>
          </a:p>
          <a:p>
            <a:pPr marL="0" indent="0">
              <a:buNone/>
            </a:pPr>
            <a:r>
              <a:rPr lang="uk-UA" sz="2800" b="1" dirty="0" smtClean="0"/>
              <a:t> для протидії </a:t>
            </a:r>
          </a:p>
          <a:p>
            <a:pPr marL="0" indent="0">
              <a:buNone/>
            </a:pPr>
            <a:r>
              <a:rPr lang="uk-UA" sz="2800" b="1" dirty="0" smtClean="0"/>
              <a:t>викликам </a:t>
            </a:r>
          </a:p>
          <a:p>
            <a:pPr marL="0" indent="0">
              <a:buNone/>
            </a:pPr>
            <a:r>
              <a:rPr lang="uk-UA" sz="2800" b="1" dirty="0" smtClean="0"/>
              <a:t>міжнародній </a:t>
            </a:r>
          </a:p>
          <a:p>
            <a:pPr marL="0" indent="0">
              <a:buNone/>
            </a:pPr>
            <a:r>
              <a:rPr lang="uk-UA" sz="2800" b="1" dirty="0" smtClean="0"/>
              <a:t>безпеці</a:t>
            </a:r>
            <a:endParaRPr lang="uk-UA" sz="28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22710"/>
            <a:ext cx="5616624" cy="372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38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626968" cy="807368"/>
          </a:xfrm>
        </p:spPr>
        <p:txBody>
          <a:bodyPr/>
          <a:lstStyle/>
          <a:p>
            <a:r>
              <a:rPr lang="uk-UA" b="1" dirty="0" smtClean="0"/>
              <a:t>Операція США в Іраку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0870"/>
            <a:ext cx="3600400" cy="2736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960" y="1124744"/>
            <a:ext cx="457200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400" dirty="0" smtClean="0"/>
              <a:t>представник від США – держсекретар </a:t>
            </a:r>
            <a:r>
              <a:rPr lang="uk-UA" sz="2400" b="1" u="sng" dirty="0" smtClean="0"/>
              <a:t>Колін Пауелл </a:t>
            </a:r>
            <a:r>
              <a:rPr lang="uk-UA" sz="2400" dirty="0" smtClean="0"/>
              <a:t>на Раді Безпеки ООН з пробіркою доповідає про докази знаходження зброї масового знищення в Іраку (2003р.)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29" y="3573016"/>
            <a:ext cx="4356062" cy="29028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563" y="3968959"/>
            <a:ext cx="360040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Генсек ООН </a:t>
            </a:r>
            <a:r>
              <a:rPr lang="uk-UA" sz="2400" b="1" u="sng" dirty="0" smtClean="0"/>
              <a:t>Кофі Аннан </a:t>
            </a:r>
            <a:r>
              <a:rPr lang="uk-UA" sz="2400" dirty="0" smtClean="0"/>
              <a:t>у вересні 2004 року в інтерв'ю BBC заявив: «з нашої точки зору, і з точки зору Статуту ООН війна була незаконною».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41238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9" y="2739735"/>
            <a:ext cx="5114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720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764704"/>
            <a:ext cx="3240360" cy="4893647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smtClean="0"/>
              <a:t>The guardian</a:t>
            </a:r>
            <a:r>
              <a:rPr lang="uk-UA" sz="2400" b="1" u="sng" dirty="0" smtClean="0"/>
              <a:t> (2011)</a:t>
            </a:r>
            <a:r>
              <a:rPr lang="en-US" sz="2400" b="1" u="sng" dirty="0" smtClean="0"/>
              <a:t>:</a:t>
            </a:r>
          </a:p>
          <a:p>
            <a:r>
              <a:rPr lang="uk-UA" sz="2400" dirty="0" smtClean="0"/>
              <a:t>Пауелл публічно виступив із звинуваченнями до ЦРУ щодо надання сфальсифікованої інформації та заявив, що всі питання слід адресувати американським відомствам, які готували підстави для початку війни в Іраку.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279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" y="44624"/>
            <a:ext cx="3528392" cy="436879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70" y="91180"/>
            <a:ext cx="3851535" cy="48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127375" cy="3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Дипломатичний скандал в Великобританії щодо війни в Іраку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6178" y="1052736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87" y="2420888"/>
            <a:ext cx="2609205" cy="43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005064"/>
            <a:ext cx="2808312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/>
              <a:t>6 липня 2016 – доповідь незалежної слідчої комісії під керівництвом колишнього постійного заступника міністра внутрішніх справ країни Джона Чілкота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71773" y="4621446"/>
            <a:ext cx="3600400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/>
              <a:t>9 липня 2016 – зізнання заступника колишнього прем'єр-міністра Великобританії Тоні Блера, Джона Прескотта в авторській колонці в газеті «Сандей Міррор»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067563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5" y="947629"/>
            <a:ext cx="3212735" cy="54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579384" cy="601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4275287" cy="203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20891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«</a:t>
            </a:r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Ірак</a:t>
            </a:r>
            <a:r>
              <a:rPr lang="uk-UA" sz="2400" b="1" dirty="0" smtClean="0"/>
              <a:t> </a:t>
            </a:r>
            <a:r>
              <a:rPr lang="uk-UA" sz="2400" dirty="0" smtClean="0"/>
              <a:t>– це не</a:t>
            </a:r>
            <a:r>
              <a:rPr lang="uk-UA" sz="2400" b="1" dirty="0" smtClean="0"/>
              <a:t> </a:t>
            </a:r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Косово</a:t>
            </a:r>
            <a:r>
              <a:rPr lang="uk-UA" sz="2400" b="1" dirty="0" smtClean="0"/>
              <a:t> </a:t>
            </a:r>
            <a:r>
              <a:rPr lang="uk-UA" sz="2400" dirty="0" smtClean="0"/>
              <a:t>і не </a:t>
            </a:r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Афганістан</a:t>
            </a:r>
            <a:r>
              <a:rPr lang="uk-UA" sz="2400" dirty="0" smtClean="0"/>
              <a:t>, і, навіть, не </a:t>
            </a:r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війни в Перській затоці</a:t>
            </a:r>
            <a:r>
              <a:rPr lang="uk-UA" sz="2400" dirty="0" smtClean="0"/>
              <a:t>», - дипломатична нота Блера до Буша </a:t>
            </a:r>
            <a:endParaRPr lang="uk-UA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70" y="1052736"/>
            <a:ext cx="1807152" cy="102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10" y="2348880"/>
            <a:ext cx="1908362" cy="1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58" y="5034403"/>
            <a:ext cx="2056914" cy="11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50394"/>
            <a:ext cx="1620946" cy="95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93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538736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u="sng" dirty="0" smtClean="0"/>
              <a:t>Склад Ради Безпеки ООН</a:t>
            </a:r>
            <a:endParaRPr lang="ru-RU" sz="2800" b="1" u="sng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1340768"/>
            <a:ext cx="3888432" cy="487680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Відповідно до ст.23 Уставу ООН складається з 15 членів Організації, з них – 5 постійних членів і 10 непостійних, що обираються на 2 роки.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6" y="3422144"/>
            <a:ext cx="3736745" cy="2623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33" y="-6856"/>
            <a:ext cx="530257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2612" y="6067919"/>
            <a:ext cx="35387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b="1" i="1" dirty="0" smtClean="0"/>
              <a:t>Постійні члени Ради Безпеки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41907750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82" y="3827218"/>
            <a:ext cx="1175486" cy="685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16160"/>
            <a:ext cx="1434557" cy="7172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66" y="188640"/>
            <a:ext cx="7670157" cy="8073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Непостійні члени Ради Безпеки ООН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361" y="1072481"/>
            <a:ext cx="5842992" cy="4876800"/>
          </a:xfrm>
        </p:spPr>
        <p:txBody>
          <a:bodyPr/>
          <a:lstStyle/>
          <a:p>
            <a:r>
              <a:rPr lang="uk-UA" b="1" dirty="0" smtClean="0"/>
              <a:t>Ангола (2016)</a:t>
            </a:r>
          </a:p>
          <a:p>
            <a:r>
              <a:rPr lang="uk-UA" b="1" dirty="0" smtClean="0"/>
              <a:t>Венесуела (Боліваріанська Республіка) (2016)</a:t>
            </a:r>
          </a:p>
          <a:p>
            <a:r>
              <a:rPr lang="uk-UA" b="1" dirty="0" smtClean="0"/>
              <a:t>Єгипет (2017)</a:t>
            </a:r>
          </a:p>
          <a:p>
            <a:r>
              <a:rPr lang="uk-UA" b="1" dirty="0" smtClean="0"/>
              <a:t>Іспанія (2016)</a:t>
            </a:r>
          </a:p>
          <a:p>
            <a:r>
              <a:rPr lang="uk-UA" b="1" dirty="0" smtClean="0"/>
              <a:t>Малайзія (2016)</a:t>
            </a:r>
          </a:p>
          <a:p>
            <a:r>
              <a:rPr lang="uk-UA" b="1" dirty="0" smtClean="0"/>
              <a:t>Нова Зеландія (2016)</a:t>
            </a:r>
          </a:p>
          <a:p>
            <a:r>
              <a:rPr lang="uk-UA" b="1" dirty="0" smtClean="0"/>
              <a:t>Сенегал (2017)</a:t>
            </a:r>
          </a:p>
          <a:p>
            <a:r>
              <a:rPr lang="uk-UA" b="1" dirty="0" smtClean="0"/>
              <a:t>Україна (2017)</a:t>
            </a:r>
          </a:p>
          <a:p>
            <a:r>
              <a:rPr lang="uk-UA" b="1" dirty="0" smtClean="0"/>
              <a:t>Уругвай (2017)</a:t>
            </a:r>
          </a:p>
          <a:p>
            <a:r>
              <a:rPr lang="uk-UA" b="1" dirty="0" smtClean="0"/>
              <a:t>Японія (2017)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86" y="860883"/>
            <a:ext cx="981039" cy="654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1323467" cy="882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05" y="2323801"/>
            <a:ext cx="1105199" cy="736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3" y="2323801"/>
            <a:ext cx="1274762" cy="783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02" y="5316468"/>
            <a:ext cx="1493511" cy="997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25" y="4170068"/>
            <a:ext cx="1511427" cy="10096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46" y="4674883"/>
            <a:ext cx="1335899" cy="8923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12160" y="1187960"/>
            <a:ext cx="2987824" cy="452431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Місця непостійних членів розподіляються наступним чином: Африка і Азія – 5; Східна Європа – 1; Латинська Америка – 2;</a:t>
            </a:r>
          </a:p>
          <a:p>
            <a:r>
              <a:rPr lang="uk-UA" sz="2400" dirty="0" smtClean="0"/>
              <a:t>Західна Європа та інші держави (Канада, Австралія, Нова Зеландія) - 2.</a:t>
            </a:r>
            <a:endParaRPr lang="uk-UA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0424" y="5796558"/>
            <a:ext cx="5049560" cy="646331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accent1">
                <a:shade val="3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 smtClean="0"/>
              <a:t>Україна в Раді Безпеки:</a:t>
            </a:r>
          </a:p>
          <a:p>
            <a:r>
              <a:rPr lang="uk-UA" b="1" dirty="0" smtClean="0"/>
              <a:t>1948 –1949 , 1984 –1985 , 2000 –2001 , 2016 –2017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57368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/>
              <a:t>Функції </a:t>
            </a:r>
            <a:r>
              <a:rPr lang="uk-UA" dirty="0" smtClean="0"/>
              <a:t>та повноваження Ради </a:t>
            </a:r>
            <a:r>
              <a:rPr lang="uk-UA" dirty="0"/>
              <a:t>Безпеки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3623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sz="2800" dirty="0" smtClean="0"/>
              <a:t>розслідує будь-який спір або </a:t>
            </a:r>
          </a:p>
          <a:p>
            <a:pPr marL="0" indent="0">
              <a:buNone/>
            </a:pPr>
            <a:r>
              <a:rPr lang="uk-UA" sz="2800" dirty="0" smtClean="0"/>
              <a:t>ситуацію, яка може призвести</a:t>
            </a:r>
          </a:p>
          <a:p>
            <a:pPr marL="0" indent="0">
              <a:buNone/>
            </a:pPr>
            <a:r>
              <a:rPr lang="uk-UA" sz="2800" dirty="0" smtClean="0"/>
              <a:t>до міжнародних суперечок; </a:t>
            </a:r>
          </a:p>
          <a:p>
            <a:r>
              <a:rPr lang="uk-UA" sz="2800" dirty="0" smtClean="0"/>
              <a:t>визначає існування будь-якої</a:t>
            </a:r>
          </a:p>
          <a:p>
            <a:pPr marL="0" indent="0">
              <a:buNone/>
            </a:pPr>
            <a:r>
              <a:rPr lang="uk-UA" sz="2800" dirty="0" smtClean="0"/>
              <a:t>загрози миру, порушення миру </a:t>
            </a:r>
          </a:p>
          <a:p>
            <a:pPr marL="0" indent="0">
              <a:buNone/>
            </a:pPr>
            <a:r>
              <a:rPr lang="uk-UA" sz="2800" dirty="0" smtClean="0"/>
              <a:t>або акту агресії;</a:t>
            </a:r>
          </a:p>
          <a:p>
            <a:r>
              <a:rPr lang="uk-UA" sz="2800" dirty="0" smtClean="0"/>
              <a:t>робить рекомендації або вирішує, яких заходів слід вжити для підтримання або відновлення міжнародного миру і безпеки.</a:t>
            </a:r>
          </a:p>
          <a:p>
            <a:r>
              <a:rPr lang="uk-UA" sz="2800" dirty="0" smtClean="0"/>
              <a:t>ст. 41: заходи, </a:t>
            </a:r>
            <a:r>
              <a:rPr lang="uk-UA" sz="2800" b="1" u="sng" dirty="0" smtClean="0"/>
              <a:t>не пов’язані з використанням збройних сил</a:t>
            </a:r>
            <a:r>
              <a:rPr lang="uk-UA" sz="2800" dirty="0" smtClean="0"/>
              <a:t> (повна або часткова перерва економічних відносин, засобів сполучення, розрив дипломатичних відносин);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200400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8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036496" cy="9906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Classifications f the </a:t>
            </a:r>
            <a:r>
              <a:rPr lang="en-GB" sz="3200" b="1" dirty="0"/>
              <a:t>International organisations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561558"/>
              </p:ext>
            </p:extLst>
          </p:nvPr>
        </p:nvGraphicFramePr>
        <p:xfrm>
          <a:off x="247109" y="1124744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27" y="1052736"/>
            <a:ext cx="3022104" cy="217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0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332655"/>
            <a:ext cx="8928992" cy="60016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400" b="1" u="sng" dirty="0" smtClean="0"/>
              <a:t>ст. 42 </a:t>
            </a:r>
            <a:r>
              <a:rPr lang="uk-UA" sz="2400" dirty="0" smtClean="0"/>
              <a:t>Уставу ООН: Рада Безпеки</a:t>
            </a:r>
          </a:p>
          <a:p>
            <a:r>
              <a:rPr lang="uk-UA" sz="2400" dirty="0" smtClean="0"/>
              <a:t>вживає такі дії </a:t>
            </a:r>
            <a:r>
              <a:rPr lang="uk-UA" sz="2400" b="1" u="sng" dirty="0" smtClean="0"/>
              <a:t>повітряними, </a:t>
            </a:r>
          </a:p>
          <a:p>
            <a:r>
              <a:rPr lang="uk-UA" sz="2400" b="1" u="sng" dirty="0" smtClean="0"/>
              <a:t>морськими або сухопутними </a:t>
            </a:r>
          </a:p>
          <a:p>
            <a:r>
              <a:rPr lang="uk-UA" sz="2400" b="1" u="sng" dirty="0" smtClean="0"/>
              <a:t>силами</a:t>
            </a:r>
            <a:r>
              <a:rPr lang="uk-UA" sz="2400" dirty="0" smtClean="0"/>
              <a:t>, які виявляться </a:t>
            </a:r>
          </a:p>
          <a:p>
            <a:r>
              <a:rPr lang="uk-UA" sz="2400" dirty="0" smtClean="0"/>
              <a:t>необхідними для підтримки або </a:t>
            </a:r>
          </a:p>
          <a:p>
            <a:r>
              <a:rPr lang="uk-UA" sz="2400" dirty="0" smtClean="0"/>
              <a:t>відновлення міжнародного миру і </a:t>
            </a:r>
          </a:p>
          <a:p>
            <a:r>
              <a:rPr lang="uk-UA" sz="2400" dirty="0" smtClean="0"/>
              <a:t>безпеки: демонстрація, блокада та </a:t>
            </a:r>
          </a:p>
          <a:p>
            <a:r>
              <a:rPr lang="uk-UA" sz="2400" dirty="0" smtClean="0"/>
              <a:t>інші операції повітряних, морських або сухопутних сил членів ООН;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 має право формування і застосування збройних сил Організації Об'єднаних Націй для підтримки міжнародного миру і безпеки;</a:t>
            </a:r>
          </a:p>
          <a:p>
            <a:pPr marL="285750" indent="-285750">
              <a:buFontTx/>
              <a:buChar char="-"/>
            </a:pPr>
            <a:r>
              <a:rPr lang="uk-UA" sz="2400" b="1" u="sng" dirty="0" smtClean="0"/>
              <a:t>ст. 43 </a:t>
            </a:r>
            <a:r>
              <a:rPr lang="uk-UA" sz="2400" dirty="0" smtClean="0"/>
              <a:t>Статуту всі члени ООН </a:t>
            </a:r>
            <a:r>
              <a:rPr lang="uk-UA" sz="2400" b="1" u="sng" dirty="0" smtClean="0"/>
              <a:t>зобов'язані надавати </a:t>
            </a:r>
            <a:r>
              <a:rPr lang="uk-UA" sz="2400" dirty="0" smtClean="0"/>
              <a:t>на вимогу Ради Безпеки на встановлений період </a:t>
            </a:r>
            <a:r>
              <a:rPr lang="uk-UA" sz="2400" b="1" u="sng" dirty="0" smtClean="0"/>
              <a:t>необхідні національні збройні сили</a:t>
            </a:r>
            <a:r>
              <a:rPr lang="uk-UA" sz="2400" dirty="0" smtClean="0"/>
              <a:t> в її розпорядження, а також іншу необхідну допомогу.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73" y="260648"/>
            <a:ext cx="3964523" cy="27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4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" y="1745432"/>
            <a:ext cx="9060888" cy="5112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229600" cy="735360"/>
          </a:xfrm>
        </p:spPr>
        <p:txBody>
          <a:bodyPr/>
          <a:lstStyle/>
          <a:p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«вето» великих країн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58" y="692696"/>
            <a:ext cx="8435280" cy="1224136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виняткове право постійних членів: у тому випадку, якщо хоча б один з постійних членів Ради голосує проти, рішення не приймається.</a:t>
            </a:r>
          </a:p>
          <a:p>
            <a:pPr marL="0" indent="0">
              <a:buNone/>
            </a:pPr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221088"/>
            <a:ext cx="4180043" cy="235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04693"/>
            <a:ext cx="4309204" cy="3310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5" y="2104693"/>
            <a:ext cx="3166994" cy="20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02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9906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Заходи ООН з забезпечення міжнародного миру та безпеки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60416" cy="5112568"/>
          </a:xfrm>
        </p:spPr>
        <p:txBody>
          <a:bodyPr>
            <a:normAutofit lnSpcReduction="10000"/>
          </a:bodyPr>
          <a:lstStyle/>
          <a:p>
            <a:pPr lvl="0"/>
            <a:r>
              <a:rPr lang="uk-UA" i="1" u="sng" dirty="0"/>
              <a:t>Превентивна </a:t>
            </a:r>
            <a:r>
              <a:rPr lang="uk-UA" i="1" u="sng" dirty="0" smtClean="0"/>
              <a:t>дипломатія</a:t>
            </a:r>
            <a:r>
              <a:rPr lang="uk-UA" dirty="0" smtClean="0"/>
              <a:t>:</a:t>
            </a:r>
            <a:r>
              <a:rPr lang="uk-UA" dirty="0"/>
              <a:t> </a:t>
            </a:r>
            <a:endParaRPr lang="uk-UA" dirty="0" smtClean="0"/>
          </a:p>
          <a:p>
            <a:pPr marL="0" lvl="0" indent="0">
              <a:buNone/>
            </a:pPr>
            <a:r>
              <a:rPr lang="uk-UA" dirty="0" smtClean="0"/>
              <a:t>попередження виникнення</a:t>
            </a:r>
          </a:p>
          <a:p>
            <a:pPr marL="0" lvl="0" indent="0">
              <a:buNone/>
            </a:pPr>
            <a:r>
              <a:rPr lang="uk-UA" dirty="0" smtClean="0"/>
              <a:t>суперечок </a:t>
            </a:r>
            <a:r>
              <a:rPr lang="uk-UA" dirty="0"/>
              <a:t>між сторонами, </a:t>
            </a:r>
            <a:endParaRPr lang="uk-UA" dirty="0" smtClean="0"/>
          </a:p>
          <a:p>
            <a:pPr marL="0" lvl="0" indent="0">
              <a:buNone/>
            </a:pPr>
            <a:r>
              <a:rPr lang="uk-UA" dirty="0" smtClean="0"/>
              <a:t>недопущення переростання</a:t>
            </a:r>
          </a:p>
          <a:p>
            <a:pPr marL="0" lvl="0" indent="0">
              <a:buNone/>
            </a:pPr>
            <a:r>
              <a:rPr lang="uk-UA" dirty="0" smtClean="0"/>
              <a:t>суперечок </a:t>
            </a:r>
            <a:r>
              <a:rPr lang="uk-UA" dirty="0"/>
              <a:t>в </a:t>
            </a:r>
            <a:r>
              <a:rPr lang="uk-UA" dirty="0" smtClean="0"/>
              <a:t>конфлікти,</a:t>
            </a:r>
          </a:p>
          <a:p>
            <a:pPr marL="0" lvl="0" indent="0">
              <a:buNone/>
            </a:pPr>
            <a:r>
              <a:rPr lang="uk-UA" dirty="0" smtClean="0"/>
              <a:t>обмеження </a:t>
            </a:r>
            <a:r>
              <a:rPr lang="uk-UA" dirty="0"/>
              <a:t>масштабності </a:t>
            </a:r>
            <a:endParaRPr lang="uk-UA" dirty="0" smtClean="0"/>
          </a:p>
          <a:p>
            <a:pPr marL="0" lvl="0" indent="0">
              <a:buNone/>
            </a:pPr>
            <a:r>
              <a:rPr lang="uk-UA" dirty="0" smtClean="0"/>
              <a:t>конфліктів;</a:t>
            </a:r>
            <a:endParaRPr lang="ru-RU" dirty="0"/>
          </a:p>
          <a:p>
            <a:pPr lvl="0"/>
            <a:r>
              <a:rPr lang="uk-UA" i="1" u="sng" dirty="0" smtClean="0"/>
              <a:t>Миротворення:</a:t>
            </a:r>
            <a:r>
              <a:rPr lang="uk-UA" dirty="0" smtClean="0"/>
              <a:t>  схилення ворогуючих сторін </a:t>
            </a:r>
            <a:r>
              <a:rPr lang="uk-UA" dirty="0"/>
              <a:t>до </a:t>
            </a:r>
            <a:r>
              <a:rPr lang="uk-UA" dirty="0" smtClean="0"/>
              <a:t>угоди;</a:t>
            </a:r>
            <a:endParaRPr lang="ru-RU" dirty="0"/>
          </a:p>
          <a:p>
            <a:pPr lvl="0"/>
            <a:r>
              <a:rPr lang="uk-UA" i="1" u="sng" dirty="0"/>
              <a:t>Підтримання </a:t>
            </a:r>
            <a:r>
              <a:rPr lang="uk-UA" i="1" u="sng" dirty="0" smtClean="0"/>
              <a:t>миру:</a:t>
            </a:r>
            <a:r>
              <a:rPr lang="uk-UA" i="1" dirty="0" smtClean="0"/>
              <a:t> </a:t>
            </a:r>
            <a:r>
              <a:rPr lang="uk-UA" dirty="0" smtClean="0"/>
              <a:t> розгортання військового, </a:t>
            </a:r>
            <a:r>
              <a:rPr lang="uk-UA" dirty="0"/>
              <a:t>поліцейського та цивільного персоналу </a:t>
            </a:r>
            <a:r>
              <a:rPr lang="uk-UA" dirty="0" smtClean="0"/>
              <a:t>ООН;</a:t>
            </a:r>
            <a:endParaRPr lang="ru-RU" dirty="0"/>
          </a:p>
          <a:p>
            <a:pPr lvl="0"/>
            <a:r>
              <a:rPr lang="uk-UA" dirty="0"/>
              <a:t> </a:t>
            </a:r>
            <a:r>
              <a:rPr lang="uk-UA" i="1" u="sng" dirty="0"/>
              <a:t>Миробудівництво в конфліктний </a:t>
            </a:r>
            <a:r>
              <a:rPr lang="uk-UA" i="1" u="sng" dirty="0" smtClean="0"/>
              <a:t>період</a:t>
            </a:r>
            <a:r>
              <a:rPr lang="uk-UA" u="sng" dirty="0" smtClean="0"/>
              <a:t>:</a:t>
            </a:r>
            <a:r>
              <a:rPr lang="uk-UA" dirty="0" smtClean="0"/>
              <a:t> запобігання </a:t>
            </a:r>
            <a:r>
              <a:rPr lang="uk-UA" dirty="0"/>
              <a:t>спалаху насильства між країнами і народами після ліквідації </a:t>
            </a:r>
            <a:r>
              <a:rPr lang="uk-UA" dirty="0" smtClean="0"/>
              <a:t>конфлікту.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4611945" cy="33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51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8" y="10697"/>
            <a:ext cx="2157472" cy="1618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256584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uk-UA" sz="2800" b="1" u="sng" dirty="0"/>
              <a:t>Економічна і соціальна рада (ЕКОСОР</a:t>
            </a:r>
            <a:r>
              <a:rPr lang="uk-UA" sz="2800" b="1" u="sng" dirty="0" smtClean="0"/>
              <a:t>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6342" y="1052736"/>
            <a:ext cx="3878146" cy="5424264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/>
              <a:t>Здійснення </a:t>
            </a:r>
            <a:r>
              <a:rPr lang="uk-UA" b="1" dirty="0"/>
              <a:t>міжнародного співробітництва в економічній та соціальній </a:t>
            </a:r>
            <a:r>
              <a:rPr lang="uk-UA" b="1" dirty="0" smtClean="0"/>
              <a:t>сферах;</a:t>
            </a:r>
            <a:endParaRPr lang="ru-RU" b="1" dirty="0"/>
          </a:p>
          <a:p>
            <a:r>
              <a:rPr lang="uk-UA" b="1" dirty="0" smtClean="0"/>
              <a:t>Складається </a:t>
            </a:r>
            <a:r>
              <a:rPr lang="uk-UA" b="1" dirty="0"/>
              <a:t>з 54 держав-членів </a:t>
            </a:r>
            <a:r>
              <a:rPr lang="uk-UA" b="1" dirty="0" smtClean="0"/>
              <a:t>ООН;</a:t>
            </a:r>
            <a:endParaRPr lang="ru-RU" b="1" dirty="0"/>
          </a:p>
          <a:p>
            <a:r>
              <a:rPr lang="uk-UA" b="1" dirty="0"/>
              <a:t>Основні </a:t>
            </a:r>
            <a:r>
              <a:rPr lang="uk-UA" b="1" dirty="0" smtClean="0"/>
              <a:t>завдання (ст</a:t>
            </a:r>
            <a:r>
              <a:rPr lang="uk-UA" b="1" dirty="0"/>
              <a:t>. </a:t>
            </a:r>
            <a:r>
              <a:rPr lang="uk-UA" b="1" dirty="0" smtClean="0"/>
              <a:t>55): сприяння </a:t>
            </a:r>
            <a:r>
              <a:rPr lang="uk-UA" b="1" dirty="0"/>
              <a:t>підвищенню рівня життя, повної зайнятості населення, економічному та соціальному прогресу, </a:t>
            </a:r>
            <a:r>
              <a:rPr lang="uk-UA" b="1" dirty="0" smtClean="0"/>
              <a:t>в </a:t>
            </a:r>
            <a:r>
              <a:rPr lang="uk-UA" b="1" dirty="0"/>
              <a:t>сфері охорони здоров'я, культури і освіти; загальній повазі і дотриманню прав людини і основних свобод для всіх</a:t>
            </a:r>
            <a:r>
              <a:rPr lang="uk-UA" b="1" dirty="0" smtClean="0"/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7" y="1052736"/>
            <a:ext cx="4853403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6058" y="4869160"/>
            <a:ext cx="5148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ст. 63: координація діяльності спеціалізованих установ ООН: ЮНЕСКО, МОП, ВООЗ, МВФ та ін.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909253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392488" cy="879376"/>
          </a:xfrm>
        </p:spPr>
        <p:txBody>
          <a:bodyPr>
            <a:normAutofit fontScale="90000"/>
          </a:bodyPr>
          <a:lstStyle/>
          <a:p>
            <a:r>
              <a:rPr lang="uk-UA" b="1" u="sng" dirty="0"/>
              <a:t>Рада </a:t>
            </a:r>
            <a:r>
              <a:rPr lang="uk-UA" b="1" u="sng" dirty="0" smtClean="0"/>
              <a:t>з питань опіки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876800"/>
          </a:xfrm>
        </p:spPr>
        <p:txBody>
          <a:bodyPr/>
          <a:lstStyle/>
          <a:p>
            <a:r>
              <a:rPr lang="uk-UA" dirty="0"/>
              <a:t>здійснювала функції ООН по відношенню до територій, які охоплювалися міжнародною системою </a:t>
            </a:r>
            <a:r>
              <a:rPr lang="uk-UA" dirty="0" smtClean="0"/>
              <a:t>опіки;</a:t>
            </a:r>
          </a:p>
          <a:p>
            <a:r>
              <a:rPr lang="uk-UA" dirty="0" smtClean="0"/>
              <a:t>сприяння </a:t>
            </a:r>
            <a:r>
              <a:rPr lang="uk-UA" dirty="0"/>
              <a:t>політичному, економічному та соціальному розвитку в напрямку до самоврядування і </a:t>
            </a:r>
            <a:r>
              <a:rPr lang="uk-UA" dirty="0" smtClean="0"/>
              <a:t>незалежності несамокерованих країн.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35" y="2639208"/>
            <a:ext cx="4248809" cy="282811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600400" cy="242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852936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Тихоокеанські острова Палау (керовані США) – остання з несамокерованих території здобула незалежність у 1994 </a:t>
            </a:r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79" y="3397849"/>
            <a:ext cx="1048665" cy="6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50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546848" cy="73536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Міжнародний </a:t>
            </a:r>
            <a:r>
              <a:rPr lang="ru-RU" sz="3200" dirty="0" smtClean="0"/>
              <a:t>Суд</a:t>
            </a:r>
            <a:r>
              <a:rPr lang="ru-RU" sz="3200" dirty="0"/>
              <a:t> </a:t>
            </a:r>
            <a:r>
              <a:rPr lang="ru-RU" sz="3200" dirty="0" smtClean="0"/>
              <a:t>ООН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32426"/>
            <a:ext cx="8229600" cy="4876800"/>
          </a:xfrm>
        </p:spPr>
        <p:txBody>
          <a:bodyPr/>
          <a:lstStyle/>
          <a:p>
            <a:r>
              <a:rPr lang="uk-UA" dirty="0" smtClean="0"/>
              <a:t>Головний судовий орган ООН;</a:t>
            </a:r>
          </a:p>
          <a:p>
            <a:r>
              <a:rPr lang="uk-UA" dirty="0" smtClean="0"/>
              <a:t>Склад – 15 суддів;</a:t>
            </a:r>
          </a:p>
          <a:p>
            <a:r>
              <a:rPr lang="uk-UA" dirty="0" smtClean="0"/>
              <a:t>Компетенція – вирішення спорів </a:t>
            </a:r>
          </a:p>
          <a:p>
            <a:pPr marL="0" indent="0">
              <a:buNone/>
            </a:pPr>
            <a:r>
              <a:rPr lang="uk-UA" dirty="0" smtClean="0"/>
              <a:t>між державами, розробка консультативних висновків;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403221" cy="2543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44334"/>
            <a:ext cx="5321868" cy="33617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52837" y="3195311"/>
            <a:ext cx="280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Місце розташування – Гаага (Нідерланди)</a:t>
            </a:r>
            <a:endParaRPr lang="uk-UA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22" y="4764971"/>
            <a:ext cx="3174362" cy="18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59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3168352" cy="64807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u="sng" dirty="0"/>
              <a:t>Секретаріат </a:t>
            </a:r>
            <a:r>
              <a:rPr lang="uk-UA" sz="2800" b="1" u="sng" dirty="0" smtClean="0"/>
              <a:t>ООН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631088" cy="5832648"/>
          </a:xfrm>
        </p:spPr>
        <p:txBody>
          <a:bodyPr>
            <a:normAutofit/>
          </a:bodyPr>
          <a:lstStyle/>
          <a:p>
            <a:r>
              <a:rPr lang="uk-UA" sz="2300" dirty="0" smtClean="0"/>
              <a:t>Забезпечує функціонування всього механізму Організації;</a:t>
            </a:r>
          </a:p>
          <a:p>
            <a:r>
              <a:rPr lang="uk-UA" sz="2300" dirty="0" smtClean="0"/>
              <a:t>Складається з Генерального секретаря та персоналу, який може знадобитися для Організації (ст. 97 Статуту);</a:t>
            </a:r>
          </a:p>
          <a:p>
            <a:r>
              <a:rPr lang="uk-UA" sz="2300" dirty="0" smtClean="0"/>
              <a:t>Співробітники Секретаріату визнаються </a:t>
            </a:r>
          </a:p>
          <a:p>
            <a:pPr marL="0" indent="0">
              <a:buNone/>
            </a:pPr>
            <a:r>
              <a:rPr lang="uk-UA" sz="2300" dirty="0" smtClean="0"/>
              <a:t>міжнародними посадовими особами.</a:t>
            </a:r>
          </a:p>
          <a:p>
            <a:r>
              <a:rPr lang="uk-UA" sz="2300" dirty="0" smtClean="0"/>
              <a:t>Генеральний секретар є «головною </a:t>
            </a:r>
          </a:p>
          <a:p>
            <a:pPr marL="0" indent="0">
              <a:buNone/>
            </a:pPr>
            <a:r>
              <a:rPr lang="uk-UA" sz="2300" dirty="0" smtClean="0"/>
              <a:t>адміністративною посадовою особою ООН». </a:t>
            </a:r>
          </a:p>
          <a:p>
            <a:r>
              <a:rPr lang="uk-UA" sz="2300" dirty="0" smtClean="0"/>
              <a:t>Генсек ООН – </a:t>
            </a:r>
            <a:r>
              <a:rPr lang="uk-UA" sz="2300" b="1" dirty="0" smtClean="0"/>
              <a:t>Пан Гі Мун </a:t>
            </a:r>
            <a:r>
              <a:rPr lang="uk-UA" sz="2300" dirty="0" smtClean="0"/>
              <a:t>(Республіка Корея)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178032" cy="30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7" y="4077071"/>
            <a:ext cx="1990662" cy="265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4208191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Новим Генсеком ООН з </a:t>
            </a:r>
            <a:r>
              <a:rPr lang="vi-VN" sz="2400" dirty="0" smtClean="0"/>
              <a:t>1.01.2017</a:t>
            </a:r>
            <a:r>
              <a:rPr lang="uk-UA" sz="2400" dirty="0" smtClean="0"/>
              <a:t> </a:t>
            </a:r>
          </a:p>
          <a:p>
            <a:r>
              <a:rPr lang="uk-UA" sz="2400" dirty="0" smtClean="0"/>
              <a:t>71-ю</a:t>
            </a:r>
            <a:r>
              <a:rPr lang="vi-VN" sz="2400" dirty="0" smtClean="0"/>
              <a:t> </a:t>
            </a:r>
            <a:r>
              <a:rPr lang="vi-VN" sz="2400" dirty="0"/>
              <a:t>сесією </a:t>
            </a:r>
            <a:r>
              <a:rPr lang="vi-VN" sz="2400" dirty="0" smtClean="0"/>
              <a:t>ГА обраний </a:t>
            </a:r>
            <a:r>
              <a:rPr lang="vi-VN" sz="2400" dirty="0"/>
              <a:t>представник Португалії </a:t>
            </a:r>
            <a:r>
              <a:rPr lang="uk-UA" sz="2400" dirty="0" smtClean="0"/>
              <a:t>–</a:t>
            </a:r>
            <a:r>
              <a:rPr lang="vi-VN" sz="2400" b="1" dirty="0" smtClean="0"/>
              <a:t>Анто́ніу </a:t>
            </a:r>
            <a:r>
              <a:rPr lang="vi-VN" sz="2400" b="1" dirty="0"/>
              <a:t>Мануел де Оліве́йра Гуте́рреш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759845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08" y="27856"/>
            <a:ext cx="2611835" cy="261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779096" cy="4473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Спеціалізовані установи ООН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876800"/>
          </a:xfrm>
        </p:spPr>
        <p:txBody>
          <a:bodyPr>
            <a:normAutofit/>
          </a:bodyPr>
          <a:lstStyle/>
          <a:p>
            <a:r>
              <a:rPr lang="uk-UA" sz="2200" dirty="0" smtClean="0"/>
              <a:t>самостійні міжнародні організації, створені на</a:t>
            </a:r>
          </a:p>
          <a:p>
            <a:pPr marL="0" indent="0">
              <a:buNone/>
            </a:pPr>
            <a:r>
              <a:rPr lang="uk-UA" sz="2200" dirty="0" smtClean="0"/>
              <a:t> основі міжнародних договорів з ООН, мають </a:t>
            </a:r>
          </a:p>
          <a:p>
            <a:pPr marL="0" indent="0">
              <a:buNone/>
            </a:pPr>
            <a:r>
              <a:rPr lang="uk-UA" sz="2200" dirty="0" smtClean="0"/>
              <a:t>широку міжнародну відповідальність у сферах: </a:t>
            </a:r>
          </a:p>
          <a:p>
            <a:pPr marL="0" indent="0">
              <a:buNone/>
            </a:pPr>
            <a:r>
              <a:rPr lang="uk-UA" sz="2200" dirty="0" smtClean="0"/>
              <a:t>економічній, соціальній, культури, освіти, охорони здоров'я та інших подібних сферах і пов'язані з ООН за допомогою ЕКОСОР.</a:t>
            </a:r>
            <a:endParaRPr lang="uk-UA" sz="2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050565"/>
              </p:ext>
            </p:extLst>
          </p:nvPr>
        </p:nvGraphicFramePr>
        <p:xfrm>
          <a:off x="1187624" y="2996952"/>
          <a:ext cx="7128792" cy="30703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76264"/>
                <a:gridCol w="2376264"/>
                <a:gridCol w="2376264"/>
              </a:tblGrid>
              <a:tr h="78790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Соціальні,</a:t>
                      </a:r>
                      <a:r>
                        <a:rPr lang="uk-UA" baseline="0" dirty="0" smtClean="0"/>
                        <a:t> гуманітарні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Фінансові,</a:t>
                      </a:r>
                      <a:r>
                        <a:rPr lang="uk-UA" baseline="0" dirty="0" smtClean="0"/>
                        <a:t> економічні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Сполучення та зв'язок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64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ЮНЕСКО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ЮНІДО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ІКАО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64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МОП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МВФ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ІМО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64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ВООЗ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МАР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ВПС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64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ВОІВ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МБРР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ВМО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564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ЮНІСЕФ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ІФАД, ФАО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МСЕ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579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8768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dirty="0"/>
              <a:t>М</a:t>
            </a:r>
            <a:r>
              <a:rPr lang="uk-UA" dirty="0" smtClean="0"/>
              <a:t>іжнародні </a:t>
            </a:r>
            <a:r>
              <a:rPr lang="uk-UA" dirty="0"/>
              <a:t>універсальні організації відіграють визначну роль у глобальних процесах на найвищому рівні в найрізноманітніших сферах: політичній, економічній, соціальній, культурній, фінансовій тощо.</a:t>
            </a:r>
            <a:endParaRPr lang="ru-RU" dirty="0"/>
          </a:p>
          <a:p>
            <a:r>
              <a:rPr lang="uk-UA" dirty="0"/>
              <a:t>За сучасних умов, фахівцю з менеджменту вже недостатньо бути обізнаним лише в сфері корпоративної комерційної діяльності та добре орієнтуватися в загальноекономічних питаннях. </a:t>
            </a:r>
            <a:endParaRPr lang="uk-UA" dirty="0" smtClean="0"/>
          </a:p>
          <a:p>
            <a:r>
              <a:rPr lang="uk-UA" dirty="0" smtClean="0"/>
              <a:t>Зважаючи </a:t>
            </a:r>
            <a:r>
              <a:rPr lang="uk-UA" dirty="0"/>
              <a:t>на зовнішні умови та чинники, ефективний менеджер повинен вміти аналізувати та прогнозувати розвиток політичних, економічних подій різного масштабу та виробляти якісну стратегію розвитку підприємства за умов зовнішнього середовища, що стрімко змінюється.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7031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030"/>
            <a:ext cx="9144000" cy="54649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34386"/>
            <a:ext cx="9119173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uk-UA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3" y="1442382"/>
            <a:ext cx="4344144" cy="244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7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35280" cy="990600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2.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тенденції розвитку теорії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організацій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Міжнародні організації як новий об’єкт вивчення теорії організацій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/>
              <a:t>Науковий внесок в Теорію</a:t>
            </a:r>
          </a:p>
          <a:p>
            <a:pPr marL="0" indent="0">
              <a:buNone/>
            </a:pPr>
            <a:r>
              <a:rPr lang="uk-UA" sz="2800" b="1" dirty="0" smtClean="0"/>
              <a:t> організацій:</a:t>
            </a:r>
          </a:p>
          <a:p>
            <a:r>
              <a:rPr lang="uk-UA" sz="2800" b="1" dirty="0" smtClean="0"/>
              <a:t>безпосередній: </a:t>
            </a:r>
            <a:r>
              <a:rPr lang="uk-UA" sz="2800" b="1" dirty="0"/>
              <a:t>соціологи</a:t>
            </a:r>
            <a:r>
              <a:rPr lang="uk-UA" sz="2800" b="1" dirty="0" smtClean="0"/>
              <a:t>,</a:t>
            </a:r>
          </a:p>
          <a:p>
            <a:pPr marL="0" indent="0">
              <a:buNone/>
            </a:pPr>
            <a:r>
              <a:rPr lang="uk-UA" sz="2800" b="1" dirty="0" smtClean="0"/>
              <a:t> </a:t>
            </a:r>
            <a:r>
              <a:rPr lang="uk-UA" sz="2800" b="1" dirty="0"/>
              <a:t>антропологи, фахівці з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соціальної </a:t>
            </a:r>
            <a:r>
              <a:rPr lang="uk-UA" sz="2800" b="1" dirty="0"/>
              <a:t>психології, </a:t>
            </a: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/>
              <a:t>управління</a:t>
            </a:r>
            <a:r>
              <a:rPr lang="uk-UA" sz="2800" b="1" dirty="0"/>
              <a:t>, </a:t>
            </a:r>
            <a:r>
              <a:rPr lang="uk-UA" sz="2800" b="1" dirty="0" smtClean="0"/>
              <a:t>підприємницької </a:t>
            </a:r>
            <a:r>
              <a:rPr lang="uk-UA" sz="2800" b="1" dirty="0"/>
              <a:t>діяльності, політичних </a:t>
            </a:r>
            <a:r>
              <a:rPr lang="uk-UA" sz="2800" b="1" dirty="0" smtClean="0"/>
              <a:t>наук, історії.</a:t>
            </a:r>
          </a:p>
          <a:p>
            <a:r>
              <a:rPr lang="uk-UA" sz="2800" b="1" dirty="0" smtClean="0"/>
              <a:t>непрямий: </a:t>
            </a:r>
            <a:r>
              <a:rPr lang="uk-UA" sz="2800" b="1" dirty="0"/>
              <a:t>біологія, математика, фізика, логіка і </a:t>
            </a:r>
            <a:r>
              <a:rPr lang="uk-UA" sz="2800" b="1" dirty="0" smtClean="0"/>
              <a:t>філософія.</a:t>
            </a:r>
          </a:p>
          <a:p>
            <a:pPr marL="0" indent="0">
              <a:buNone/>
            </a:pPr>
            <a:endParaRPr lang="uk-UA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77550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3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ові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тенденції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теорії організацій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544616"/>
          </a:xfrm>
        </p:spPr>
        <p:txBody>
          <a:bodyPr>
            <a:noAutofit/>
          </a:bodyPr>
          <a:lstStyle/>
          <a:p>
            <a:r>
              <a:rPr lang="uk-UA" sz="2800" b="1" u="sng" dirty="0"/>
              <a:t>Т</a:t>
            </a:r>
            <a:r>
              <a:rPr lang="uk-UA" sz="2800" b="1" u="sng" dirty="0" smtClean="0"/>
              <a:t>еорії </a:t>
            </a:r>
            <a:r>
              <a:rPr lang="uk-UA" sz="2800" b="1" u="sng" dirty="0"/>
              <a:t>«Організацій майбутнього</a:t>
            </a:r>
            <a:r>
              <a:rPr lang="uk-UA" sz="2800" b="1" u="sng" dirty="0" smtClean="0"/>
              <a:t>»</a:t>
            </a:r>
            <a:r>
              <a:rPr lang="uk-UA" sz="2800" b="1" dirty="0" smtClean="0"/>
              <a:t>;</a:t>
            </a:r>
          </a:p>
          <a:p>
            <a:pPr lvl="0"/>
            <a:r>
              <a:rPr lang="uk-UA" sz="2800" b="1" u="sng" dirty="0"/>
              <a:t>Децентралізація організаційних </a:t>
            </a:r>
            <a:r>
              <a:rPr lang="uk-UA" sz="2800" b="1" u="sng" dirty="0" smtClean="0"/>
              <a:t>операцій </a:t>
            </a:r>
            <a:r>
              <a:rPr lang="uk-UA" sz="2800" b="1" dirty="0" smtClean="0"/>
              <a:t>– здійснення </a:t>
            </a:r>
            <a:r>
              <a:rPr lang="uk-UA" sz="2800" b="1" dirty="0"/>
              <a:t>децентралізації виробничих і збутових операцій</a:t>
            </a:r>
            <a:r>
              <a:rPr lang="uk-UA" sz="2800" b="1" dirty="0" smtClean="0"/>
              <a:t>;</a:t>
            </a:r>
            <a:endParaRPr lang="ru-RU" sz="2800" b="1" dirty="0"/>
          </a:p>
          <a:p>
            <a:pPr lvl="0"/>
            <a:r>
              <a:rPr lang="uk-UA" sz="2800" b="1" u="sng" dirty="0"/>
              <a:t>Інноваційні експансії</a:t>
            </a:r>
            <a:r>
              <a:rPr lang="uk-UA" sz="2800" b="1" dirty="0"/>
              <a:t>, пошук нових ринків і диверсифікація операцій, продуктів і </a:t>
            </a:r>
            <a:r>
              <a:rPr lang="uk-UA" sz="2800" b="1" dirty="0" smtClean="0"/>
              <a:t>послуг - </a:t>
            </a:r>
            <a:r>
              <a:rPr lang="uk-UA" sz="2800" b="1" dirty="0"/>
              <a:t>створення </a:t>
            </a:r>
            <a:r>
              <a:rPr lang="uk-UA" sz="2800" b="1" dirty="0" smtClean="0"/>
              <a:t>венчурних </a:t>
            </a:r>
            <a:r>
              <a:rPr lang="uk-UA" sz="2800" b="1" dirty="0"/>
              <a:t>фірм, діючих на принципах ризикової </a:t>
            </a:r>
            <a:r>
              <a:rPr lang="uk-UA" sz="2800" b="1" dirty="0" smtClean="0"/>
              <a:t>діяльності, орієнтованих </a:t>
            </a:r>
            <a:r>
              <a:rPr lang="uk-UA" sz="2800" b="1" dirty="0"/>
              <a:t>на виробництво і </a:t>
            </a:r>
            <a:r>
              <a:rPr lang="uk-UA" sz="2800" b="1" dirty="0" smtClean="0"/>
              <a:t>просування </a:t>
            </a:r>
            <a:r>
              <a:rPr lang="uk-UA" sz="2800" b="1" dirty="0"/>
              <a:t>на ринки нових </a:t>
            </a:r>
            <a:r>
              <a:rPr lang="uk-UA" sz="2800" b="1" dirty="0" smtClean="0"/>
              <a:t>виробів, технологій;</a:t>
            </a:r>
          </a:p>
          <a:p>
            <a:pPr lvl="0"/>
            <a:r>
              <a:rPr lang="uk-UA" sz="2800" b="1" u="sng" dirty="0" smtClean="0"/>
              <a:t>Дебюрократизація</a:t>
            </a:r>
            <a:r>
              <a:rPr lang="uk-UA" sz="2800" b="1" dirty="0" smtClean="0"/>
              <a:t> – підвищення </a:t>
            </a:r>
            <a:r>
              <a:rPr lang="uk-UA" sz="2800" b="1" dirty="0"/>
              <a:t>творчої та виробничої віддачі персоналу</a:t>
            </a:r>
            <a:r>
              <a:rPr lang="uk-UA" sz="2800" b="1" dirty="0" smtClean="0"/>
              <a:t> 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1056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4" y="116632"/>
            <a:ext cx="8229600" cy="990600"/>
          </a:xfrm>
        </p:spPr>
        <p:txBody>
          <a:bodyPr>
            <a:normAutofit/>
          </a:bodyPr>
          <a:lstStyle/>
          <a:p>
            <a:r>
              <a:rPr lang="uk-UA" b="1" dirty="0"/>
              <a:t>Емпатія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45853"/>
            <a:ext cx="3384376" cy="1512168"/>
          </a:xfrm>
        </p:spPr>
        <p:txBody>
          <a:bodyPr/>
          <a:lstStyle/>
          <a:p>
            <a:r>
              <a:rPr lang="uk-UA" sz="2800" b="1" dirty="0" smtClean="0"/>
              <a:t>наступний рівень еволюції людини;</a:t>
            </a:r>
          </a:p>
          <a:p>
            <a:pPr marL="0" indent="0">
              <a:buNone/>
            </a:pPr>
            <a:endParaRPr lang="uk-UA" sz="28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04" y="0"/>
            <a:ext cx="3136574" cy="352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58020"/>
            <a:ext cx="3051396" cy="459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351874"/>
            <a:ext cx="30706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усвідомлене розуміння внутрішнього світу або емоційного стану іншої людини</a:t>
            </a:r>
            <a:endParaRPr lang="uk-UA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21264" y="3460417"/>
            <a:ext cx="58152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«Кмітливість і її відношення до несвідомого» (1905): «Ми враховуємо психічний стан пацієнта, ставимо себе в цей стан і намагаємося зрозуміти його, порівнюючи його зі своїм власним». З.Фрейд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5084155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628</TotalTime>
  <Words>3248</Words>
  <Application>Microsoft Office PowerPoint</Application>
  <PresentationFormat>Экран (4:3)</PresentationFormat>
  <Paragraphs>432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Ясность</vt:lpstr>
      <vt:lpstr>Теорія організацій тема: «Теорія міжнародних організацій»                                                                   доц. Онищенко О.А.</vt:lpstr>
      <vt:lpstr>Теорія міжнародних організацій</vt:lpstr>
      <vt:lpstr>1. TYPES AND CLASSIFICATION OF ORGANIZATIONS </vt:lpstr>
      <vt:lpstr>The International Classification  of Non-profit Organizations</vt:lpstr>
      <vt:lpstr>International organisations</vt:lpstr>
      <vt:lpstr>Classifications f the International organisations</vt:lpstr>
      <vt:lpstr>2. Нові тенденції розвитку теорії організацій. Міжнародні організації як новий об’єкт вивчення теорії організацій</vt:lpstr>
      <vt:lpstr>Нові тенденції в теорії організацій </vt:lpstr>
      <vt:lpstr>Емпатія</vt:lpstr>
      <vt:lpstr> «Ефект сотої мавпи»</vt:lpstr>
      <vt:lpstr>Досягнення соціального консенсусу через вплив допустимих меншин</vt:lpstr>
      <vt:lpstr>Експеримент з синхронізації метрономів </vt:lpstr>
      <vt:lpstr>Універсальні організації загальної компетенції</vt:lpstr>
      <vt:lpstr>3. Поняття та види  міжнародних організацій </vt:lpstr>
      <vt:lpstr>Міжнародні організації</vt:lpstr>
      <vt:lpstr>ЛІГА НАЦІЙ</vt:lpstr>
      <vt:lpstr>Класифікація міжнародних організацій </vt:lpstr>
      <vt:lpstr>Ознаки міжнародної  універсальної організації</vt:lpstr>
      <vt:lpstr>Члени міжнародної універсальної організації</vt:lpstr>
      <vt:lpstr>4. Історія створення, місія та принципи діяльності ООН</vt:lpstr>
      <vt:lpstr>Місія ООН </vt:lpstr>
      <vt:lpstr>Ліга Націй</vt:lpstr>
      <vt:lpstr>Ініціатори ООН</vt:lpstr>
      <vt:lpstr>Конференції з заснування ООН</vt:lpstr>
      <vt:lpstr>Ялтинська конференція 1945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«Як! Ми ще й Франції війну програли?» </vt:lpstr>
      <vt:lpstr>Статут ООН</vt:lpstr>
      <vt:lpstr>Цілі і принципи  ООН</vt:lpstr>
      <vt:lpstr>Система органів ООН</vt:lpstr>
      <vt:lpstr>Чорногорія – історія членства в ООН</vt:lpstr>
      <vt:lpstr>Ватикан та Мальтійський орден </vt:lpstr>
      <vt:lpstr>Ватикан</vt:lpstr>
      <vt:lpstr>Презентация PowerPoint</vt:lpstr>
      <vt:lpstr>Презентация PowerPoint</vt:lpstr>
      <vt:lpstr>Презентация PowerPoint</vt:lpstr>
      <vt:lpstr>Мальтійський орден</vt:lpstr>
      <vt:lpstr>Презентация PowerPoint</vt:lpstr>
      <vt:lpstr>Презентация PowerPoint</vt:lpstr>
      <vt:lpstr>Представництва країн  в ООН</vt:lpstr>
      <vt:lpstr>Головні органи ООН</vt:lpstr>
      <vt:lpstr>Генеральна Асамблея </vt:lpstr>
      <vt:lpstr>Компетенція Генеральної Асамблеї </vt:lpstr>
      <vt:lpstr>Сесії ГА ООН</vt:lpstr>
      <vt:lpstr>Комітети Генеральної Асамблеї</vt:lpstr>
      <vt:lpstr>Презентация PowerPoint</vt:lpstr>
      <vt:lpstr>Рада Безпеки ООН</vt:lpstr>
      <vt:lpstr>Операція США в Іраку</vt:lpstr>
      <vt:lpstr>Презентация PowerPoint</vt:lpstr>
      <vt:lpstr>Дипломатичний скандал в Великобританії щодо війни в Іраку</vt:lpstr>
      <vt:lpstr>Презентация PowerPoint</vt:lpstr>
      <vt:lpstr>Склад Ради Безпеки ООН</vt:lpstr>
      <vt:lpstr>Непостійні члени Ради Безпеки ООН</vt:lpstr>
      <vt:lpstr>Функції та повноваження Ради Безпеки</vt:lpstr>
      <vt:lpstr>Презентация PowerPoint</vt:lpstr>
      <vt:lpstr>Право «вето» великих країн</vt:lpstr>
      <vt:lpstr>Заходи ООН з забезпечення міжнародного миру та безпеки</vt:lpstr>
      <vt:lpstr>Економічна і соціальна рада (ЕКОСОР) </vt:lpstr>
      <vt:lpstr>Рада з питань опіки</vt:lpstr>
      <vt:lpstr>Міжнародний Суд ООН</vt:lpstr>
      <vt:lpstr>Секретаріат ООН</vt:lpstr>
      <vt:lpstr>Спеціалізовані установи ООН</vt:lpstr>
      <vt:lpstr>ВИСНОВКИ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116</cp:revision>
  <dcterms:created xsi:type="dcterms:W3CDTF">2016-11-09T14:03:13Z</dcterms:created>
  <dcterms:modified xsi:type="dcterms:W3CDTF">2016-11-14T18:37:37Z</dcterms:modified>
</cp:coreProperties>
</file>