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71" r:id="rId4"/>
    <p:sldId id="257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01"/>
  </p:normalViewPr>
  <p:slideViewPr>
    <p:cSldViewPr snapToGrid="0">
      <p:cViewPr varScale="1">
        <p:scale>
          <a:sx n="90" d="100"/>
          <a:sy n="90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34E7A-54C9-9446-8889-77DEC89FDA57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C479-F201-2249-AA60-270AF35989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232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6429D-1421-F02C-9317-A7D42A214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A2F54C-DA3D-4AAA-E661-CD7EC542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6DE7E-31A2-0573-28A1-972747F7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91A7D-C62F-3158-2397-E50C3F41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571812-776B-E486-21AB-A4C61336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528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8869F-B933-75D8-2471-EF4231A7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2FFD55-5193-56CE-C4F6-A2CB17CFB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4A4EC1-4DB7-D805-A7A1-F0F3D121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518F3-6BA0-9610-0B92-0A8D1629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D5365-E354-4AA6-2202-D8CC5975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48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4FD74C-CB6E-77D9-42E3-36787EECC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45B47F-E404-BA35-2CAA-9323ACD4A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E18C8-E108-2302-2CED-002C2663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38AC2-40DE-FD2E-1827-11BCF255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EBF088-5537-68FD-CC63-201744AD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605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8364C-8ACE-8E09-9AB3-7408888A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6C9B5-64FC-503D-75FA-EA78D3F3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5FC00-62EF-E734-F30A-49C63139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C54588-AF06-ADFD-7CBD-1848BFCC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378F7A-F348-F0CB-F989-D4432204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7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D4D45-7127-F3B2-5873-AA58CB34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931878-1DC3-AE1F-FB72-7A25A2D7F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C8B95-12D8-236D-E2A6-33D0BC71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56D9F-F972-7FD9-4DA8-4E9D0182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47794-CB60-4608-A188-FF42588F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034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B32CE-7DEA-1765-6962-C1B577C5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00645-2845-E3D9-3141-5F0FCE1A6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E832FC-E0DB-D433-0B4A-89CEC125A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700517-8736-3D39-A884-4B905AF4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65B54E-CEFA-4C3E-92E0-1CB07D9D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45E58A-B9D9-BEA2-C0F2-19A3C5D3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897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FF6F9-9635-1D0C-D87F-17498B1E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8434A-5561-1ED5-9C7C-3ADDA3E0E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CC63FA-18A2-D9C2-67BE-0B5EF4F66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CBD04-3916-7825-B3AA-7485A2492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DBF614-0BE1-DD70-41E8-3BAC15F85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F695AE-4A2C-67D8-A166-41141F75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41C499-4BC8-F551-5BAE-567F6F4F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884E23-872C-3C32-4AE0-01484156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83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E8A5B-ABFC-439F-EC47-90F00F21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676398-ABE1-DCCE-66AA-5E571B0D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E8EF44-75FD-EDE9-7CDD-C4ADA1AC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CB6F79-F5CE-83FA-3C1C-DC5638B5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73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5CB3B2-AA83-E06B-8BFD-FF5D6CF5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F0D0BF-9F61-23D5-B552-2E7D1396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880529-7E7F-9A04-1353-11C616F2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011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E30A-4B6E-0A6F-2067-741715CF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0F1D5-8C7D-DCA5-E4C4-94C7F917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E257C7-CD20-9C73-59AB-7812709E8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5481F-DFD4-AEDD-818B-5ECD8198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A56720-BAA8-9F50-605D-ABC20655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E0C85E-7AD2-EDEF-A9EF-6FEAC713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171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E4E3B-3F2B-C936-C4FD-FA4FD9B3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FCE5F3-8DEF-5FA7-BC0A-E791F4142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FE0B4-61D9-7D48-5915-1E581BC00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AE4B8B-42B5-EEE9-2774-589DC137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363AE2-5A51-EFAE-05CD-55D871A7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76CA4-18CA-DC9C-D94B-4DDFBAD6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607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512FD-A2AA-97B9-393B-47FE648E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67DA6-F40C-5B17-3A16-B12CB0844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5A853-ADED-2057-D3CC-B96505AB3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7F2E8-86FA-E44C-A179-D5083DA2A11C}" type="datetimeFigureOut">
              <a:rPr lang="ru-UA" smtClean="0"/>
              <a:t>03.03.2024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76312-77DE-76BC-B96A-1F4707B99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816A6-644C-C46F-8A0C-FC1797852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79C7B-A663-804D-A4F4-707EA470BE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797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Що таке теорія ймовірності?">
            <a:extLst>
              <a:ext uri="{FF2B5EF4-FFF2-40B4-BE49-F238E27FC236}">
                <a16:creationId xmlns:a16="http://schemas.microsoft.com/office/drawing/2014/main" id="{D728127D-527C-A212-F5BD-16A85DB2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2D1FE-2C05-1218-4EBB-E5D5B5C43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14900"/>
            <a:ext cx="9144000" cy="2387600"/>
          </a:xfrm>
        </p:spPr>
        <p:txBody>
          <a:bodyPr/>
          <a:lstStyle/>
          <a:p>
            <a:r>
              <a:rPr lang="uk-UA" sz="3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ТЕОРЕМИ</a:t>
            </a:r>
            <a:r>
              <a:rPr lang="uk-UA" sz="3200" b="1" kern="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ДОДАВАННЯ</a:t>
            </a:r>
            <a:r>
              <a:rPr lang="uk-UA" sz="3200" b="1" kern="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3200" b="1" kern="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МНОЖЕННЯ</a:t>
            </a:r>
            <a:r>
              <a:rPr lang="uk-UA" sz="3200" b="1" kern="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ЙМОВІРНОСТЕЙ</a:t>
            </a:r>
            <a:br>
              <a:rPr lang="ru-UA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4" name="AutoShape 2" descr="Ймовірність: картинки, стокові Ймовірність фотографії ...">
            <a:extLst>
              <a:ext uri="{FF2B5EF4-FFF2-40B4-BE49-F238E27FC236}">
                <a16:creationId xmlns:a16="http://schemas.microsoft.com/office/drawing/2014/main" id="{951156EB-4F6A-1D94-82FA-2394A48CAA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0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DE9D3-C494-B002-73CF-4DC49321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94" y="574675"/>
            <a:ext cx="10209212" cy="59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9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E646B2-290E-2758-8DCB-7370497CA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49" y="138112"/>
            <a:ext cx="992844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6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80BFDF-B109-3EAC-D9F7-471392828D65}"/>
              </a:ext>
            </a:extLst>
          </p:cNvPr>
          <p:cNvSpPr txBox="1"/>
          <p:nvPr/>
        </p:nvSpPr>
        <p:spPr>
          <a:xfrm>
            <a:off x="2" y="319174"/>
            <a:ext cx="11872912" cy="4382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4820" algn="just">
              <a:lnSpc>
                <a:spcPct val="150000"/>
              </a:lnSpc>
              <a:spcBef>
                <a:spcPts val="595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Сумою</a:t>
            </a:r>
            <a:r>
              <a:rPr lang="uk-UA" sz="2000" b="1" spc="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(об’єднанням)</a:t>
            </a:r>
            <a:r>
              <a:rPr lang="uk-UA" sz="20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uk-UA" sz="2000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uk-UA" sz="2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i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spc="4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000" i="1" spc="4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uk-UA" sz="20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подію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i="1" spc="-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000" i="1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полягає в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появі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події</a:t>
            </a:r>
            <a:r>
              <a:rPr lang="uk-UA" sz="20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i="1" spc="-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або події</a:t>
            </a:r>
            <a:r>
              <a:rPr lang="uk-UA" sz="20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000" i="1" spc="-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обох одночасно.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820" algn="just">
              <a:lnSpc>
                <a:spcPct val="150000"/>
              </a:lnSpc>
            </a:pP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Інакше:</a:t>
            </a:r>
            <a:r>
              <a:rPr lang="uk-UA" sz="2000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i="1" spc="-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000" i="1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подія,</a:t>
            </a:r>
            <a:r>
              <a:rPr lang="uk-UA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uk-UA" sz="2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uk-UA" sz="20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появі</a:t>
            </a:r>
            <a:r>
              <a:rPr lang="uk-UA" sz="2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uk-UA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0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uk-UA" sz="2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uk-UA" sz="2000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i="1" spc="2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20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000" i="1" spc="-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r>
              <a:rPr lang="uk-UA" sz="2000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i="1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влучення</a:t>
            </a:r>
            <a:r>
              <a:rPr lang="uk-UA" sz="2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20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uk-UA" sz="20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пострілі,</a:t>
            </a:r>
            <a:r>
              <a:rPr lang="uk-UA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000" i="1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влучення</a:t>
            </a:r>
            <a:r>
              <a:rPr lang="uk-UA" sz="2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2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другому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пострілі,</a:t>
            </a:r>
            <a:r>
              <a:rPr lang="uk-UA" sz="20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uk-UA" sz="20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i="1" spc="-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b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влучення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uk-UA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пострілі, або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другому</a:t>
            </a:r>
            <a:r>
              <a:rPr lang="uk-UA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пострілі,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одночасно (інакше: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влучення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одному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пострілі).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820" algn="just">
              <a:lnSpc>
                <a:spcPct val="150000"/>
              </a:lnSpc>
              <a:spcBef>
                <a:spcPts val="35"/>
              </a:spcBef>
            </a:pPr>
            <a:b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Сумою</a:t>
            </a:r>
            <a:r>
              <a:rPr lang="uk-UA" sz="1800" b="1" kern="0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800" b="0" i="1" kern="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UA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uk-UA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UA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uk-UA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подія,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появі хоча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однієї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перелічених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подій.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82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18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uk-UA" sz="18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нехай</a:t>
            </a:r>
            <a:r>
              <a:rPr lang="uk-UA" sz="18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uk-UA" sz="18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1800" i="1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800" spc="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800" i="1" spc="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uk-UA" sz="18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несумісними.</a:t>
            </a:r>
            <a:r>
              <a:rPr lang="uk-UA" sz="18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8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uk-UA" sz="18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uk-UA" sz="18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сума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spc="-3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1800" i="1" spc="-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z="18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подія,</a:t>
            </a:r>
            <a:r>
              <a:rPr lang="uk-UA" sz="18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uk-UA" sz="18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uk-UA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появі</a:t>
            </a:r>
            <a:r>
              <a:rPr lang="uk-UA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1800" spc="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8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1800" spc="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800" i="1" spc="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(несумісні</a:t>
            </a:r>
            <a:r>
              <a:rPr lang="uk-UA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події,</a:t>
            </a:r>
            <a:r>
              <a:rPr lang="uk-UA" sz="18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sz="18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означенням,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одному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випробуванні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з’явитися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D6E36-C2B4-E6C7-6B1D-71507A6F56D9}"/>
              </a:ext>
            </a:extLst>
          </p:cNvPr>
          <p:cNvSpPr txBox="1"/>
          <p:nvPr/>
        </p:nvSpPr>
        <p:spPr>
          <a:xfrm>
            <a:off x="593321" y="5063656"/>
            <a:ext cx="5671750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Теорема про підсумовування ймовірностей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імовірність суми двох несумісних подій дорівнює сумі ймовірностей окремих подій, або:</a:t>
            </a:r>
            <a:r>
              <a:rPr lang="ru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AFBF77-07B8-7A75-2EF3-99CF8324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087" y="5495251"/>
            <a:ext cx="4096703" cy="7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259051-CAE7-344C-2ADA-0C432E071BD5}"/>
              </a:ext>
            </a:extLst>
          </p:cNvPr>
          <p:cNvSpPr txBox="1"/>
          <p:nvPr/>
        </p:nvSpPr>
        <p:spPr>
          <a:xfrm>
            <a:off x="-4762" y="367010"/>
            <a:ext cx="6100762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indent="276860" algn="just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Приклад.</a:t>
            </a:r>
            <a:r>
              <a:rPr lang="uk-UA" sz="2000" b="1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кошику</a:t>
            </a:r>
            <a:r>
              <a:rPr lang="uk-UA" sz="20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uk-UA" sz="20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червоних,</a:t>
            </a:r>
            <a:r>
              <a:rPr lang="uk-UA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білих</a:t>
            </a:r>
            <a:r>
              <a:rPr lang="uk-UA" sz="20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0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зелених</a:t>
            </a:r>
            <a:r>
              <a:rPr lang="uk-UA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яблук.</a:t>
            </a:r>
            <a:r>
              <a:rPr lang="uk-UA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Витягається</a:t>
            </a:r>
            <a:r>
              <a:rPr lang="uk-UA" sz="20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одне</a:t>
            </a:r>
            <a:r>
              <a:rPr lang="uk-UA" sz="2000" spc="-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яблуко.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Знайти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червоне,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зелене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яблуко.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DFEBA9-B14C-8DC7-D26B-6B246FFB86C7}"/>
              </a:ext>
            </a:extLst>
          </p:cNvPr>
          <p:cNvSpPr txBox="1"/>
          <p:nvPr/>
        </p:nvSpPr>
        <p:spPr>
          <a:xfrm>
            <a:off x="325040" y="2501384"/>
            <a:ext cx="6107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Подія</a:t>
            </a:r>
            <a:r>
              <a:rPr lang="uk-UA" sz="2000" spc="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витягнуте</a:t>
            </a:r>
            <a:r>
              <a:rPr lang="uk-UA" sz="2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яблуко</a:t>
            </a:r>
            <a:r>
              <a:rPr lang="uk-UA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червоне,</a:t>
            </a:r>
            <a:r>
              <a:rPr lang="uk-UA" sz="20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тоді</a:t>
            </a:r>
            <a:r>
              <a:rPr lang="ru-UA" sz="2000" dirty="0">
                <a:effectLst/>
              </a:rPr>
              <a:t> </a:t>
            </a:r>
            <a:endParaRPr lang="ru-UA" sz="2000" dirty="0"/>
          </a:p>
        </p:txBody>
      </p:sp>
      <p:pic>
        <p:nvPicPr>
          <p:cNvPr id="2065" name="Picture 17" descr="Яблука різних кольорів мають різні корисні своейства">
            <a:extLst>
              <a:ext uri="{FF2B5EF4-FFF2-40B4-BE49-F238E27FC236}">
                <a16:creationId xmlns:a16="http://schemas.microsoft.com/office/drawing/2014/main" id="{ABF35507-1799-51F1-D3B6-D7997823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439520"/>
            <a:ext cx="38989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E9759A-425B-DDD8-67BC-DD3E9D96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233" y="2501384"/>
            <a:ext cx="1117600" cy="6731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7F2565-60F5-839D-84AF-8B6A11C076D3}"/>
              </a:ext>
            </a:extLst>
          </p:cNvPr>
          <p:cNvSpPr txBox="1"/>
          <p:nvPr/>
        </p:nvSpPr>
        <p:spPr>
          <a:xfrm>
            <a:off x="167876" y="3159125"/>
            <a:ext cx="1170503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85">
              <a:lnSpc>
                <a:spcPct val="150000"/>
              </a:lnSpc>
              <a:spcBef>
                <a:spcPts val="810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spc="-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20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Symbol" pitchFamily="2" charset="2"/>
                <a:ea typeface="Times New Roman" panose="02020603050405020304" pitchFamily="18" charset="0"/>
              </a:rPr>
              <a:t>=</a:t>
            </a:r>
            <a:r>
              <a:rPr lang="uk-UA" sz="2000" spc="-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uk-UA" sz="20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–загальна кількість</a:t>
            </a:r>
            <a:r>
              <a:rPr lang="uk-UA" sz="2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яблук).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Подія</a:t>
            </a:r>
            <a:r>
              <a:rPr lang="uk-UA" sz="20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000" i="1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витягнуте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яблуко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зелене, тоді                             Події </a:t>
            </a:r>
            <a:r>
              <a:rPr lang="e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В несумісні (поява червоного яблука виключає появу зеленого).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1D39CE2-17EE-9DF8-8CCF-736CB9004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487" y="3174483"/>
            <a:ext cx="1360487" cy="7689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ED524B7-73FD-6ACA-4279-8BEBC9FA5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989" y="4326988"/>
            <a:ext cx="6642100" cy="7112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28EB18A-D07D-4491-0260-399575620982}"/>
              </a:ext>
            </a:extLst>
          </p:cNvPr>
          <p:cNvSpPr txBox="1"/>
          <p:nvPr/>
        </p:nvSpPr>
        <p:spPr>
          <a:xfrm>
            <a:off x="-1" y="5304035"/>
            <a:ext cx="11872913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67310" indent="380365" algn="just">
              <a:lnSpc>
                <a:spcPct val="150000"/>
              </a:lnSpc>
              <a:spcBef>
                <a:spcPts val="510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</a:t>
            </a:r>
            <a:r>
              <a:rPr lang="uk-UA" sz="2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2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такий</a:t>
            </a:r>
            <a:r>
              <a:rPr lang="uk-UA" sz="2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наслідок:</a:t>
            </a:r>
            <a:r>
              <a:rPr lang="uk-UA" sz="2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імовірність</a:t>
            </a:r>
            <a:r>
              <a:rPr lang="uk-UA" sz="2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появи</a:t>
            </a:r>
            <a:r>
              <a:rPr lang="uk-UA" sz="20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однієї</a:t>
            </a:r>
            <a:r>
              <a:rPr lang="uk-UA" sz="2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декількох взаємно несумісних подій, байдуже якої, дорівнює сумі ймовірностей цих подій: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53F5C14-F493-7412-1104-DB474AF76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124" y="6264363"/>
            <a:ext cx="7162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6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61A56A-8543-E09C-2DDB-7DEB426A4362}"/>
              </a:ext>
            </a:extLst>
          </p:cNvPr>
          <p:cNvSpPr txBox="1"/>
          <p:nvPr/>
        </p:nvSpPr>
        <p:spPr>
          <a:xfrm>
            <a:off x="-57664" y="334493"/>
            <a:ext cx="11801990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marR="70485" indent="380365" algn="just">
              <a:lnSpc>
                <a:spcPct val="15000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Добутком двох подій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 подію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що полягає в одночасному виконанні подій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71805" algn="just">
              <a:lnSpc>
                <a:spcPct val="150000"/>
              </a:lnSpc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Наприклад,</a:t>
            </a:r>
            <a:r>
              <a:rPr lang="uk-UA" sz="20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подія</a:t>
            </a:r>
            <a:r>
              <a:rPr lang="uk-UA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влучення</a:t>
            </a:r>
            <a:r>
              <a:rPr lang="uk-UA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0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uk-UA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пострілі;</a:t>
            </a:r>
            <a:r>
              <a:rPr lang="uk-UA" sz="20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000" i="1" spc="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влучення</a:t>
            </a:r>
            <a:r>
              <a:rPr lang="uk-UA" sz="20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другому 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пострілі.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Тоді</a:t>
            </a:r>
            <a:r>
              <a:rPr lang="uk-UA" sz="20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-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10" dirty="0">
                <a:effectLst/>
                <a:latin typeface="Symbol" pitchFamily="2" charset="2"/>
                <a:ea typeface="Times New Roman" panose="02020603050405020304" pitchFamily="18" charset="0"/>
              </a:rPr>
              <a:t>×</a:t>
            </a:r>
            <a:r>
              <a:rPr lang="uk-UA" sz="20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UA" sz="20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влучення</a:t>
            </a:r>
            <a:r>
              <a:rPr lang="uk-UA" sz="2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uk-UA" sz="2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пострілі,</a:t>
            </a:r>
            <a:r>
              <a:rPr lang="uk-UA" sz="20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0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другому.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5430" marR="68580" indent="380365" algn="just">
              <a:lnSpc>
                <a:spcPct val="15000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Добутком</a:t>
            </a:r>
            <a:r>
              <a:rPr lang="uk-UA" sz="2000" i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декількох</a:t>
            </a:r>
            <a:r>
              <a:rPr lang="uk-UA" sz="2000" i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подію,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спільному виникненні всіх цих подій.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2F5F2-0EBB-7AC1-A367-3561287E1F3F}"/>
              </a:ext>
            </a:extLst>
          </p:cNvPr>
          <p:cNvSpPr txBox="1"/>
          <p:nvPr/>
        </p:nvSpPr>
        <p:spPr>
          <a:xfrm>
            <a:off x="135474" y="2526476"/>
            <a:ext cx="11415713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980" indent="28384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000" i="1" spc="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незалежними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якщо поява однієї з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 у випробуванні не змінює ймовірності появи іншої в тому самому випробуванні.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1805" algn="just">
              <a:lnSpc>
                <a:spcPct val="150000"/>
              </a:lnSpc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Наприклад.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студенти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залік.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1805" marR="3166745" indent="36195" algn="just">
              <a:lnSpc>
                <a:spcPct val="150000"/>
              </a:lnSpc>
              <a:spcAft>
                <a:spcPts val="0"/>
              </a:spcAft>
            </a:pP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перший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 складе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залік;</a:t>
            </a:r>
            <a:r>
              <a:rPr lang="uk-UA" sz="20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0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другий студент складе залік.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000" i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незалежні.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A84D9-8A5C-3FC3-13C5-861952898335}"/>
              </a:ext>
            </a:extLst>
          </p:cNvPr>
          <p:cNvSpPr txBox="1"/>
          <p:nvPr/>
        </p:nvSpPr>
        <p:spPr>
          <a:xfrm>
            <a:off x="135473" y="5180124"/>
            <a:ext cx="11951751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indent="283845">
              <a:lnSpc>
                <a:spcPct val="150000"/>
              </a:lnSpc>
            </a:pP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</a:t>
            </a:r>
            <a:r>
              <a:rPr lang="uk-UA" sz="2000" i="1" spc="1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(множення</a:t>
            </a:r>
            <a:r>
              <a:rPr lang="uk-UA" sz="2000" i="1" spc="1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ймовірностей</a:t>
            </a:r>
            <a:r>
              <a:rPr lang="uk-UA" sz="2000" i="1" spc="1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2000" i="1" spc="1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незалежних</a:t>
            </a:r>
            <a:r>
              <a:rPr lang="uk-UA" sz="2000" i="1" spc="1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подій).</a:t>
            </a:r>
            <a:r>
              <a:rPr lang="uk-UA" sz="2000" i="1" spc="1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87325" indent="283845">
              <a:lnSpc>
                <a:spcPct val="150000"/>
              </a:lnSpc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сумісної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появи двох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незалежних подій</a:t>
            </a:r>
            <a:r>
              <a:rPr lang="uk-UA" sz="20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2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000" i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 добутку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ймовірностей</a:t>
            </a:r>
            <a:r>
              <a:rPr lang="uk-UA" sz="20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цих подій.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BD8B1B-76D0-2377-ABEE-3ADA66E4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37" y="6213828"/>
            <a:ext cx="2654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2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Ящик для інструменту 17&quot; (425x200x185 мм) металеві замки MASTERTOOL 79-2517  здесь дешевле.">
            <a:extLst>
              <a:ext uri="{FF2B5EF4-FFF2-40B4-BE49-F238E27FC236}">
                <a16:creationId xmlns:a16="http://schemas.microsoft.com/office/drawing/2014/main" id="{C3599D9E-C47B-F706-D6BE-18CF7312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14824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3938D0-2C6A-1A45-7B1D-BED4356A37B9}"/>
              </a:ext>
            </a:extLst>
          </p:cNvPr>
          <p:cNvSpPr txBox="1"/>
          <p:nvPr/>
        </p:nvSpPr>
        <p:spPr>
          <a:xfrm>
            <a:off x="0" y="404336"/>
            <a:ext cx="6100762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345" indent="276860" algn="just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Приклад.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Маємо два ящики, які містять по 10 деталей. У першому ящику 9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стандартних, у другому – 7 стандартних деталей. Із кожного ящика витягають по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одній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деталі.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Знайти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витягнуті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деталі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стандартні.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ABD498-3633-F632-6BEB-1D4AAB44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2838805"/>
            <a:ext cx="9709150" cy="1746619"/>
          </a:xfrm>
          <a:prstGeom prst="rect">
            <a:avLst/>
          </a:prstGeom>
        </p:spPr>
      </p:pic>
      <p:pic>
        <p:nvPicPr>
          <p:cNvPr id="4100" name="Picture 4" descr="Ящик для інструменту 17&quot; (425x200x185 мм) металеві замки MASTERTOOL 79-2517  здесь дешевле.">
            <a:extLst>
              <a:ext uri="{FF2B5EF4-FFF2-40B4-BE49-F238E27FC236}">
                <a16:creationId xmlns:a16="http://schemas.microsoft.com/office/drawing/2014/main" id="{D09A610C-1C2C-E2F9-4884-F97069DB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2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4A43F-331F-5640-AA6D-F96390F4CA5B}"/>
              </a:ext>
            </a:extLst>
          </p:cNvPr>
          <p:cNvSpPr txBox="1"/>
          <p:nvPr/>
        </p:nvSpPr>
        <p:spPr>
          <a:xfrm>
            <a:off x="121443" y="4477582"/>
            <a:ext cx="11808620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indent="283845" algn="just">
              <a:lnSpc>
                <a:spcPct val="150000"/>
              </a:lnSpc>
              <a:spcBef>
                <a:spcPts val="385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Декілька</a:t>
            </a:r>
            <a:r>
              <a:rPr lang="uk-UA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uk-UA" sz="20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незалежними</a:t>
            </a:r>
            <a:r>
              <a:rPr lang="uk-UA" sz="2000" b="1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сукупності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0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кожна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подія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 можливі комбінації решти є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незалежні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події.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мовірність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сумісної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появи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20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подій, незалежних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сукупності,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 добутку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ймовірностей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цих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291E18-9061-B980-2F81-D5B46F123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49" y="5951882"/>
            <a:ext cx="6609667" cy="5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CF5EB-EEC2-0192-52BC-C00942278730}"/>
              </a:ext>
            </a:extLst>
          </p:cNvPr>
          <p:cNvSpPr txBox="1"/>
          <p:nvPr/>
        </p:nvSpPr>
        <p:spPr>
          <a:xfrm>
            <a:off x="-345991" y="214354"/>
            <a:ext cx="12404641" cy="2017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6430">
              <a:lnSpc>
                <a:spcPct val="150000"/>
              </a:lnSpc>
              <a:spcBef>
                <a:spcPts val="950"/>
              </a:spcBef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0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залежними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якщо ймовірність появи</a:t>
            </a:r>
            <a:r>
              <a:rPr lang="uk-UA" sz="20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кожної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 змінюється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зв’язку з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настанням</a:t>
            </a:r>
            <a:r>
              <a:rPr lang="uk-UA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ненастанням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іншої.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6430">
              <a:lnSpc>
                <a:spcPct val="150000"/>
              </a:lnSpc>
              <a:spcBef>
                <a:spcPts val="950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Імовірність</a:t>
            </a:r>
            <a:r>
              <a:rPr lang="uk-UA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обчислену</a:t>
            </a:r>
            <a:r>
              <a:rPr lang="uk-UA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умови,</a:t>
            </a:r>
            <a:r>
              <a:rPr lang="uk-UA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відбулася</a:t>
            </a:r>
            <a:r>
              <a:rPr lang="uk-UA" sz="20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подія</a:t>
            </a:r>
            <a:r>
              <a:rPr lang="uk-UA" sz="2000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називають</a:t>
            </a:r>
            <a:r>
              <a:rPr lang="uk-UA" sz="20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умовною</a:t>
            </a:r>
            <a:r>
              <a:rPr lang="uk-UA" sz="2000" i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ймовірністю</a:t>
            </a:r>
            <a:r>
              <a:rPr lang="uk-UA" sz="2000" i="1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i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i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позначають як</a:t>
            </a:r>
            <a:r>
              <a:rPr lang="ru-UA" sz="2000" dirty="0">
                <a:effectLst/>
              </a:rPr>
              <a:t>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DD2A96-C99D-751A-B41F-0A2B0DBE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52" y="1759206"/>
            <a:ext cx="1044660" cy="633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4E93F8-6B45-CEF9-B946-C9CE37D591A0}"/>
              </a:ext>
            </a:extLst>
          </p:cNvPr>
          <p:cNvSpPr txBox="1"/>
          <p:nvPr/>
        </p:nvSpPr>
        <p:spPr>
          <a:xfrm>
            <a:off x="164306" y="2352713"/>
            <a:ext cx="11708607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980" indent="283845" algn="just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</a:pP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</a:t>
            </a:r>
            <a:r>
              <a:rPr lang="uk-UA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(множення</a:t>
            </a:r>
            <a:r>
              <a:rPr lang="uk-UA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ймовірностей</a:t>
            </a:r>
            <a:r>
              <a:rPr lang="uk-UA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залежних</a:t>
            </a:r>
            <a:r>
              <a:rPr lang="uk-UA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подій).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сумісної появи двох залежних подій дорівнює добутку ймовірності однієї з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 на умовну ймовірність другої події, яка обчислена у припущенні, що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перша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подія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уже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відбулася: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2C21D8-773B-E8EF-5925-60C0ABB9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14" y="4094943"/>
            <a:ext cx="2874172" cy="4048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1F2F28-EA93-3D9F-CE98-8352268D9929}"/>
              </a:ext>
            </a:extLst>
          </p:cNvPr>
          <p:cNvSpPr txBox="1"/>
          <p:nvPr/>
        </p:nvSpPr>
        <p:spPr>
          <a:xfrm>
            <a:off x="164306" y="4552879"/>
            <a:ext cx="6272212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5250" indent="276860" algn="just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урні 5 чорних і 3 білих кулі. По одній (без повернення) витягають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кулі.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Знайти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першою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біла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куля,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другою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чорна.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Купити 3D шпалери Чорні та білі кулі (18951925d)">
            <a:extLst>
              <a:ext uri="{FF2B5EF4-FFF2-40B4-BE49-F238E27FC236}">
                <a16:creationId xmlns:a16="http://schemas.microsoft.com/office/drawing/2014/main" id="{0E3D34FC-B80A-DE63-BD4C-1061BDE3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4054885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8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194515-62C9-D44A-A04D-2D999F75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" y="420686"/>
            <a:ext cx="9346671" cy="25654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1DD4AA-17CF-2128-CE88-5FC081150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274" y="3691732"/>
            <a:ext cx="2879726" cy="658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BD66F-22E4-D911-432D-F39FF43D536C}"/>
              </a:ext>
            </a:extLst>
          </p:cNvPr>
          <p:cNvSpPr txBox="1"/>
          <p:nvPr/>
        </p:nvSpPr>
        <p:spPr>
          <a:xfrm>
            <a:off x="444499" y="3191482"/>
            <a:ext cx="8913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indent="283845">
              <a:spcBef>
                <a:spcPts val="75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Нехай першою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чорна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куля,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другою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біла, тоді,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883116-9652-CEBC-AEC4-C5B5749D0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9" y="4828063"/>
            <a:ext cx="10985502" cy="18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6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10E7F-A68B-AE8E-42E7-E4A95B9618A7}"/>
              </a:ext>
            </a:extLst>
          </p:cNvPr>
          <p:cNvSpPr txBox="1"/>
          <p:nvPr/>
        </p:nvSpPr>
        <p:spPr>
          <a:xfrm>
            <a:off x="341709" y="406986"/>
            <a:ext cx="11508582" cy="3070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4820">
              <a:lnSpc>
                <a:spcPct val="150000"/>
              </a:lnSpc>
              <a:spcBef>
                <a:spcPts val="595"/>
              </a:spcBef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</a:t>
            </a:r>
            <a:r>
              <a:rPr lang="uk-UA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Нехай</a:t>
            </a:r>
            <a:r>
              <a:rPr lang="uk-UA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імовірності</a:t>
            </a:r>
            <a:r>
              <a:rPr lang="uk-UA" sz="20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появи</a:t>
            </a:r>
            <a:r>
              <a:rPr lang="uk-UA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цих</a:t>
            </a:r>
            <a:r>
              <a:rPr lang="uk-UA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uk-UA" sz="20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відомі: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spc="-3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i="1" spc="-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i="1" spc="-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Що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поява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хоча б</a:t>
            </a:r>
            <a:r>
              <a:rPr lang="uk-UA" sz="2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однієї</a:t>
            </a:r>
            <a:r>
              <a:rPr lang="uk-UA" sz="20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Перелічимо</a:t>
            </a:r>
            <a:r>
              <a:rPr lang="uk-UA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варіанти: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tabLst>
                <a:tab pos="65849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поява</a:t>
            </a:r>
            <a:r>
              <a:rPr lang="uk-UA" sz="20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i="1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з’явилась);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tabLst>
                <a:tab pos="65849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поява</a:t>
            </a:r>
            <a:r>
              <a:rPr lang="uk-UA" sz="20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i="1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з’явилась);</a:t>
            </a:r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tabLst>
                <a:tab pos="658495" algn="l"/>
              </a:tabLst>
            </a:pPr>
            <a:r>
              <a:rPr lang="ru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поява</a:t>
            </a:r>
            <a:r>
              <a:rPr lang="uk-UA" sz="20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обох</a:t>
            </a:r>
            <a:r>
              <a:rPr lang="uk-UA" sz="20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подій: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000" i="1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40FA7C-BE98-D214-8DAD-F0E3D367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47" y="3108325"/>
            <a:ext cx="9602391" cy="1508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9716FA-2E27-F731-5E2E-66BD1DACB8E1}"/>
              </a:ext>
            </a:extLst>
          </p:cNvPr>
          <p:cNvSpPr txBox="1"/>
          <p:nvPr/>
        </p:nvSpPr>
        <p:spPr>
          <a:xfrm>
            <a:off x="448199" y="4843463"/>
            <a:ext cx="10624613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345" indent="276860" algn="just">
              <a:lnSpc>
                <a:spcPct val="15000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</a:t>
            </a:r>
            <a:r>
              <a:rPr lang="uk-UA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(додавання</a:t>
            </a:r>
            <a:r>
              <a:rPr lang="uk-UA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ймовірностей</a:t>
            </a:r>
            <a:r>
              <a:rPr lang="uk-UA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сумісних</a:t>
            </a:r>
            <a:r>
              <a:rPr lang="uk-UA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подій):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появи</a:t>
            </a:r>
            <a:r>
              <a:rPr lang="uk-UA" sz="20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хоча</a:t>
            </a:r>
            <a:r>
              <a:rPr lang="uk-UA" sz="2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20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однієї</a:t>
            </a:r>
            <a:r>
              <a:rPr lang="uk-UA" sz="20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20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сумісних</a:t>
            </a:r>
            <a:r>
              <a:rPr lang="uk-UA" sz="20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uk-UA" sz="20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</a:t>
            </a:r>
            <a:r>
              <a:rPr lang="uk-UA" sz="20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сумі</a:t>
            </a:r>
            <a:r>
              <a:rPr lang="uk-UA" sz="20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ймовірностей</a:t>
            </a:r>
            <a:r>
              <a:rPr lang="uk-UA" sz="20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цих</a:t>
            </a:r>
            <a:r>
              <a:rPr lang="uk-UA" sz="20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uk-UA" sz="2000" spc="-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ймовірності їх сумісної</a:t>
            </a:r>
            <a:r>
              <a:rPr lang="uk-UA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появи.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6D032E-C340-F5D7-7EA2-2B01C02E9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04" y="6112365"/>
            <a:ext cx="3899433" cy="3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459F38-C31B-EFAD-A611-5FDAA36C317A}"/>
              </a:ext>
            </a:extLst>
          </p:cNvPr>
          <p:cNvSpPr txBox="1"/>
          <p:nvPr/>
        </p:nvSpPr>
        <p:spPr>
          <a:xfrm>
            <a:off x="478630" y="742861"/>
            <a:ext cx="11294269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980" indent="27686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потрібно знайти ймовірність однієї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другої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(події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несумісні),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ймовірності</a:t>
            </a:r>
            <a:r>
              <a:rPr lang="uk-UA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додають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Якщо потрібно знайти ймовірність однієї події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 другої,</a:t>
            </a:r>
            <a:r>
              <a:rPr lang="uk-UA" sz="20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ймовірності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множать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690FCC-46E3-FD83-A4C9-C79ABDCC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3" y="2164853"/>
            <a:ext cx="8705850" cy="46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9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756</Words>
  <Application>Microsoft Macintosh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Тема Office</vt:lpstr>
      <vt:lpstr>ТЕОРЕМИ ДОДАВАННЯ І МНОЖЕННЯ ЙМОВІРНОСТЕЙ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ivanovvl</dc:creator>
  <cp:lastModifiedBy>ivanovvl</cp:lastModifiedBy>
  <cp:revision>2</cp:revision>
  <dcterms:created xsi:type="dcterms:W3CDTF">2024-02-18T14:28:43Z</dcterms:created>
  <dcterms:modified xsi:type="dcterms:W3CDTF">2024-03-03T14:17:46Z</dcterms:modified>
</cp:coreProperties>
</file>