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72" r:id="rId8"/>
    <p:sldId id="274" r:id="rId9"/>
    <p:sldId id="275" r:id="rId10"/>
    <p:sldId id="263" r:id="rId11"/>
    <p:sldId id="266" r:id="rId12"/>
    <p:sldId id="256" r:id="rId13"/>
    <p:sldId id="265" r:id="rId14"/>
    <p:sldId id="267" r:id="rId15"/>
    <p:sldId id="268" r:id="rId16"/>
    <p:sldId id="269" r:id="rId17"/>
    <p:sldId id="276" r:id="rId18"/>
    <p:sldId id="273" r:id="rId19"/>
    <p:sldId id="270" r:id="rId20"/>
    <p:sldId id="25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66"/>
    <a:srgbClr val="B31D32"/>
    <a:srgbClr val="CCCC00"/>
    <a:srgbClr val="EDF30B"/>
    <a:srgbClr val="FEF800"/>
    <a:srgbClr val="37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60"/>
  </p:normalViewPr>
  <p:slideViewPr>
    <p:cSldViewPr>
      <p:cViewPr varScale="1">
        <p:scale>
          <a:sx n="76" d="100"/>
          <a:sy n="76" d="100"/>
        </p:scale>
        <p:origin x="19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D64-3913-4C5E-AAAA-090DFC7326DE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9" y="3988945"/>
            <a:ext cx="3240360" cy="28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66C8E-02E8-B5BF-4A2E-56FFCB001E24}"/>
              </a:ext>
            </a:extLst>
          </p:cNvPr>
          <p:cNvSpPr txBox="1"/>
          <p:nvPr/>
        </p:nvSpPr>
        <p:spPr>
          <a:xfrm>
            <a:off x="187355" y="1107287"/>
            <a:ext cx="86764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Глюкозооксидазний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метод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сироватці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https://www.youtube.com/watch?v=Icx81BUnqzc&amp;list=LL&amp;index=11</a:t>
            </a:r>
            <a:endParaRPr lang="ru-UA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Кількісне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https://www.youtube.com/watch?v=HhY7DygM_GM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84DABBC-24FD-731F-339E-A5089C10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252"/>
              </p:ext>
            </p:extLst>
          </p:nvPr>
        </p:nvGraphicFramePr>
        <p:xfrm>
          <a:off x="3760033" y="4107661"/>
          <a:ext cx="1837502" cy="195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073640" imgH="7542000" progId="PBrush">
                  <p:embed/>
                </p:oleObj>
              </mc:Choice>
              <mc:Fallback>
                <p:oleObj name="Bitmap Image" r:id="rId3" imgW="7073640" imgH="7542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033" y="4107661"/>
                        <a:ext cx="1837502" cy="195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D04A9C-9A42-53CC-4C78-CF3ED407F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96301"/>
              </p:ext>
            </p:extLst>
          </p:nvPr>
        </p:nvGraphicFramePr>
        <p:xfrm>
          <a:off x="5597535" y="4119405"/>
          <a:ext cx="3497284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13440" imgH="3328560" progId="PBrush">
                  <p:embed/>
                </p:oleObj>
              </mc:Choice>
              <mc:Fallback>
                <p:oleObj name="Bitmap Image" r:id="rId5" imgW="5113440" imgH="3328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7535" y="4119405"/>
                        <a:ext cx="3497284" cy="227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Documents\moi dokumenty\Speckurs XPVZHO\Praktika Speckurs XPVZHO\Foto Lab Speckurs XPVZHO\КФК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91" y="1296019"/>
            <a:ext cx="7758034" cy="53942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1AEDF-7473-A47D-8997-A2D3778B287E}"/>
              </a:ext>
            </a:extLst>
          </p:cNvPr>
          <p:cNvSpPr txBox="1"/>
          <p:nvPr/>
        </p:nvSpPr>
        <p:spPr>
          <a:xfrm>
            <a:off x="251520" y="731837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https://www.youtube.com/watch?v=UPk3fMNh21U&amp;t=96s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27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Робоча схема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проведення досліду із визначення концентрації глюкози в біологічних рідинах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методом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6327"/>
              </p:ext>
            </p:extLst>
          </p:nvPr>
        </p:nvGraphicFramePr>
        <p:xfrm>
          <a:off x="214313" y="1000108"/>
          <a:ext cx="8786813" cy="38576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Буфер-ний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Ензими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Фізіоло-гічний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Розведений 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калібру-вальний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глюкози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Матеріал,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що аналізується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(сироватка крові)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Показники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оптичної щільності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калібру-вальної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проби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дослідної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проби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57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Холоста проба (контрольна проба)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85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Калібрувальна проба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78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Дослідна проба (1, 2, 3, … 10)*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br>
              <a:rPr kumimoji="0" lang="uk-UA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Примітка.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 *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− кількість дослідних проб має коливатися від 3-х </a:t>
            </a:r>
            <a:br>
              <a:rPr lang="uk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до 10-и відповідно до достовірності результатів; мінімум 1, 2, 3.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6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Пробірки холостої проби (контрольної проби), калібрувальної проби, дослідної проби змішати,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витримати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20 хв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кімнатній температурі від +18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до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+25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або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12 хв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температурі 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+37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С.</a:t>
            </a:r>
            <a:endParaRPr lang="ru-RU" sz="6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92869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\moi dokumenty\Speckurs XPVZHO\Praktika Speckurs XPVZHO\Foto Lab Speckurs XPVZHO\Холоста проба, калібрувальна проба, дослідна проба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DE5A0-BBD8-D643-4897-8D879EB9CAB7}"/>
              </a:ext>
            </a:extLst>
          </p:cNvPr>
          <p:cNvSpPr txBox="1"/>
          <p:nvPr/>
        </p:nvSpPr>
        <p:spPr>
          <a:xfrm>
            <a:off x="142860" y="5157192"/>
            <a:ext cx="8858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изнача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ють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оптичну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щільність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) </a:t>
            </a:r>
            <a:br>
              <a:rPr lang="ru-UA" sz="2000" dirty="0">
                <a:latin typeface="Arial" pitchFamily="34" charset="0"/>
                <a:cs typeface="Arial" pitchFamily="34" charset="0"/>
              </a:rPr>
            </a:br>
            <a:r>
              <a:rPr lang="ru-UA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показник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екстинції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(E)</a:t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нм (КФК-2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калібрувальної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дослідної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проб.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Контрольна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(холоста)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пробі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необхідна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2000" b="1" dirty="0">
                <a:latin typeface="Arial" pitchFamily="34" charset="0"/>
                <a:cs typeface="Arial" pitchFamily="34" charset="0"/>
              </a:rPr>
            </a:br>
            <a:r>
              <a:rPr lang="ru-UA" sz="20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приладу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КФК-2 на «0».</a:t>
            </a:r>
            <a:endParaRPr lang="ru-U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D:\Documents\moi dokumenty\Speckurs XPVZHO\Praktika Speckurs XPVZHO\Foto Lab Speckurs XPVZHO\КФК-2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концентрації глюкози (С, 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/л)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Е дослідної проби / </a:t>
            </a:r>
            <a:b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проби,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концентрація глюкози в калібрувальному розчині (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/л);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дослідної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дослідної проби;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</a:t>
            </a:r>
            <a:br>
              <a:rPr kumimoji="0" 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калібрувальної проби.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55468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0,091 / 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0,180 =</a:t>
            </a:r>
            <a:b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5,05 </a:t>
            </a:r>
            <a:r>
              <a:rPr lang="uk-UA" sz="3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/л</a:t>
            </a: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 нормі вміст глюкози</a:t>
            </a:r>
            <a:r>
              <a:rPr lang="uk-UA" sz="3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 сироватці венозної крові становить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4,1-6,11 </a:t>
            </a:r>
            <a:r>
              <a:rPr lang="uk-UA" sz="36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/л.</a:t>
            </a:r>
            <a:endParaRPr lang="ru-RU" sz="36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E4628B1-9263-2D90-4381-F83A59D9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166018"/>
            <a:ext cx="8750206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молочної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шлунковому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</a:t>
            </a:r>
            <a:endParaRPr lang="ru-RU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https://www.youtube.com/watch?app=desktop&amp;v=-vxse5exbO8&amp;t=12s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EC24EA15-4D58-EA65-D81D-8C18C8D2E17B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712968" cy="628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Хід роботи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1)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Подрібнюють 2-3 г м’язової тканини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чашці Петрі ножицями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та поміщають у фарфорову ступку,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розтирають з 5-6 мл дистильованої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2)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Отриману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м’язову кашицю фільтрують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через два шари марлі.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Фільтрат кип’ятять протягом 1 хв та знову фільтрують.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 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3)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три пробірки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які містять 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мл 1%-го розчину фенолу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крапель додають 1%-й розчин 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 (III) хлориду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до появи 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інтенсивного фіолетового забарвлення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(забарвлення 1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таблиц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я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4)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До вмісту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першої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приливають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5%-го розчину молочної кислоти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другої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витяжки з м’язової тканини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третьої 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uk-UA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5)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Вміст усіх 3-х пробірок добре перемішують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та фіксують в кожній пробірці 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забарвлення 2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ru-UA" sz="3800" b="1" dirty="0" err="1">
                <a:latin typeface="Arial" pitchFamily="34" charset="0"/>
                <a:cs typeface="Arial" pitchFamily="34" charset="0"/>
              </a:rPr>
              <a:t>таблиця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8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изначення молочної кислоти </a:t>
            </a:r>
            <a:b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 біологічному матеріалі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89504"/>
              </p:ext>
            </p:extLst>
          </p:nvPr>
        </p:nvGraphicFramePr>
        <p:xfrm>
          <a:off x="214281" y="1285856"/>
          <a:ext cx="8786875" cy="52864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Вміст пробірки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Кількість,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(контроль)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(дослід)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3-я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(якісна реакція </a:t>
                      </a:r>
                      <a:b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фенол)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фенолу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FeCl</a:t>
                      </a:r>
                      <a:r>
                        <a:rPr lang="uk-UA" sz="16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(1)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молочної кислоти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Витяжка з м’язової тканини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Дистильована вода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(2)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світло-жовте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Реакція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метода: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молочна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кислота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присутності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феноляту (реактив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забарвлений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фіолетовий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утворює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лактат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жовто-зеленого</a:t>
            </a:r>
            <a:r>
              <a:rPr lang="ru-RU" sz="2400" dirty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свідчить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присутність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молочної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витяжці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язової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тканини.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9293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найчастіше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показником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вуглеводного обміну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з діагностичною метою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є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вміст глюкози </a:t>
            </a:r>
            <a:r>
              <a:rPr lang="ru-UA" b="1" dirty="0">
                <a:latin typeface="Arial" pitchFamily="34" charset="0"/>
                <a:cs typeface="Arial" pitchFamily="34" charset="0"/>
              </a:rPr>
              <a:t>у </a:t>
            </a:r>
            <a:r>
              <a:rPr lang="ru-UA" b="1" dirty="0" err="1">
                <a:latin typeface="Arial" pitchFamily="34" charset="0"/>
                <a:cs typeface="Arial" pitchFamily="34" charset="0"/>
              </a:rPr>
              <a:t>сироватці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крові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сечі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Підвищення рівня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досить часто відзначається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цукровому діабеті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пухлинах кори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наднирників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гіперфункції щитовидної залози, захворюваннях печінки,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ураженнях ЦНС.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ocuments\moi dokumenty\Speckurs XPVZHO\Praktika Speckurs XPVZHO\Foto Lab Speckurs XPVZHO\КРАЩЕ ЗАБАРВЛЕННЯ Молочна кислота, витяжка з м'язової тканини, контроль 20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35798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uk-UA" sz="6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92896"/>
            <a:ext cx="3429000" cy="2571751"/>
          </a:xfrm>
          <a:prstGeom prst="rect">
            <a:avLst/>
          </a:prstGeom>
          <a:noFill/>
        </p:spPr>
      </p:pic>
      <p:pic>
        <p:nvPicPr>
          <p:cNvPr id="2062" name="Picture 14" descr="https://previews.123rf.com/images/anyaivanova/anyaivanova1310/anyaivanova131000075/22958821-young-biologist-sets-pcr-reaction-with-multichannel-pip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6770"/>
            <a:ext cx="342899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 у наборі:</a:t>
            </a:r>
            <a:r>
              <a:rPr lang="uk-UA" sz="32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буферний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(фосфатний буфер –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рН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= 7,2-7,4), фенол;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ензими (розчин):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 err="1">
                <a:latin typeface="Arial" pitchFamily="34" charset="0"/>
                <a:cs typeface="Arial" pitchFamily="34" charset="0"/>
              </a:rPr>
              <a:t>пероксидаза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β,D-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4-амінофеназон, стабілізатори, активатори;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калібрувальний розчин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(10±0,5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/л);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фізіологічний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(0,9%-й розчин натрій хлориду).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Приготування робочих розчинів</a:t>
            </a:r>
            <a:br>
              <a:rPr lang="ru-RU" dirty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Всі </a:t>
            </a:r>
            <a:r>
              <a:rPr lang="ru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готові до роботи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та стабільні до закінчення гарантійного терміну придатності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 дотриманні умов зберігання – температура від +2 до +16</a:t>
            </a:r>
            <a:r>
              <a:rPr lang="uk-UA" b="1" baseline="30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8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Калібрувальний розчин глюкози розбавляють у 10 разів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0,1 </a:t>
            </a:r>
            <a:r>
              <a:rPr lang="uk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калібрувального розчину глюкози (10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uk-UA" dirty="0">
                <a:latin typeface="Arial" pitchFamily="34" charset="0"/>
                <a:cs typeface="Arial" pitchFamily="34" charset="0"/>
              </a:rPr>
              <a:t>/л)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змішують із 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0,9 </a:t>
            </a:r>
            <a:r>
              <a:rPr lang="uk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фізіологічного розчину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Хід роботи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методу: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глюкоза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в присутності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глюкозооксидази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окиснюється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киснем повітря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до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глюконової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кислоти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й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гідроген пероксиду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який у присутності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пероксидази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реагує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фенолом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та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4-амінофеназоном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утворенням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хіноніміну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i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червоно-фіолетового кольору</a:t>
            </a:r>
            <a:r>
              <a:rPr lang="uk-UA" sz="2800" b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який визначається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нм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(КФК-2).</a:t>
            </a:r>
            <a:endParaRPr lang="ru-RU" sz="2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35798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s://micromed.ua/wp-content/uploads/2017/06/probi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micromed.ua/wp-content/uploads/2017/06/probi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857652" cy="53347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Проб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центрифужна</a:t>
            </a:r>
            <a:b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10 мл,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градуйована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(використовують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для холостої, калібрувальної, дослідної проб)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micromed.ua/wp-content/uploads/2017/06/410sXJBaj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3976682" cy="39766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8577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Мікропробірка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типу </a:t>
            </a:r>
            <a:r>
              <a:rPr lang="en-US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Eppendorf</a:t>
            </a:r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(зберігається сироватка крові)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30722"/>
            <a:ext cx="4718328" cy="78147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uk-UA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Сучасне покоління </a:t>
            </a:r>
            <a:br>
              <a:rPr lang="ru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біохімічних дозаторів</a:t>
            </a:r>
            <a:endParaRPr lang="ru-RU" sz="3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блэ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90" y="40672"/>
            <a:ext cx="2597737" cy="2966958"/>
          </a:xfrm>
          <a:prstGeom prst="rect">
            <a:avLst/>
          </a:prstGeom>
          <a:noFill/>
        </p:spPr>
      </p:pic>
      <p:sp>
        <p:nvSpPr>
          <p:cNvPr id="104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previews.123rf.com/images/aiaikawa/aiaikawa1404/aiaikawa140400038/27752147-cargando-la-raya-de-muestras-para-an%C3%A1lisis-de-adn-en-el-laboratorio-biomole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413" y="3709916"/>
            <a:ext cx="2962250" cy="1973314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365A3C2-6ECD-C0D9-2A38-F42AF2E0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68" y="692696"/>
            <a:ext cx="2474442" cy="29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AC5E76-1027-BA8D-4CE8-4B391558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0146"/>
            <a:ext cx="2805730" cy="20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D2F86-E5BD-CC7B-C431-81BFF1D921B2}"/>
              </a:ext>
            </a:extLst>
          </p:cNvPr>
          <p:cNvSpPr txBox="1"/>
          <p:nvPr/>
        </p:nvSpPr>
        <p:spPr>
          <a:xfrm>
            <a:off x="827584" y="5980638"/>
            <a:ext cx="730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https://www.youtube.com/watch?v=p2MP5tTN220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D0941-9E97-408A-DBC8-33400BBD25DE}"/>
              </a:ext>
            </a:extLst>
          </p:cNvPr>
          <p:cNvSpPr txBox="1"/>
          <p:nvPr/>
        </p:nvSpPr>
        <p:spPr>
          <a:xfrm>
            <a:off x="1079416" y="6362089"/>
            <a:ext cx="7056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http://himek.com.ua/ua/produkcija/dozatori-accumax.html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715436" cy="2143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1000 мкл – 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50 мкл – 0,05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500 мкл – 0,5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20 мкл – 0,02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200 мкл – 0,2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10 мкл – 0,01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 мкл – 0,1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 мкл – 0,005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0" descr="https://apollo-ireland.akamaized.net/v1/files/286zele29lz92-UA/image;s=644x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76302" y="533460"/>
            <a:ext cx="4281630" cy="3214710"/>
          </a:xfrm>
          <a:prstGeom prst="rect">
            <a:avLst/>
          </a:prstGeom>
          <a:noFill/>
        </p:spPr>
      </p:pic>
      <p:pic>
        <p:nvPicPr>
          <p:cNvPr id="32770" name="Picture 2" descr="https://apollo-ireland.akamaized.net/v1/files/bv0dfs2au9361-UA/image;s=644x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07209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1037</Words>
  <Application>Microsoft Office PowerPoint</Application>
  <PresentationFormat>Экран (4:3)</PresentationFormat>
  <Paragraphs>217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Bitmap Image</vt:lpstr>
      <vt:lpstr>Визначення концентрації глюкози  в біологічних рідинах глюкозооксидазним методом</vt:lpstr>
      <vt:lpstr>Презентация PowerPoint</vt:lpstr>
      <vt:lpstr>Реактиви у наборі: </vt:lpstr>
      <vt:lpstr>Приготування робочих розчинів </vt:lpstr>
      <vt:lpstr>Презентация PowerPoint</vt:lpstr>
      <vt:lpstr>Хід роботи </vt:lpstr>
      <vt:lpstr>Презентация PowerPoint</vt:lpstr>
      <vt:lpstr>Презентация PowerPoint</vt:lpstr>
      <vt:lpstr>Презентация PowerPoint</vt:lpstr>
      <vt:lpstr>КФК-2</vt:lpstr>
      <vt:lpstr> Робоча схема проведення досліду із визначення концентрації глюкози в біологічних рідинах глюкозооксидазним методом </vt:lpstr>
      <vt:lpstr>Визначення концентрації глюкози  в біологічних рідинах глюкозооксидазним методом</vt:lpstr>
      <vt:lpstr>КФК-2</vt:lpstr>
      <vt:lpstr>Розрахунок концентрації глюкози (С, ммоль/л)  </vt:lpstr>
      <vt:lpstr>Презентация PowerPoint</vt:lpstr>
      <vt:lpstr>Визначення молочної кислоти в біологічному матеріалі</vt:lpstr>
      <vt:lpstr>Презентация PowerPoint</vt:lpstr>
      <vt:lpstr> Визначення молочної кислоти  в біологічному матеріалі </vt:lpstr>
      <vt:lpstr>Реакція Уффельмана:   Принцип метода: молочна кислота в присутності ферум феноляту (реактив Уффельмана),  що забарвлений у фіолетовий колір,  утворює ферум лактат жовто-зеленого кольору,  що свідчить про присутність молочної кислоти  у витяжці м’язової тканини.</vt:lpstr>
      <vt:lpstr>Визначення молочної кислоти в біологічному матеріалі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Viktoriia Gencheva</cp:lastModifiedBy>
  <cp:revision>49</cp:revision>
  <dcterms:created xsi:type="dcterms:W3CDTF">2020-04-16T11:32:21Z</dcterms:created>
  <dcterms:modified xsi:type="dcterms:W3CDTF">2022-11-03T21:10:26Z</dcterms:modified>
</cp:coreProperties>
</file>