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55" r:id="rId3"/>
    <p:sldId id="357" r:id="rId4"/>
    <p:sldId id="359" r:id="rId5"/>
    <p:sldId id="361" r:id="rId6"/>
    <p:sldId id="364" r:id="rId7"/>
    <p:sldId id="363" r:id="rId8"/>
    <p:sldId id="362" r:id="rId9"/>
    <p:sldId id="365" r:id="rId10"/>
    <p:sldId id="366" r:id="rId11"/>
    <p:sldId id="367" r:id="rId12"/>
    <p:sldId id="368" r:id="rId13"/>
    <p:sldId id="369" r:id="rId14"/>
    <p:sldId id="321" r:id="rId15"/>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C2E4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82" autoAdjust="0"/>
    <p:restoredTop sz="94624" autoAdjust="0"/>
  </p:normalViewPr>
  <p:slideViewPr>
    <p:cSldViewPr>
      <p:cViewPr varScale="1">
        <p:scale>
          <a:sx n="81" d="100"/>
          <a:sy n="81" d="100"/>
        </p:scale>
        <p:origin x="-1670"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99510E9-440A-4D39-992B-F533FCDF695E}" type="datetimeFigureOut">
              <a:rPr lang="uk-UA"/>
              <a:pPr>
                <a:defRPr/>
              </a:pPr>
              <a:t>27.09.2022</a:t>
            </a:fld>
            <a:endParaRPr lang="uk-UA"/>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56BE3EB-B43F-45F9-AC99-517BF61573CF}" type="slidenum">
              <a:rPr lang="uk-UA" altLang="uk-UA"/>
              <a:pPr/>
              <a:t>‹#›</a:t>
            </a:fld>
            <a:endParaRPr lang="uk-UA"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3ACF915-64BE-479C-BF59-4996C1473477}" type="datetimeFigureOut">
              <a:rPr lang="ru-RU"/>
              <a:pPr>
                <a:defRPr/>
              </a:pPr>
              <a:t>27.09.2022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7BB678F-2F64-48E1-B5B9-FC4CF6CC6584}" type="slidenum">
              <a:rPr lang="ru-RU" altLang="uk-UA"/>
              <a:pPr/>
              <a:t>‹#›</a:t>
            </a:fld>
            <a:endParaRPr lang="ru-RU" alt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D8E3415-C268-4B77-BBC9-A666FC615E17}" type="datetimeFigureOut">
              <a:rPr lang="ru-RU"/>
              <a:pPr>
                <a:defRPr/>
              </a:pPr>
              <a:t>27.09.2022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BB6B399-8CCB-4BD3-B5B4-587A94A0933C}" type="slidenum">
              <a:rPr lang="ru-RU" altLang="uk-UA"/>
              <a:pPr/>
              <a:t>‹#›</a:t>
            </a:fld>
            <a:endParaRPr lang="ru-RU" alt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8E62D25-08C5-4E3D-95E7-A903FA933C37}" type="datetimeFigureOut">
              <a:rPr lang="ru-RU"/>
              <a:pPr>
                <a:defRPr/>
              </a:pPr>
              <a:t>27.09.2022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7EE6A20-FD62-422E-85E3-183D0DCDB3B1}" type="slidenum">
              <a:rPr lang="ru-RU" altLang="uk-UA"/>
              <a:pPr/>
              <a:t>‹#›</a:t>
            </a:fld>
            <a:endParaRPr lang="ru-RU" alt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4C6A702-3D32-4566-8106-CA9BF6C3C24F}" type="datetimeFigureOut">
              <a:rPr lang="ru-RU"/>
              <a:pPr>
                <a:defRPr/>
              </a:pPr>
              <a:t>27.09.2022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2D1CB6D-586A-48D1-BE57-A371A8AE3F7C}" type="slidenum">
              <a:rPr lang="ru-RU" altLang="uk-UA"/>
              <a:pPr/>
              <a:t>‹#›</a:t>
            </a:fld>
            <a:endParaRPr lang="ru-RU" alt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632AC94D-DE52-45BA-A8EA-19B23E463430}" type="datetimeFigureOut">
              <a:rPr lang="ru-RU"/>
              <a:pPr>
                <a:defRPr/>
              </a:pPr>
              <a:t>27.09.2022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5498DAF-1B89-4D3F-8CDB-6A1FAFEBE7E4}" type="slidenum">
              <a:rPr lang="ru-RU" altLang="uk-UA"/>
              <a:pPr/>
              <a:t>‹#›</a:t>
            </a:fld>
            <a:endParaRPr lang="ru-RU" alt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D5F44562-EA22-4ECD-B5CB-98A7CB145D49}" type="datetimeFigureOut">
              <a:rPr lang="ru-RU"/>
              <a:pPr>
                <a:defRPr/>
              </a:pPr>
              <a:t>27.09.2022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7BD6CCF-E82A-41EB-8304-108AC2D3F740}" type="slidenum">
              <a:rPr lang="ru-RU" altLang="uk-UA"/>
              <a:pPr/>
              <a:t>‹#›</a:t>
            </a:fld>
            <a:endParaRPr lang="ru-RU" alt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AEA98FBC-B552-402B-9E28-3B8DECF3E468}" type="datetimeFigureOut">
              <a:rPr lang="ru-RU"/>
              <a:pPr>
                <a:defRPr/>
              </a:pPr>
              <a:t>27.09.2022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9F6F4753-3C2B-43AA-ABEF-FE9121C3B6CA}" type="slidenum">
              <a:rPr lang="ru-RU" altLang="uk-UA"/>
              <a:pPr/>
              <a:t>‹#›</a:t>
            </a:fld>
            <a:endParaRPr lang="ru-RU" alt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CDD7AC4D-C091-4599-9868-36861D3F667E}" type="datetimeFigureOut">
              <a:rPr lang="ru-RU"/>
              <a:pPr>
                <a:defRPr/>
              </a:pPr>
              <a:t>27.09.2022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C5E8D4AD-7F29-4FD4-BFDC-45A387ECEC0E}" type="slidenum">
              <a:rPr lang="ru-RU" altLang="uk-UA"/>
              <a:pPr/>
              <a:t>‹#›</a:t>
            </a:fld>
            <a:endParaRPr lang="ru-RU" alt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EB0AD15-254A-48AF-B894-6CDFCC2A8C2E}" type="datetimeFigureOut">
              <a:rPr lang="ru-RU"/>
              <a:pPr>
                <a:defRPr/>
              </a:pPr>
              <a:t>27.09.2022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4AE53CA3-4721-407F-B821-7665DB4CD287}" type="slidenum">
              <a:rPr lang="ru-RU" altLang="uk-UA"/>
              <a:pPr/>
              <a:t>‹#›</a:t>
            </a:fld>
            <a:endParaRPr lang="ru-RU" alt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AFBCEE8-DB58-4BA6-B5FA-EEBED7F82F63}" type="datetimeFigureOut">
              <a:rPr lang="ru-RU"/>
              <a:pPr>
                <a:defRPr/>
              </a:pPr>
              <a:t>27.09.2022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1EA83CC5-FF44-4E32-9C41-42616AF1F363}" type="slidenum">
              <a:rPr lang="ru-RU" altLang="uk-UA"/>
              <a:pPr/>
              <a:t>‹#›</a:t>
            </a:fld>
            <a:endParaRPr lang="ru-RU" alt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78E6922-37CB-477B-A946-87CC24234384}" type="datetimeFigureOut">
              <a:rPr lang="ru-RU"/>
              <a:pPr>
                <a:defRPr/>
              </a:pPr>
              <a:t>27.09.2022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0B127107-F32A-46D9-8347-A2D1645166F4}" type="slidenum">
              <a:rPr lang="ru-RU" altLang="uk-UA"/>
              <a:pPr/>
              <a:t>‹#›</a:t>
            </a:fld>
            <a:endParaRPr lang="ru-RU" alt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Текст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2ECBE7-75E0-410A-8AB8-36B7CE4D508A}" type="datetimeFigureOut">
              <a:rPr lang="ru-RU"/>
              <a:pPr>
                <a:defRPr/>
              </a:pPr>
              <a:t>27.09.2022</a:t>
            </a:fld>
            <a:endParaRPr 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1A1288E-79EC-433F-927F-6A6CB80EFC86}" type="slidenum">
              <a:rPr lang="ru-RU" altLang="uk-UA"/>
              <a:pPr/>
              <a:t>‹#›</a:t>
            </a:fld>
            <a:endParaRPr lang="ru-RU" alt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8.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4619700" y="-6143692"/>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238216" y="2428868"/>
            <a:ext cx="9423358" cy="2301976"/>
          </a:xfrm>
        </p:spPr>
        <p:txBody>
          <a:bodyPr rtlCol="0">
            <a:noAutofit/>
          </a:bodyPr>
          <a:lstStyle/>
          <a:p>
            <a:pPr eaLnBrk="1" fontAlgn="auto" hangingPunct="1">
              <a:spcAft>
                <a:spcPts val="0"/>
              </a:spcAft>
              <a:defRPr/>
            </a:pP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b="1" dirty="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Стигматизація та </a:t>
            </a:r>
            <a:r>
              <a:rPr lang="uk-UA"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дестигматизація</a:t>
            </a:r>
            <a:endParaRPr lang="ru-RU" b="1" dirty="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endParaRPr>
          </a:p>
        </p:txBody>
      </p:sp>
      <p:sp>
        <p:nvSpPr>
          <p:cNvPr id="3076" name="Прямокутник 7"/>
          <p:cNvSpPr>
            <a:spLocks noChangeArrowheads="1"/>
          </p:cNvSpPr>
          <p:nvPr/>
        </p:nvSpPr>
        <p:spPr bwMode="auto">
          <a:xfrm>
            <a:off x="3595670" y="4857760"/>
            <a:ext cx="8215312" cy="1338828"/>
          </a:xfrm>
          <a:prstGeom prst="rect">
            <a:avLst/>
          </a:prstGeom>
          <a:noFill/>
          <a:ln w="9525">
            <a:noFill/>
            <a:miter lim="800000"/>
            <a:headEnd/>
            <a:tailEnd/>
          </a:ln>
        </p:spPr>
        <p:txBody>
          <a:bodyPr>
            <a:spAutoFit/>
          </a:bodyPr>
          <a:lstStyle/>
          <a:p>
            <a:pPr algn="r" eaLnBrk="1" hangingPunct="1"/>
            <a:r>
              <a:rPr lang="uk-UA" altLang="uk-UA" b="1" dirty="0">
                <a:latin typeface="George" pitchFamily="50" charset="0"/>
                <a:cs typeface="Times New Roman" pitchFamily="18" charset="0"/>
              </a:rPr>
              <a:t>Заняття підготовлене</a:t>
            </a:r>
          </a:p>
          <a:p>
            <a:pPr algn="r" eaLnBrk="1" hangingPunct="1"/>
            <a:r>
              <a:rPr lang="uk-UA" altLang="uk-UA" dirty="0">
                <a:latin typeface="George" pitchFamily="50" charset="0"/>
                <a:cs typeface="Times New Roman" pitchFamily="18" charset="0"/>
              </a:rPr>
              <a:t>кандидатом </a:t>
            </a:r>
            <a:r>
              <a:rPr lang="uk-UA" altLang="uk-UA" dirty="0" smtClean="0">
                <a:latin typeface="George" pitchFamily="50" charset="0"/>
                <a:cs typeface="Times New Roman" pitchFamily="18" charset="0"/>
              </a:rPr>
              <a:t>соціологічних наук</a:t>
            </a:r>
            <a:r>
              <a:rPr lang="uk-UA" altLang="uk-UA" dirty="0">
                <a:latin typeface="George" pitchFamily="50" charset="0"/>
                <a:cs typeface="Times New Roman" pitchFamily="18" charset="0"/>
              </a:rPr>
              <a:t>, </a:t>
            </a:r>
            <a:r>
              <a:rPr lang="uk-UA" altLang="uk-UA" dirty="0" smtClean="0">
                <a:latin typeface="George" pitchFamily="50" charset="0"/>
                <a:cs typeface="Times New Roman" pitchFamily="18" charset="0"/>
              </a:rPr>
              <a:t> доцентом кафедри соціології ЗНУ, </a:t>
            </a:r>
            <a:r>
              <a:rPr lang="uk-UA" altLang="uk-UA" dirty="0">
                <a:latin typeface="George" pitchFamily="50" charset="0"/>
                <a:cs typeface="Times New Roman" pitchFamily="18" charset="0"/>
              </a:rPr>
              <a:t>членом </a:t>
            </a:r>
            <a:r>
              <a:rPr lang="uk-UA" altLang="uk-UA" dirty="0" smtClean="0">
                <a:latin typeface="George" pitchFamily="50" charset="0"/>
                <a:cs typeface="Times New Roman" pitchFamily="18" charset="0"/>
              </a:rPr>
              <a:t>Соціологічної асоціації України</a:t>
            </a:r>
            <a:endParaRPr lang="uk-UA" altLang="uk-UA" dirty="0">
              <a:latin typeface="George" pitchFamily="50" charset="0"/>
              <a:cs typeface="Times New Roman" pitchFamily="18" charset="0"/>
            </a:endParaRPr>
          </a:p>
          <a:p>
            <a:pPr algn="r" eaLnBrk="1" hangingPunct="1">
              <a:lnSpc>
                <a:spcPct val="150000"/>
              </a:lnSpc>
            </a:pPr>
            <a:r>
              <a:rPr lang="uk-UA" altLang="uk-UA" b="1" dirty="0" smtClean="0">
                <a:latin typeface="George" pitchFamily="50" charset="0"/>
                <a:cs typeface="Times New Roman" pitchFamily="18" charset="0"/>
              </a:rPr>
              <a:t>КУЛИК МАРІЯ АНАТОЛІЇВНА</a:t>
            </a:r>
            <a:endParaRPr lang="uk-UA" altLang="uk-UA" b="1" dirty="0">
              <a:latin typeface="George" pitchFamily="50" charset="0"/>
              <a:cs typeface="Times New Roman" pitchFamily="18" charset="0"/>
            </a:endParaRPr>
          </a:p>
        </p:txBody>
      </p:sp>
      <p:pic>
        <p:nvPicPr>
          <p:cNvPr id="5" name="Picture 8"/>
          <p:cNvPicPr>
            <a:picLocks noChangeAspect="1"/>
          </p:cNvPicPr>
          <p:nvPr/>
        </p:nvPicPr>
        <p:blipFill>
          <a:blip r:embed="rId3"/>
          <a:srcRect/>
          <a:stretch>
            <a:fillRect/>
          </a:stretch>
        </p:blipFill>
        <p:spPr bwMode="auto">
          <a:xfrm>
            <a:off x="-547734" y="-357214"/>
            <a:ext cx="5911850" cy="4178300"/>
          </a:xfrm>
          <a:prstGeom prst="rect">
            <a:avLst/>
          </a:prstGeom>
          <a:noFill/>
          <a:ln w="9525">
            <a:noFill/>
            <a:miter lim="800000"/>
            <a:headEnd/>
            <a:tailEnd/>
          </a:ln>
        </p:spPr>
      </p:pic>
      <p:sp>
        <p:nvSpPr>
          <p:cNvPr id="6" name="Заголовок 1"/>
          <p:cNvSpPr txBox="1">
            <a:spLocks/>
          </p:cNvSpPr>
          <p:nvPr/>
        </p:nvSpPr>
        <p:spPr bwMode="auto">
          <a:xfrm>
            <a:off x="7167570" y="1285860"/>
            <a:ext cx="3929090" cy="20002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2800" b="1" dirty="0" smtClean="0">
                <a:ln w="9000" cmpd="sng">
                  <a:solidFill>
                    <a:schemeClr val="accent4">
                      <a:shade val="50000"/>
                      <a:satMod val="120000"/>
                    </a:schemeClr>
                  </a:solidFill>
                  <a:prstDash val="solid"/>
                </a:ln>
                <a:latin typeface="George" panose="02000500000000000000" pitchFamily="50" charset="0"/>
                <a:ea typeface="+mj-ea"/>
                <a:cs typeface="Times New Roman" pitchFamily="18" charset="0"/>
              </a:rPr>
              <a:t>Соціологічні концепції віктимології</a:t>
            </a:r>
            <a:r>
              <a:rPr kumimoji="0" lang="uk-UA" sz="28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t/>
            </a:r>
            <a:br>
              <a:rPr kumimoji="0" lang="uk-UA" sz="28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br>
            <a:r>
              <a:rPr kumimoji="0" lang="uk-UA" sz="44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t/>
            </a:r>
            <a:br>
              <a:rPr kumimoji="0" lang="uk-UA" sz="44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br>
            <a:endParaRPr kumimoji="0" lang="ru-RU" sz="4400" b="1" i="0" u="none" strike="noStrike" kern="1200" cap="none" spc="0" normalizeH="0" baseline="0" noProof="0" dirty="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3162300" y="-5356225"/>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595406" y="428604"/>
            <a:ext cx="8001056" cy="5857916"/>
          </a:xfrm>
        </p:spPr>
        <p:txBody>
          <a:bodyPr rtlCol="0">
            <a:noAutofit/>
          </a:bodyPr>
          <a:lstStyle/>
          <a:p>
            <a:pPr algn="l" eaLnBrk="1" fontAlgn="auto" hangingPunct="1">
              <a:spcAft>
                <a:spcPts val="0"/>
              </a:spcAft>
              <a:defRPr/>
            </a:pP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Шляхи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дестигматизації</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uk-UA"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на прикладі </a:t>
            </a:r>
            <a:r>
              <a:rPr lang="uk-UA"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дестигматизації</a:t>
            </a:r>
            <a:r>
              <a:rPr lang="uk-UA"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людей з шизофренією</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2</a:t>
            </a:r>
            <a:r>
              <a:rPr lang="en-US"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t>
            </a: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На питання </a:t>
            </a:r>
            <a:r>
              <a:rPr lang="uk-UA"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“Чи</a:t>
            </a: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варто з цим жити?” мати однозначно </a:t>
            </a:r>
            <a:r>
              <a:rPr lang="uk-UA"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стверджувану</a:t>
            </a: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відповідь</a:t>
            </a:r>
            <a:b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Хворому на шизофренію та його близьким максимально бути орієнтованими на життя, поліпшення умов і можливостей життя і навіть не піднімати питання щодо сенсу життя з хворобою! </a:t>
            </a: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Ризик </a:t>
            </a:r>
            <a:r>
              <a:rPr lang="uk-UA"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суїцидальної</a:t>
            </a: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поведінки у людей з шизофренією в 10 разів більше ніж у </a:t>
            </a:r>
            <a:r>
              <a:rPr lang="uk-UA"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“здорових”</a:t>
            </a: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людей. </a:t>
            </a:r>
            <a:b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Це</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моє</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життя</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 сказала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нещодавно</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одна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моїх</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пацієнток</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 я не маю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іншої</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Я хочу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прожити</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її</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хочу</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побачити</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що</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зможу</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нею </a:t>
            </a:r>
            <a:r>
              <a:rPr lang="ru-RU" sz="1400" b="1" i="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зробити</a:t>
            </a:r>
            <a:r>
              <a:rPr lang="ru-RU"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a:t>
            </a:r>
            <a:r>
              <a:rPr lang="uk-UA"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6146" name="AutoShape 2"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0" name="AutoShape 6"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5602" name="Picture 2" descr="multiple exposure of a dark skinned male - schizophrenie photos et images de collection"/>
          <p:cNvPicPr>
            <a:picLocks noChangeAspect="1" noChangeArrowheads="1"/>
          </p:cNvPicPr>
          <p:nvPr/>
        </p:nvPicPr>
        <p:blipFill>
          <a:blip r:embed="rId3"/>
          <a:srcRect/>
          <a:stretch>
            <a:fillRect/>
          </a:stretch>
        </p:blipFill>
        <p:spPr bwMode="auto">
          <a:xfrm>
            <a:off x="9096396" y="3857628"/>
            <a:ext cx="2798896" cy="2094599"/>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3162300" y="-5356225"/>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595406" y="428604"/>
            <a:ext cx="8001056" cy="5857916"/>
          </a:xfrm>
        </p:spPr>
        <p:txBody>
          <a:bodyPr rtlCol="0">
            <a:noAutofit/>
          </a:bodyPr>
          <a:lstStyle/>
          <a:p>
            <a:pPr algn="l" eaLnBrk="1" fontAlgn="auto" hangingPunct="1">
              <a:spcAft>
                <a:spcPts val="0"/>
              </a:spcAft>
              <a:defRPr/>
            </a:pP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Шляхи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дестигматизації</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uk-UA"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на прикладі </a:t>
            </a:r>
            <a:r>
              <a:rPr lang="uk-UA"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дестигматизації</a:t>
            </a:r>
            <a:r>
              <a:rPr lang="uk-UA"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людей з шизофренією</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3</a:t>
            </a:r>
            <a:r>
              <a:rPr lang="en-US"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t>
            </a: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Інформаційна політика та роз'яснення. </a:t>
            </a:r>
            <a:b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Проводити інформаційну політику серед населення щодо </a:t>
            </a:r>
            <a:r>
              <a:rPr lang="uk-UA"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розтлумачення</a:t>
            </a: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особливостей захворювання: його прояви та найголовніше – особливості агресивності та можливості небезпеки для інших людей. Спираючись на багаторічні дослідження особливостей прояву агресії людей хворих на шизофренію </a:t>
            </a:r>
            <a:r>
              <a:rPr lang="uk-UA"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Асмус</a:t>
            </a: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uk-UA"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Фінзен</a:t>
            </a: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зазначає на існування стійкого міфу щодо агресивності хворих. Але отримані дані вказують на відсутність статистично значущих даних щодо більш агресивної поведінки хворих на </a:t>
            </a:r>
            <a:r>
              <a:rPr lang="uk-UA"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шизофренцію</a:t>
            </a: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Радше мова </a:t>
            </a:r>
            <a:r>
              <a:rPr lang="uk-UA"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йте</a:t>
            </a: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про прицільну увагу преси до випадку порушення правопорядку або скоєння злочину цими людьми.</a:t>
            </a:r>
            <a:b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6146" name="AutoShape 2"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0" name="AutoShape 6"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674" name="Picture 2" descr="évadez-vous de votre propre demons - schizophrenie photos et images de collection"/>
          <p:cNvPicPr>
            <a:picLocks noChangeAspect="1" noChangeArrowheads="1"/>
          </p:cNvPicPr>
          <p:nvPr/>
        </p:nvPicPr>
        <p:blipFill>
          <a:blip r:embed="rId3"/>
          <a:srcRect/>
          <a:stretch>
            <a:fillRect/>
          </a:stretch>
        </p:blipFill>
        <p:spPr bwMode="auto">
          <a:xfrm>
            <a:off x="8739206" y="4572008"/>
            <a:ext cx="2928958" cy="209143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3162300" y="-5356225"/>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595406" y="428604"/>
            <a:ext cx="8001056" cy="5857916"/>
          </a:xfrm>
        </p:spPr>
        <p:txBody>
          <a:bodyPr rtlCol="0">
            <a:noAutofit/>
          </a:bodyPr>
          <a:lstStyle/>
          <a:p>
            <a:pPr algn="l" eaLnBrk="1" fontAlgn="auto" hangingPunct="1">
              <a:spcAft>
                <a:spcPts val="0"/>
              </a:spcAft>
              <a:defRPr/>
            </a:pP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Шляхи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дестигматизації</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uk-UA"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на прикладі </a:t>
            </a:r>
            <a:r>
              <a:rPr lang="uk-UA"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дестигматизації</a:t>
            </a:r>
            <a:r>
              <a:rPr lang="uk-UA"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людей з шизофренією</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4</a:t>
            </a:r>
            <a:r>
              <a:rPr lang="en-US"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t>
            </a: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Історії успіху</a:t>
            </a:r>
            <a:b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Надефективними є широкий розголос історій успіху людей, яким вдалося добитися значних успіхів у подоланні стигми через надприродні таланти, особливі здібності, значні успіхи в тій або </a:t>
            </a: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іншій сфері. </a:t>
            </a:r>
            <a:b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uk-UA" sz="1600" b="1" dirty="0" smtClean="0">
                <a:ln w="9000" cmpd="sng">
                  <a:solidFill>
                    <a:schemeClr val="accent4">
                      <a:shade val="50000"/>
                      <a:satMod val="120000"/>
                    </a:schemeClr>
                  </a:solidFill>
                  <a:prstDash val="solid"/>
                </a:ln>
                <a:solidFill>
                  <a:schemeClr val="accent1"/>
                </a:solidFill>
                <a:latin typeface="George" panose="02000500000000000000" pitchFamily="50" charset="0"/>
                <a:cs typeface="Times New Roman" pitchFamily="18" charset="0"/>
              </a:rPr>
              <a:t>Нобелівська премія в галузі економічних наук за 1994 була присвоєна математику Джону Форбсу </a:t>
            </a:r>
            <a:r>
              <a:rPr lang="uk-UA" sz="1600" b="1" dirty="0" err="1" smtClean="0">
                <a:ln w="9000" cmpd="sng">
                  <a:solidFill>
                    <a:schemeClr val="accent4">
                      <a:shade val="50000"/>
                      <a:satMod val="120000"/>
                    </a:schemeClr>
                  </a:solidFill>
                  <a:prstDash val="solid"/>
                </a:ln>
                <a:solidFill>
                  <a:schemeClr val="accent1"/>
                </a:solidFill>
                <a:latin typeface="George" panose="02000500000000000000" pitchFamily="50" charset="0"/>
                <a:cs typeface="Times New Roman" pitchFamily="18" charset="0"/>
              </a:rPr>
              <a:t>Нешу</a:t>
            </a:r>
            <a:r>
              <a:rPr lang="uk-UA" sz="1600" b="1" dirty="0" smtClean="0">
                <a:ln w="9000" cmpd="sng">
                  <a:solidFill>
                    <a:schemeClr val="accent4">
                      <a:shade val="50000"/>
                      <a:satMod val="120000"/>
                    </a:schemeClr>
                  </a:solidFill>
                  <a:prstDash val="solid"/>
                </a:ln>
                <a:solidFill>
                  <a:schemeClr val="accent1"/>
                </a:solidFill>
                <a:latin typeface="George" panose="02000500000000000000" pitchFamily="50" charset="0"/>
                <a:cs typeface="Times New Roman" pitchFamily="18" charset="0"/>
              </a:rPr>
              <a:t>. У молодості </a:t>
            </a:r>
            <a:r>
              <a:rPr lang="uk-UA" sz="1600" b="1" dirty="0" err="1" smtClean="0">
                <a:ln w="9000" cmpd="sng">
                  <a:solidFill>
                    <a:schemeClr val="accent4">
                      <a:shade val="50000"/>
                      <a:satMod val="120000"/>
                    </a:schemeClr>
                  </a:solidFill>
                  <a:prstDash val="solid"/>
                </a:ln>
                <a:solidFill>
                  <a:schemeClr val="accent1"/>
                </a:solidFill>
                <a:latin typeface="George" panose="02000500000000000000" pitchFamily="50" charset="0"/>
                <a:cs typeface="Times New Roman" pitchFamily="18" charset="0"/>
              </a:rPr>
              <a:t>Неш</a:t>
            </a:r>
            <a:r>
              <a:rPr lang="uk-UA" sz="1600" b="1" dirty="0" smtClean="0">
                <a:ln w="9000" cmpd="sng">
                  <a:solidFill>
                    <a:schemeClr val="accent4">
                      <a:shade val="50000"/>
                      <a:satMod val="120000"/>
                    </a:schemeClr>
                  </a:solidFill>
                  <a:prstDash val="solid"/>
                </a:ln>
                <a:solidFill>
                  <a:schemeClr val="accent1"/>
                </a:solidFill>
                <a:latin typeface="George" panose="02000500000000000000" pitchFamily="50" charset="0"/>
                <a:cs typeface="Times New Roman" pitchFamily="18" charset="0"/>
              </a:rPr>
              <a:t> захистив новаторську докторську дисертацію з теорії гри, яка надалі набула великого значення для теорії економічних наук. </a:t>
            </a:r>
            <a:r>
              <a:rPr lang="uk-UA" sz="1600" b="1" dirty="0" err="1" smtClean="0">
                <a:ln w="9000" cmpd="sng">
                  <a:solidFill>
                    <a:schemeClr val="accent4">
                      <a:shade val="50000"/>
                      <a:satMod val="120000"/>
                    </a:schemeClr>
                  </a:solidFill>
                  <a:prstDash val="solid"/>
                </a:ln>
                <a:solidFill>
                  <a:schemeClr val="accent1"/>
                </a:solidFill>
                <a:latin typeface="George" panose="02000500000000000000" pitchFamily="50" charset="0"/>
                <a:cs typeface="Times New Roman" pitchFamily="18" charset="0"/>
              </a:rPr>
              <a:t>Неш</a:t>
            </a:r>
            <a:r>
              <a:rPr lang="uk-UA" sz="1600" b="1" dirty="0" smtClean="0">
                <a:ln w="9000" cmpd="sng">
                  <a:solidFill>
                    <a:schemeClr val="accent4">
                      <a:shade val="50000"/>
                      <a:satMod val="120000"/>
                    </a:schemeClr>
                  </a:solidFill>
                  <a:prstDash val="solid"/>
                </a:ln>
                <a:solidFill>
                  <a:schemeClr val="accent1"/>
                </a:solidFill>
                <a:latin typeface="George" panose="02000500000000000000" pitchFamily="50" charset="0"/>
                <a:cs typeface="Times New Roman" pitchFamily="18" charset="0"/>
              </a:rPr>
              <a:t> – нобелівський лауреат. Він страждає на шизофренію. Його психоз зумовив тривалу непрацездатність та інвалідність, поки, нарешті, не настало поліпшення </a:t>
            </a:r>
            <a:r>
              <a:rPr lang="uk-UA"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1400" b="1" i="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6146" name="AutoShape 2"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0" name="AutoShape 6"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7650" name="AutoShape 2" descr="Александр Герчик - Гениальная шизофрения Джона Форбса Нэша Детство гения 13  июня 1928 года в Западной Вирджинии родился совершенно обычный мальчик –  Джон Форбс Нэш. Его отец (Джон Нэш старший) работал инженером-электрико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7652" name="AutoShape 4" descr="Встреча с Джоном Форбсом Нэшем. Гениальная шизофрения | Granite of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7654" name="Picture 6" descr="Встреча с Джоном Форбсом Нэшем. Гениальная шизофрения | Granite of science"/>
          <p:cNvPicPr>
            <a:picLocks noChangeAspect="1" noChangeArrowheads="1"/>
          </p:cNvPicPr>
          <p:nvPr/>
        </p:nvPicPr>
        <p:blipFill>
          <a:blip r:embed="rId3"/>
          <a:srcRect/>
          <a:stretch>
            <a:fillRect/>
          </a:stretch>
        </p:blipFill>
        <p:spPr bwMode="auto">
          <a:xfrm>
            <a:off x="1666844" y="4857760"/>
            <a:ext cx="3571900" cy="1785950"/>
          </a:xfrm>
          <a:prstGeom prst="rect">
            <a:avLst/>
          </a:prstGeom>
          <a:noFill/>
        </p:spPr>
      </p:pic>
      <p:pic>
        <p:nvPicPr>
          <p:cNvPr id="27656" name="Picture 8" descr="Игры разума»"/>
          <p:cNvPicPr>
            <a:picLocks noChangeAspect="1" noChangeArrowheads="1"/>
          </p:cNvPicPr>
          <p:nvPr/>
        </p:nvPicPr>
        <p:blipFill>
          <a:blip r:embed="rId4" cstate="print"/>
          <a:srcRect/>
          <a:stretch>
            <a:fillRect/>
          </a:stretch>
        </p:blipFill>
        <p:spPr bwMode="auto">
          <a:xfrm>
            <a:off x="5738810" y="4857760"/>
            <a:ext cx="2571768" cy="1715369"/>
          </a:xfrm>
          <a:prstGeom prst="rect">
            <a:avLst/>
          </a:prstGeom>
          <a:noFill/>
        </p:spPr>
      </p:pic>
      <p:pic>
        <p:nvPicPr>
          <p:cNvPr id="27658" name="Picture 10" descr="Игры разума — Википедия"/>
          <p:cNvPicPr>
            <a:picLocks noChangeAspect="1" noChangeArrowheads="1"/>
          </p:cNvPicPr>
          <p:nvPr/>
        </p:nvPicPr>
        <p:blipFill>
          <a:blip r:embed="rId5"/>
          <a:srcRect/>
          <a:stretch>
            <a:fillRect/>
          </a:stretch>
        </p:blipFill>
        <p:spPr bwMode="auto">
          <a:xfrm>
            <a:off x="9310710" y="3143248"/>
            <a:ext cx="2381250" cy="3533776"/>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2905188" y="-5214998"/>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595406" y="428604"/>
            <a:ext cx="8001056" cy="5857916"/>
          </a:xfrm>
        </p:spPr>
        <p:txBody>
          <a:bodyPr rtlCol="0">
            <a:noAutofit/>
          </a:bodyPr>
          <a:lstStyle/>
          <a:p>
            <a:pPr algn="l" eaLnBrk="1" fontAlgn="auto" hangingPunct="1">
              <a:spcAft>
                <a:spcPts val="0"/>
              </a:spcAft>
              <a:defRPr/>
            </a:pPr>
            <a:r>
              <a:rPr lang="uk-UA"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Завдання:</a:t>
            </a:r>
            <a:br>
              <a:rPr lang="uk-UA"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1. Подивитися фільм </a:t>
            </a:r>
            <a:r>
              <a:rPr lang="uk-UA"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“Зелена</a:t>
            </a: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t>
            </a:r>
            <a:r>
              <a:rPr lang="uk-UA"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книга”</a:t>
            </a: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(2018) </a:t>
            </a:r>
            <a: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2. Проаналізувати та скласти перелік стигм (визначені суспільством того часу) які проявлялися в поведінці головного героя Дона Шерлі </a:t>
            </a:r>
            <a:b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3. Визначити, як саме суспільство реагувало на стигми: визначте реакції оточення.</a:t>
            </a:r>
            <a:b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4. Подумайте, які стратегії </a:t>
            </a:r>
            <a:r>
              <a:rPr lang="uk-UA" sz="2000" b="1" dirty="0" err="1"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дестигматизації</a:t>
            </a:r>
            <a: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 були застосовані Доном Шерлі. Які дії героя привели до успіху і які виявилися не успішними</a:t>
            </a:r>
            <a:b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Приємного перегляду та аналізу!))</a:t>
            </a:r>
            <a: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6146" name="AutoShape 2"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0" name="AutoShape 6"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9698" name="Picture 2" descr="Зелена книга (фільм, 2018) — Вікіпедія"/>
          <p:cNvPicPr>
            <a:picLocks noChangeAspect="1" noChangeArrowheads="1"/>
          </p:cNvPicPr>
          <p:nvPr/>
        </p:nvPicPr>
        <p:blipFill>
          <a:blip r:embed="rId3"/>
          <a:srcRect/>
          <a:stretch>
            <a:fillRect/>
          </a:stretch>
        </p:blipFill>
        <p:spPr bwMode="auto">
          <a:xfrm>
            <a:off x="9382148" y="3643314"/>
            <a:ext cx="2143125" cy="2867025"/>
          </a:xfrm>
          <a:prstGeom prst="rect">
            <a:avLst/>
          </a:prstGeom>
          <a:noFill/>
        </p:spPr>
      </p:pic>
      <p:pic>
        <p:nvPicPr>
          <p:cNvPr id="29700" name="Picture 4" descr="Зелёная книга (2018) - Green Book - 绿皮书 - 綠簿旅友 - Новости - голливудские  фильмы - Кино-Театр.Ру"/>
          <p:cNvPicPr>
            <a:picLocks noChangeAspect="1" noChangeArrowheads="1"/>
          </p:cNvPicPr>
          <p:nvPr/>
        </p:nvPicPr>
        <p:blipFill>
          <a:blip r:embed="rId4"/>
          <a:srcRect/>
          <a:stretch>
            <a:fillRect/>
          </a:stretch>
        </p:blipFill>
        <p:spPr bwMode="auto">
          <a:xfrm>
            <a:off x="6096000" y="4429132"/>
            <a:ext cx="2857500" cy="2143125"/>
          </a:xfrm>
          <a:prstGeom prst="rect">
            <a:avLst/>
          </a:prstGeom>
          <a:noFill/>
        </p:spPr>
      </p:pic>
      <p:pic>
        <p:nvPicPr>
          <p:cNvPr id="29702" name="Picture 6" descr="https://images.1plus1.ua/uploads/articles/000/457/053/d8e69621b740201ecb703f98c3167e4e.jpg?v=1550668033"/>
          <p:cNvPicPr>
            <a:picLocks noChangeAspect="1" noChangeArrowheads="1"/>
          </p:cNvPicPr>
          <p:nvPr/>
        </p:nvPicPr>
        <p:blipFill>
          <a:blip r:embed="rId5" cstate="print"/>
          <a:srcRect/>
          <a:stretch>
            <a:fillRect/>
          </a:stretch>
        </p:blipFill>
        <p:spPr bwMode="auto">
          <a:xfrm>
            <a:off x="1595406" y="4429132"/>
            <a:ext cx="4138227" cy="2071702"/>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66910" y="285728"/>
            <a:ext cx="7858180" cy="1357322"/>
          </a:xfrm>
        </p:spPr>
        <p:txBody>
          <a:bodyPr rtlCol="0">
            <a:noAutofit/>
          </a:bodyPr>
          <a:lstStyle/>
          <a:p>
            <a:pPr eaLnBrk="1" fontAlgn="auto" hangingPunct="1">
              <a:spcAft>
                <a:spcPts val="0"/>
              </a:spcAft>
              <a:defRPr/>
            </a:pPr>
            <a:r>
              <a:rPr lang="uk-UA" sz="2800" b="1" dirty="0">
                <a:ln w="9000" cmpd="sng">
                  <a:solidFill>
                    <a:schemeClr val="accent4">
                      <a:shade val="50000"/>
                      <a:satMod val="120000"/>
                    </a:schemeClr>
                  </a:solidFill>
                  <a:prstDash val="solid"/>
                </a:ln>
                <a:solidFill>
                  <a:srgbClr val="3C2E43"/>
                </a:solidFill>
                <a:latin typeface="George" panose="02000500000000000000" pitchFamily="50" charset="0"/>
                <a:cs typeface="Times New Roman" pitchFamily="18" charset="0"/>
              </a:rPr>
              <a:t>ДЯКУЮ ЗА УВАГУ!</a:t>
            </a:r>
            <a:br>
              <a:rPr lang="uk-UA" sz="2800" b="1" dirty="0">
                <a:ln w="9000" cmpd="sng">
                  <a:solidFill>
                    <a:schemeClr val="accent4">
                      <a:shade val="50000"/>
                      <a:satMod val="120000"/>
                    </a:schemeClr>
                  </a:solidFill>
                  <a:prstDash val="solid"/>
                </a:ln>
                <a:solidFill>
                  <a:srgbClr val="3C2E43"/>
                </a:solidFill>
                <a:latin typeface="George" panose="02000500000000000000" pitchFamily="50" charset="0"/>
                <a:cs typeface="Times New Roman" pitchFamily="18" charset="0"/>
              </a:rPr>
            </a:br>
            <a:endParaRPr lang="ru-RU" sz="2800" b="1" dirty="0">
              <a:ln w="9000" cmpd="sng">
                <a:solidFill>
                  <a:schemeClr val="accent4">
                    <a:shade val="50000"/>
                    <a:satMod val="120000"/>
                  </a:schemeClr>
                </a:solidFill>
                <a:prstDash val="solid"/>
              </a:ln>
              <a:solidFill>
                <a:srgbClr val="3C2E43"/>
              </a:solidFill>
              <a:latin typeface="George" panose="02000500000000000000" pitchFamily="50" charset="0"/>
              <a:cs typeface="Times New Roman" pitchFamily="18" charset="0"/>
            </a:endParaRPr>
          </a:p>
        </p:txBody>
      </p:sp>
      <p:pic>
        <p:nvPicPr>
          <p:cNvPr id="16387" name="Picture 2" descr="http://qrcoder.ru/code/?https%3A%2F%2Ftaplink.cc%2Ffsu_znu&amp;10&amp;0"/>
          <p:cNvPicPr>
            <a:picLocks noChangeAspect="1" noChangeArrowheads="1"/>
          </p:cNvPicPr>
          <p:nvPr/>
        </p:nvPicPr>
        <p:blipFill>
          <a:blip r:embed="rId2"/>
          <a:srcRect/>
          <a:stretch>
            <a:fillRect/>
          </a:stretch>
        </p:blipFill>
        <p:spPr bwMode="auto">
          <a:xfrm>
            <a:off x="7608888" y="1628775"/>
            <a:ext cx="3143250" cy="3143250"/>
          </a:xfrm>
          <a:prstGeom prst="rect">
            <a:avLst/>
          </a:prstGeom>
          <a:noFill/>
          <a:ln w="9525">
            <a:noFill/>
            <a:miter lim="800000"/>
            <a:headEnd/>
            <a:tailEnd/>
          </a:ln>
        </p:spPr>
      </p:pic>
      <p:pic>
        <p:nvPicPr>
          <p:cNvPr id="16388" name="Picture 8"/>
          <p:cNvPicPr>
            <a:picLocks noChangeAspect="1"/>
          </p:cNvPicPr>
          <p:nvPr/>
        </p:nvPicPr>
        <p:blipFill>
          <a:blip r:embed="rId3"/>
          <a:srcRect/>
          <a:stretch>
            <a:fillRect/>
          </a:stretch>
        </p:blipFill>
        <p:spPr bwMode="auto">
          <a:xfrm>
            <a:off x="508000" y="1624013"/>
            <a:ext cx="5911850" cy="4178300"/>
          </a:xfrm>
          <a:prstGeom prst="rect">
            <a:avLst/>
          </a:prstGeom>
          <a:noFill/>
          <a:ln w="9525">
            <a:noFill/>
            <a:miter lim="800000"/>
            <a:headEnd/>
            <a:tailEnd/>
          </a:ln>
        </p:spPr>
      </p:pic>
      <p:pic>
        <p:nvPicPr>
          <p:cNvPr id="16389" name="Picture 2"/>
          <p:cNvPicPr>
            <a:picLocks noChangeAspect="1"/>
          </p:cNvPicPr>
          <p:nvPr/>
        </p:nvPicPr>
        <p:blipFill>
          <a:blip r:embed="rId4"/>
          <a:srcRect/>
          <a:stretch>
            <a:fillRect/>
          </a:stretch>
        </p:blipFill>
        <p:spPr bwMode="auto">
          <a:xfrm>
            <a:off x="9639300" y="4538663"/>
            <a:ext cx="615950" cy="615950"/>
          </a:xfrm>
          <a:prstGeom prst="rect">
            <a:avLst/>
          </a:prstGeom>
          <a:noFill/>
          <a:ln w="9525">
            <a:noFill/>
            <a:miter lim="800000"/>
            <a:headEnd/>
            <a:tailEnd/>
          </a:ln>
        </p:spPr>
      </p:pic>
      <p:pic>
        <p:nvPicPr>
          <p:cNvPr id="16390" name="Picture 4"/>
          <p:cNvPicPr>
            <a:picLocks noChangeAspect="1"/>
          </p:cNvPicPr>
          <p:nvPr/>
        </p:nvPicPr>
        <p:blipFill>
          <a:blip r:embed="rId5"/>
          <a:srcRect/>
          <a:stretch>
            <a:fillRect/>
          </a:stretch>
        </p:blipFill>
        <p:spPr bwMode="auto">
          <a:xfrm>
            <a:off x="8864600" y="4562475"/>
            <a:ext cx="592138" cy="592138"/>
          </a:xfrm>
          <a:prstGeom prst="rect">
            <a:avLst/>
          </a:prstGeom>
          <a:noFill/>
          <a:ln w="9525">
            <a:noFill/>
            <a:miter lim="800000"/>
            <a:headEnd/>
            <a:tailEnd/>
          </a:ln>
        </p:spPr>
      </p:pic>
      <p:pic>
        <p:nvPicPr>
          <p:cNvPr id="16391" name="Picture 9"/>
          <p:cNvPicPr>
            <a:picLocks noChangeAspect="1"/>
          </p:cNvPicPr>
          <p:nvPr/>
        </p:nvPicPr>
        <p:blipFill>
          <a:blip r:embed="rId6" cstate="print"/>
          <a:srcRect/>
          <a:stretch>
            <a:fillRect/>
          </a:stretch>
        </p:blipFill>
        <p:spPr bwMode="auto">
          <a:xfrm>
            <a:off x="8085138" y="4549775"/>
            <a:ext cx="596900" cy="596900"/>
          </a:xfrm>
          <a:prstGeom prst="rect">
            <a:avLst/>
          </a:prstGeom>
          <a:noFill/>
          <a:ln w="9525">
            <a:noFill/>
            <a:miter lim="800000"/>
            <a:headEnd/>
            <a:tailEnd/>
          </a:ln>
        </p:spPr>
      </p:pic>
      <p:sp>
        <p:nvSpPr>
          <p:cNvPr id="16392" name="Заголовок 1"/>
          <p:cNvSpPr txBox="1">
            <a:spLocks/>
          </p:cNvSpPr>
          <p:nvPr/>
        </p:nvSpPr>
        <p:spPr bwMode="auto">
          <a:xfrm>
            <a:off x="7434263" y="5154613"/>
            <a:ext cx="3452812" cy="666750"/>
          </a:xfrm>
          <a:prstGeom prst="rect">
            <a:avLst/>
          </a:prstGeom>
          <a:noFill/>
          <a:ln w="9525">
            <a:noFill/>
            <a:miter lim="800000"/>
            <a:headEnd/>
            <a:tailEnd/>
          </a:ln>
        </p:spPr>
        <p:txBody>
          <a:bodyPr anchor="ctr"/>
          <a:lstStyle/>
          <a:p>
            <a:pPr algn="ctr" eaLnBrk="1" hangingPunct="1"/>
            <a:r>
              <a:rPr lang="en-US" altLang="uk-UA" sz="2800" b="1">
                <a:latin typeface="George" pitchFamily="50" charset="0"/>
                <a:cs typeface="Times New Roman" pitchFamily="18" charset="0"/>
              </a:rPr>
              <a:t>@fsu_znu</a:t>
            </a:r>
            <a:endParaRPr lang="ru-RU" altLang="uk-UA" sz="2800" b="1">
              <a:latin typeface="George" pitchFamily="50"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3476692" y="-4929246"/>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309654" y="1643050"/>
            <a:ext cx="5214974" cy="4214842"/>
          </a:xfrm>
        </p:spPr>
        <p:txBody>
          <a:bodyPr rtlCol="0">
            <a:noAutofit/>
          </a:bodyPr>
          <a:lstStyle/>
          <a:p>
            <a:pPr algn="l" eaLnBrk="1" fontAlgn="auto" hangingPunct="1">
              <a:spcAft>
                <a:spcPts val="0"/>
              </a:spcAft>
              <a:defRPr/>
            </a:pPr>
            <a:r>
              <a:rPr lang="en-US"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1. </a:t>
            </a: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На Вашу думку, набуття соціальної стигми відбувається поступово чи то є </a:t>
            </a:r>
            <a:r>
              <a:rPr lang="uk-UA"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одномоментна</a:t>
            </a: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дія? Наведіть приклади</a:t>
            </a: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en-US"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en-US"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2. </a:t>
            </a: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Які, на Вашу думку, можуть бути шляхи попередження стигматизації людини</a:t>
            </a: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a:t>
            </a: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en-US"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en-US"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3. </a:t>
            </a: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Що, на Вашу думку, може допомогти людині позбутися вже отриманої стигми?</a:t>
            </a: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pic>
        <p:nvPicPr>
          <p:cNvPr id="5" name="Рисунок 4" descr="x_0e092681.jpg"/>
          <p:cNvPicPr>
            <a:picLocks noChangeAspect="1"/>
          </p:cNvPicPr>
          <p:nvPr/>
        </p:nvPicPr>
        <p:blipFill>
          <a:blip r:embed="rId3"/>
          <a:stretch>
            <a:fillRect/>
          </a:stretch>
        </p:blipFill>
        <p:spPr>
          <a:xfrm>
            <a:off x="7024694" y="1071546"/>
            <a:ext cx="3581400" cy="3657600"/>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2690874" y="-5072122"/>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238084" y="3571876"/>
            <a:ext cx="4572032" cy="2357454"/>
          </a:xfrm>
        </p:spPr>
        <p:txBody>
          <a:bodyPr rtlCol="0">
            <a:noAutofit/>
          </a:bodyPr>
          <a:lstStyle/>
          <a:p>
            <a:pPr eaLnBrk="1" fontAlgn="auto" hangingPunct="1">
              <a:spcAft>
                <a:spcPts val="0"/>
              </a:spcAft>
              <a:defRPr/>
            </a:pPr>
            <a:r>
              <a:rPr lang="ru-RU"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Асмус</a:t>
            </a:r>
            <a:r>
              <a:rPr lang="ru-RU"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Фінзен</a:t>
            </a:r>
            <a:r>
              <a:rPr lang="ru-RU" sz="2000" dirty="0" smtClean="0"/>
              <a:t> </a:t>
            </a:r>
            <a:r>
              <a:rPr lang="ru-RU" sz="2000" dirty="0" smtClean="0"/>
              <a:t/>
            </a:r>
            <a:br>
              <a:rPr lang="ru-RU" sz="2000" dirty="0" smtClean="0"/>
            </a:br>
            <a:r>
              <a:rPr lang="ru-RU"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a:t>
            </a:r>
            <a:r>
              <a:rPr lang="en-GB"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Asmus</a:t>
            </a:r>
            <a:r>
              <a:rPr lang="en-GB"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t>
            </a:r>
            <a:r>
              <a:rPr lang="en-GB"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Finzen</a:t>
            </a:r>
            <a:r>
              <a:rPr lang="ru-RU"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a:t>
            </a:r>
            <a:br>
              <a:rPr lang="ru-RU"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cs typeface="Times New Roman" pitchFamily="18" charset="0"/>
              </a:rPr>
              <a:t>1940</a:t>
            </a:r>
            <a:br>
              <a:rPr lang="ru-RU" sz="2000" b="1" dirty="0" smtClean="0">
                <a:ln w="9000" cmpd="sng">
                  <a:solidFill>
                    <a:schemeClr val="accent4">
                      <a:shade val="50000"/>
                      <a:satMod val="120000"/>
                    </a:schemeClr>
                  </a:solidFill>
                  <a:prstDash val="solid"/>
                </a:ln>
                <a:cs typeface="Times New Roman" pitchFamily="18" charset="0"/>
              </a:rPr>
            </a:b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швейцарський</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дослідник</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a:t>
            </a:r>
            <a:b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д.мед.наук</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психіатр</a:t>
            </a: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6146" name="AutoShape 2"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0" name="AutoShape 6"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122" name="Picture 2" descr="Психическое заболевание стигмы"/>
          <p:cNvPicPr>
            <a:picLocks noChangeAspect="1" noChangeArrowheads="1"/>
          </p:cNvPicPr>
          <p:nvPr/>
        </p:nvPicPr>
        <p:blipFill>
          <a:blip r:embed="rId3"/>
          <a:srcRect/>
          <a:stretch>
            <a:fillRect/>
          </a:stretch>
        </p:blipFill>
        <p:spPr bwMode="auto">
          <a:xfrm>
            <a:off x="6096000" y="428604"/>
            <a:ext cx="2071702" cy="3009618"/>
          </a:xfrm>
          <a:prstGeom prst="rect">
            <a:avLst/>
          </a:prstGeom>
          <a:noFill/>
        </p:spPr>
      </p:pic>
      <p:sp>
        <p:nvSpPr>
          <p:cNvPr id="8" name="Заголовок 1"/>
          <p:cNvSpPr txBox="1">
            <a:spLocks/>
          </p:cNvSpPr>
          <p:nvPr/>
        </p:nvSpPr>
        <p:spPr bwMode="auto">
          <a:xfrm>
            <a:off x="6024562" y="4286256"/>
            <a:ext cx="2214578" cy="207170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eaLnBrk="1" fontAlgn="auto" hangingPunct="1">
              <a:spcAft>
                <a:spcPts val="0"/>
              </a:spcAft>
              <a:defRPr/>
            </a:pP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Стигма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психічних</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захворювань</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боротьба</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з</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упередженнями</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звинуваченнями</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та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дискримінацією</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a:t>
            </a:r>
            <a:r>
              <a:rPr lang="ru-RU" sz="2000" b="1" dirty="0" smtClean="0">
                <a:ln w="9000" cmpd="sng">
                  <a:solidFill>
                    <a:schemeClr val="accent4">
                      <a:shade val="50000"/>
                      <a:satMod val="120000"/>
                    </a:schemeClr>
                  </a:solidFill>
                  <a:prstDash val="solid"/>
                </a:ln>
                <a:latin typeface="George" panose="02000500000000000000" pitchFamily="50" charset="0"/>
                <a:ea typeface="+mj-ea"/>
                <a:cs typeface="Times New Roman" pitchFamily="18" charset="0"/>
              </a:rPr>
              <a:t>//</a:t>
            </a:r>
            <a:r>
              <a:rPr lang="ru-RU" sz="2000" b="1" dirty="0" smtClean="0">
                <a:ln w="9000" cmpd="sng">
                  <a:solidFill>
                    <a:schemeClr val="accent4">
                      <a:shade val="50000"/>
                      <a:satMod val="120000"/>
                    </a:schemeClr>
                  </a:solidFill>
                  <a:prstDash val="solid"/>
                </a:ln>
                <a:latin typeface="George" panose="02000500000000000000" pitchFamily="50" charset="0"/>
                <a:ea typeface="+mj-ea"/>
                <a:cs typeface="Times New Roman" pitchFamily="18" charset="0"/>
              </a:rPr>
              <a:t> </a:t>
            </a:r>
            <a:r>
              <a:rPr lang="en-GB" sz="2000" b="1" dirty="0" smtClean="0">
                <a:ln w="9000" cmpd="sng">
                  <a:solidFill>
                    <a:schemeClr val="accent4">
                      <a:shade val="50000"/>
                      <a:satMod val="120000"/>
                    </a:schemeClr>
                  </a:solidFill>
                  <a:prstDash val="solid"/>
                </a:ln>
                <a:latin typeface="George" panose="02000500000000000000" pitchFamily="50" charset="0"/>
                <a:ea typeface="+mj-ea"/>
                <a:cs typeface="Times New Roman" pitchFamily="18" charset="0"/>
              </a:rPr>
              <a:t>Psychiatry </a:t>
            </a:r>
            <a:r>
              <a:rPr lang="en-GB" sz="2000" b="1" dirty="0" err="1" smtClean="0">
                <a:ln w="9000" cmpd="sng">
                  <a:solidFill>
                    <a:schemeClr val="accent4">
                      <a:shade val="50000"/>
                      <a:satMod val="120000"/>
                    </a:schemeClr>
                  </a:solidFill>
                  <a:prstDash val="solid"/>
                </a:ln>
                <a:latin typeface="George" panose="02000500000000000000" pitchFamily="50" charset="0"/>
                <a:ea typeface="+mj-ea"/>
                <a:cs typeface="Times New Roman" pitchFamily="18" charset="0"/>
              </a:rPr>
              <a:t>Verlag</a:t>
            </a:r>
            <a:r>
              <a:rPr lang="en-GB" sz="2000" b="1" dirty="0" smtClean="0">
                <a:ln w="9000" cmpd="sng">
                  <a:solidFill>
                    <a:schemeClr val="accent4">
                      <a:shade val="50000"/>
                      <a:satMod val="120000"/>
                    </a:schemeClr>
                  </a:solidFill>
                  <a:prstDash val="solid"/>
                </a:ln>
                <a:latin typeface="George" panose="02000500000000000000" pitchFamily="50" charset="0"/>
                <a:ea typeface="+mj-ea"/>
                <a:cs typeface="Times New Roman" pitchFamily="18" charset="0"/>
              </a:rPr>
              <a:t> 2013</a:t>
            </a:r>
            <a:r>
              <a:rPr kumimoji="0" lang="uk-UA" sz="20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t/>
            </a:r>
            <a:br>
              <a:rPr kumimoji="0" lang="uk-UA" sz="20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br>
            <a:r>
              <a:rPr kumimoji="0" lang="uk-UA" sz="20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t/>
            </a:r>
            <a:br>
              <a:rPr kumimoji="0" lang="uk-UA" sz="20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br>
            <a:r>
              <a:rPr kumimoji="0" lang="uk-UA" sz="20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t/>
            </a:r>
            <a:br>
              <a:rPr kumimoji="0" lang="uk-UA" sz="20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br>
            <a:endParaRPr kumimoji="0" lang="ru-RU" sz="4400" b="1" i="0" u="none" strike="noStrike" kern="1200" cap="none" spc="0" normalizeH="0" baseline="0" noProof="0" dirty="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endParaRPr>
          </a:p>
        </p:txBody>
      </p:sp>
      <p:pic>
        <p:nvPicPr>
          <p:cNvPr id="5124" name="Picture 4" descr="Асмус Фінзен"/>
          <p:cNvPicPr>
            <a:picLocks noChangeAspect="1" noChangeArrowheads="1"/>
          </p:cNvPicPr>
          <p:nvPr/>
        </p:nvPicPr>
        <p:blipFill>
          <a:blip r:embed="rId4"/>
          <a:srcRect/>
          <a:stretch>
            <a:fillRect/>
          </a:stretch>
        </p:blipFill>
        <p:spPr bwMode="auto">
          <a:xfrm>
            <a:off x="666712" y="357166"/>
            <a:ext cx="3810000" cy="2943225"/>
          </a:xfrm>
          <a:prstGeom prst="rect">
            <a:avLst/>
          </a:prstGeom>
          <a:noFill/>
        </p:spPr>
      </p:pic>
      <p:pic>
        <p:nvPicPr>
          <p:cNvPr id="5126" name="Picture 6" descr="Фінзен: Нормальність"/>
          <p:cNvPicPr>
            <a:picLocks noChangeAspect="1" noChangeArrowheads="1"/>
          </p:cNvPicPr>
          <p:nvPr/>
        </p:nvPicPr>
        <p:blipFill>
          <a:blip r:embed="rId5"/>
          <a:srcRect/>
          <a:stretch>
            <a:fillRect/>
          </a:stretch>
        </p:blipFill>
        <p:spPr bwMode="auto">
          <a:xfrm>
            <a:off x="9239272" y="428604"/>
            <a:ext cx="1971229" cy="3071834"/>
          </a:xfrm>
          <a:prstGeom prst="rect">
            <a:avLst/>
          </a:prstGeom>
          <a:noFill/>
        </p:spPr>
      </p:pic>
      <p:sp>
        <p:nvSpPr>
          <p:cNvPr id="11" name="Заголовок 1"/>
          <p:cNvSpPr txBox="1">
            <a:spLocks/>
          </p:cNvSpPr>
          <p:nvPr/>
        </p:nvSpPr>
        <p:spPr bwMode="auto">
          <a:xfrm>
            <a:off x="9096396" y="4143380"/>
            <a:ext cx="2214578" cy="207170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eaLnBrk="1" fontAlgn="auto" hangingPunct="1">
              <a:spcAft>
                <a:spcPts val="0"/>
              </a:spcAft>
              <a:defRPr/>
            </a:pP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Нормальність</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неприборкана</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категорія</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в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психіатрії</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та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суспільстві</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a:t>
            </a:r>
            <a:r>
              <a:rPr lang="ru-RU" sz="2000" b="1" dirty="0" smtClean="0">
                <a:ln w="9000" cmpd="sng">
                  <a:solidFill>
                    <a:schemeClr val="accent4">
                      <a:shade val="50000"/>
                      <a:satMod val="120000"/>
                    </a:schemeClr>
                  </a:solidFill>
                  <a:prstDash val="solid"/>
                </a:ln>
                <a:latin typeface="George" panose="02000500000000000000" pitchFamily="50" charset="0"/>
                <a:ea typeface="+mj-ea"/>
                <a:cs typeface="Times New Roman" pitchFamily="18" charset="0"/>
              </a:rPr>
              <a:t>// </a:t>
            </a:r>
            <a:r>
              <a:rPr lang="en-GB" sz="2000" b="1" dirty="0" smtClean="0">
                <a:ln w="9000" cmpd="sng">
                  <a:solidFill>
                    <a:schemeClr val="accent4">
                      <a:shade val="50000"/>
                      <a:satMod val="120000"/>
                    </a:schemeClr>
                  </a:solidFill>
                  <a:prstDash val="solid"/>
                </a:ln>
                <a:latin typeface="George" panose="02000500000000000000" pitchFamily="50" charset="0"/>
                <a:ea typeface="+mj-ea"/>
                <a:cs typeface="Times New Roman" pitchFamily="18" charset="0"/>
              </a:rPr>
              <a:t>Psychiatry </a:t>
            </a:r>
            <a:r>
              <a:rPr lang="en-GB" sz="2000" b="1" dirty="0" err="1" smtClean="0">
                <a:ln w="9000" cmpd="sng">
                  <a:solidFill>
                    <a:schemeClr val="accent4">
                      <a:shade val="50000"/>
                      <a:satMod val="120000"/>
                    </a:schemeClr>
                  </a:solidFill>
                  <a:prstDash val="solid"/>
                </a:ln>
                <a:latin typeface="George" panose="02000500000000000000" pitchFamily="50" charset="0"/>
                <a:ea typeface="+mj-ea"/>
                <a:cs typeface="Times New Roman" pitchFamily="18" charset="0"/>
              </a:rPr>
              <a:t>Verlag</a:t>
            </a:r>
            <a:r>
              <a:rPr lang="en-GB" sz="2000" b="1" dirty="0" smtClean="0">
                <a:ln w="9000" cmpd="sng">
                  <a:solidFill>
                    <a:schemeClr val="accent4">
                      <a:shade val="50000"/>
                      <a:satMod val="120000"/>
                    </a:schemeClr>
                  </a:solidFill>
                  <a:prstDash val="solid"/>
                </a:ln>
                <a:latin typeface="George" panose="02000500000000000000" pitchFamily="50" charset="0"/>
                <a:ea typeface="+mj-ea"/>
                <a:cs typeface="Times New Roman" pitchFamily="18" charset="0"/>
              </a:rPr>
              <a:t> 201</a:t>
            </a:r>
            <a:r>
              <a:rPr lang="uk-UA" sz="2000" b="1" dirty="0" smtClean="0">
                <a:ln w="9000" cmpd="sng">
                  <a:solidFill>
                    <a:schemeClr val="accent4">
                      <a:shade val="50000"/>
                      <a:satMod val="120000"/>
                    </a:schemeClr>
                  </a:solidFill>
                  <a:prstDash val="solid"/>
                </a:ln>
                <a:latin typeface="George" panose="02000500000000000000" pitchFamily="50" charset="0"/>
                <a:ea typeface="+mj-ea"/>
                <a:cs typeface="Times New Roman" pitchFamily="18" charset="0"/>
              </a:rPr>
              <a:t>8</a:t>
            </a:r>
            <a:r>
              <a:rPr kumimoji="0" lang="uk-UA" sz="20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t/>
            </a:r>
            <a:br>
              <a:rPr kumimoji="0" lang="uk-UA" sz="20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br>
            <a:r>
              <a:rPr kumimoji="0" lang="uk-UA" sz="20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t/>
            </a:r>
            <a:br>
              <a:rPr kumimoji="0" lang="uk-UA" sz="20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br>
            <a:r>
              <a:rPr kumimoji="0" lang="uk-UA" sz="20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t/>
            </a:r>
            <a:br>
              <a:rPr kumimoji="0" lang="uk-UA" sz="2000" b="1" i="0" u="none" strike="noStrike" kern="1200" cap="none" spc="0" normalizeH="0" baseline="0" noProof="0" dirty="0" smtClean="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rPr>
            </a:br>
            <a:endParaRPr kumimoji="0" lang="ru-RU" sz="4400" b="1" i="0" u="none" strike="noStrike" kern="1200" cap="none" spc="0" normalizeH="0" baseline="0" noProof="0" dirty="0">
              <a:ln w="9000" cmpd="sng">
                <a:solidFill>
                  <a:schemeClr val="accent4">
                    <a:shade val="50000"/>
                    <a:satMod val="120000"/>
                  </a:schemeClr>
                </a:solidFill>
                <a:prstDash val="solid"/>
              </a:ln>
              <a:solidFill>
                <a:schemeClr val="tx1"/>
              </a:solidFill>
              <a:effectLst/>
              <a:uLnTx/>
              <a:uFillTx/>
              <a:latin typeface="George" panose="02000500000000000000" pitchFamily="50" charset="0"/>
              <a:ea typeface="+mj-ea"/>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illustrations, cliparts, dessins animés et icônes de concept de l’esprit pensif - schizophrenie"/>
          <p:cNvPicPr>
            <a:picLocks noChangeAspect="1" noChangeArrowheads="1"/>
          </p:cNvPicPr>
          <p:nvPr/>
        </p:nvPicPr>
        <p:blipFill>
          <a:blip r:embed="rId3"/>
          <a:srcRect/>
          <a:stretch>
            <a:fillRect/>
          </a:stretch>
        </p:blipFill>
        <p:spPr bwMode="auto">
          <a:xfrm>
            <a:off x="7739074" y="3786190"/>
            <a:ext cx="2714644" cy="2714645"/>
          </a:xfrm>
          <a:prstGeom prst="rect">
            <a:avLst/>
          </a:prstGeom>
          <a:noFill/>
        </p:spPr>
      </p:pic>
      <p:pic>
        <p:nvPicPr>
          <p:cNvPr id="3074" name="Content Placeholder 3"/>
          <p:cNvPicPr>
            <a:picLocks noChangeAspect="1"/>
          </p:cNvPicPr>
          <p:nvPr/>
        </p:nvPicPr>
        <p:blipFill>
          <a:blip r:embed="rId4"/>
          <a:srcRect/>
          <a:stretch>
            <a:fillRect/>
          </a:stretch>
        </p:blipFill>
        <p:spPr bwMode="auto">
          <a:xfrm>
            <a:off x="-3262378" y="-5214998"/>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881026" y="142852"/>
            <a:ext cx="10001320" cy="4214842"/>
          </a:xfrm>
        </p:spPr>
        <p:txBody>
          <a:bodyPr rtlCol="0">
            <a:noAutofit/>
          </a:bodyPr>
          <a:lstStyle/>
          <a:p>
            <a:pPr algn="l" eaLnBrk="1" fontAlgn="auto" hangingPunct="1">
              <a:spcAft>
                <a:spcPts val="0"/>
              </a:spcAft>
              <a:defRPr/>
            </a:pP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5" name="Прямоугольник 4"/>
          <p:cNvSpPr/>
          <p:nvPr/>
        </p:nvSpPr>
        <p:spPr>
          <a:xfrm>
            <a:off x="1381092" y="2357430"/>
            <a:ext cx="10072758" cy="1571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Асмус</a:t>
            </a:r>
            <a:r>
              <a:rPr lang="ru-RU" sz="20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a:t>
            </a:r>
            <a:r>
              <a:rPr lang="ru-RU"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Фінзен</a:t>
            </a:r>
            <a:r>
              <a:rPr lang="ru-RU" sz="2000" b="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a:t>
            </a:r>
            <a:r>
              <a:rPr lang="ru-RU" sz="2000" b="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uk-UA" sz="2000" b="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наголошує на тому, що лікування психічнохворих людей (а особливо захворювань з </a:t>
            </a:r>
            <a:r>
              <a:rPr lang="uk-UA" sz="2000" b="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“поганою</a:t>
            </a:r>
            <a:r>
              <a:rPr lang="uk-UA" sz="2000" b="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uk-UA" sz="2000" b="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репутацією”</a:t>
            </a:r>
            <a:r>
              <a:rPr lang="uk-UA" sz="2000" b="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якою є шизофренія)має виходити не лише із призначень лікаря-терапевта, але також із роботою цією людиною зі стигмою, яка передбачає нову рольову поведінку для людини і ніяк не допомагає видужанню!</a:t>
            </a:r>
            <a:endParaRPr lang="ru-RU" b="1" dirty="0" smtClean="0"/>
          </a:p>
          <a:p>
            <a:endParaRPr lang="ru-RU" b="1" dirty="0" smtClean="0"/>
          </a:p>
          <a:p>
            <a:pPr algn="just"/>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Ті</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хто</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знає</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про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їхню</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хворобу, при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зустрічі</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з</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ними </a:t>
            </a:r>
            <a:endPar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endParaRPr>
          </a:p>
          <a:p>
            <a:pPr algn="just"/>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вибудовують</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образ особи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з</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психічним</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розладом</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на </a:t>
            </a:r>
            <a:endPar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endParaRPr>
          </a:p>
          <a:p>
            <a:pPr algn="just"/>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підставі</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власного</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досвіду</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соціалізації</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При </a:t>
            </a:r>
            <a:endPar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endParaRPr>
          </a:p>
          <a:p>
            <a:pPr algn="just"/>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цьому</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проявляються</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більш-менш</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виражені</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упередження</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endPar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endParaRPr>
          </a:p>
          <a:p>
            <a:pPr algn="just"/>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у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формі</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страху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передбачуваної</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endPar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endParaRPr>
          </a:p>
          <a:p>
            <a:pPr algn="just"/>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непередбачуваності</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або</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err="1"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небезпеки</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хворого</a:t>
            </a:r>
            <a:r>
              <a:rPr lang="ru-RU" sz="1600" b="1" i="1" dirty="0" smtClean="0">
                <a:ln w="9000" cmpd="sng">
                  <a:solidFill>
                    <a:schemeClr val="accent4">
                      <a:shade val="50000"/>
                      <a:satMod val="120000"/>
                    </a:schemeClr>
                  </a:solidFill>
                  <a:prstDash val="solid"/>
                </a:ln>
                <a:solidFill>
                  <a:schemeClr val="tx1"/>
                </a:solidFill>
                <a:latin typeface="George" panose="02000500000000000000" pitchFamily="50" charset="0"/>
                <a:ea typeface="+mj-ea"/>
                <a:cs typeface="Times New Roman" pitchFamily="18" charset="0"/>
              </a:rPr>
              <a:t>» </a:t>
            </a:r>
          </a:p>
          <a:p>
            <a:pPr algn="just"/>
            <a:endParaRPr lang="uk-UA" sz="1600" b="1" i="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endParaRPr>
          </a:p>
          <a:p>
            <a:pPr algn="just"/>
            <a:r>
              <a:rPr lang="en-US" sz="1600" b="1" i="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a:t>
            </a:r>
            <a:r>
              <a:rPr lang="uk-UA" sz="1600" b="1" i="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Стигма психічних захворювань, 2013 с. 15</a:t>
            </a:r>
            <a:r>
              <a:rPr lang="en-US" sz="1600" b="1" i="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a:t>
            </a:r>
            <a:r>
              <a:rPr lang="ru-RU" sz="1600" b="1" i="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rPr>
              <a:t> </a:t>
            </a:r>
            <a:endParaRPr lang="ru-RU" sz="1600" b="1" i="1" dirty="0" smtClean="0">
              <a:ln w="9000" cmpd="sng">
                <a:solidFill>
                  <a:schemeClr val="accent4">
                    <a:shade val="50000"/>
                    <a:satMod val="120000"/>
                  </a:schemeClr>
                </a:solidFill>
                <a:prstDash val="solid"/>
              </a:ln>
              <a:solidFill>
                <a:schemeClr val="accent2"/>
              </a:solidFill>
              <a:latin typeface="George" panose="02000500000000000000" pitchFamily="50" charset="0"/>
              <a:ea typeface="+mj-ea"/>
              <a:cs typeface="Times New Roman" pitchFamily="18" charset="0"/>
            </a:endParaRPr>
          </a:p>
        </p:txBody>
      </p:sp>
      <p:pic>
        <p:nvPicPr>
          <p:cNvPr id="6150" name="Picture 6" descr="schizophrenia text on pebbles - schizophrenie photos et images de collection"/>
          <p:cNvPicPr>
            <a:picLocks noChangeAspect="1" noChangeArrowheads="1"/>
          </p:cNvPicPr>
          <p:nvPr/>
        </p:nvPicPr>
        <p:blipFill>
          <a:blip r:embed="rId5"/>
          <a:srcRect/>
          <a:stretch>
            <a:fillRect/>
          </a:stretch>
        </p:blipFill>
        <p:spPr bwMode="auto">
          <a:xfrm>
            <a:off x="7667636" y="2857496"/>
            <a:ext cx="3714776" cy="2476518"/>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lustrations, cliparts, dessins animés et icônes de icônes de la santé mentale - série classic line - schizophrenie"/>
          <p:cNvPicPr>
            <a:picLocks noChangeAspect="1" noChangeArrowheads="1"/>
          </p:cNvPicPr>
          <p:nvPr/>
        </p:nvPicPr>
        <p:blipFill>
          <a:blip r:embed="rId2"/>
          <a:srcRect/>
          <a:stretch>
            <a:fillRect/>
          </a:stretch>
        </p:blipFill>
        <p:spPr bwMode="auto">
          <a:xfrm>
            <a:off x="5582774" y="0"/>
            <a:ext cx="5969440" cy="5072074"/>
          </a:xfrm>
          <a:prstGeom prst="rect">
            <a:avLst/>
          </a:prstGeom>
          <a:noFill/>
        </p:spPr>
      </p:pic>
      <p:pic>
        <p:nvPicPr>
          <p:cNvPr id="3074" name="Content Placeholder 3"/>
          <p:cNvPicPr>
            <a:picLocks noChangeAspect="1"/>
          </p:cNvPicPr>
          <p:nvPr/>
        </p:nvPicPr>
        <p:blipFill>
          <a:blip r:embed="rId3"/>
          <a:srcRect/>
          <a:stretch>
            <a:fillRect/>
          </a:stretch>
        </p:blipFill>
        <p:spPr bwMode="auto">
          <a:xfrm>
            <a:off x="-3119502" y="-5000684"/>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595406" y="428604"/>
            <a:ext cx="8001056" cy="5857916"/>
          </a:xfrm>
        </p:spPr>
        <p:txBody>
          <a:bodyPr rtlCol="0">
            <a:noAutofit/>
          </a:bodyPr>
          <a:lstStyle/>
          <a:p>
            <a:pPr algn="l" eaLnBrk="1" fontAlgn="auto" hangingPunct="1">
              <a:spcAft>
                <a:spcPts val="0"/>
              </a:spcAft>
              <a:defRPr/>
            </a:pP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Особливості</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усвідомлення</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своєї</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стигми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різними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категоріями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стигматизованих</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(за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А.Асмусом</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1. </a:t>
            </a:r>
            <a:r>
              <a:rPr lang="ru-RU" sz="2000" b="1" dirty="0" err="1"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Вроджена</a:t>
            </a:r>
            <a: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 стигма </a:t>
            </a:r>
            <a: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2. Стигма </a:t>
            </a:r>
            <a:r>
              <a:rPr lang="ru-RU" sz="2000" b="1" dirty="0" err="1"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внаслідок</a:t>
            </a:r>
            <a: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хвороби</a:t>
            </a:r>
            <a: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 </a:t>
            </a:r>
            <a:b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3. Стигма </a:t>
            </a:r>
            <a:r>
              <a:rPr lang="ru-RU" sz="2000" b="1" dirty="0" err="1"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приналежності</a:t>
            </a:r>
            <a: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 до </a:t>
            </a:r>
            <a:r>
              <a:rPr lang="ru-RU" sz="2000" b="1" dirty="0" err="1"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меншості</a:t>
            </a:r>
            <a:r>
              <a:rPr lang="ru-RU"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 </a:t>
            </a:r>
            <a: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solidFill>
                  <a:schemeClr val="tx2">
                    <a:lumMod val="50000"/>
                  </a:schemeClr>
                </a:solidFill>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6146" name="AutoShape 2"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0" name="AutoShape 6"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3162300" y="-5356225"/>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595406" y="428604"/>
            <a:ext cx="8001056" cy="5857916"/>
          </a:xfrm>
        </p:spPr>
        <p:txBody>
          <a:bodyPr rtlCol="0">
            <a:noAutofit/>
          </a:bodyPr>
          <a:lstStyle/>
          <a:p>
            <a:pPr algn="l" eaLnBrk="1" fontAlgn="auto" hangingPunct="1">
              <a:spcAft>
                <a:spcPts val="0"/>
              </a:spcAft>
              <a:defRPr/>
            </a:pP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Особливості</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усвідомлення</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своєї</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стигми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різними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категоріями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стигматизованих</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(за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А.Асмусом</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1.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Вроджена</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стигма </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мають</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можуть</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раннього</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дитинства</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жити</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цим</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«дефектом» та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реакцієй</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оточуючих</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на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нього</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Усвідомлення</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своєї</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стигми</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відбувається</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поступово</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в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процесі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спілкування</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нормальними</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дітьми</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дорослими</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a:t>
            </a:r>
            <a:b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6146" name="AutoShape 2"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0" name="AutoShape 6"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530" name="Picture 2" descr="il est temps de briser le silence - stigma photos et images de collection"/>
          <p:cNvPicPr>
            <a:picLocks noChangeAspect="1" noChangeArrowheads="1"/>
          </p:cNvPicPr>
          <p:nvPr/>
        </p:nvPicPr>
        <p:blipFill>
          <a:blip r:embed="rId3"/>
          <a:srcRect/>
          <a:stretch>
            <a:fillRect/>
          </a:stretch>
        </p:blipFill>
        <p:spPr bwMode="auto">
          <a:xfrm>
            <a:off x="8310578" y="4071942"/>
            <a:ext cx="3150376" cy="2100251"/>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3162300" y="-5356225"/>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595406" y="428604"/>
            <a:ext cx="8001056" cy="5857916"/>
          </a:xfrm>
        </p:spPr>
        <p:txBody>
          <a:bodyPr rtlCol="0">
            <a:noAutofit/>
          </a:bodyPr>
          <a:lstStyle/>
          <a:p>
            <a:pPr algn="l" eaLnBrk="1" fontAlgn="auto" hangingPunct="1">
              <a:spcAft>
                <a:spcPts val="0"/>
              </a:spcAft>
              <a:defRPr/>
            </a:pP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Особливості</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усвідомлення</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своєї</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стигми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різними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категоріями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стигматизованих</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(за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А.Асмусом</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2. Стигма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внаслідок</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хвороби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якщо</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стигма</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проявляється</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в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подальшому</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житті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людини</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то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розуміння</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своєї</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нормальності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вже</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сформоване</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особливо проблемною буде нова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ідентифікація</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можливе</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обесцінення</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себе як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особистості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Стигма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може</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стати новою хворобою, яка так само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обтяжлива</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як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перша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може</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стати основною причиною, яка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перешкоджає</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одужанню</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6146" name="AutoShape 2"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0" name="AutoShape 6"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3554" name="Picture 2" descr="en fauteuil roulant-bound femme visages inaccessibles escaliers.  droits civils. - stigma photos et images de collection"/>
          <p:cNvPicPr>
            <a:picLocks noChangeAspect="1" noChangeArrowheads="1"/>
          </p:cNvPicPr>
          <p:nvPr/>
        </p:nvPicPr>
        <p:blipFill>
          <a:blip r:embed="rId3"/>
          <a:srcRect/>
          <a:stretch>
            <a:fillRect/>
          </a:stretch>
        </p:blipFill>
        <p:spPr bwMode="auto">
          <a:xfrm>
            <a:off x="8167702" y="4286256"/>
            <a:ext cx="3143272" cy="2095515"/>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3162300" y="-5356225"/>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595406" y="428604"/>
            <a:ext cx="8001056" cy="5857916"/>
          </a:xfrm>
        </p:spPr>
        <p:txBody>
          <a:bodyPr rtlCol="0">
            <a:noAutofit/>
          </a:bodyPr>
          <a:lstStyle/>
          <a:p>
            <a:pPr algn="l" eaLnBrk="1" fontAlgn="auto" hangingPunct="1">
              <a:spcAft>
                <a:spcPts val="0"/>
              </a:spcAft>
              <a:defRPr/>
            </a:pP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Особливості</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усвідомлення</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своєї</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стигми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різними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категоріями</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стигматизованих</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(за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А.Асмусом</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3. Стигма </a:t>
            </a:r>
            <a:r>
              <a:rPr lang="ru-RU"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приналежності</a:t>
            </a:r>
            <a:r>
              <a:rPr lang="ru-RU"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до </a:t>
            </a:r>
            <a:r>
              <a:rPr lang="ru-RU"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меншості</a:t>
            </a:r>
            <a:r>
              <a:rPr lang="ru-RU"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(Н: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долі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євреїв</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в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Третьому</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Рейху) –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ці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люди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фізично</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психічно</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нормальні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вони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живуть</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в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оточенні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людей в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рівній</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мірі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стигматизованих</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Може</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бути як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народження</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так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в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результаті</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життєвих</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змін</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еміграція</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в</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країни</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20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іншою</a:t>
            </a: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культурою</a:t>
            </a: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6146" name="AutoShape 2"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0" name="AutoShape 6"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4578" name="AutoShape 2" descr="Фільм Хлопчик в смугастій піжамі (2008) онлайн українською мовою в H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Хлопчик у смугастій піжамі (2008) - Кінобаза"/>
          <p:cNvPicPr>
            <a:picLocks noChangeAspect="1" noChangeArrowheads="1"/>
          </p:cNvPicPr>
          <p:nvPr/>
        </p:nvPicPr>
        <p:blipFill>
          <a:blip r:embed="rId3"/>
          <a:srcRect/>
          <a:stretch>
            <a:fillRect/>
          </a:stretch>
        </p:blipFill>
        <p:spPr bwMode="auto">
          <a:xfrm>
            <a:off x="7810512" y="4143380"/>
            <a:ext cx="3662877" cy="2060369"/>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3162300" y="-5356225"/>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595406" y="428604"/>
            <a:ext cx="8001056" cy="5857916"/>
          </a:xfrm>
        </p:spPr>
        <p:txBody>
          <a:bodyPr rtlCol="0">
            <a:noAutofit/>
          </a:bodyPr>
          <a:lstStyle/>
          <a:p>
            <a:pPr algn="l" eaLnBrk="1" fontAlgn="auto" hangingPunct="1">
              <a:spcAft>
                <a:spcPts val="0"/>
              </a:spcAft>
              <a:defRPr/>
            </a:pP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Шляхи </a:t>
            </a:r>
            <a:r>
              <a:rPr lang="ru-RU"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дестигматизації</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t>
            </a:r>
            <a:r>
              <a:rPr lang="uk-UA"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на прикладі </a:t>
            </a:r>
            <a:r>
              <a:rPr lang="uk-UA" sz="2000" b="1" dirty="0" err="1"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дестигматизації</a:t>
            </a:r>
            <a:r>
              <a:rPr lang="uk-UA"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людей з шизофренією</a:t>
            </a: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solidFill>
                  <a:schemeClr val="accent2">
                    <a:lumMod val="75000"/>
                  </a:schemeClr>
                </a:solidFill>
                <a:latin typeface="George" panose="02000500000000000000" pitchFamily="50" charset="0"/>
                <a:cs typeface="Times New Roman" pitchFamily="18" charset="0"/>
              </a:rPr>
            </a:br>
            <a: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ru-RU"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en-US"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1. </a:t>
            </a: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Відмовитися хворому на шизофренію та його родичам від пошуку </a:t>
            </a:r>
            <a:r>
              <a:rPr lang="uk-UA" sz="20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“винних”</a:t>
            </a:r>
            <a:r>
              <a:rPr lang="uk-UA" sz="20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Тривалий</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час в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психіатрії</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вважалось</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що</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захворювання</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на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шизофренію</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повязано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особливостями</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виховання</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дитини</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Був</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введений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спеціальний</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термін</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шизофренічна</a:t>
            </a:r>
            <a:r>
              <a:rPr lang="ru-RU" sz="1600" b="1" dirty="0"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мати</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тобто</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така</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що</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вербально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виражає</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одні</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емоціні</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реакції</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а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невербально</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інші</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Ця</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концепція</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була</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повністю</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спростована</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науковцями</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на початку 60х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років</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оскільки</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через ряд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наукових</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досліджень</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не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було</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виявлено</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стійкого</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кореляційного</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звязку</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між</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цими</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змінними</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Кожий</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нас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може</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опинитися</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в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ситуації</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приходу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непроханих</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гостей,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яким</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ми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можемо</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посміхатися</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але</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про себе бути не в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захваті</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від</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такої</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спонтанної</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ідеї</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a:t>
            </a:r>
            <a:b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На думку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Асмуса</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Фінзена</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будь-які</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обвинувачення</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такого роду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варто</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рубити</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на корню»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відхиляти</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Це</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і</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є</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вклад в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подолання</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t>
            </a:r>
            <a:r>
              <a:rPr lang="ru-RU" sz="1600" b="1" dirty="0" err="1" smtClean="0">
                <a:ln w="9000" cmpd="sng">
                  <a:solidFill>
                    <a:schemeClr val="accent4">
                      <a:shade val="50000"/>
                      <a:satMod val="120000"/>
                    </a:schemeClr>
                  </a:solidFill>
                  <a:prstDash val="solid"/>
                </a:ln>
                <a:latin typeface="George" panose="02000500000000000000" pitchFamily="50" charset="0"/>
                <a:cs typeface="Times New Roman" pitchFamily="18" charset="0"/>
              </a:rPr>
              <a:t>стигми</a:t>
            </a:r>
            <a:r>
              <a:rPr lang="ru-RU"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a:t>
            </a:r>
            <a: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16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b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6146" name="AutoShape 2"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0" name="AutoShape 6" descr="illustrations, cliparts, dessins animés et icônes de femme triste assise dans la foule - vict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6626" name="Picture 2" descr="illustrations, cliparts, dessins animés et icônes de therapy - schizophrenie relatives"/>
          <p:cNvPicPr>
            <a:picLocks noChangeAspect="1" noChangeArrowheads="1"/>
          </p:cNvPicPr>
          <p:nvPr/>
        </p:nvPicPr>
        <p:blipFill>
          <a:blip r:embed="rId3"/>
          <a:srcRect/>
          <a:stretch>
            <a:fillRect/>
          </a:stretch>
        </p:blipFill>
        <p:spPr bwMode="auto">
          <a:xfrm>
            <a:off x="9382148" y="4429132"/>
            <a:ext cx="2428892" cy="1746263"/>
          </a:xfrm>
          <a:prstGeom prst="rect">
            <a:avLst/>
          </a:prstGeom>
          <a:noFill/>
        </p:spPr>
      </p:pic>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3854</TotalTime>
  <Words>248</Words>
  <Application>Microsoft Office PowerPoint</Application>
  <PresentationFormat>Произвольный</PresentationFormat>
  <Paragraphs>31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Стигматизація та дестигматизація</vt:lpstr>
      <vt:lpstr>1. На Вашу думку, набуття соціальної стигми відбувається поступово чи то є одномоментна дія? Наведіть приклади  2. Які, на Вашу думку, можуть бути шляхи попередження стигматизації людини?  3. Що, на Вашу думку, може допомогти людині позбутися вже отриманої стигми?    </vt:lpstr>
      <vt:lpstr>Асмус Фінзен  (Asmus Finzen) 1940  швейцарський дослідник, д.мед.наук, психіатр   </vt:lpstr>
      <vt:lpstr>  </vt:lpstr>
      <vt:lpstr>Особливості усвідомлення своєї  стигми різними категоріями  стигматизованих (за А.Асмусом):  1. Вроджена стигма  2. Стигма внаслідок хвороби  3. Стигма приналежності до меншості    </vt:lpstr>
      <vt:lpstr>Особливості усвідомлення своєї стигми різними категоріями стигматизованих (за А.Асмусом):  1. Вроджена стигма – мають і можуть з раннього дитинства жити з цим «дефектом» та реакцієй оточуючих на нього. Усвідомлення своєї стигми відбувається поступово, в процесі спілкування з «нормальними» дітьми і дорослими.     </vt:lpstr>
      <vt:lpstr>Особливості усвідомлення своєї стигми різними категоріями стигматизованих (за А.Асмусом):    2. Стигма внаслідок хвороби – якщо стигма проявляється в подальшому житті людини, то розуміння своєї «нормальності» вже сформоване і особливо проблемною буде нова ідентифікація: можливе обесцінення себе як особистості. Стигма може стати новою хворобою, яка так само обтяжлива як і перша і може стати основною причиною, яка перешкоджає одужанню    </vt:lpstr>
      <vt:lpstr>Особливості усвідомлення своєї стигми різними категоріями стигматизованих (за А.Асмусом):   3. Стигма приналежності до меншості (Н: долі євреїв в Третьому Рейху) – ці люди  фізично і психічно «нормальні», вони живуть в оточенні людей в рівній мірі стигматизованих. Може бути як з народження, так і в результаті життєвих змін: еміграція в країни з іншою культурою   </vt:lpstr>
      <vt:lpstr>Шляхи дестигматизації (на прикладі дестигматизації людей з шизофренією):   1. Відмовитися хворому на шизофренію та його родичам від пошуку “винних” Тривалий час в психіатрії вважалось, що захворювання на шизофренію повязано з особливостями виховання дитини. Був введений спеціальний термін «шизофренічна мати» – тобто така, що вербально виражає одні емоціні реакції, а невербально – інші. Ця концепція була повністю спростована науковцями на початку 60х років, оскільки через ряд наукових досліджень не було виявлено стійкого кореляційного звязку між цими змінними! Кожий з нас може опинитися в ситуації приходу непроханих гостей, яким ми можемо посміхатися, але про себе бути не в захваті від такої спонтанної ідеї. На думку Асмуса Фінзена – будь-які обвинувачення такого роду варто «рубити на корню» і відхиляти! Це і є вклад в подолання стигми!   </vt:lpstr>
      <vt:lpstr>Шляхи дестигматизації (на прикладі дестигматизації людей з шизофренією):   2. На питання “Чи варто з цим жити?” мати однозначно стверджувану відповідь Хворому на шизофренію та його близьким максимально бути орієнтованими на життя, поліпшення умов і можливостей життя і навіть не піднімати питання щодо сенсу життя з хворобою! Ризик суїцидальної поведінки у людей з шизофренією в 10 разів більше ніж у “здорових” людей.    «Це моє життя, — сказала нещодавно одна з моїх пацієнток, — я не маю іншої. Я хочу прожити її і хочу побачити, що зможу з нею зробити»   </vt:lpstr>
      <vt:lpstr>Шляхи дестигматизації (на прикладі дестигматизації людей з шизофренією):   3. Інформаційна політика та роз'яснення.  Проводити інформаційну політику серед населення щодо розтлумачення особливостей захворювання: його прояви та найголовніше – особливості агресивності та можливості небезпеки для інших людей. Спираючись на багаторічні дослідження особливостей прояву агресії людей хворих на шизофренію Асмус Фінзен зазначає на існування стійкого міфу щодо агресивності хворих. Але отримані дані вказують на відсутність статистично значущих даних щодо більш агресивної поведінки хворих на шизофренцію. Радше мова йте про прицільну увагу преси до випадку порушення правопорядку або скоєння злочину цими людьми.    </vt:lpstr>
      <vt:lpstr>Шляхи дестигматизації (на прикладі дестигматизації людей з шизофренією):   4. Історії успіху Надефективними є широкий розголос історій успіху людей, яким вдалося добитися значних успіхів у подоланні стигми через надприродні таланти, особливі здібності, значні успіхи в тій або іншій сфері.   Нобелівська премія в галузі економічних наук за 1994 була присвоєна математику Джону Форбсу Нешу. У молодості Неш захистив новаторську докторську дисертацію з теорії гри, яка надалі набула великого значення для теорії економічних наук. Неш – нобелівський лауреат. Він страждає на шизофренію. Його психоз зумовив тривалу непрацездатність та інвалідність, поки, нарешті, не настало поліпшення    </vt:lpstr>
      <vt:lpstr>Завдання:  1. Подивитися фільм “Зелена книга” (2018)  2. Проаналізувати та скласти перелік стигм (визначені суспільством того часу) які проявлялися в поведінці головного героя Дона Шерлі  3. Визначити, як саме суспільство реагувало на стигми: визначте реакції оточення. 4. Подумайте, які стратегії дестигматизації були застосовані Доном Шерлі. Які дії героя привели до успіху і які виявилися не успішними  Приємного перегляду та аналізу!))      </vt:lpstr>
      <vt:lpstr>ДЯКУЮ ЗА УВАГУ! </vt:lpstr>
    </vt:vector>
  </TitlesOfParts>
  <Company>DNA Project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Програма практики з організації соціологічного дослідження</dc:title>
  <dc:creator>DNA7 X86</dc:creator>
  <cp:lastModifiedBy>kulik</cp:lastModifiedBy>
  <cp:revision>330</cp:revision>
  <dcterms:created xsi:type="dcterms:W3CDTF">2014-05-17T18:57:21Z</dcterms:created>
  <dcterms:modified xsi:type="dcterms:W3CDTF">2022-09-27T20:00:57Z</dcterms:modified>
</cp:coreProperties>
</file>