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271fc19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Етнолінгвістика</a:t>
            </a:r>
            <a:br>
              <a:rPr lang="uk-UA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як наука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18288"/>
            <a:ext cx="9144000" cy="6876288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7211144" cy="5976664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культурологічний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аспект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мотивології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 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діалектного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словотворення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(М.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Жуйкова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Олійник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Н. Данилюк, В.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Конобродська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 Г.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Аркушин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реконструкції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культурного тексту 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етнолінгвістичного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діалектно-культурних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ареалів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(В.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Конобродська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1085"/>
            <a:ext cx="9144000" cy="6876287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332656"/>
            <a:ext cx="7571184" cy="604867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обрядової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семантики,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закономірностей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лексико-семантичної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типології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структурно-семіотичного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концептуального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моделювання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(О. Тищенко);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етнології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тексту: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етнокультурна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етнопсихологічна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етнофілософька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мовних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символічним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значенням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проблема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мовного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символу (В. Кононенко, М.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Голянич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 В.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Жайворонок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c017f_e0fb2b97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57100"/>
            <a:ext cx="9144000" cy="69151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8964488" cy="6669360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Різноплановість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тематики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етнолінгвістики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призвела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час до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вироблення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методології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яка б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ознаменувала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появу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етнолінгвістичної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етнолінгвістикою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постає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широке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коло проблем,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системне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накопичення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традиційну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культуру та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достатнього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корпусу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свідчень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уможливить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реконструкції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культурних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текстів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географічне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представлення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традиційної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етнолінгвістичного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картографування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матеріальної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духовної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етнолінгвістичних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атласів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словників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взаємозв'язку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взаємозумовленості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етимології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традиційної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5472609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Різнопланові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превалюють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етнолінгвістиці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за тематикою, за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представлення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подачі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географічною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приналежністю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54424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13063"/>
            <a:ext cx="9144000" cy="6871063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260648"/>
            <a:ext cx="7200800" cy="6192688"/>
          </a:xfrm>
        </p:spPr>
        <p:txBody>
          <a:bodyPr>
            <a:normAutofit fontScale="85000" lnSpcReduction="20000"/>
          </a:bodyPr>
          <a:lstStyle/>
          <a:p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розглядає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етнолінгвістика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зумовлюють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близький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суміжними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науками та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постійними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відгалуженнями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етнолінгвістика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стику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соціології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лінгвістики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етнології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психології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логіки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семіотики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структурної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антропології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культурології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та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744988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26893"/>
            <a:ext cx="9144000" cy="6884894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9144000" cy="5649491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виокремились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сформувались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самостійні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— 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соціолінгвістика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етнопсихолінгвіс-тика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етнолінгвістична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географія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та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суттєво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доповнюють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збагачують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етнолінгвістику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4271fc191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8964488" cy="6336704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М. Толстой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вважає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етнолінгвістика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аспекті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етносом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– </a:t>
            </a:r>
            <a:r>
              <a:rPr lang="ru-RU" sz="3500" i="1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500" i="1" dirty="0" err="1" smtClean="0">
                <a:latin typeface="Times New Roman" pitchFamily="18" charset="0"/>
                <a:cs typeface="Times New Roman" pitchFamily="18" charset="0"/>
              </a:rPr>
              <a:t>етнос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подібно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до того, як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психолінгвістика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розглядає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аспекті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500" i="1" dirty="0" err="1" smtClean="0">
                <a:latin typeface="Times New Roman" pitchFamily="18" charset="0"/>
                <a:cs typeface="Times New Roman" pitchFamily="18" charset="0"/>
              </a:rPr>
              <a:t>мова:людська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err="1" smtClean="0">
                <a:latin typeface="Times New Roman" pitchFamily="18" charset="0"/>
                <a:cs typeface="Times New Roman" pitchFamily="18" charset="0"/>
              </a:rPr>
              <a:t>психіка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прикладна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лінгвістика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– </a:t>
            </a:r>
            <a:r>
              <a:rPr lang="ru-RU" sz="3500" i="1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: практична </a:t>
            </a:r>
            <a:r>
              <a:rPr lang="ru-RU" sz="3500" i="1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соціолінгвістика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– </a:t>
            </a:r>
            <a:r>
              <a:rPr lang="ru-RU" sz="3500" i="1" dirty="0" err="1" smtClean="0">
                <a:latin typeface="Times New Roman" pitchFamily="18" charset="0"/>
                <a:cs typeface="Times New Roman" pitchFamily="18" charset="0"/>
              </a:rPr>
              <a:t>мова:суспільство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психолінгвістика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математична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лінгвістика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вивчають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500" i="1" dirty="0" err="1" smtClean="0">
                <a:latin typeface="Times New Roman" pitchFamily="18" charset="0"/>
                <a:cs typeface="Times New Roman" pitchFamily="18" charset="0"/>
              </a:rPr>
              <a:t>внутрішню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сторону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та належать до «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внутрішньої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лінгвістики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етнолінгвістика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соціолінгвістика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обернуті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до </a:t>
            </a:r>
            <a:r>
              <a:rPr lang="ru-RU" sz="3500" i="1" dirty="0" err="1" smtClean="0">
                <a:latin typeface="Times New Roman" pitchFamily="18" charset="0"/>
                <a:cs typeface="Times New Roman" pitchFamily="18" charset="0"/>
              </a:rPr>
              <a:t>зовнішньої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зовнішня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лінгвістика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-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23731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той же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етнолінгвістика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соціолінгвістика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розділами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тїєю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різницею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перша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враховує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етноса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конкретного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соціуму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пізній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хронологічну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спрямованість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етнолінгвістика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на «живу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старовину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соціолінгвістика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сьогодення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розглядаючи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комунікативно-функціональному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структурно-описовому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нормативно-синхронному аспектах.</a:t>
            </a:r>
          </a:p>
          <a:p>
            <a:endParaRPr lang="ru-RU" sz="3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47664" y="188640"/>
            <a:ext cx="7056784" cy="5937523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Таким чином,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тнолінгвістика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конкурує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соціологією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лінгвістикою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етнографією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 фольклористикою 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культурологією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витісняє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самостійною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галуззю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наукою, яка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комплексні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Напрацювання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спільних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науковим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етнолінгвістики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суміжних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наук.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5112"/>
            <a:ext cx="9144000" cy="69231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2060848"/>
            <a:ext cx="7999040" cy="3805883"/>
          </a:xfrm>
        </p:spPr>
        <p:txBody>
          <a:bodyPr>
            <a:normAutofit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18287"/>
            <a:ext cx="9144000" cy="6876287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7704856" cy="6264696"/>
          </a:xfrm>
        </p:spPr>
        <p:txBody>
          <a:bodyPr>
            <a:norm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Етнолінгві́стика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грецьк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ethnos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плем'я, народ і 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lingua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мова) — це розділ мовознавства, що досліджує зв'язки між мовними та культурними явищами, тобто це напрям лінгвістичних досліджень, який вивчає мову у її відношенні до культури, взаємодію етнокультурних та етнопсихологічних чинників у функціонуванні та еволюції мови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-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88640"/>
            <a:ext cx="8964488" cy="5937523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Етнолінгвістика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виразником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зберігачем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культурної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субстанції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виражає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колективна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свідомість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менталітет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 «картина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склалися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етносі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соціумі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вся народна культура,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жанри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вербальні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(лексика та 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фразеологія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пареміологія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фольклор),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акціональні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(обряди),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ментальні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звичаї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вірування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54424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13063"/>
            <a:ext cx="9144000" cy="6871063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836712"/>
            <a:ext cx="7344816" cy="4886003"/>
          </a:xfrm>
        </p:spPr>
        <p:txBody>
          <a:bodyPr>
            <a:normAutofit lnSpcReduction="10000"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Етнолінгвістика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виникла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 межах 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антропології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грецьк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Ánthropos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 — науки, яка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досліджує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культуру,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етнографічні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лінгвістичні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археологічні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-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8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12616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Є.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Бартмінський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впевненний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«…на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званої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етнографії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етнографо-мовних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етнолінгвістика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безперечно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виводить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перший план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твердження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етносу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Вірування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звичаї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культура – все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бути прочитано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пізнано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5866"/>
            <a:ext cx="9144000" cy="6863866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04664"/>
            <a:ext cx="8640960" cy="5832648"/>
          </a:xfrm>
        </p:spPr>
        <p:txBody>
          <a:bodyPr>
            <a:normAutofit lnSpcReduction="10000"/>
          </a:bodyPr>
          <a:lstStyle/>
          <a:p>
            <a:r>
              <a:rPr lang="ru-RU" sz="3200" dirty="0" err="1" smtClean="0"/>
              <a:t>Українська</a:t>
            </a:r>
            <a:r>
              <a:rPr lang="ru-RU" sz="3200" dirty="0" smtClean="0"/>
              <a:t> </a:t>
            </a:r>
            <a:r>
              <a:rPr lang="ru-RU" sz="3200" dirty="0" err="1" smtClean="0"/>
              <a:t>етнолінгвістика</a:t>
            </a:r>
            <a:r>
              <a:rPr lang="ru-RU" sz="3200" dirty="0" smtClean="0"/>
              <a:t> </a:t>
            </a:r>
            <a:r>
              <a:rPr lang="ru-RU" sz="3200" dirty="0" err="1" smtClean="0"/>
              <a:t>спирається</a:t>
            </a:r>
            <a:r>
              <a:rPr lang="ru-RU" sz="3200" dirty="0" smtClean="0"/>
              <a:t> на </a:t>
            </a:r>
            <a:r>
              <a:rPr lang="ru-RU" sz="3200" dirty="0" err="1" smtClean="0"/>
              <a:t>здобутки</a:t>
            </a:r>
            <a:r>
              <a:rPr lang="ru-RU" sz="3200" dirty="0" smtClean="0"/>
              <a:t> </a:t>
            </a:r>
            <a:r>
              <a:rPr lang="ru-RU" sz="3200" dirty="0" err="1" smtClean="0"/>
              <a:t>зарубіжних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учених</a:t>
            </a:r>
            <a:r>
              <a:rPr lang="ru-RU" sz="3200" dirty="0" smtClean="0"/>
              <a:t>. </a:t>
            </a:r>
            <a:r>
              <a:rPr lang="ru-RU" sz="3200" dirty="0" err="1" smtClean="0"/>
              <a:t>Фіксацію</a:t>
            </a:r>
            <a:r>
              <a:rPr lang="ru-RU" sz="3200" dirty="0" smtClean="0"/>
              <a:t> </a:t>
            </a:r>
            <a:r>
              <a:rPr lang="ru-RU" sz="3200" dirty="0" err="1" smtClean="0"/>
              <a:t>інформації</a:t>
            </a:r>
            <a:r>
              <a:rPr lang="ru-RU" sz="3200" dirty="0" smtClean="0"/>
              <a:t> про </a:t>
            </a:r>
            <a:r>
              <a:rPr lang="ru-RU" sz="3200" dirty="0" err="1" smtClean="0"/>
              <a:t>українські</a:t>
            </a:r>
            <a:r>
              <a:rPr lang="ru-RU" sz="3200" dirty="0" smtClean="0"/>
              <a:t> </a:t>
            </a:r>
            <a:r>
              <a:rPr lang="ru-RU" sz="3200" dirty="0" err="1" smtClean="0"/>
              <a:t>традиції</a:t>
            </a:r>
            <a:r>
              <a:rPr lang="ru-RU" sz="3200" dirty="0" smtClean="0"/>
              <a:t>, </a:t>
            </a:r>
            <a:r>
              <a:rPr lang="ru-RU" sz="3200" dirty="0" err="1" smtClean="0"/>
              <a:t>звичаї</a:t>
            </a:r>
            <a:r>
              <a:rPr lang="ru-RU" sz="3200" dirty="0" smtClean="0"/>
              <a:t>, обряди </a:t>
            </a:r>
            <a:r>
              <a:rPr lang="ru-RU" sz="3200" dirty="0" err="1" smtClean="0"/>
              <a:t>здійснювали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польські</a:t>
            </a:r>
            <a:r>
              <a:rPr lang="ru-RU" sz="3200" dirty="0" smtClean="0"/>
              <a:t> </a:t>
            </a:r>
            <a:r>
              <a:rPr lang="ru-RU" sz="3200" dirty="0" err="1" smtClean="0"/>
              <a:t>науковці</a:t>
            </a:r>
            <a:r>
              <a:rPr lang="ru-RU" sz="3200" dirty="0" smtClean="0"/>
              <a:t> (К. </a:t>
            </a:r>
            <a:r>
              <a:rPr lang="ru-RU" sz="3200" dirty="0" err="1" smtClean="0"/>
              <a:t>Мошинський</a:t>
            </a:r>
            <a:r>
              <a:rPr lang="ru-RU" sz="3200" dirty="0" smtClean="0"/>
              <a:t>, С. </a:t>
            </a:r>
            <a:r>
              <a:rPr lang="ru-RU" sz="3200" dirty="0" err="1" smtClean="0"/>
              <a:t>Петкевич</a:t>
            </a:r>
            <a:r>
              <a:rPr lang="ru-RU" sz="3200" dirty="0" smtClean="0"/>
              <a:t>, О. </a:t>
            </a:r>
            <a:r>
              <a:rPr lang="ru-RU" sz="3200" dirty="0" err="1" smtClean="0"/>
              <a:t>Кольберг</a:t>
            </a:r>
            <a:r>
              <a:rPr lang="ru-RU" sz="3200" dirty="0" smtClean="0"/>
              <a:t>). </a:t>
            </a:r>
            <a:r>
              <a:rPr lang="ru-RU" sz="3200" dirty="0" err="1" smtClean="0"/>
              <a:t>Українська</a:t>
            </a:r>
            <a:r>
              <a:rPr lang="ru-RU" sz="3200" dirty="0" smtClean="0"/>
              <a:t> </a:t>
            </a:r>
            <a:r>
              <a:rPr lang="ru-RU" sz="3200" dirty="0" err="1" smtClean="0"/>
              <a:t>етнолінгвістика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розвивалась</a:t>
            </a:r>
            <a:r>
              <a:rPr lang="ru-RU" sz="3200" dirty="0" smtClean="0"/>
              <a:t> у </a:t>
            </a:r>
            <a:r>
              <a:rPr lang="ru-RU" sz="3200" dirty="0" err="1" smtClean="0"/>
              <a:t>тісному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взаємозв'язку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російською</a:t>
            </a:r>
            <a:r>
              <a:rPr lang="ru-RU" sz="3200" dirty="0" smtClean="0"/>
              <a:t>: </a:t>
            </a:r>
            <a:r>
              <a:rPr lang="ru-RU" sz="3200" dirty="0" err="1" smtClean="0"/>
              <a:t>спільний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збір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обробка</a:t>
            </a:r>
            <a:r>
              <a:rPr lang="ru-RU" sz="3200" dirty="0" smtClean="0"/>
              <a:t> </a:t>
            </a:r>
            <a:r>
              <a:rPr lang="ru-RU" sz="3200" dirty="0" err="1" smtClean="0"/>
              <a:t>етнолінгвістичної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інформації</a:t>
            </a:r>
            <a:r>
              <a:rPr lang="ru-RU" sz="3200" dirty="0" smtClean="0"/>
              <a:t> про </a:t>
            </a:r>
            <a:r>
              <a:rPr lang="ru-RU" sz="3200" dirty="0" err="1" smtClean="0"/>
              <a:t>родинні</a:t>
            </a:r>
            <a:r>
              <a:rPr lang="ru-RU" sz="3200" dirty="0" smtClean="0"/>
              <a:t> обряди </a:t>
            </a:r>
            <a:r>
              <a:rPr lang="ru-RU" sz="3200" dirty="0" err="1" smtClean="0"/>
              <a:t>українців</a:t>
            </a:r>
            <a:r>
              <a:rPr lang="ru-RU" sz="3200" dirty="0" smtClean="0"/>
              <a:t>, </a:t>
            </a:r>
            <a:r>
              <a:rPr lang="ru-RU" sz="3200" dirty="0" err="1" smtClean="0"/>
              <a:t>народну</a:t>
            </a:r>
            <a:r>
              <a:rPr lang="ru-RU" sz="3200" dirty="0" smtClean="0"/>
              <a:t> </a:t>
            </a:r>
            <a:r>
              <a:rPr lang="ru-RU" sz="3200" dirty="0" err="1" smtClean="0"/>
              <a:t>кулінарію</a:t>
            </a:r>
            <a:r>
              <a:rPr lang="ru-RU" sz="3200" dirty="0" smtClean="0"/>
              <a:t>, медицину, </a:t>
            </a:r>
            <a:r>
              <a:rPr lang="ru-RU" sz="3200" dirty="0" err="1" smtClean="0"/>
              <a:t>мовний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етикет</a:t>
            </a:r>
            <a:r>
              <a:rPr lang="ru-RU" sz="3200" dirty="0" smtClean="0"/>
              <a:t>, </a:t>
            </a:r>
            <a:r>
              <a:rPr lang="ru-RU" sz="3200" dirty="0" err="1" smtClean="0"/>
              <a:t>народну</a:t>
            </a:r>
            <a:r>
              <a:rPr lang="ru-RU" sz="3200" dirty="0" smtClean="0"/>
              <a:t> </a:t>
            </a:r>
            <a:r>
              <a:rPr lang="ru-RU" sz="3200" dirty="0" err="1" smtClean="0"/>
              <a:t>фразеологію</a:t>
            </a:r>
            <a:r>
              <a:rPr lang="ru-RU" sz="3200" dirty="0" smtClean="0"/>
              <a:t>. До </a:t>
            </a:r>
            <a:r>
              <a:rPr lang="ru-RU" sz="3200" dirty="0" err="1" smtClean="0"/>
              <a:t>цього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напрямку</a:t>
            </a:r>
            <a:r>
              <a:rPr lang="ru-RU" sz="3200" dirty="0" smtClean="0"/>
              <a:t> </a:t>
            </a:r>
            <a:r>
              <a:rPr lang="ru-RU" sz="3200" dirty="0" err="1" smtClean="0"/>
              <a:t>дотичними</a:t>
            </a:r>
            <a:r>
              <a:rPr lang="ru-RU" sz="3200" dirty="0" smtClean="0"/>
              <a:t>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ru-RU" sz="3200" dirty="0" err="1" smtClean="0"/>
              <a:t>суто</a:t>
            </a:r>
            <a:r>
              <a:rPr lang="ru-RU" sz="3200" dirty="0" smtClean="0"/>
              <a:t> </a:t>
            </a:r>
            <a:r>
              <a:rPr lang="ru-RU" sz="3200" dirty="0" err="1" smtClean="0"/>
              <a:t>лінгвістичні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дослідження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мовного</a:t>
            </a:r>
            <a:r>
              <a:rPr lang="ru-RU" sz="3200" dirty="0" smtClean="0"/>
              <a:t> боку </a:t>
            </a:r>
            <a:r>
              <a:rPr lang="ru-RU" sz="3200" dirty="0" err="1" smtClean="0"/>
              <a:t>культурних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явищ</a:t>
            </a:r>
            <a:r>
              <a:rPr lang="ru-RU" sz="3200" dirty="0" smtClean="0"/>
              <a:t>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18288"/>
            <a:ext cx="9144000" cy="6876288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23728" y="764704"/>
            <a:ext cx="6624736" cy="5246043"/>
          </a:xfrm>
        </p:spPr>
        <p:txBody>
          <a:bodyPr/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О.Потебня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та 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Г.Шпет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працями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галузях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лінгвістики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фольклористи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психології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вдосконалили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інструментарій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етнолінгвістики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30315" y="-41084"/>
            <a:ext cx="9174315" cy="6899084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7992888" cy="6408712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Етнолінгвістика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різноаспектністю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Найактуальнішими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напрямки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тематичних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діалектної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лексики, де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поєднується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лексична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проблематика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проблемою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культурної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лексика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ткацтва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(І.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Ніколаєнко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кулінарна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лексика (Є.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Турчин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номінації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традиційного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одягу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взуття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(Г.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Гримашевич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 М.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Никончук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Пономар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ботанічна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лексика (М.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Поістогова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olotayaOsenPrintMin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10159"/>
            <a:ext cx="9144000" cy="6868159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332656"/>
            <a:ext cx="7776864" cy="6192688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традиційної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весільні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звичаї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(П. Романюк, М.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Бігусяк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Дроботенко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 І.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Магрицька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поховально-поминальні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обряди (В.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Конобродська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календарні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обряди (Г.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Аркушин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К.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Глуховцева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М. Шарапа);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міфологічно-демонологічна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сфера (П.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Гриценко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Н.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Хобзей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етики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Миронюк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С. Богдан);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545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Етнолінгвістика як наука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Етнолінгвістика</dc:title>
  <dc:creator>User</dc:creator>
  <cp:lastModifiedBy>User</cp:lastModifiedBy>
  <cp:revision>17</cp:revision>
  <dcterms:created xsi:type="dcterms:W3CDTF">2015-03-28T16:18:06Z</dcterms:created>
  <dcterms:modified xsi:type="dcterms:W3CDTF">2015-03-28T20:22:26Z</dcterms:modified>
</cp:coreProperties>
</file>