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8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4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3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1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0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6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87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2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8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5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8595B49-813B-4FFC-8185-7C7E5899E58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EB5681F-8887-4236-90AA-3704320A3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5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БІОМЕДИЧНІ СЕНСОРИ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09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3376"/>
            <a:ext cx="9784080" cy="150876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Класифікація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5016500" y="4594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 принципом дії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8600" y="1915822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магнітоелектричні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25500" y="3372208"/>
            <a:ext cx="2694627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п’єзоелектричні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82099" y="3342336"/>
            <a:ext cx="2578099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тензорезистивні</a:t>
            </a:r>
            <a:r>
              <a:rPr lang="uk-UA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417050" y="2057037"/>
            <a:ext cx="2593656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піроелектричні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3" name="Прямая со стрелкой 12"/>
          <p:cNvCxnSpPr>
            <a:stCxn id="3" idx="5"/>
          </p:cNvCxnSpPr>
          <p:nvPr/>
        </p:nvCxnSpPr>
        <p:spPr>
          <a:xfrm>
            <a:off x="7076124" y="1554289"/>
            <a:ext cx="2340926" cy="210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7"/>
          </p:cNvCxnSpPr>
          <p:nvPr/>
        </p:nvCxnSpPr>
        <p:spPr>
          <a:xfrm flipH="1">
            <a:off x="3125508" y="1490580"/>
            <a:ext cx="2244053" cy="2069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631443" y="1267765"/>
            <a:ext cx="2399029" cy="1172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1"/>
          </p:cNvCxnSpPr>
          <p:nvPr/>
        </p:nvCxnSpPr>
        <p:spPr>
          <a:xfrm>
            <a:off x="7357111" y="1200091"/>
            <a:ext cx="2439771" cy="1044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Что такое датчик? » Словарик робототехн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2773280"/>
            <a:ext cx="3780849" cy="37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7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178713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8115" algn="r">
              <a:spcAft>
                <a:spcPts val="0"/>
              </a:spcAft>
            </a:pPr>
            <a:r>
              <a:rPr lang="uk-UA" sz="24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Приклади</a:t>
            </a:r>
            <a:r>
              <a:rPr lang="uk-UA" sz="2400" spc="-15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фізичних</a:t>
            </a:r>
            <a:r>
              <a:rPr lang="uk-UA" sz="2400" spc="-15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ефектів,</a:t>
            </a:r>
            <a:r>
              <a:rPr lang="uk-UA" sz="2400" spc="-2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які</a:t>
            </a:r>
            <a:r>
              <a:rPr lang="uk-UA" sz="2400" spc="-1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використовуються</a:t>
            </a:r>
            <a:r>
              <a:rPr lang="uk-UA" sz="2400" spc="-15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для побудови сенсорів</a:t>
            </a:r>
            <a:endParaRPr lang="ru-RU" sz="2400" dirty="0">
              <a:latin typeface="Corbel" panose="020B0503020204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91940"/>
              </p:ext>
            </p:extLst>
          </p:nvPr>
        </p:nvGraphicFramePr>
        <p:xfrm>
          <a:off x="127001" y="640379"/>
          <a:ext cx="11976099" cy="61842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064130"/>
                <a:gridCol w="4172537"/>
                <a:gridCol w="4739432"/>
              </a:tblGrid>
              <a:tr h="599848">
                <a:tc>
                  <a:txBody>
                    <a:bodyPr/>
                    <a:lstStyle/>
                    <a:p>
                      <a:pPr marL="6794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</a:endParaRPr>
                    </a:p>
                    <a:p>
                      <a:pPr marL="6794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</a:endParaRPr>
                    </a:p>
                    <a:p>
                      <a:pPr marL="6794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Ефект</a:t>
                      </a:r>
                      <a:r>
                        <a:rPr lang="uk-UA" sz="2000" b="1" spc="-10" dirty="0" smtClean="0">
                          <a:effectLst/>
                        </a:rPr>
                        <a:t> </a:t>
                      </a:r>
                      <a:r>
                        <a:rPr lang="uk-UA" sz="2000" b="1" dirty="0">
                          <a:effectLst/>
                        </a:rPr>
                        <a:t>або</a:t>
                      </a:r>
                      <a:r>
                        <a:rPr lang="uk-UA" sz="2000" b="1" spc="-5" dirty="0">
                          <a:effectLst/>
                        </a:rPr>
                        <a:t> </a:t>
                      </a:r>
                      <a:r>
                        <a:rPr lang="uk-UA" sz="2000" b="1" dirty="0">
                          <a:effectLst/>
                        </a:rPr>
                        <a:t>явище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9690">
                        <a:spcAft>
                          <a:spcPts val="0"/>
                        </a:spcAft>
                        <a:tabLst>
                          <a:tab pos="101409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 marR="59690">
                        <a:spcAft>
                          <a:spcPts val="0"/>
                        </a:spcAft>
                        <a:tabLst>
                          <a:tab pos="101409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Схема </a:t>
                      </a:r>
                      <a:r>
                        <a:rPr lang="uk-UA" sz="2000" spc="-5" dirty="0" smtClean="0">
                          <a:effectLst/>
                        </a:rPr>
                        <a:t>перетворення </a:t>
                      </a:r>
                      <a:r>
                        <a:rPr lang="uk-UA" sz="2000" spc="-335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енергії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0960">
                        <a:spcAft>
                          <a:spcPts val="0"/>
                        </a:spcAft>
                        <a:tabLst>
                          <a:tab pos="175196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 marR="60960">
                        <a:spcAft>
                          <a:spcPts val="0"/>
                        </a:spcAft>
                        <a:tabLst>
                          <a:tab pos="175196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Фізична </a:t>
                      </a:r>
                      <a:r>
                        <a:rPr lang="uk-UA" sz="2000" spc="-5" dirty="0" smtClean="0">
                          <a:effectLst/>
                        </a:rPr>
                        <a:t>сутність</a:t>
                      </a:r>
                      <a:r>
                        <a:rPr lang="uk-UA" sz="2000" spc="-335" dirty="0" smtClean="0">
                          <a:effectLst/>
                        </a:rPr>
                        <a:t>   </a:t>
                      </a:r>
                      <a:r>
                        <a:rPr lang="uk-UA" sz="2000" dirty="0" smtClean="0">
                          <a:effectLst/>
                        </a:rPr>
                        <a:t>перетворення</a:t>
                      </a:r>
                      <a:r>
                        <a:rPr lang="uk-UA" sz="2000" spc="-15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енергії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9773">
                <a:tc>
                  <a:txBody>
                    <a:bodyPr/>
                    <a:lstStyle/>
                    <a:p>
                      <a:pPr marL="67945" marR="245745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Теплове</a:t>
                      </a:r>
                      <a:r>
                        <a:rPr lang="uk-UA" sz="2000" spc="5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випромінювання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0960">
                        <a:spcAft>
                          <a:spcPts val="0"/>
                        </a:spcAft>
                        <a:tabLst>
                          <a:tab pos="870585" algn="l"/>
                          <a:tab pos="1593850" algn="l"/>
                          <a:tab pos="194754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 marR="60960">
                        <a:spcAft>
                          <a:spcPts val="0"/>
                        </a:spcAft>
                        <a:tabLst>
                          <a:tab pos="870585" algn="l"/>
                          <a:tab pos="1593850" algn="l"/>
                          <a:tab pos="194754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Теплова</a:t>
                      </a:r>
                      <a:r>
                        <a:rPr lang="uk-UA" sz="2000" dirty="0">
                          <a:effectLst/>
                        </a:rPr>
                        <a:t>	енергія		</a:t>
                      </a:r>
                      <a:r>
                        <a:rPr lang="uk-UA" sz="2000" spc="-10" dirty="0">
                          <a:effectLst/>
                        </a:rPr>
                        <a:t>ІЧ</a:t>
                      </a:r>
                      <a:r>
                        <a:rPr lang="uk-UA" sz="2000" spc="-335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випромінювання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2230">
                        <a:spcAft>
                          <a:spcPts val="0"/>
                        </a:spcAft>
                        <a:tabLst>
                          <a:tab pos="1851025" algn="l"/>
                        </a:tabLst>
                      </a:pPr>
                      <a:r>
                        <a:rPr lang="uk-UA" sz="2000" b="0" dirty="0">
                          <a:effectLst/>
                        </a:rPr>
                        <a:t>При</a:t>
                      </a:r>
                      <a:r>
                        <a:rPr lang="uk-UA" sz="2000" b="0" spc="75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підвищенні</a:t>
                      </a:r>
                      <a:r>
                        <a:rPr lang="uk-UA" sz="2000" b="0" spc="85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температури</a:t>
                      </a:r>
                      <a:r>
                        <a:rPr lang="uk-UA" sz="2000" b="0" spc="-335" dirty="0">
                          <a:effectLst/>
                        </a:rPr>
                        <a:t> </a:t>
                      </a:r>
                      <a:r>
                        <a:rPr lang="uk-UA" sz="2000" b="0" dirty="0" smtClean="0">
                          <a:effectLst/>
                        </a:rPr>
                        <a:t>фізичного </a:t>
                      </a:r>
                      <a:r>
                        <a:rPr lang="uk-UA" sz="2000" b="0" spc="-5" dirty="0" smtClean="0">
                          <a:effectLst/>
                        </a:rPr>
                        <a:t>об’єкту </a:t>
                      </a:r>
                      <a:r>
                        <a:rPr lang="uk-UA" sz="2000" b="0" dirty="0" smtClean="0">
                          <a:effectLst/>
                        </a:rPr>
                        <a:t>спостерігається </a:t>
                      </a:r>
                      <a:r>
                        <a:rPr lang="uk-UA" sz="2000" b="0" spc="-5" dirty="0" smtClean="0">
                          <a:effectLst/>
                        </a:rPr>
                        <a:t>оптичне </a:t>
                      </a:r>
                      <a:r>
                        <a:rPr lang="uk-UA" sz="2000" b="0" spc="-335" dirty="0" smtClean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випромінювання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1606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Ефект</a:t>
                      </a:r>
                      <a:r>
                        <a:rPr lang="uk-UA" sz="2000" spc="-10" dirty="0" smtClean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Зеєбека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Температура </a:t>
                      </a:r>
                      <a:r>
                        <a:rPr lang="uk-UA" sz="2000" spc="-5" dirty="0" smtClean="0">
                          <a:effectLst/>
                        </a:rPr>
                        <a:t>            </a:t>
                      </a:r>
                      <a:r>
                        <a:rPr lang="uk-UA" sz="2000" dirty="0" smtClean="0">
                          <a:effectLst/>
                        </a:rPr>
                        <a:t>електрика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1595">
                        <a:spcAft>
                          <a:spcPts val="0"/>
                        </a:spcAft>
                        <a:tabLst>
                          <a:tab pos="1159510" algn="l"/>
                          <a:tab pos="1638935" algn="l"/>
                          <a:tab pos="1878330" algn="l"/>
                          <a:tab pos="2346960" algn="l"/>
                        </a:tabLst>
                      </a:pPr>
                      <a:r>
                        <a:rPr lang="uk-UA" sz="2000" b="0" dirty="0" smtClean="0">
                          <a:effectLst/>
                        </a:rPr>
                        <a:t>Виникнення ЕРС в колі</a:t>
                      </a:r>
                      <a:r>
                        <a:rPr lang="uk-UA" sz="2000" b="0" dirty="0">
                          <a:effectLst/>
                        </a:rPr>
                        <a:t>	</a:t>
                      </a:r>
                      <a:r>
                        <a:rPr lang="uk-UA" sz="2000" b="0" dirty="0" smtClean="0">
                          <a:effectLst/>
                        </a:rPr>
                        <a:t>з біметалічними</a:t>
                      </a:r>
                      <a:r>
                        <a:rPr lang="uk-UA" sz="2000" b="0" spc="165" dirty="0" smtClean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з’єднаннями</a:t>
                      </a:r>
                      <a:r>
                        <a:rPr lang="uk-UA" sz="2000" b="0" spc="175" dirty="0">
                          <a:effectLst/>
                        </a:rPr>
                        <a:t> </a:t>
                      </a:r>
                      <a:r>
                        <a:rPr lang="uk-UA" sz="2000" b="0" dirty="0" smtClean="0">
                          <a:effectLst/>
                        </a:rPr>
                        <a:t>за різної</a:t>
                      </a:r>
                      <a:r>
                        <a:rPr lang="uk-UA" sz="2000" b="0" spc="-15" dirty="0" smtClean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температури</a:t>
                      </a:r>
                      <a:r>
                        <a:rPr lang="uk-UA" sz="2000" b="0" spc="-30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спаїв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9773">
                <a:tc>
                  <a:txBody>
                    <a:bodyPr/>
                    <a:lstStyle/>
                    <a:p>
                      <a:pPr marL="67945" marR="1974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 marR="1974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Піроелектричний</a:t>
                      </a:r>
                      <a:r>
                        <a:rPr lang="uk-UA" sz="2000" spc="-335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ефект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Температура</a:t>
                      </a:r>
                      <a:r>
                        <a:rPr lang="uk-UA" sz="2000" spc="-5" dirty="0" smtClean="0">
                          <a:effectLst/>
                        </a:rPr>
                        <a:t>             </a:t>
                      </a:r>
                      <a:r>
                        <a:rPr lang="uk-UA" sz="2000" dirty="0" smtClean="0">
                          <a:effectLst/>
                        </a:rPr>
                        <a:t>електрика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2865"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Виникнення</a:t>
                      </a:r>
                      <a:r>
                        <a:rPr lang="uk-UA" sz="2000" b="0" spc="5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електричних</a:t>
                      </a:r>
                      <a:r>
                        <a:rPr lang="uk-UA" sz="2000" b="0" spc="-335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зарядів</a:t>
                      </a:r>
                      <a:r>
                        <a:rPr lang="uk-UA" sz="2000" b="0" spc="5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на</a:t>
                      </a:r>
                      <a:r>
                        <a:rPr lang="uk-UA" sz="2000" b="0" spc="5" dirty="0">
                          <a:effectLst/>
                        </a:rPr>
                        <a:t> </a:t>
                      </a:r>
                      <a:r>
                        <a:rPr lang="uk-UA" sz="2000" b="0" dirty="0" smtClean="0">
                          <a:effectLst/>
                        </a:rPr>
                        <a:t>гранях деяких</a:t>
                      </a:r>
                      <a:r>
                        <a:rPr lang="uk-UA" sz="2000" b="0" spc="5" dirty="0" smtClean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кристалів</a:t>
                      </a:r>
                      <a:r>
                        <a:rPr lang="uk-UA" sz="2000" b="0" spc="90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при</a:t>
                      </a:r>
                      <a:r>
                        <a:rPr lang="uk-UA" sz="2000" b="0" spc="95" dirty="0">
                          <a:effectLst/>
                        </a:rPr>
                        <a:t> </a:t>
                      </a:r>
                      <a:r>
                        <a:rPr lang="uk-UA" sz="2000" b="0" dirty="0" smtClean="0">
                          <a:effectLst/>
                        </a:rPr>
                        <a:t>підвищенні температури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9773">
                <a:tc>
                  <a:txBody>
                    <a:bodyPr/>
                    <a:lstStyle/>
                    <a:p>
                      <a:pPr marL="67945" marR="274320"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 marR="274320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Ефект</a:t>
                      </a:r>
                      <a:r>
                        <a:rPr lang="uk-UA" sz="2000" spc="5" dirty="0" smtClean="0">
                          <a:effectLst/>
                        </a:rPr>
                        <a:t> </a:t>
                      </a:r>
                      <a:r>
                        <a:rPr lang="uk-UA" sz="2000" spc="-5" dirty="0">
                          <a:effectLst/>
                        </a:rPr>
                        <a:t>фотопровідності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0325">
                        <a:spcAft>
                          <a:spcPts val="0"/>
                        </a:spcAft>
                        <a:tabLst>
                          <a:tab pos="778510" algn="l"/>
                          <a:tab pos="115506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 marR="60325">
                        <a:spcAft>
                          <a:spcPts val="0"/>
                        </a:spcAft>
                        <a:tabLst>
                          <a:tab pos="778510" algn="l"/>
                          <a:tab pos="115506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Світло</a:t>
                      </a:r>
                      <a:r>
                        <a:rPr lang="uk-UA" sz="2000" dirty="0">
                          <a:effectLst/>
                        </a:rPr>
                        <a:t>		</a:t>
                      </a:r>
                      <a:r>
                        <a:rPr lang="uk-UA" sz="2000" dirty="0" smtClean="0">
                          <a:effectLst/>
                        </a:rPr>
                        <a:t>     </a:t>
                      </a:r>
                      <a:r>
                        <a:rPr lang="uk-UA" sz="2000" spc="-5" dirty="0" smtClean="0">
                          <a:effectLst/>
                        </a:rPr>
                        <a:t>електричний</a:t>
                      </a:r>
                      <a:r>
                        <a:rPr lang="uk-UA" sz="2000" spc="-335" dirty="0" smtClean="0">
                          <a:effectLst/>
                        </a:rPr>
                        <a:t>    </a:t>
                      </a:r>
                      <a:r>
                        <a:rPr lang="uk-UA" sz="2000" dirty="0" smtClean="0">
                          <a:effectLst/>
                        </a:rPr>
                        <a:t>опір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1595">
                        <a:spcAft>
                          <a:spcPts val="0"/>
                        </a:spcAft>
                        <a:tabLst>
                          <a:tab pos="716280" algn="l"/>
                          <a:tab pos="1968500" algn="l"/>
                          <a:tab pos="2139315" algn="l"/>
                        </a:tabLst>
                      </a:pPr>
                      <a:r>
                        <a:rPr lang="uk-UA" sz="2000" b="0" dirty="0">
                          <a:effectLst/>
                        </a:rPr>
                        <a:t>Зміна	</a:t>
                      </a:r>
                      <a:r>
                        <a:rPr lang="uk-UA" sz="2000" b="0" dirty="0" smtClean="0">
                          <a:effectLst/>
                        </a:rPr>
                        <a:t> електричного  </a:t>
                      </a:r>
                      <a:r>
                        <a:rPr lang="uk-UA" sz="2000" b="0" spc="-5" dirty="0" smtClean="0">
                          <a:effectLst/>
                        </a:rPr>
                        <a:t>опору</a:t>
                      </a:r>
                      <a:r>
                        <a:rPr lang="uk-UA" sz="2000" b="0" spc="-335" dirty="0" smtClean="0">
                          <a:effectLst/>
                        </a:rPr>
                        <a:t> </a:t>
                      </a:r>
                      <a:r>
                        <a:rPr lang="uk-UA" sz="2000" b="0" dirty="0" smtClean="0">
                          <a:effectLst/>
                        </a:rPr>
                        <a:t>напівпровідника</a:t>
                      </a:r>
                      <a:r>
                        <a:rPr lang="uk-UA" sz="2000" b="0" dirty="0">
                          <a:effectLst/>
                        </a:rPr>
                        <a:t>	</a:t>
                      </a:r>
                      <a:r>
                        <a:rPr lang="uk-UA" sz="2000" b="0" dirty="0" smtClean="0">
                          <a:effectLst/>
                        </a:rPr>
                        <a:t> </a:t>
                      </a:r>
                      <a:r>
                        <a:rPr lang="uk-UA" sz="2000" b="0" spc="-5" dirty="0" smtClean="0">
                          <a:effectLst/>
                        </a:rPr>
                        <a:t>при </a:t>
                      </a:r>
                      <a:r>
                        <a:rPr lang="uk-UA" sz="2000" b="0" dirty="0" smtClean="0">
                          <a:effectLst/>
                        </a:rPr>
                        <a:t>опроміненні</a:t>
                      </a:r>
                      <a:r>
                        <a:rPr lang="uk-UA" sz="2000" b="0" spc="-20" dirty="0" smtClean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його</a:t>
                      </a:r>
                      <a:r>
                        <a:rPr lang="uk-UA" sz="2000" b="0" spc="-15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світлом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95476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Ефект</a:t>
                      </a:r>
                      <a:r>
                        <a:rPr lang="uk-UA" sz="2000" spc="-15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Фарадея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75"/>
                        </a:lnSpc>
                        <a:spcAft>
                          <a:spcPts val="0"/>
                        </a:spcAft>
                        <a:tabLst>
                          <a:tab pos="716915" algn="l"/>
                          <a:tab pos="1013460" algn="l"/>
                          <a:tab pos="194754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>
                        <a:lnSpc>
                          <a:spcPts val="1675"/>
                        </a:lnSpc>
                        <a:spcAft>
                          <a:spcPts val="0"/>
                        </a:spcAft>
                        <a:tabLst>
                          <a:tab pos="716915" algn="l"/>
                          <a:tab pos="1013460" algn="l"/>
                          <a:tab pos="194754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Світло та  магнетизм</a:t>
                      </a:r>
                      <a:r>
                        <a:rPr lang="uk-UA" sz="2000" dirty="0">
                          <a:effectLst/>
                        </a:rPr>
                        <a:t>	</a:t>
                      </a:r>
                      <a:r>
                        <a:rPr lang="uk-UA" sz="2000" dirty="0" smtClean="0">
                          <a:effectLst/>
                        </a:rPr>
                        <a:t>     світло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3500">
                        <a:spcAft>
                          <a:spcPts val="0"/>
                        </a:spcAft>
                        <a:tabLst>
                          <a:tab pos="1188720" algn="l"/>
                          <a:tab pos="2192655" algn="l"/>
                        </a:tabLst>
                      </a:pPr>
                      <a:r>
                        <a:rPr lang="uk-UA" sz="2000" b="0" dirty="0">
                          <a:effectLst/>
                        </a:rPr>
                        <a:t>Поворот</a:t>
                      </a:r>
                      <a:r>
                        <a:rPr lang="uk-UA" sz="2000" b="0" spc="115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площини</a:t>
                      </a:r>
                      <a:r>
                        <a:rPr lang="uk-UA" sz="2000" b="0" spc="120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поляризації</a:t>
                      </a:r>
                      <a:r>
                        <a:rPr lang="uk-UA" sz="2000" b="0" spc="-335" dirty="0">
                          <a:effectLst/>
                        </a:rPr>
                        <a:t> </a:t>
                      </a:r>
                      <a:r>
                        <a:rPr lang="uk-UA" sz="2000" b="0" spc="-335" dirty="0" smtClean="0">
                          <a:effectLst/>
                        </a:rPr>
                        <a:t> </a:t>
                      </a:r>
                      <a:r>
                        <a:rPr lang="uk-UA" sz="2000" b="0" dirty="0" smtClean="0">
                          <a:effectLst/>
                        </a:rPr>
                        <a:t>лінійно-поляризованого</a:t>
                      </a:r>
                      <a:r>
                        <a:rPr lang="uk-UA" sz="2000" b="0" spc="5" dirty="0" smtClean="0">
                          <a:effectLst/>
                        </a:rPr>
                        <a:t> </a:t>
                      </a:r>
                      <a:r>
                        <a:rPr lang="uk-UA" sz="2000" b="0" dirty="0" smtClean="0">
                          <a:effectLst/>
                        </a:rPr>
                        <a:t>світлового</a:t>
                      </a:r>
                      <a:r>
                        <a:rPr lang="uk-UA" sz="2000" b="0" baseline="0" dirty="0" smtClean="0">
                          <a:effectLst/>
                        </a:rPr>
                        <a:t> </a:t>
                      </a:r>
                      <a:r>
                        <a:rPr lang="uk-UA" sz="2000" b="0" dirty="0" smtClean="0">
                          <a:effectLst/>
                        </a:rPr>
                        <a:t>променю, </a:t>
                      </a:r>
                      <a:r>
                        <a:rPr lang="uk-UA" sz="2000" b="0" spc="-15" dirty="0" smtClean="0">
                          <a:effectLst/>
                        </a:rPr>
                        <a:t>що</a:t>
                      </a:r>
                      <a:r>
                        <a:rPr lang="uk-UA" sz="2000" b="0" spc="-335" dirty="0" smtClean="0">
                          <a:effectLst/>
                        </a:rPr>
                        <a:t>  </a:t>
                      </a:r>
                      <a:r>
                        <a:rPr lang="uk-UA" sz="2000" b="0" dirty="0" smtClean="0">
                          <a:effectLst/>
                        </a:rPr>
                        <a:t>проходить</a:t>
                      </a:r>
                      <a:r>
                        <a:rPr lang="uk-UA" sz="2000" b="0" spc="150" dirty="0" smtClean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через</a:t>
                      </a:r>
                      <a:r>
                        <a:rPr lang="uk-UA" sz="2000" b="0" spc="165" dirty="0">
                          <a:effectLst/>
                        </a:rPr>
                        <a:t> </a:t>
                      </a:r>
                      <a:r>
                        <a:rPr lang="uk-UA" sz="2000" b="0" dirty="0" smtClean="0">
                          <a:effectLst/>
                        </a:rPr>
                        <a:t>парамагнітну речовину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9773">
                <a:tc>
                  <a:txBody>
                    <a:bodyPr/>
                    <a:lstStyle/>
                    <a:p>
                      <a:pPr marL="67945" marR="129540"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marL="67945" marR="129540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П’єзоелектричний</a:t>
                      </a:r>
                      <a:r>
                        <a:rPr lang="uk-UA" sz="2000" spc="-335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ефект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uk-UA" sz="2000" b="0" dirty="0" smtClean="0">
                        <a:effectLst/>
                      </a:endParaRPr>
                    </a:p>
                    <a:p>
                      <a:pPr marL="679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</a:rPr>
                        <a:t>Тиск</a:t>
                      </a:r>
                      <a:r>
                        <a:rPr lang="uk-UA" sz="2000" b="0" spc="-5" dirty="0" smtClean="0">
                          <a:effectLst/>
                        </a:rPr>
                        <a:t>                </a:t>
                      </a:r>
                      <a:r>
                        <a:rPr lang="uk-UA" sz="2000" b="0" spc="-15" dirty="0" smtClean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електрика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1595" algn="just">
                        <a:spcAft>
                          <a:spcPts val="0"/>
                        </a:spcAft>
                        <a:tabLst>
                          <a:tab pos="1874520" algn="l"/>
                          <a:tab pos="2193290" algn="l"/>
                        </a:tabLst>
                      </a:pPr>
                      <a:r>
                        <a:rPr lang="uk-UA" sz="2000" b="0" dirty="0" smtClean="0">
                          <a:effectLst/>
                        </a:rPr>
                        <a:t>Виникнення </a:t>
                      </a:r>
                      <a:r>
                        <a:rPr lang="uk-UA" sz="2000" b="0" spc="-5" dirty="0" smtClean="0">
                          <a:effectLst/>
                        </a:rPr>
                        <a:t>різниці </a:t>
                      </a:r>
                      <a:r>
                        <a:rPr lang="uk-UA" sz="2000" b="0" dirty="0" smtClean="0">
                          <a:effectLst/>
                        </a:rPr>
                        <a:t>потенціалів</a:t>
                      </a:r>
                      <a:r>
                        <a:rPr lang="uk-UA" sz="2000" b="0" spc="5" dirty="0" smtClean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на</a:t>
                      </a:r>
                      <a:r>
                        <a:rPr lang="uk-UA" sz="2000" b="0" spc="5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гранях</a:t>
                      </a:r>
                      <a:r>
                        <a:rPr lang="uk-UA" sz="2000" b="0" spc="5" dirty="0">
                          <a:effectLst/>
                        </a:rPr>
                        <a:t> </a:t>
                      </a:r>
                      <a:r>
                        <a:rPr lang="uk-UA" sz="2000" b="0" dirty="0">
                          <a:effectLst/>
                        </a:rPr>
                        <a:t>п’єзоелектрика,	</a:t>
                      </a:r>
                      <a:r>
                        <a:rPr lang="uk-UA" sz="2000" b="0" spc="-10" dirty="0" smtClean="0">
                          <a:effectLst/>
                        </a:rPr>
                        <a:t>що </a:t>
                      </a:r>
                      <a:r>
                        <a:rPr lang="uk-UA" sz="2000" b="0" dirty="0" smtClean="0">
                          <a:effectLst/>
                        </a:rPr>
                        <a:t>знаходиться</a:t>
                      </a:r>
                      <a:r>
                        <a:rPr lang="uk-UA" sz="2000" b="0" spc="-10" dirty="0" smtClean="0">
                          <a:effectLst/>
                        </a:rPr>
                        <a:t> </a:t>
                      </a:r>
                      <a:r>
                        <a:rPr lang="uk-UA" sz="2000" b="0" dirty="0" smtClean="0">
                          <a:effectLst/>
                        </a:rPr>
                        <a:t>під  </a:t>
                      </a:r>
                      <a:r>
                        <a:rPr lang="uk-UA" sz="2000" b="0" dirty="0">
                          <a:effectLst/>
                        </a:rPr>
                        <a:t>тиском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6045200" y="1739900"/>
            <a:ext cx="55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94250" y="2463800"/>
            <a:ext cx="444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94250" y="3314700"/>
            <a:ext cx="444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89400" y="4381500"/>
            <a:ext cx="48260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32450" y="5156200"/>
            <a:ext cx="41910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975100" y="62357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5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54185" y="217473"/>
            <a:ext cx="8229600" cy="7222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 fontAlgn="t"/>
            <a:r>
              <a:rPr lang="uk-UA" sz="3200" b="1" i="1" dirty="0" smtClean="0">
                <a:solidFill>
                  <a:srgbClr val="FF0000"/>
                </a:solidFill>
              </a:rPr>
              <a:t>Вступ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46100" y="419100"/>
            <a:ext cx="5422900" cy="5918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 smtClean="0"/>
              <a:t>Увесь досвід розвитку людської цивілізації свідчить про те, що чим правильніше і краще люди розуміють світ, чим точніше, більше і глибше знають про нього, і чим у більшій згоді із законами природи діють, тим успішніше і краще облаштовують вони своє життя. У свою чергу, рівень, достовірність і глибина наших знань про світ багато в чому визначаються тим, за допомогою яких засобів сприймаємо ми цей світ, спостерігаємо за ним, стежимо за змінами, що відбуваються в нім, і явищами.</a:t>
            </a:r>
          </a:p>
          <a:p>
            <a:pPr algn="just" fontAlgn="t"/>
            <a:r>
              <a:rPr lang="uk-UA" sz="2400" dirty="0" smtClean="0"/>
              <a:t>В період становлення людства наші пращури використали для цього тільки свої органи чуття, можливості яких обмежені. Але у міру розвитку технологій, техніки, науки люди стали все ширше застосовувати також і різноманітні технічні пристрої, які доповнюють або замінюють наші органи чуття. </a:t>
            </a:r>
          </a:p>
          <a:p>
            <a:pPr algn="just" fontAlgn="t"/>
            <a:r>
              <a:rPr lang="uk-UA" sz="2400" dirty="0" smtClean="0"/>
              <a:t>Такі пристрої прийнято називати </a:t>
            </a:r>
            <a:r>
              <a:rPr lang="uk-UA" sz="2400" b="1" dirty="0" smtClean="0">
                <a:solidFill>
                  <a:srgbClr val="FF0000"/>
                </a:solidFill>
              </a:rPr>
              <a:t>сенсорами</a:t>
            </a:r>
            <a:r>
              <a:rPr lang="uk-UA" sz="2400" dirty="0" smtClean="0"/>
              <a:t> (від латинських слів </a:t>
            </a:r>
            <a:r>
              <a:rPr lang="ro-RO" sz="2400" i="1" dirty="0" smtClean="0"/>
              <a:t>sensus</a:t>
            </a:r>
            <a:r>
              <a:rPr lang="ro-RO" sz="2400" dirty="0" smtClean="0"/>
              <a:t> - </a:t>
            </a:r>
            <a:r>
              <a:rPr lang="uk-UA" sz="2400" dirty="0" smtClean="0"/>
              <a:t>почуття і </a:t>
            </a:r>
            <a:r>
              <a:rPr lang="ro-RO" sz="2400" i="1" dirty="0" smtClean="0"/>
              <a:t>sensorium</a:t>
            </a:r>
            <a:r>
              <a:rPr lang="ro-RO" sz="2400" dirty="0" smtClean="0"/>
              <a:t> - </a:t>
            </a:r>
            <a:r>
              <a:rPr lang="uk-UA" sz="2400" dirty="0" smtClean="0"/>
              <a:t>орган чуття).</a:t>
            </a:r>
          </a:p>
          <a:p>
            <a:endParaRPr lang="uk-UA" sz="2400" dirty="0" smtClean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985" y="1064843"/>
            <a:ext cx="5763429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2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08200" y="252413"/>
            <a:ext cx="8229600" cy="5794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smtClean="0"/>
              <a:t>Поняття “сенсор”</a:t>
            </a:r>
            <a:endParaRPr lang="ru-RU" sz="32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2900" y="831832"/>
            <a:ext cx="7594600" cy="638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Char char="q"/>
            </a:pPr>
            <a:r>
              <a:rPr lang="uk-UA" sz="2000" i="1" dirty="0" smtClean="0">
                <a:latin typeface="+mn-lt"/>
              </a:rPr>
              <a:t>  </a:t>
            </a:r>
            <a:r>
              <a:rPr lang="uk-UA" sz="2400" b="1" i="1" dirty="0" smtClean="0">
                <a:solidFill>
                  <a:srgbClr val="FF0000"/>
                </a:solidFill>
              </a:rPr>
              <a:t>Сенсор</a:t>
            </a:r>
            <a:r>
              <a:rPr lang="uk-UA" sz="2400" dirty="0" smtClean="0"/>
              <a:t> - цей пристрій (прилад, орган, вузол), що перетворює фізичну (фізико-хімічне) зміну в об'єкті спостереження, його фізична дія в інформаційний сигнал для користувача . </a:t>
            </a:r>
          </a:p>
          <a:p>
            <a:pPr algn="just">
              <a:buFont typeface="Wingdings" pitchFamily="2" charset="2"/>
              <a:buChar char="q"/>
            </a:pPr>
            <a:r>
              <a:rPr lang="uk-UA" sz="2400" dirty="0" smtClean="0"/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Сенсор</a:t>
            </a:r>
            <a:r>
              <a:rPr lang="uk-UA" sz="2400" dirty="0" smtClean="0"/>
              <a:t> - ця сполучна ланка між реальним "фізичним" світом і світом інформаційних моделей, між матерією і інформацією. </a:t>
            </a:r>
          </a:p>
          <a:p>
            <a:pPr algn="just">
              <a:buFont typeface="Wingdings" pitchFamily="2" charset="2"/>
              <a:buChar char="q"/>
            </a:pPr>
            <a:r>
              <a:rPr lang="uk-UA" sz="2400" dirty="0" smtClean="0"/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Сенсори</a:t>
            </a:r>
            <a:r>
              <a:rPr lang="uk-UA" sz="2400" dirty="0" smtClean="0"/>
              <a:t> поставляють "користувачеві" найважливішу об'єктивну початкову інформацію, на основі якої тільки і можна передбачати події, розумно поводитися у світі, судити про те, наскільки створені і вживані користувачем інформаційні моделі адекватні реальним процесам і об'єктам, з якими він має справу.</a:t>
            </a:r>
          </a:p>
          <a:p>
            <a:pPr algn="just"/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  <a:p>
            <a:endParaRPr lang="uk-UA" sz="2000" dirty="0" smtClean="0"/>
          </a:p>
        </p:txBody>
      </p:sp>
      <p:pic>
        <p:nvPicPr>
          <p:cNvPr id="4" name="Picture 2" descr="Инновационные технологии и сенсоры в медицине и для умного дома: рассказ  профессионала | ТЕХНОЛОГИИ, ИНЖИНИРИНГ, ИННОВ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96" y="985116"/>
            <a:ext cx="3601404" cy="20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Медицинские датчики. Датчики здоровь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96" y="3695689"/>
            <a:ext cx="3219432" cy="25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2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460500" y="227013"/>
            <a:ext cx="8229600" cy="650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uk-UA" sz="3200" b="1" dirty="0" smtClean="0"/>
              <a:t>Прості сенсори</a:t>
            </a:r>
            <a:endParaRPr lang="uk-UA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928670"/>
            <a:ext cx="11087100" cy="228601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400" b="1" dirty="0" smtClean="0">
                <a:solidFill>
                  <a:srgbClr val="C00000"/>
                </a:solidFill>
              </a:rPr>
              <a:t>Функціональна схема простого сенсора. </a:t>
            </a:r>
          </a:p>
          <a:p>
            <a:pPr marL="0" indent="0" algn="just">
              <a:buNone/>
            </a:pPr>
            <a:r>
              <a:rPr lang="uk-UA" sz="2400" dirty="0" smtClean="0"/>
              <a:t>Головними його складовими частинами є чутливий елемент і сигналізатор. Реагуючи на ту або іншу дію з боку об'єкту спостереження, чутливий елемент міняє свій стан, а сигналізатор видає про це якийсь зрозумілий користувачеві сигнал. Цей сигнал і є носієм інформації про об'єкт спостереження. </a:t>
            </a:r>
            <a:br>
              <a:rPr lang="uk-UA" sz="2400" dirty="0" smtClean="0"/>
            </a:br>
            <a:endParaRPr lang="uk-UA" sz="2400" dirty="0" smtClean="0"/>
          </a:p>
          <a:p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52" y="3036885"/>
            <a:ext cx="9141348" cy="35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676400" y="112713"/>
            <a:ext cx="8229600" cy="650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uk-UA" sz="3200" b="1" dirty="0" smtClean="0"/>
              <a:t>Прості сенсори</a:t>
            </a:r>
            <a:endParaRPr lang="uk-UA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9700" y="763570"/>
            <a:ext cx="8623300" cy="315376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 smtClean="0"/>
              <a:t>Якщо зміни в стані чутливого елементу дуже незначні і вихідні сигнали виходять дуже слабкими або "</a:t>
            </a:r>
            <a:r>
              <a:rPr lang="uk-UA" sz="2400" dirty="0" err="1" smtClean="0"/>
              <a:t>зашумлені</a:t>
            </a:r>
            <a:r>
              <a:rPr lang="uk-UA" sz="2400" dirty="0" smtClean="0"/>
              <a:t>" якимись сторонніми впливами, то в сенсорі використовують також вузли посилення і/або селектори корисних сигналів. Проте вони не є обов'язковою складовою частиною сенсора і тому зображені штриховою лінією.</a:t>
            </a:r>
          </a:p>
          <a:p>
            <a:pPr algn="just"/>
            <a:r>
              <a:rPr lang="uk-UA" sz="2400" dirty="0" smtClean="0">
                <a:solidFill>
                  <a:srgbClr val="0070C0"/>
                </a:solidFill>
              </a:rPr>
              <a:t>Розглянемо декілька прикладів. </a:t>
            </a:r>
            <a:r>
              <a:rPr lang="uk-UA" sz="2400" dirty="0" smtClean="0"/>
              <a:t>У простому сенсорі магнітного поля - </a:t>
            </a:r>
            <a:r>
              <a:rPr lang="uk-UA" sz="2400" i="1" dirty="0" smtClean="0">
                <a:solidFill>
                  <a:srgbClr val="00B050"/>
                </a:solidFill>
              </a:rPr>
              <a:t>в компасі </a:t>
            </a:r>
            <a:r>
              <a:rPr lang="uk-UA" sz="2400" dirty="0" smtClean="0"/>
              <a:t>- чутливим елементом є намагнічена тонка стрілка (смужка із заліза або з іншого </a:t>
            </a:r>
            <a:r>
              <a:rPr lang="uk-UA" sz="2400" dirty="0" err="1" smtClean="0"/>
              <a:t>феромагнетика</a:t>
            </a:r>
            <a:r>
              <a:rPr lang="uk-UA" sz="2400" dirty="0" smtClean="0"/>
              <a:t> або з їх сплаву), встановлена і урівноважена на вертикальній осі, навколо якої вона може вільно обертатися. Магніт завжди прагне обернутися своїм північним полюсом у напрямі магнітних силових ліній. Роль сигналізатора спільно виконують тут вістря стрілки і шкала з кутовими </a:t>
            </a:r>
            <a:r>
              <a:rPr lang="uk-UA" sz="2400" dirty="0" err="1" smtClean="0"/>
              <a:t>діленнями</a:t>
            </a:r>
            <a:r>
              <a:rPr lang="uk-UA" sz="2400" dirty="0" smtClean="0"/>
              <a:t>, що полегшує відлік кута між напрямом магнітної стрілки і заданим напрямом (напр., напрямом руху).</a:t>
            </a:r>
            <a:endParaRPr lang="uk-UA" sz="2400" dirty="0"/>
          </a:p>
        </p:txBody>
      </p:sp>
      <p:pic>
        <p:nvPicPr>
          <p:cNvPr id="6146" name="Picture 2" descr="Компас туристический 70м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807524"/>
            <a:ext cx="3314162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676400" y="112713"/>
            <a:ext cx="8229600" cy="650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uk-UA" sz="3200" b="1" dirty="0" smtClean="0"/>
              <a:t>Прості сенсори</a:t>
            </a:r>
            <a:endParaRPr lang="uk-UA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4931" y="763570"/>
            <a:ext cx="5651500" cy="520225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dirty="0" smtClean="0"/>
              <a:t>У </a:t>
            </a:r>
            <a:r>
              <a:rPr lang="ru-RU" sz="1700" dirty="0" err="1" smtClean="0"/>
              <a:t>звичних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медичних</a:t>
            </a:r>
            <a:r>
              <a:rPr lang="ru-RU" sz="1700" dirty="0" smtClean="0"/>
              <a:t> </a:t>
            </a:r>
            <a:r>
              <a:rPr lang="ru-RU" sz="1700" i="1" dirty="0" err="1" smtClean="0">
                <a:solidFill>
                  <a:srgbClr val="00B050"/>
                </a:solidFill>
              </a:rPr>
              <a:t>ртутних</a:t>
            </a:r>
            <a:r>
              <a:rPr lang="ru-RU" sz="1700" i="1" dirty="0" smtClean="0">
                <a:solidFill>
                  <a:srgbClr val="00B050"/>
                </a:solidFill>
              </a:rPr>
              <a:t> термометрах </a:t>
            </a:r>
            <a:r>
              <a:rPr lang="ru-RU" sz="1700" dirty="0" smtClean="0"/>
              <a:t>- сенсорах </a:t>
            </a:r>
            <a:r>
              <a:rPr lang="ru-RU" sz="1700" dirty="0" err="1" smtClean="0"/>
              <a:t>температури</a:t>
            </a:r>
            <a:r>
              <a:rPr lang="ru-RU" sz="1700" dirty="0" smtClean="0"/>
              <a:t> </a:t>
            </a:r>
            <a:r>
              <a:rPr lang="ru-RU" sz="1700" dirty="0" err="1" smtClean="0"/>
              <a:t>тіла</a:t>
            </a:r>
            <a:r>
              <a:rPr lang="ru-RU" sz="1700" dirty="0" smtClean="0"/>
              <a:t> - роль </a:t>
            </a:r>
            <a:r>
              <a:rPr lang="ru-RU" sz="1700" dirty="0" err="1" smtClean="0"/>
              <a:t>чутливого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елементу</a:t>
            </a:r>
            <a:r>
              <a:rPr lang="ru-RU" sz="1700" dirty="0" smtClean="0"/>
              <a:t> </a:t>
            </a:r>
            <a:r>
              <a:rPr lang="ru-RU" sz="1700" dirty="0" err="1" smtClean="0"/>
              <a:t>грає</a:t>
            </a:r>
            <a:r>
              <a:rPr lang="ru-RU" sz="1700" dirty="0" smtClean="0"/>
              <a:t> невелика </a:t>
            </a:r>
            <a:r>
              <a:rPr lang="ru-RU" sz="1700" dirty="0" err="1" smtClean="0"/>
              <a:t>крапля</a:t>
            </a:r>
            <a:r>
              <a:rPr lang="ru-RU" sz="1700" dirty="0" smtClean="0"/>
              <a:t> </a:t>
            </a:r>
            <a:r>
              <a:rPr lang="ru-RU" sz="1700" dirty="0" err="1" smtClean="0"/>
              <a:t>ртуті</a:t>
            </a:r>
            <a:r>
              <a:rPr lang="ru-RU" sz="1700" dirty="0" smtClean="0"/>
              <a:t>, залита </a:t>
            </a:r>
            <a:r>
              <a:rPr lang="ru-RU" sz="1700" dirty="0" err="1" smtClean="0"/>
              <a:t>всередину</a:t>
            </a:r>
            <a:r>
              <a:rPr lang="ru-RU" sz="1700" dirty="0" smtClean="0"/>
              <a:t> </a:t>
            </a:r>
            <a:r>
              <a:rPr lang="ru-RU" sz="1700" dirty="0" err="1" smtClean="0"/>
              <a:t>скляної</a:t>
            </a:r>
            <a:r>
              <a:rPr lang="ru-RU" sz="1700" dirty="0" smtClean="0"/>
              <a:t> </a:t>
            </a:r>
            <a:r>
              <a:rPr lang="ru-RU" sz="1700" dirty="0" err="1" smtClean="0"/>
              <a:t>колби</a:t>
            </a:r>
            <a:r>
              <a:rPr lang="ru-RU" sz="1700" dirty="0" smtClean="0"/>
              <a:t>. Будучи приведена в </a:t>
            </a:r>
            <a:r>
              <a:rPr lang="ru-RU" sz="1700" dirty="0" err="1" smtClean="0"/>
              <a:t>тепловий</a:t>
            </a:r>
            <a:r>
              <a:rPr lang="ru-RU" sz="1700" dirty="0" smtClean="0"/>
              <a:t> контакт з нашим </a:t>
            </a:r>
            <a:r>
              <a:rPr lang="ru-RU" sz="1700" dirty="0" err="1" smtClean="0"/>
              <a:t>тілом</a:t>
            </a:r>
            <a:r>
              <a:rPr lang="ru-RU" sz="1700" dirty="0" smtClean="0"/>
              <a:t>, вона </a:t>
            </a:r>
            <a:r>
              <a:rPr lang="ru-RU" sz="1700" dirty="0" err="1" smtClean="0"/>
              <a:t>нагрівається</a:t>
            </a:r>
            <a:r>
              <a:rPr lang="ru-RU" sz="1700" dirty="0" smtClean="0"/>
              <a:t> до </a:t>
            </a:r>
            <a:r>
              <a:rPr lang="ru-RU" sz="1700" dirty="0" err="1" smtClean="0"/>
              <a:t>його</a:t>
            </a:r>
            <a:r>
              <a:rPr lang="ru-RU" sz="1700" dirty="0" smtClean="0"/>
              <a:t> </a:t>
            </a:r>
            <a:r>
              <a:rPr lang="ru-RU" sz="1700" dirty="0" err="1" smtClean="0"/>
              <a:t>температури</a:t>
            </a:r>
            <a:r>
              <a:rPr lang="ru-RU" sz="1700" dirty="0" smtClean="0"/>
              <a:t>. Чим </a:t>
            </a:r>
            <a:r>
              <a:rPr lang="ru-RU" sz="1700" dirty="0" err="1" smtClean="0"/>
              <a:t>вище</a:t>
            </a:r>
            <a:r>
              <a:rPr lang="ru-RU" sz="1700" dirty="0" smtClean="0"/>
              <a:t> температура </a:t>
            </a:r>
            <a:r>
              <a:rPr lang="ru-RU" sz="1700" dirty="0" err="1" smtClean="0"/>
              <a:t>тіла</a:t>
            </a:r>
            <a:r>
              <a:rPr lang="ru-RU" sz="1700" dirty="0" smtClean="0"/>
              <a:t>, </a:t>
            </a:r>
            <a:r>
              <a:rPr lang="ru-RU" sz="1700" dirty="0" err="1" smtClean="0"/>
              <a:t>тим</a:t>
            </a:r>
            <a:r>
              <a:rPr lang="ru-RU" sz="1700" dirty="0" smtClean="0"/>
              <a:t> </a:t>
            </a:r>
            <a:r>
              <a:rPr lang="ru-RU" sz="1700" dirty="0" err="1" smtClean="0"/>
              <a:t>більше</a:t>
            </a:r>
            <a:r>
              <a:rPr lang="ru-RU" sz="1700" dirty="0" smtClean="0"/>
              <a:t> </a:t>
            </a:r>
            <a:r>
              <a:rPr lang="ru-RU" sz="1700" dirty="0" err="1" smtClean="0"/>
              <a:t>теплове</a:t>
            </a:r>
            <a:r>
              <a:rPr lang="ru-RU" sz="1700" dirty="0" smtClean="0"/>
              <a:t> </a:t>
            </a:r>
            <a:r>
              <a:rPr lang="ru-RU" sz="1700" dirty="0" err="1" smtClean="0"/>
              <a:t>розширення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ртуті</a:t>
            </a:r>
            <a:r>
              <a:rPr lang="ru-RU" sz="1700" dirty="0" smtClean="0"/>
              <a:t>. Роль </a:t>
            </a:r>
            <a:r>
              <a:rPr lang="ru-RU" sz="1700" dirty="0" err="1" smtClean="0"/>
              <a:t>підсилювача</a:t>
            </a:r>
            <a:r>
              <a:rPr lang="ru-RU" sz="1700" dirty="0" smtClean="0"/>
              <a:t> сигналу </a:t>
            </a:r>
            <a:r>
              <a:rPr lang="ru-RU" sz="1700" dirty="0" err="1" smtClean="0"/>
              <a:t>грає</a:t>
            </a:r>
            <a:r>
              <a:rPr lang="ru-RU" sz="1700" dirty="0" smtClean="0"/>
              <a:t> </a:t>
            </a:r>
            <a:r>
              <a:rPr lang="ru-RU" sz="1700" dirty="0" err="1" smtClean="0"/>
              <a:t>приєднаний</a:t>
            </a:r>
            <a:r>
              <a:rPr lang="ru-RU" sz="1700" dirty="0" smtClean="0"/>
              <a:t> до </a:t>
            </a:r>
            <a:r>
              <a:rPr lang="ru-RU" sz="1700" dirty="0" err="1" smtClean="0"/>
              <a:t>колби</a:t>
            </a:r>
            <a:r>
              <a:rPr lang="ru-RU" sz="1700" dirty="0" smtClean="0"/>
              <a:t> </a:t>
            </a:r>
            <a:r>
              <a:rPr lang="ru-RU" sz="1700" dirty="0" err="1" smtClean="0"/>
              <a:t>скляний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капіляр</a:t>
            </a:r>
            <a:r>
              <a:rPr lang="ru-RU" sz="1700" dirty="0" smtClean="0"/>
              <a:t>, в </a:t>
            </a:r>
            <a:r>
              <a:rPr lang="ru-RU" sz="1700" dirty="0" err="1" smtClean="0"/>
              <a:t>якому</a:t>
            </a:r>
            <a:r>
              <a:rPr lang="ru-RU" sz="1700" dirty="0" smtClean="0"/>
              <a:t> </a:t>
            </a:r>
            <a:r>
              <a:rPr lang="ru-RU" sz="1700" dirty="0" err="1" smtClean="0"/>
              <a:t>невеликі</a:t>
            </a:r>
            <a:r>
              <a:rPr lang="ru-RU" sz="1700" dirty="0" smtClean="0"/>
              <a:t> </a:t>
            </a:r>
            <a:r>
              <a:rPr lang="ru-RU" sz="1700" dirty="0" err="1" smtClean="0"/>
              <a:t>зміни</a:t>
            </a:r>
            <a:r>
              <a:rPr lang="ru-RU" sz="1700" dirty="0" smtClean="0"/>
              <a:t> </a:t>
            </a:r>
            <a:r>
              <a:rPr lang="ru-RU" sz="1700" dirty="0" err="1" smtClean="0"/>
              <a:t>об'єму</a:t>
            </a:r>
            <a:r>
              <a:rPr lang="ru-RU" sz="1700" dirty="0" smtClean="0"/>
              <a:t> </a:t>
            </a:r>
            <a:r>
              <a:rPr lang="ru-RU" sz="1700" dirty="0" err="1" smtClean="0"/>
              <a:t>краплі</a:t>
            </a:r>
            <a:r>
              <a:rPr lang="ru-RU" sz="1700" dirty="0" smtClean="0"/>
              <a:t> </a:t>
            </a:r>
            <a:r>
              <a:rPr lang="ru-RU" sz="1700" dirty="0" err="1" smtClean="0"/>
              <a:t>ртуті</a:t>
            </a:r>
            <a:r>
              <a:rPr lang="ru-RU" sz="1700" dirty="0" smtClean="0"/>
              <a:t> </a:t>
            </a:r>
            <a:r>
              <a:rPr lang="ru-RU" sz="1700" dirty="0" err="1" smtClean="0"/>
              <a:t>трансформуються</a:t>
            </a:r>
            <a:r>
              <a:rPr lang="ru-RU" sz="1700" dirty="0" smtClean="0"/>
              <a:t> в </a:t>
            </a:r>
            <a:r>
              <a:rPr lang="ru-RU" sz="1700" dirty="0" err="1" smtClean="0"/>
              <a:t>помітне</a:t>
            </a:r>
            <a:r>
              <a:rPr lang="ru-RU" sz="1700" dirty="0" smtClean="0"/>
              <a:t> </a:t>
            </a:r>
            <a:r>
              <a:rPr lang="ru-RU" sz="1700" dirty="0" err="1" smtClean="0"/>
              <a:t>подовження</a:t>
            </a:r>
            <a:r>
              <a:rPr lang="ru-RU" sz="1700" dirty="0" smtClean="0"/>
              <a:t> ртутного </a:t>
            </a:r>
            <a:r>
              <a:rPr lang="ru-RU" sz="1700" dirty="0" err="1" smtClean="0"/>
              <a:t>стовпчика</a:t>
            </a:r>
            <a:r>
              <a:rPr lang="ru-RU" sz="1700" dirty="0" smtClean="0"/>
              <a:t>. </a:t>
            </a:r>
            <a:r>
              <a:rPr lang="ru-RU" sz="1700" dirty="0" err="1" smtClean="0"/>
              <a:t>Останній</a:t>
            </a:r>
            <a:r>
              <a:rPr lang="ru-RU" sz="1700" dirty="0" smtClean="0"/>
              <a:t> разом з </a:t>
            </a:r>
            <a:r>
              <a:rPr lang="ru-RU" sz="1700" dirty="0" err="1" smtClean="0"/>
              <a:t>приставленою</a:t>
            </a:r>
            <a:r>
              <a:rPr lang="ru-RU" sz="1700" dirty="0" smtClean="0"/>
              <a:t> до </a:t>
            </a:r>
            <a:r>
              <a:rPr lang="ru-RU" sz="1700" dirty="0" err="1" smtClean="0"/>
              <a:t>капіляра</a:t>
            </a:r>
            <a:r>
              <a:rPr lang="ru-RU" sz="1700" dirty="0" smtClean="0"/>
              <a:t> температурною шкалою і </a:t>
            </a:r>
            <a:r>
              <a:rPr lang="ru-RU" sz="1700" dirty="0" err="1" smtClean="0"/>
              <a:t>виконують</a:t>
            </a:r>
            <a:r>
              <a:rPr lang="ru-RU" sz="1700" dirty="0" smtClean="0"/>
              <a:t> роль </a:t>
            </a:r>
            <a:r>
              <a:rPr lang="ru-RU" sz="1700" dirty="0" err="1" smtClean="0"/>
              <a:t>сигналізатора</a:t>
            </a:r>
            <a:r>
              <a:rPr lang="ru-RU" sz="1700" dirty="0" smtClean="0"/>
              <a:t>.</a:t>
            </a:r>
          </a:p>
          <a:p>
            <a:pPr algn="just"/>
            <a:r>
              <a:rPr lang="uk-UA" sz="1700" dirty="0" smtClean="0"/>
              <a:t>У </a:t>
            </a:r>
            <a:r>
              <a:rPr lang="uk-UA" sz="1700" i="1" dirty="0" smtClean="0">
                <a:solidFill>
                  <a:srgbClr val="00B050"/>
                </a:solidFill>
              </a:rPr>
              <a:t>простому електрокардіографі </a:t>
            </a:r>
            <a:r>
              <a:rPr lang="uk-UA" sz="1700" dirty="0" smtClean="0"/>
              <a:t>- сенсорі змін електричних потенціалів в різних точках на поверхні грудної клітки - чутливими елементами є електроди з присосками, змочені електролітом для забезпечення електричного контакту з тілом. Оскільки первинні сигнали від них - невеликі електричні потенціали - дуже слабкі, то обов'язково використовують електронні підсилювачі. Як правило, щоб заглушити електромагнітні завади, застосовують також електричний фільтр частот вище приблизно 10 </a:t>
            </a:r>
            <a:r>
              <a:rPr lang="uk-UA" sz="1700" dirty="0" err="1" smtClean="0"/>
              <a:t>Гц</a:t>
            </a:r>
            <a:r>
              <a:rPr lang="uk-UA" sz="1700" dirty="0" smtClean="0"/>
              <a:t>. Роль сигналізатора виконує те або інший пристрій для візуалізації електрокардіограми.</a:t>
            </a:r>
          </a:p>
        </p:txBody>
      </p:sp>
      <p:pic>
        <p:nvPicPr>
          <p:cNvPr id="5122" name="Picture 2" descr="Чому в медичному термометрі ртуть не опускається при охолодженні? - Поради  для всі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31" y="763570"/>
            <a:ext cx="3708400" cy="210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817" y="3085882"/>
            <a:ext cx="4554730" cy="34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1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137150" y="558800"/>
            <a:ext cx="17018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Сенсори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90800" y="1574800"/>
            <a:ext cx="17018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Фізичні</a:t>
            </a:r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96200" y="1574800"/>
            <a:ext cx="17018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Хімічні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8000" y="3454400"/>
            <a:ext cx="2565400" cy="153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Реагують </a:t>
            </a: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 такі параметри, </a:t>
            </a:r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як: </a:t>
            </a: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температура, тиск, магнітне поле 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15300" y="3454400"/>
            <a:ext cx="2565400" cy="153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Реагують </a:t>
            </a: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 </a:t>
            </a:r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специфічні </a:t>
            </a: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хімічні реакції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6781800" y="1206500"/>
            <a:ext cx="901700" cy="889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H="1">
            <a:off x="4305300" y="1206500"/>
            <a:ext cx="901700" cy="889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4"/>
          </p:cNvCxnSpPr>
          <p:nvPr/>
        </p:nvCxnSpPr>
        <p:spPr>
          <a:xfrm>
            <a:off x="3441700" y="2590800"/>
            <a:ext cx="0" cy="863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763000" y="2590800"/>
            <a:ext cx="0" cy="863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Цифрові бездротові датчики Vernier - ТОВ &amp;quot;Бі-Про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222750"/>
            <a:ext cx="3213100" cy="19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0" y="148907"/>
            <a:ext cx="9784080" cy="150876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Класифікація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4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3376"/>
            <a:ext cx="9784080" cy="150876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Класифікація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5016500" y="4594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 вхідною величиною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8600" y="1915822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тиску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69950" y="33423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температури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87600" y="46250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концентрації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16500" y="54632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вологості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785100" y="46250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положення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82100" y="3342336"/>
            <a:ext cx="24892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радіоактивності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682480" y="190088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переміщення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3500" y="2557172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вібрації 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3" name="Прямая со стрелкой 12"/>
          <p:cNvCxnSpPr>
            <a:stCxn id="3" idx="5"/>
          </p:cNvCxnSpPr>
          <p:nvPr/>
        </p:nvCxnSpPr>
        <p:spPr>
          <a:xfrm>
            <a:off x="7076124" y="1554289"/>
            <a:ext cx="2340926" cy="210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998473" y="1502163"/>
            <a:ext cx="2340926" cy="210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631443" y="1267765"/>
            <a:ext cx="2399029" cy="1172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57111" y="1200091"/>
            <a:ext cx="2399029" cy="1172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1"/>
          </p:cNvCxnSpPr>
          <p:nvPr/>
        </p:nvCxnSpPr>
        <p:spPr>
          <a:xfrm>
            <a:off x="6731000" y="1742136"/>
            <a:ext cx="1407476" cy="3070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421826" y="1742135"/>
            <a:ext cx="1407476" cy="3070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4"/>
            <a:endCxn id="7" idx="0"/>
          </p:cNvCxnSpPr>
          <p:nvPr/>
        </p:nvCxnSpPr>
        <p:spPr>
          <a:xfrm>
            <a:off x="6223000" y="1742136"/>
            <a:ext cx="0" cy="372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54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3376"/>
            <a:ext cx="9784080" cy="150876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Класифікація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5016500" y="4594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 </a:t>
            </a:r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вихідною </a:t>
            </a: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величиною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39415" y="179934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електричні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248" y="3473905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активні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</a:t>
            </a: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або </a:t>
            </a:r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генераторні</a:t>
            </a: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07449" y="3473905"/>
            <a:ext cx="2587624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пасивні </a:t>
            </a:r>
            <a:endParaRPr lang="uk-UA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</a:t>
            </a:r>
            <a:r>
              <a:rPr lang="uk-U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або параметричні)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324853" y="172852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 електричні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3" name="Прямая со стрелкой 12"/>
          <p:cNvCxnSpPr>
            <a:endCxn id="10" idx="1"/>
          </p:cNvCxnSpPr>
          <p:nvPr/>
        </p:nvCxnSpPr>
        <p:spPr>
          <a:xfrm>
            <a:off x="7417200" y="1261687"/>
            <a:ext cx="1261029" cy="654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 flipH="1">
            <a:off x="1504641" y="2894199"/>
            <a:ext cx="488150" cy="57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4" idx="7"/>
          </p:cNvCxnSpPr>
          <p:nvPr/>
        </p:nvCxnSpPr>
        <p:spPr>
          <a:xfrm flipH="1">
            <a:off x="3699039" y="1267765"/>
            <a:ext cx="1331434" cy="719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99039" y="2870707"/>
            <a:ext cx="536410" cy="731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Роботизовані датчики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92" y="4115255"/>
            <a:ext cx="4527874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51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69</TotalTime>
  <Words>776</Words>
  <Application>Microsoft Office PowerPoint</Application>
  <PresentationFormat>Широкоэкранный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Corbel</vt:lpstr>
      <vt:lpstr>Times New Roman</vt:lpstr>
      <vt:lpstr>Wingdings</vt:lpstr>
      <vt:lpstr>Полосы</vt:lpstr>
      <vt:lpstr>БІОМЕДИЧНІ СЕНСОРИ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</vt:lpstr>
      <vt:lpstr>Класифікація</vt:lpstr>
      <vt:lpstr>Класифікація</vt:lpstr>
      <vt:lpstr>Класифікація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БІОМЕДИЧНІ СЕНСОРИ</dc:title>
  <dc:creator>User</dc:creator>
  <cp:lastModifiedBy>User</cp:lastModifiedBy>
  <cp:revision>9</cp:revision>
  <dcterms:created xsi:type="dcterms:W3CDTF">2021-10-16T17:16:32Z</dcterms:created>
  <dcterms:modified xsi:type="dcterms:W3CDTF">2022-02-15T11:43:37Z</dcterms:modified>
</cp:coreProperties>
</file>