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64" r:id="rId4"/>
    <p:sldId id="262" r:id="rId5"/>
    <p:sldId id="266" r:id="rId6"/>
    <p:sldId id="261" r:id="rId7"/>
    <p:sldId id="263" r:id="rId8"/>
    <p:sldId id="259" r:id="rId9"/>
    <p:sldId id="257" r:id="rId10"/>
    <p:sldId id="260" r:id="rId11"/>
    <p:sldId id="268" r:id="rId12"/>
    <p:sldId id="267" r:id="rId13"/>
    <p:sldId id="272" r:id="rId14"/>
    <p:sldId id="271" r:id="rId15"/>
    <p:sldId id="270" r:id="rId16"/>
    <p:sldId id="269" r:id="rId17"/>
    <p:sldId id="265" r:id="rId1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22.03.2023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22.03.2023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22.03.2023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22.03.2023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22.03.2023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22.03.2023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22.03.2023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1340769"/>
            <a:ext cx="9144000" cy="3456384"/>
          </a:xfrm>
        </p:spPr>
        <p:txBody>
          <a:bodyPr>
            <a:noAutofit/>
          </a:bodyPr>
          <a:lstStyle/>
          <a:p>
            <a:r>
              <a:rPr lang="uk-UA" sz="7200" dirty="0" smtClean="0">
                <a:solidFill>
                  <a:srgbClr val="FF0000"/>
                </a:solidFill>
              </a:rPr>
              <a:t>ЕЛЕКТРОННЕ ВРЯДУВАННЯ</a:t>
            </a:r>
            <a:endParaRPr lang="uk-UA" sz="72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8633651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asus\Desktop\завантаження (4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632" y="908720"/>
            <a:ext cx="5739112" cy="42987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7710815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116632"/>
            <a:ext cx="91440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3600" dirty="0" smtClean="0">
                <a:solidFill>
                  <a:srgbClr val="FF0000"/>
                </a:solidFill>
              </a:rPr>
              <a:t>Електронна демократія та електронна держава </a:t>
            </a:r>
          </a:p>
          <a:p>
            <a:pPr marL="742950" indent="-742950">
              <a:buFont typeface="+mj-lt"/>
              <a:buAutoNum type="arabicPeriod"/>
            </a:pPr>
            <a:r>
              <a:rPr lang="uk-UA" sz="3600" dirty="0" smtClean="0"/>
              <a:t>Електронна демократія</a:t>
            </a:r>
          </a:p>
          <a:p>
            <a:pPr marL="742950" indent="-742950">
              <a:buFont typeface="+mj-lt"/>
              <a:buAutoNum type="arabicPeriod"/>
            </a:pPr>
            <a:r>
              <a:rPr lang="uk-UA" sz="3600" dirty="0" smtClean="0"/>
              <a:t>елементи електронної демократії:</a:t>
            </a:r>
          </a:p>
          <a:p>
            <a:pPr marL="742950" indent="-742950">
              <a:buFont typeface="+mj-lt"/>
              <a:buAutoNum type="arabicPeriod"/>
            </a:pPr>
            <a:r>
              <a:rPr lang="uk-UA" sz="3600" dirty="0" smtClean="0"/>
              <a:t>Сектори та інструменти електронної демократії</a:t>
            </a:r>
          </a:p>
          <a:p>
            <a:pPr marL="742950" indent="-742950">
              <a:buFont typeface="+mj-lt"/>
              <a:buAutoNum type="arabicPeriod"/>
            </a:pPr>
            <a:r>
              <a:rPr lang="uk-UA" sz="3600" dirty="0" smtClean="0"/>
              <a:t>Процес та етапи становлення електронної демократії </a:t>
            </a:r>
            <a:endParaRPr lang="uk-UA" sz="3600" dirty="0"/>
          </a:p>
        </p:txBody>
      </p:sp>
    </p:spTree>
    <p:extLst>
      <p:ext uri="{BB962C8B-B14F-4D97-AF65-F5344CB8AC3E}">
        <p14:creationId xmlns:p14="http://schemas.microsoft.com/office/powerpoint/2010/main" val="13164357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вал 2"/>
          <p:cNvSpPr/>
          <p:nvPr/>
        </p:nvSpPr>
        <p:spPr>
          <a:xfrm>
            <a:off x="899592" y="-38860"/>
            <a:ext cx="7848872" cy="68407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err="1"/>
              <a:t>Електронна</a:t>
            </a:r>
            <a:r>
              <a:rPr lang="ru-RU" dirty="0"/>
              <a:t> </a:t>
            </a:r>
            <a:r>
              <a:rPr lang="ru-RU" dirty="0" err="1"/>
              <a:t>демократія</a:t>
            </a:r>
            <a:r>
              <a:rPr lang="ru-RU" dirty="0"/>
              <a:t> (е-</a:t>
            </a:r>
            <a:r>
              <a:rPr lang="ru-RU" dirty="0" err="1"/>
              <a:t>демократія</a:t>
            </a:r>
            <a:r>
              <a:rPr lang="ru-RU" dirty="0"/>
              <a:t>)</a:t>
            </a:r>
            <a:endParaRPr lang="uk-UA" dirty="0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1187624" y="1052736"/>
            <a:ext cx="7560840" cy="518457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000" dirty="0" smtClean="0">
                <a:solidFill>
                  <a:srgbClr val="FFFF00"/>
                </a:solidFill>
              </a:rPr>
              <a:t>Сьогодні в Україні реалізовані наступні елементи електронної демократії: </a:t>
            </a:r>
          </a:p>
          <a:p>
            <a:pPr marL="342900" indent="-342900" algn="ctr">
              <a:buAutoNum type="arabicPeriod"/>
            </a:pPr>
            <a:r>
              <a:rPr lang="uk-UA" sz="2000" dirty="0" smtClean="0">
                <a:solidFill>
                  <a:srgbClr val="FFFF00"/>
                </a:solidFill>
              </a:rPr>
              <a:t>електронне законодавство у частині публікування </a:t>
            </a:r>
            <a:r>
              <a:rPr lang="uk-UA" sz="2000" dirty="0" err="1" smtClean="0">
                <a:solidFill>
                  <a:srgbClr val="FFFF00"/>
                </a:solidFill>
              </a:rPr>
              <a:t>нормативноправових</a:t>
            </a:r>
            <a:r>
              <a:rPr lang="uk-UA" sz="2000" dirty="0" smtClean="0">
                <a:solidFill>
                  <a:srgbClr val="FFFF00"/>
                </a:solidFill>
              </a:rPr>
              <a:t> актів після їх реєстрації та прийняття на офіційному сайті Верховної Ради; </a:t>
            </a:r>
          </a:p>
          <a:p>
            <a:pPr marL="342900" indent="-342900" algn="ctr">
              <a:buAutoNum type="arabicPeriod"/>
            </a:pPr>
            <a:r>
              <a:rPr lang="uk-UA" sz="2000" dirty="0" smtClean="0">
                <a:solidFill>
                  <a:srgbClr val="FFFF00"/>
                </a:solidFill>
              </a:rPr>
              <a:t>електронний суд як Єдиний державний реєстр судових рішень та оперативний обмін інформацією в електронному вигляді між судовими установами;</a:t>
            </a:r>
          </a:p>
          <a:p>
            <a:pPr marL="342900" indent="-342900" algn="ctr">
              <a:buAutoNum type="arabicPeriod"/>
            </a:pPr>
            <a:r>
              <a:rPr lang="uk-UA" sz="2000" dirty="0" smtClean="0">
                <a:solidFill>
                  <a:srgbClr val="FFFF00"/>
                </a:solidFill>
              </a:rPr>
              <a:t> електронні звернення, консультації та анкетування (</a:t>
            </a:r>
          </a:p>
          <a:p>
            <a:pPr marL="342900" indent="-342900" algn="ctr">
              <a:buAutoNum type="arabicPeriod"/>
            </a:pPr>
            <a:r>
              <a:rPr lang="uk-UA" sz="2000" dirty="0" smtClean="0">
                <a:solidFill>
                  <a:srgbClr val="FFFF00"/>
                </a:solidFill>
              </a:rPr>
              <a:t>електронні портали, такі як «Електронна митниця» та «Веб-портал державних </a:t>
            </a:r>
            <a:r>
              <a:rPr lang="uk-UA" sz="2000" dirty="0" err="1" smtClean="0">
                <a:solidFill>
                  <a:srgbClr val="FFFF00"/>
                </a:solidFill>
              </a:rPr>
              <a:t>закупівель</a:t>
            </a:r>
            <a:r>
              <a:rPr lang="uk-UA" sz="2000" dirty="0" smtClean="0">
                <a:solidFill>
                  <a:srgbClr val="FFFF00"/>
                </a:solidFill>
              </a:rPr>
              <a:t>»; </a:t>
            </a:r>
          </a:p>
          <a:p>
            <a:pPr marL="342900" indent="-342900" algn="ctr">
              <a:buAutoNum type="arabicPeriod"/>
            </a:pPr>
            <a:r>
              <a:rPr lang="uk-UA" sz="2000" dirty="0" smtClean="0">
                <a:solidFill>
                  <a:srgbClr val="FFFF00"/>
                </a:solidFill>
              </a:rPr>
              <a:t>веб-сайти органів влади; </a:t>
            </a:r>
          </a:p>
          <a:p>
            <a:pPr marL="342900" indent="-342900" algn="ctr">
              <a:buAutoNum type="arabicPeriod"/>
            </a:pPr>
            <a:r>
              <a:rPr lang="uk-UA" sz="2000" dirty="0" smtClean="0">
                <a:solidFill>
                  <a:srgbClr val="FFFF00"/>
                </a:solidFill>
              </a:rPr>
              <a:t>локальні портали адміністративних послуг; </a:t>
            </a:r>
          </a:p>
          <a:p>
            <a:pPr marL="342900" indent="-342900" algn="ctr">
              <a:buAutoNum type="arabicPeriod"/>
            </a:pPr>
            <a:r>
              <a:rPr lang="uk-UA" sz="2000" dirty="0" smtClean="0">
                <a:solidFill>
                  <a:srgbClr val="FFFF00"/>
                </a:solidFill>
              </a:rPr>
              <a:t>різноманітні онлайн ініціативи неурядових організацій</a:t>
            </a:r>
            <a:endParaRPr lang="uk-UA" sz="20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13836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вал 2"/>
          <p:cNvSpPr/>
          <p:nvPr/>
        </p:nvSpPr>
        <p:spPr>
          <a:xfrm>
            <a:off x="663708" y="260648"/>
            <a:ext cx="8208912" cy="64807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err="1"/>
              <a:t>Сектори</a:t>
            </a:r>
            <a:r>
              <a:rPr lang="ru-RU" dirty="0"/>
              <a:t> та </a:t>
            </a:r>
            <a:r>
              <a:rPr lang="ru-RU" dirty="0" err="1"/>
              <a:t>інструменти</a:t>
            </a:r>
            <a:r>
              <a:rPr lang="ru-RU" dirty="0"/>
              <a:t> </a:t>
            </a:r>
            <a:r>
              <a:rPr lang="ru-RU" dirty="0" err="1"/>
              <a:t>електронної</a:t>
            </a:r>
            <a:r>
              <a:rPr lang="ru-RU" dirty="0"/>
              <a:t> </a:t>
            </a:r>
            <a:r>
              <a:rPr lang="ru-RU" dirty="0" err="1"/>
              <a:t>демократії</a:t>
            </a:r>
            <a:endParaRPr lang="uk-UA" dirty="0"/>
          </a:p>
        </p:txBody>
      </p:sp>
      <p:sp>
        <p:nvSpPr>
          <p:cNvPr id="4" name="Овал 3"/>
          <p:cNvSpPr/>
          <p:nvPr/>
        </p:nvSpPr>
        <p:spPr>
          <a:xfrm>
            <a:off x="539552" y="908720"/>
            <a:ext cx="3456384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Е-парламент</a:t>
            </a:r>
            <a:endParaRPr lang="uk-UA" dirty="0"/>
          </a:p>
        </p:txBody>
      </p:sp>
      <p:sp>
        <p:nvSpPr>
          <p:cNvPr id="5" name="Овал 4"/>
          <p:cNvSpPr/>
          <p:nvPr/>
        </p:nvSpPr>
        <p:spPr>
          <a:xfrm>
            <a:off x="-147421" y="5300825"/>
            <a:ext cx="3456384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Е-</a:t>
            </a:r>
            <a:r>
              <a:rPr lang="ru-RU" dirty="0" err="1"/>
              <a:t>консультація</a:t>
            </a:r>
            <a:endParaRPr lang="uk-UA" dirty="0"/>
          </a:p>
        </p:txBody>
      </p:sp>
      <p:sp>
        <p:nvSpPr>
          <p:cNvPr id="6" name="Овал 5"/>
          <p:cNvSpPr/>
          <p:nvPr/>
        </p:nvSpPr>
        <p:spPr>
          <a:xfrm>
            <a:off x="3419872" y="1365920"/>
            <a:ext cx="3456384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Е-</a:t>
            </a:r>
            <a:r>
              <a:rPr lang="ru-RU" dirty="0" err="1"/>
              <a:t>законодавство</a:t>
            </a:r>
            <a:endParaRPr lang="uk-UA" dirty="0"/>
          </a:p>
        </p:txBody>
      </p:sp>
      <p:sp>
        <p:nvSpPr>
          <p:cNvPr id="7" name="Овал 6"/>
          <p:cNvSpPr/>
          <p:nvPr/>
        </p:nvSpPr>
        <p:spPr>
          <a:xfrm>
            <a:off x="5687616" y="1988840"/>
            <a:ext cx="3456384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Е-</a:t>
            </a:r>
            <a:r>
              <a:rPr lang="ru-RU" dirty="0" err="1"/>
              <a:t>правосуддя</a:t>
            </a:r>
            <a:r>
              <a:rPr lang="ru-RU" dirty="0"/>
              <a:t> </a:t>
            </a:r>
            <a:endParaRPr lang="uk-UA" dirty="0"/>
          </a:p>
        </p:txBody>
      </p:sp>
      <p:sp>
        <p:nvSpPr>
          <p:cNvPr id="8" name="Овал 7"/>
          <p:cNvSpPr/>
          <p:nvPr/>
        </p:nvSpPr>
        <p:spPr>
          <a:xfrm>
            <a:off x="4328503" y="4011279"/>
            <a:ext cx="3456384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Е-</a:t>
            </a:r>
            <a:r>
              <a:rPr lang="ru-RU" dirty="0" err="1"/>
              <a:t>голосування</a:t>
            </a:r>
            <a:endParaRPr lang="uk-UA" dirty="0"/>
          </a:p>
        </p:txBody>
      </p:sp>
      <p:sp>
        <p:nvSpPr>
          <p:cNvPr id="9" name="Овал 8"/>
          <p:cNvSpPr/>
          <p:nvPr/>
        </p:nvSpPr>
        <p:spPr>
          <a:xfrm>
            <a:off x="39719" y="2435843"/>
            <a:ext cx="3456384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Е-</a:t>
            </a:r>
            <a:r>
              <a:rPr lang="ru-RU" dirty="0" err="1"/>
              <a:t>середовище</a:t>
            </a:r>
            <a:endParaRPr lang="uk-UA" dirty="0"/>
          </a:p>
        </p:txBody>
      </p:sp>
      <p:sp>
        <p:nvSpPr>
          <p:cNvPr id="10" name="Овал 9"/>
          <p:cNvSpPr/>
          <p:nvPr/>
        </p:nvSpPr>
        <p:spPr>
          <a:xfrm>
            <a:off x="2699792" y="2912903"/>
            <a:ext cx="3456384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Е-</a:t>
            </a:r>
            <a:r>
              <a:rPr lang="ru-RU" dirty="0" err="1" smtClean="0"/>
              <a:t>посередництво</a:t>
            </a:r>
            <a:endParaRPr lang="uk-UA" dirty="0"/>
          </a:p>
        </p:txBody>
      </p:sp>
      <p:sp>
        <p:nvSpPr>
          <p:cNvPr id="11" name="Овал 10"/>
          <p:cNvSpPr/>
          <p:nvPr/>
        </p:nvSpPr>
        <p:spPr>
          <a:xfrm>
            <a:off x="112439" y="4011279"/>
            <a:ext cx="3456384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Е-</a:t>
            </a:r>
            <a:r>
              <a:rPr lang="ru-RU" dirty="0" err="1"/>
              <a:t>вибори</a:t>
            </a:r>
            <a:r>
              <a:rPr lang="ru-RU" dirty="0"/>
              <a:t>, е-</a:t>
            </a:r>
            <a:r>
              <a:rPr lang="ru-RU" dirty="0" err="1"/>
              <a:t>референдуми</a:t>
            </a:r>
            <a:r>
              <a:rPr lang="ru-RU" dirty="0"/>
              <a:t> та е-</a:t>
            </a:r>
            <a:r>
              <a:rPr lang="ru-RU" dirty="0" err="1"/>
              <a:t>ініціативи</a:t>
            </a:r>
            <a:endParaRPr lang="uk-UA" dirty="0"/>
          </a:p>
        </p:txBody>
      </p:sp>
      <p:sp>
        <p:nvSpPr>
          <p:cNvPr id="12" name="Овал 11"/>
          <p:cNvSpPr/>
          <p:nvPr/>
        </p:nvSpPr>
        <p:spPr>
          <a:xfrm>
            <a:off x="2163168" y="4468479"/>
            <a:ext cx="3456384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Е-</a:t>
            </a:r>
            <a:r>
              <a:rPr lang="ru-RU" dirty="0" err="1"/>
              <a:t>агітація</a:t>
            </a:r>
            <a:r>
              <a:rPr lang="ru-RU" dirty="0"/>
              <a:t> </a:t>
            </a:r>
            <a:endParaRPr lang="uk-UA" dirty="0"/>
          </a:p>
        </p:txBody>
      </p:sp>
      <p:sp>
        <p:nvSpPr>
          <p:cNvPr id="13" name="Овал 12"/>
          <p:cNvSpPr/>
          <p:nvPr/>
        </p:nvSpPr>
        <p:spPr>
          <a:xfrm>
            <a:off x="1979712" y="5782907"/>
            <a:ext cx="3456384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Е-</a:t>
            </a:r>
            <a:r>
              <a:rPr lang="ru-RU" dirty="0" err="1"/>
              <a:t>ініціативи</a:t>
            </a:r>
            <a:endParaRPr lang="uk-UA" dirty="0"/>
          </a:p>
        </p:txBody>
      </p:sp>
      <p:sp>
        <p:nvSpPr>
          <p:cNvPr id="14" name="Овал 13"/>
          <p:cNvSpPr/>
          <p:nvPr/>
        </p:nvSpPr>
        <p:spPr>
          <a:xfrm>
            <a:off x="4139952" y="5325707"/>
            <a:ext cx="3456384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Е-</a:t>
            </a:r>
            <a:r>
              <a:rPr lang="ru-RU" dirty="0" err="1"/>
              <a:t>звернення</a:t>
            </a:r>
            <a:endParaRPr lang="uk-UA" dirty="0"/>
          </a:p>
        </p:txBody>
      </p:sp>
      <p:sp>
        <p:nvSpPr>
          <p:cNvPr id="15" name="Овал 14"/>
          <p:cNvSpPr/>
          <p:nvPr/>
        </p:nvSpPr>
        <p:spPr>
          <a:xfrm>
            <a:off x="6444208" y="4468479"/>
            <a:ext cx="3456384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Е-</a:t>
            </a:r>
            <a:r>
              <a:rPr lang="ru-RU" dirty="0" err="1"/>
              <a:t>підрахунок</a:t>
            </a:r>
            <a:r>
              <a:rPr lang="ru-RU" dirty="0"/>
              <a:t> </a:t>
            </a:r>
            <a:r>
              <a:rPr lang="ru-RU" dirty="0" err="1"/>
              <a:t>голосів</a:t>
            </a:r>
            <a:r>
              <a:rPr lang="ru-RU" dirty="0"/>
              <a:t> та е-</a:t>
            </a:r>
            <a:r>
              <a:rPr lang="ru-RU" dirty="0" err="1"/>
              <a:t>опитування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1048086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вал 2"/>
          <p:cNvSpPr/>
          <p:nvPr/>
        </p:nvSpPr>
        <p:spPr>
          <a:xfrm>
            <a:off x="2650557" y="32760"/>
            <a:ext cx="3995936" cy="115212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err="1"/>
              <a:t>Процес</a:t>
            </a:r>
            <a:r>
              <a:rPr lang="ru-RU" dirty="0"/>
              <a:t> </a:t>
            </a:r>
            <a:r>
              <a:rPr lang="ru-RU" dirty="0" err="1"/>
              <a:t>становлення</a:t>
            </a:r>
            <a:r>
              <a:rPr lang="ru-RU" dirty="0"/>
              <a:t> </a:t>
            </a:r>
            <a:r>
              <a:rPr lang="ru-RU" dirty="0" err="1"/>
              <a:t>електронної</a:t>
            </a:r>
            <a:r>
              <a:rPr lang="ru-RU" dirty="0"/>
              <a:t> </a:t>
            </a:r>
            <a:r>
              <a:rPr lang="ru-RU" dirty="0" err="1"/>
              <a:t>демократії</a:t>
            </a:r>
            <a:r>
              <a:rPr lang="ru-RU" dirty="0"/>
              <a:t> </a:t>
            </a:r>
            <a:r>
              <a:rPr lang="ru-RU" dirty="0" err="1"/>
              <a:t>має</a:t>
            </a:r>
            <a:r>
              <a:rPr lang="ru-RU" dirty="0"/>
              <a:t> </a:t>
            </a:r>
            <a:r>
              <a:rPr lang="ru-RU" dirty="0" err="1"/>
              <a:t>декілька</a:t>
            </a:r>
            <a:r>
              <a:rPr lang="ru-RU" dirty="0"/>
              <a:t> </a:t>
            </a:r>
            <a:r>
              <a:rPr lang="ru-RU" dirty="0" err="1"/>
              <a:t>основних</a:t>
            </a:r>
            <a:r>
              <a:rPr lang="ru-RU" dirty="0"/>
              <a:t> </a:t>
            </a:r>
            <a:r>
              <a:rPr lang="ru-RU" dirty="0" err="1"/>
              <a:t>етапів</a:t>
            </a:r>
            <a:r>
              <a:rPr lang="ru-RU" dirty="0"/>
              <a:t>:</a:t>
            </a:r>
            <a:endParaRPr lang="uk-UA" dirty="0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1241465" y="1184888"/>
            <a:ext cx="2808312" cy="122413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Е-</a:t>
            </a:r>
            <a:r>
              <a:rPr lang="ru-RU" dirty="0" err="1"/>
              <a:t>охоплення</a:t>
            </a:r>
            <a:r>
              <a:rPr lang="ru-RU" dirty="0"/>
              <a:t>,</a:t>
            </a:r>
            <a:endParaRPr lang="uk-UA" dirty="0"/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3563888" y="2541565"/>
            <a:ext cx="4608512" cy="122413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Е-</a:t>
            </a:r>
            <a:r>
              <a:rPr lang="ru-RU" dirty="0" err="1"/>
              <a:t>включення</a:t>
            </a:r>
            <a:endParaRPr lang="uk-UA" dirty="0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1115616" y="4581128"/>
            <a:ext cx="6552728" cy="122413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Е-партнерство </a:t>
            </a:r>
            <a:endParaRPr lang="uk-UA" dirty="0"/>
          </a:p>
        </p:txBody>
      </p:sp>
      <p:sp>
        <p:nvSpPr>
          <p:cNvPr id="8" name="Овал 7"/>
          <p:cNvSpPr/>
          <p:nvPr/>
        </p:nvSpPr>
        <p:spPr>
          <a:xfrm>
            <a:off x="2339752" y="3645024"/>
            <a:ext cx="2952328" cy="72008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е-</a:t>
            </a:r>
            <a:r>
              <a:rPr lang="ru-RU" dirty="0" err="1"/>
              <a:t>консультування</a:t>
            </a:r>
            <a:endParaRPr lang="uk-UA" dirty="0"/>
          </a:p>
        </p:txBody>
      </p:sp>
      <p:sp>
        <p:nvSpPr>
          <p:cNvPr id="9" name="Овал 8"/>
          <p:cNvSpPr/>
          <p:nvPr/>
        </p:nvSpPr>
        <p:spPr>
          <a:xfrm>
            <a:off x="5724128" y="3645024"/>
            <a:ext cx="2952328" cy="72008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е-участь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4036883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8007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052989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2332748"/>
            <a:ext cx="9144000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uk-UA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Державна політика щодо розвитку інформаційного суспільства та електронного урядування</a:t>
            </a:r>
          </a:p>
          <a:p>
            <a:pPr marL="514350" indent="-514350">
              <a:buFont typeface="+mj-lt"/>
              <a:buAutoNum type="arabicPeriod"/>
            </a:pPr>
            <a:r>
              <a:rPr lang="uk-UA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</a:t>
            </a:r>
            <a:r>
              <a:rPr lang="uk-UA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ержавне управління реалізацією системи </a:t>
            </a:r>
            <a:r>
              <a:rPr lang="uk-UA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електронного урядування</a:t>
            </a:r>
          </a:p>
          <a:p>
            <a:pPr marL="514350" indent="-514350">
              <a:buFont typeface="+mj-lt"/>
              <a:buAutoNum type="arabicPeriod"/>
            </a:pPr>
            <a:r>
              <a:rPr lang="uk-UA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Підходи щодо оцінювання розвитку інформаційного суспільства та електронного урядування</a:t>
            </a:r>
            <a:endParaRPr lang="uk-UA" sz="3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-62849" y="0"/>
            <a:ext cx="9144000" cy="230832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uk-UA" sz="36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Тема 3.</a:t>
            </a:r>
          </a:p>
          <a:p>
            <a:pPr algn="ctr"/>
            <a:r>
              <a:rPr lang="uk-UA" sz="36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Державна політика та державне управління розвитком інформаційного суспільства та електронного урядування</a:t>
            </a:r>
            <a:endParaRPr lang="uk-UA" sz="36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3542746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-8562" y="404664"/>
            <a:ext cx="9144000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3200" b="1" dirty="0"/>
              <a:t>Тема 1. </a:t>
            </a:r>
            <a:r>
              <a:rPr lang="uk-UA" sz="3200" b="1" dirty="0" smtClean="0"/>
              <a:t>Сутність </a:t>
            </a:r>
            <a:r>
              <a:rPr lang="uk-UA" sz="3200" b="1" dirty="0"/>
              <a:t>та особливості системи електронного урядування</a:t>
            </a:r>
            <a:r>
              <a:rPr lang="uk-UA" sz="3200" dirty="0"/>
              <a:t>.</a:t>
            </a:r>
            <a:endParaRPr lang="ru-RU" sz="3200" dirty="0"/>
          </a:p>
          <a:p>
            <a:pPr marL="514350" indent="-514350">
              <a:buFont typeface="+mj-lt"/>
              <a:buAutoNum type="arabicPeriod"/>
            </a:pPr>
            <a:r>
              <a:rPr lang="uk-UA" sz="3200" dirty="0" smtClean="0"/>
              <a:t>Визначення </a:t>
            </a:r>
            <a:r>
              <a:rPr lang="uk-UA" sz="3200" dirty="0"/>
              <a:t>та сутність системи електронного урядування.	 </a:t>
            </a:r>
            <a:endParaRPr lang="ru-RU" sz="3200" dirty="0"/>
          </a:p>
          <a:p>
            <a:pPr marL="514350" indent="-514350">
              <a:buFont typeface="+mj-lt"/>
              <a:buAutoNum type="arabicPeriod"/>
            </a:pPr>
            <a:r>
              <a:rPr lang="uk-UA" sz="3200" dirty="0"/>
              <a:t>Концептуальні засади системи електронного урядування. </a:t>
            </a:r>
            <a:endParaRPr lang="uk-UA" sz="3200" dirty="0" smtClean="0"/>
          </a:p>
          <a:p>
            <a:pPr marL="514350" indent="-514350">
              <a:buFont typeface="+mj-lt"/>
              <a:buAutoNum type="arabicPeriod"/>
            </a:pPr>
            <a:r>
              <a:rPr lang="uk-UA" sz="3200" dirty="0" smtClean="0"/>
              <a:t>Специфіка </a:t>
            </a:r>
            <a:r>
              <a:rPr lang="uk-UA" sz="3200" dirty="0"/>
              <a:t>визначення системи електронного урядування</a:t>
            </a:r>
            <a:r>
              <a:rPr lang="uk-UA" sz="3200" dirty="0" smtClean="0"/>
              <a:t>. </a:t>
            </a:r>
          </a:p>
          <a:p>
            <a:pPr marL="514350" indent="-514350">
              <a:buFont typeface="+mj-lt"/>
              <a:buAutoNum type="arabicPeriod"/>
            </a:pPr>
            <a:r>
              <a:rPr lang="uk-UA" sz="3200" dirty="0" smtClean="0"/>
              <a:t>Передумови </a:t>
            </a:r>
            <a:r>
              <a:rPr lang="uk-UA" sz="3200" dirty="0"/>
              <a:t>становлення державної політики. </a:t>
            </a:r>
            <a:endParaRPr lang="uk-UA" sz="3200" dirty="0" smtClean="0"/>
          </a:p>
          <a:p>
            <a:pPr marL="514350" indent="-514350">
              <a:buFont typeface="+mj-lt"/>
              <a:buAutoNum type="arabicPeriod"/>
            </a:pPr>
            <a:r>
              <a:rPr lang="uk-UA" sz="3200" dirty="0" smtClean="0"/>
              <a:t>Політико </a:t>
            </a:r>
            <a:r>
              <a:rPr lang="uk-UA" sz="3200" dirty="0"/>
              <a:t>- управлінські основи системи електронного урядування</a:t>
            </a:r>
            <a:r>
              <a:rPr lang="uk-UA" sz="3200" dirty="0" smtClean="0"/>
              <a:t>.</a:t>
            </a:r>
            <a:endParaRPr lang="uk-UA" sz="3200" dirty="0"/>
          </a:p>
        </p:txBody>
      </p:sp>
    </p:spTree>
    <p:extLst>
      <p:ext uri="{BB962C8B-B14F-4D97-AF65-F5344CB8AC3E}">
        <p14:creationId xmlns:p14="http://schemas.microsoft.com/office/powerpoint/2010/main" val="36826339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-33002" y="61180"/>
            <a:ext cx="9177001" cy="62478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Основні поняття курсу :</a:t>
            </a:r>
          </a:p>
          <a:p>
            <a:pPr marL="514350" indent="-514350">
              <a:buFont typeface="+mj-lt"/>
              <a:buAutoNum type="arabicPeriod"/>
            </a:pPr>
            <a:r>
              <a:rPr lang="uk-UA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Електронна демократія</a:t>
            </a:r>
          </a:p>
          <a:p>
            <a:pPr marL="514350" indent="-514350">
              <a:buFont typeface="+mj-lt"/>
              <a:buAutoNum type="arabicPeriod"/>
            </a:pPr>
            <a:r>
              <a:rPr lang="uk-UA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Електронний </a:t>
            </a:r>
            <a:r>
              <a:rPr lang="uk-UA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уряд</a:t>
            </a:r>
          </a:p>
          <a:p>
            <a:pPr marL="514350" indent="-514350">
              <a:buFont typeface="+mj-lt"/>
              <a:buAutoNum type="arabicPeriod"/>
            </a:pPr>
            <a:r>
              <a:rPr lang="uk-UA" sz="40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Електронне урядування</a:t>
            </a:r>
          </a:p>
          <a:p>
            <a:pPr marL="514350" indent="-514350">
              <a:buFont typeface="+mj-lt"/>
              <a:buAutoNum type="arabicPeriod"/>
            </a:pPr>
            <a:r>
              <a:rPr lang="uk-UA" sz="4000" b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Індекс </a:t>
            </a:r>
            <a:r>
              <a:rPr lang="uk-UA" sz="40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готовності електронного уряду</a:t>
            </a:r>
          </a:p>
          <a:p>
            <a:pPr marL="514350" indent="-514350">
              <a:buFont typeface="+mj-lt"/>
              <a:buAutoNum type="arabicPeriod"/>
            </a:pPr>
            <a:r>
              <a:rPr lang="uk-UA" sz="40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Електронні </a:t>
            </a:r>
            <a:r>
              <a:rPr lang="uk-UA" sz="40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адміністративні послуги</a:t>
            </a:r>
          </a:p>
          <a:p>
            <a:pPr marL="514350" indent="-514350">
              <a:buFont typeface="+mj-lt"/>
              <a:buAutoNum type="arabicPeriod"/>
            </a:pPr>
            <a:r>
              <a:rPr lang="uk-UA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Інформаційне суспільство</a:t>
            </a:r>
          </a:p>
          <a:p>
            <a:pPr marL="514350" indent="-514350">
              <a:buFont typeface="+mj-lt"/>
              <a:buAutoNum type="arabicPeriod"/>
            </a:pPr>
            <a:r>
              <a:rPr lang="uk-UA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Інформаційне середовище </a:t>
            </a:r>
            <a:r>
              <a:rPr lang="uk-UA" sz="40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електронного </a:t>
            </a:r>
            <a:r>
              <a:rPr lang="uk-UA" sz="40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урядування</a:t>
            </a:r>
            <a:endParaRPr lang="uk-UA" sz="4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841527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11560" y="260648"/>
            <a:ext cx="7442678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000" dirty="0" err="1">
                <a:solidFill>
                  <a:srgbClr val="FF0000"/>
                </a:solidFill>
              </a:rPr>
              <a:t>Історія</a:t>
            </a:r>
            <a:r>
              <a:rPr lang="ru-RU" sz="4000" dirty="0">
                <a:solidFill>
                  <a:srgbClr val="FF0000"/>
                </a:solidFill>
              </a:rPr>
              <a:t> </a:t>
            </a:r>
            <a:r>
              <a:rPr lang="ru-RU" sz="4000" dirty="0" err="1">
                <a:solidFill>
                  <a:srgbClr val="FF0000"/>
                </a:solidFill>
              </a:rPr>
              <a:t>виникнення</a:t>
            </a:r>
            <a:r>
              <a:rPr lang="ru-RU" sz="4000" dirty="0">
                <a:solidFill>
                  <a:srgbClr val="FF0000"/>
                </a:solidFill>
              </a:rPr>
              <a:t> е-</a:t>
            </a:r>
            <a:r>
              <a:rPr lang="ru-RU" sz="4000" dirty="0" err="1">
                <a:solidFill>
                  <a:srgbClr val="FF0000"/>
                </a:solidFill>
              </a:rPr>
              <a:t>урядування</a:t>
            </a:r>
            <a:endParaRPr lang="uk-UA" sz="4000" dirty="0">
              <a:solidFill>
                <a:srgbClr val="FF0000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52830" y="1124744"/>
            <a:ext cx="903649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електронне управління (е- управління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 е –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Governance , „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онлайновий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уряд― („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Government-on-line― (GOL)).</a:t>
            </a:r>
            <a:endParaRPr lang="uk-UA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-1844" y="2427551"/>
            <a:ext cx="914584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електронний уряд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„Electronic Government―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„e-Government―. </a:t>
            </a:r>
            <a:endParaRPr lang="uk-UA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07504" y="4221088"/>
            <a:ext cx="588359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електронне урядування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„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e-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governing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―. С</a:t>
            </a:r>
            <a:endParaRPr lang="uk-UA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Стрелка вниз 5"/>
          <p:cNvSpPr/>
          <p:nvPr/>
        </p:nvSpPr>
        <p:spPr>
          <a:xfrm>
            <a:off x="4571078" y="1832630"/>
            <a:ext cx="288954" cy="73227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7" name="Стрелка вниз 6"/>
          <p:cNvSpPr/>
          <p:nvPr/>
        </p:nvSpPr>
        <p:spPr>
          <a:xfrm>
            <a:off x="4571078" y="2889216"/>
            <a:ext cx="288954" cy="133187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8" name="Стрелка вниз 7"/>
          <p:cNvSpPr/>
          <p:nvPr/>
        </p:nvSpPr>
        <p:spPr>
          <a:xfrm>
            <a:off x="4571078" y="4682753"/>
            <a:ext cx="288954" cy="119451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9" name="Прямоугольник 8"/>
          <p:cNvSpPr/>
          <p:nvPr/>
        </p:nvSpPr>
        <p:spPr>
          <a:xfrm>
            <a:off x="213795" y="5877271"/>
            <a:ext cx="8714565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електронне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демократія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(альтернатива:  </a:t>
            </a:r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формі державності, громадянського суспільства) </a:t>
            </a:r>
            <a:endParaRPr lang="uk-UA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17524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2987824" y="374367"/>
            <a:ext cx="3312368" cy="93610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Умови творення системи електронного врядування</a:t>
            </a:r>
            <a:endParaRPr lang="uk-UA" dirty="0"/>
          </a:p>
        </p:txBody>
      </p:sp>
      <p:sp>
        <p:nvSpPr>
          <p:cNvPr id="3" name="Овал 2"/>
          <p:cNvSpPr/>
          <p:nvPr/>
        </p:nvSpPr>
        <p:spPr>
          <a:xfrm>
            <a:off x="755576" y="1484784"/>
            <a:ext cx="2808312" cy="115212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Інтернет</a:t>
            </a:r>
            <a:endParaRPr lang="uk-UA" dirty="0"/>
          </a:p>
        </p:txBody>
      </p:sp>
      <p:sp>
        <p:nvSpPr>
          <p:cNvPr id="4" name="Овал 3"/>
          <p:cNvSpPr/>
          <p:nvPr/>
        </p:nvSpPr>
        <p:spPr>
          <a:xfrm>
            <a:off x="5940152" y="1340768"/>
            <a:ext cx="2880320" cy="129614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Законодавче регулювання</a:t>
            </a:r>
            <a:endParaRPr lang="uk-UA" dirty="0"/>
          </a:p>
        </p:txBody>
      </p:sp>
      <p:sp>
        <p:nvSpPr>
          <p:cNvPr id="5" name="Овал 4"/>
          <p:cNvSpPr/>
          <p:nvPr/>
        </p:nvSpPr>
        <p:spPr>
          <a:xfrm>
            <a:off x="5940152" y="3258019"/>
            <a:ext cx="3024336" cy="122413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Технічні засоби та можливості</a:t>
            </a:r>
            <a:endParaRPr lang="uk-UA" dirty="0"/>
          </a:p>
        </p:txBody>
      </p:sp>
      <p:sp>
        <p:nvSpPr>
          <p:cNvPr id="6" name="Овал 5"/>
          <p:cNvSpPr/>
          <p:nvPr/>
        </p:nvSpPr>
        <p:spPr>
          <a:xfrm>
            <a:off x="659307" y="3246365"/>
            <a:ext cx="3024336" cy="122413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Інформаційно -програмне середовище (ІПС)</a:t>
            </a:r>
            <a:endParaRPr lang="uk-UA" dirty="0"/>
          </a:p>
        </p:txBody>
      </p:sp>
      <p:sp>
        <p:nvSpPr>
          <p:cNvPr id="7" name="Овал 6"/>
          <p:cNvSpPr/>
          <p:nvPr/>
        </p:nvSpPr>
        <p:spPr>
          <a:xfrm>
            <a:off x="659307" y="4941168"/>
            <a:ext cx="3024336" cy="122413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Можливість роботи у  ІПС</a:t>
            </a:r>
            <a:endParaRPr lang="uk-UA" dirty="0"/>
          </a:p>
        </p:txBody>
      </p:sp>
      <p:sp>
        <p:nvSpPr>
          <p:cNvPr id="8" name="Овал 7"/>
          <p:cNvSpPr/>
          <p:nvPr/>
        </p:nvSpPr>
        <p:spPr>
          <a:xfrm>
            <a:off x="5940152" y="4971078"/>
            <a:ext cx="3024336" cy="122413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Володіння навичками роботи у ІПС</a:t>
            </a:r>
            <a:endParaRPr lang="uk-UA" dirty="0"/>
          </a:p>
        </p:txBody>
      </p:sp>
      <p:sp>
        <p:nvSpPr>
          <p:cNvPr id="9" name="Стрелка вниз 8"/>
          <p:cNvSpPr/>
          <p:nvPr/>
        </p:nvSpPr>
        <p:spPr>
          <a:xfrm rot="3698902">
            <a:off x="2317032" y="861693"/>
            <a:ext cx="540060" cy="50405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10" name="Стрелка вниз 9"/>
          <p:cNvSpPr/>
          <p:nvPr/>
        </p:nvSpPr>
        <p:spPr>
          <a:xfrm rot="18998729">
            <a:off x="6404917" y="767029"/>
            <a:ext cx="540060" cy="50405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6888017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asus\Desktop\0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9144000" cy="68579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531700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64247521"/>
              </p:ext>
            </p:extLst>
          </p:nvPr>
        </p:nvGraphicFramePr>
        <p:xfrm>
          <a:off x="323528" y="332656"/>
          <a:ext cx="8352928" cy="357928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88232"/>
                <a:gridCol w="2088232"/>
                <a:gridCol w="2088232"/>
                <a:gridCol w="2088232"/>
              </a:tblGrid>
              <a:tr h="738082"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Рівні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Політичний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Державно-управлінський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Адміністративний</a:t>
                      </a:r>
                      <a:endParaRPr lang="uk-UA" dirty="0"/>
                    </a:p>
                  </a:txBody>
                  <a:tcPr/>
                </a:tc>
              </a:tr>
              <a:tr h="738082">
                <a:tc>
                  <a:txBody>
                    <a:bodyPr/>
                    <a:lstStyle/>
                    <a:p>
                      <a:r>
                        <a:rPr lang="uk-UA" dirty="0" smtClean="0"/>
                        <a:t>Національний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Вищі органи влади</a:t>
                      </a:r>
                    </a:p>
                    <a:p>
                      <a:pPr algn="ctr"/>
                      <a:r>
                        <a:rPr lang="uk-UA" dirty="0" smtClean="0"/>
                        <a:t>держави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Державні органи та інституції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Виконавчі структури</a:t>
                      </a:r>
                      <a:endParaRPr lang="uk-UA" dirty="0"/>
                    </a:p>
                  </a:txBody>
                  <a:tcPr/>
                </a:tc>
              </a:tr>
              <a:tr h="738082">
                <a:tc>
                  <a:txBody>
                    <a:bodyPr/>
                    <a:lstStyle/>
                    <a:p>
                      <a:r>
                        <a:rPr lang="uk-UA" dirty="0" smtClean="0"/>
                        <a:t>Регіональний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Регіональні органи врядування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Регіональні представництва центральних органів 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Регіональні структури</a:t>
                      </a:r>
                      <a:endParaRPr lang="uk-UA" dirty="0"/>
                    </a:p>
                  </a:txBody>
                  <a:tcPr/>
                </a:tc>
              </a:tr>
              <a:tr h="738082">
                <a:tc>
                  <a:txBody>
                    <a:bodyPr/>
                    <a:lstStyle/>
                    <a:p>
                      <a:r>
                        <a:rPr lang="uk-UA" dirty="0" smtClean="0"/>
                        <a:t>Місцевий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Самоврядні інституції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Самоврядні представницькі органи влади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Громадськість, особистість</a:t>
                      </a:r>
                      <a:endParaRPr lang="uk-UA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Овал 2"/>
          <p:cNvSpPr/>
          <p:nvPr/>
        </p:nvSpPr>
        <p:spPr>
          <a:xfrm>
            <a:off x="323528" y="4077072"/>
            <a:ext cx="1440160" cy="1224136"/>
          </a:xfrm>
          <a:prstGeom prst="ellipse">
            <a:avLst/>
          </a:prstGeom>
          <a:solidFill>
            <a:schemeClr val="accent1">
              <a:alpha val="24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600" dirty="0" smtClean="0">
              <a:solidFill>
                <a:srgbClr val="FF0000"/>
              </a:solidFill>
            </a:endParaRPr>
          </a:p>
          <a:p>
            <a:pPr algn="ctr"/>
            <a:r>
              <a:rPr lang="uk-UA" sz="1600" dirty="0" smtClean="0">
                <a:solidFill>
                  <a:srgbClr val="FF0000"/>
                </a:solidFill>
              </a:rPr>
              <a:t>Держава</a:t>
            </a:r>
          </a:p>
          <a:p>
            <a:pPr algn="ctr"/>
            <a:endParaRPr lang="uk-UA" sz="1600" dirty="0">
              <a:solidFill>
                <a:srgbClr val="FF0000"/>
              </a:solidFill>
            </a:endParaRPr>
          </a:p>
          <a:p>
            <a:pPr algn="ctr"/>
            <a:endParaRPr lang="uk-UA" sz="1600" dirty="0" smtClean="0">
              <a:solidFill>
                <a:srgbClr val="FF0000"/>
              </a:solidFill>
            </a:endParaRPr>
          </a:p>
          <a:p>
            <a:pPr algn="ctr"/>
            <a:endParaRPr lang="uk-UA" sz="1600" dirty="0">
              <a:solidFill>
                <a:srgbClr val="FF0000"/>
              </a:solidFill>
            </a:endParaRPr>
          </a:p>
        </p:txBody>
      </p:sp>
      <p:sp>
        <p:nvSpPr>
          <p:cNvPr id="5" name="Овал 4"/>
          <p:cNvSpPr/>
          <p:nvPr/>
        </p:nvSpPr>
        <p:spPr>
          <a:xfrm>
            <a:off x="683568" y="4689140"/>
            <a:ext cx="1440160" cy="1224136"/>
          </a:xfrm>
          <a:prstGeom prst="ellipse">
            <a:avLst/>
          </a:prstGeom>
          <a:solidFill>
            <a:schemeClr val="accent6">
              <a:alpha val="2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300" dirty="0">
              <a:solidFill>
                <a:srgbClr val="FF0000"/>
              </a:solidFill>
            </a:endParaRPr>
          </a:p>
          <a:p>
            <a:pPr algn="ctr"/>
            <a:r>
              <a:rPr lang="uk-UA" sz="1300" dirty="0" smtClean="0">
                <a:solidFill>
                  <a:srgbClr val="FF0000"/>
                </a:solidFill>
              </a:rPr>
              <a:t>Особистість</a:t>
            </a:r>
            <a:endParaRPr lang="uk-UA" sz="1300" dirty="0">
              <a:solidFill>
                <a:srgbClr val="FF0000"/>
              </a:solidFill>
            </a:endParaRPr>
          </a:p>
        </p:txBody>
      </p:sp>
      <p:sp>
        <p:nvSpPr>
          <p:cNvPr id="6" name="Овал 5"/>
          <p:cNvSpPr/>
          <p:nvPr/>
        </p:nvSpPr>
        <p:spPr>
          <a:xfrm>
            <a:off x="1187624" y="4077072"/>
            <a:ext cx="1440160" cy="1224136"/>
          </a:xfrm>
          <a:prstGeom prst="ellipse">
            <a:avLst/>
          </a:prstGeom>
          <a:solidFill>
            <a:srgbClr val="FFFF00">
              <a:alpha val="25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300" dirty="0" smtClean="0">
                <a:solidFill>
                  <a:srgbClr val="FF0000"/>
                </a:solidFill>
              </a:rPr>
              <a:t>Суспільство</a:t>
            </a:r>
            <a:endParaRPr lang="uk-UA" sz="1300" dirty="0">
              <a:solidFill>
                <a:srgbClr val="FF0000"/>
              </a:solidFill>
            </a:endParaRPr>
          </a:p>
        </p:txBody>
      </p:sp>
      <p:sp>
        <p:nvSpPr>
          <p:cNvPr id="4" name="Волна 3"/>
          <p:cNvSpPr/>
          <p:nvPr/>
        </p:nvSpPr>
        <p:spPr>
          <a:xfrm>
            <a:off x="3275856" y="4005064"/>
            <a:ext cx="5400600" cy="936104"/>
          </a:xfrm>
          <a:prstGeom prst="wav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err="1" smtClean="0"/>
              <a:t>Державоцентриська</a:t>
            </a:r>
            <a:r>
              <a:rPr lang="uk-UA" dirty="0" smtClean="0"/>
              <a:t> модель ДУ+ДП</a:t>
            </a:r>
            <a:endParaRPr lang="uk-UA" dirty="0"/>
          </a:p>
        </p:txBody>
      </p:sp>
      <p:sp>
        <p:nvSpPr>
          <p:cNvPr id="8" name="Волна 7"/>
          <p:cNvSpPr/>
          <p:nvPr/>
        </p:nvSpPr>
        <p:spPr>
          <a:xfrm>
            <a:off x="4450935" y="4977172"/>
            <a:ext cx="4225521" cy="936104"/>
          </a:xfrm>
          <a:prstGeom prst="wav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err="1" smtClean="0"/>
              <a:t>Менеджеріальна</a:t>
            </a:r>
            <a:r>
              <a:rPr lang="uk-UA" dirty="0" smtClean="0"/>
              <a:t> модель ДУ+ДП</a:t>
            </a:r>
            <a:endParaRPr lang="uk-UA" dirty="0"/>
          </a:p>
        </p:txBody>
      </p:sp>
      <p:sp>
        <p:nvSpPr>
          <p:cNvPr id="9" name="Волна 8"/>
          <p:cNvSpPr/>
          <p:nvPr/>
        </p:nvSpPr>
        <p:spPr>
          <a:xfrm>
            <a:off x="5531055" y="5913276"/>
            <a:ext cx="3145401" cy="936104"/>
          </a:xfrm>
          <a:prstGeom prst="wav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Соціально-орієнтована модель ДУ+ДП</a:t>
            </a:r>
            <a:endParaRPr lang="uk-UA" dirty="0"/>
          </a:p>
        </p:txBody>
      </p:sp>
      <p:sp>
        <p:nvSpPr>
          <p:cNvPr id="7" name="Овал 6"/>
          <p:cNvSpPr/>
          <p:nvPr/>
        </p:nvSpPr>
        <p:spPr>
          <a:xfrm>
            <a:off x="5148064" y="-8950"/>
            <a:ext cx="3809750" cy="3448778"/>
          </a:xfrm>
          <a:prstGeom prst="ellipse">
            <a:avLst/>
          </a:prstGeom>
          <a:solidFill>
            <a:schemeClr val="accent1">
              <a:alpha val="48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10" name="Стрелка вправо 9"/>
          <p:cNvSpPr/>
          <p:nvPr/>
        </p:nvSpPr>
        <p:spPr>
          <a:xfrm rot="8829889">
            <a:off x="3442403" y="2602144"/>
            <a:ext cx="2017064" cy="69162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11" name="Стрелка вправо 10"/>
          <p:cNvSpPr/>
          <p:nvPr/>
        </p:nvSpPr>
        <p:spPr>
          <a:xfrm rot="10606708">
            <a:off x="3020082" y="1130145"/>
            <a:ext cx="2138104" cy="50405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12" name="Стрелка вправо 11"/>
          <p:cNvSpPr/>
          <p:nvPr/>
        </p:nvSpPr>
        <p:spPr>
          <a:xfrm rot="5400000">
            <a:off x="7001607" y="3315124"/>
            <a:ext cx="708351" cy="50405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5910403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5" name="Picture 3" descr="C:\Users\asus\Desktop\image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188640"/>
            <a:ext cx="8171424" cy="61206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5549978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C:\Users\asus\Desktop\завантаження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1920" y="3284984"/>
            <a:ext cx="5205203" cy="34638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0" name="Picture 2" descr="C:\Users\asus\Desktop\завантаження (2)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16632"/>
            <a:ext cx="5279688" cy="37036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4066830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318</TotalTime>
  <Words>363</Words>
  <Application>Microsoft Office PowerPoint</Application>
  <PresentationFormat>Экран (4:3)</PresentationFormat>
  <Paragraphs>92</Paragraphs>
  <Slides>17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8" baseType="lpstr">
      <vt:lpstr>Тема Office</vt:lpstr>
      <vt:lpstr>ЕЛЕКТРОННЕ ВРЯДУВАННЯ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ЕЛЕКТРОННЕ ВРЯДУВАННЯ</dc:title>
  <dc:creator>asus</dc:creator>
  <cp:lastModifiedBy>asus</cp:lastModifiedBy>
  <cp:revision>40</cp:revision>
  <dcterms:created xsi:type="dcterms:W3CDTF">2023-03-01T07:29:54Z</dcterms:created>
  <dcterms:modified xsi:type="dcterms:W3CDTF">2023-03-22T06:16:32Z</dcterms:modified>
</cp:coreProperties>
</file>