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23983-2FB5-45A8-BA4B-E66E0F8C34EA}" v="553" dt="2022-10-09T12:55:49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71" d="100"/>
          <a:sy n="71" d="100"/>
        </p:scale>
        <p:origin x="62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7B8E7-4727-42DF-B8FE-50E7CC2442C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63FC051-D43C-40D9-BADD-9B5DB1FEA9BD}">
      <dgm:prSet phldr="0"/>
      <dgm:spPr/>
      <dgm:t>
        <a:bodyPr/>
        <a:lstStyle/>
        <a:p>
          <a:pPr algn="ctr" rtl="0"/>
          <a:r>
            <a:rPr lang="ru-RU" dirty="0">
              <a:latin typeface="Gill Sans Nova"/>
            </a:rPr>
            <a:t>Якщо SVA повертає TOTAL-PASSED для певного підпису, то цей підпис необхідно розглядати як технічно валідний відповідно до обмежень валідації.</a:t>
          </a:r>
        </a:p>
      </dgm:t>
    </dgm:pt>
    <dgm:pt modelId="{8D756743-27C1-466B-A354-B7E006E362E6}" type="parTrans" cxnId="{8C0D5E66-3CD7-4F23-BB26-6FDC45EBC1F6}">
      <dgm:prSet/>
      <dgm:spPr/>
    </dgm:pt>
    <dgm:pt modelId="{5EF1D31B-4D17-40DB-A801-530D03138380}" type="sibTrans" cxnId="{8C0D5E66-3CD7-4F23-BB26-6FDC45EBC1F6}">
      <dgm:prSet/>
      <dgm:spPr/>
    </dgm:pt>
    <dgm:pt modelId="{7E85FC48-27AD-4E76-9E18-C9F2EC2D5025}">
      <dgm:prSet phldr="0"/>
      <dgm:spPr/>
      <dgm:t>
        <a:bodyPr/>
        <a:lstStyle/>
        <a:p>
          <a:pPr algn="ctr" rtl="0"/>
          <a:r>
            <a:rPr lang="ru-RU" dirty="0">
              <a:latin typeface="Gill Sans Nova"/>
            </a:rPr>
            <a:t>Якщо SVA повертає TOTAL-FAILED, підпис не можна вважати технічно валідним.</a:t>
          </a:r>
        </a:p>
      </dgm:t>
    </dgm:pt>
    <dgm:pt modelId="{EED4F030-555B-4D5A-86C9-A7C3D550765A}" type="parTrans" cxnId="{54A389BA-57B8-4963-AA23-5AF2FB8D8ACE}">
      <dgm:prSet/>
      <dgm:spPr/>
    </dgm:pt>
    <dgm:pt modelId="{FFC4BE23-C718-420E-873E-26CE5A7DBCAA}" type="sibTrans" cxnId="{54A389BA-57B8-4963-AA23-5AF2FB8D8ACE}">
      <dgm:prSet/>
      <dgm:spPr/>
    </dgm:pt>
    <dgm:pt modelId="{877249EA-56CA-4C52-B07B-8319BE3CEDBC}">
      <dgm:prSet phldr="0"/>
      <dgm:spPr/>
      <dgm:t>
        <a:bodyPr/>
        <a:lstStyle/>
        <a:p>
          <a:pPr algn="ctr" rtl="0"/>
          <a:r>
            <a:rPr lang="ru-RU" dirty="0">
              <a:latin typeface="Gill Sans Nova"/>
            </a:rPr>
            <a:t>Якщо SVA повертає INDETERMINATE і якщо докладна інформація вказує, що результат може змінитися при повторному виконанні алгоритму перевірки, то можна повторити валідацію на основі додаткової інформації або пізніше у часі</a:t>
          </a:r>
        </a:p>
      </dgm:t>
    </dgm:pt>
    <dgm:pt modelId="{B1922A86-9483-4235-B741-07FC6320914F}" type="parTrans" cxnId="{F154CAFF-5A69-4AA5-847E-022A00D23966}">
      <dgm:prSet/>
      <dgm:spPr/>
    </dgm:pt>
    <dgm:pt modelId="{21C781D1-D1CE-46D8-B786-C94DB271D100}" type="sibTrans" cxnId="{F154CAFF-5A69-4AA5-847E-022A00D23966}">
      <dgm:prSet/>
      <dgm:spPr/>
    </dgm:pt>
    <dgm:pt modelId="{16B20027-F033-4925-9E98-F34A425B4BF5}" type="pres">
      <dgm:prSet presAssocID="{13F7B8E7-4727-42DF-B8FE-50E7CC244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E2C08-2F4D-4040-B8B2-B39AF3888350}" type="pres">
      <dgm:prSet presAssocID="{763FC051-D43C-40D9-BADD-9B5DB1FEA9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09993-DDB2-4521-A16A-E4172A2AB3C2}" type="pres">
      <dgm:prSet presAssocID="{5EF1D31B-4D17-40DB-A801-530D03138380}" presName="spacer" presStyleCnt="0"/>
      <dgm:spPr/>
    </dgm:pt>
    <dgm:pt modelId="{85EF8B4D-76EE-4772-BA82-5A537A27FA48}" type="pres">
      <dgm:prSet presAssocID="{7E85FC48-27AD-4E76-9E18-C9F2EC2D50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2604B-E734-444D-B9BC-421E97428901}" type="pres">
      <dgm:prSet presAssocID="{FFC4BE23-C718-420E-873E-26CE5A7DBCAA}" presName="spacer" presStyleCnt="0"/>
      <dgm:spPr/>
    </dgm:pt>
    <dgm:pt modelId="{ECFEE557-81BB-46D4-BE86-0518BAF14F50}" type="pres">
      <dgm:prSet presAssocID="{877249EA-56CA-4C52-B07B-8319BE3CED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D5E66-3CD7-4F23-BB26-6FDC45EBC1F6}" srcId="{13F7B8E7-4727-42DF-B8FE-50E7CC2442C0}" destId="{763FC051-D43C-40D9-BADD-9B5DB1FEA9BD}" srcOrd="0" destOrd="0" parTransId="{8D756743-27C1-466B-A354-B7E006E362E6}" sibTransId="{5EF1D31B-4D17-40DB-A801-530D03138380}"/>
    <dgm:cxn modelId="{C9D9CF41-C2C2-4D05-AD91-489C7528DF5F}" type="presOf" srcId="{7E85FC48-27AD-4E76-9E18-C9F2EC2D5025}" destId="{85EF8B4D-76EE-4772-BA82-5A537A27FA48}" srcOrd="0" destOrd="0" presId="urn:microsoft.com/office/officeart/2005/8/layout/vList2"/>
    <dgm:cxn modelId="{54A389BA-57B8-4963-AA23-5AF2FB8D8ACE}" srcId="{13F7B8E7-4727-42DF-B8FE-50E7CC2442C0}" destId="{7E85FC48-27AD-4E76-9E18-C9F2EC2D5025}" srcOrd="1" destOrd="0" parTransId="{EED4F030-555B-4D5A-86C9-A7C3D550765A}" sibTransId="{FFC4BE23-C718-420E-873E-26CE5A7DBCAA}"/>
    <dgm:cxn modelId="{F154CAFF-5A69-4AA5-847E-022A00D23966}" srcId="{13F7B8E7-4727-42DF-B8FE-50E7CC2442C0}" destId="{877249EA-56CA-4C52-B07B-8319BE3CEDBC}" srcOrd="2" destOrd="0" parTransId="{B1922A86-9483-4235-B741-07FC6320914F}" sibTransId="{21C781D1-D1CE-46D8-B786-C94DB271D100}"/>
    <dgm:cxn modelId="{92A00332-2A40-43B5-B272-DAB8C2F6D1F6}" type="presOf" srcId="{13F7B8E7-4727-42DF-B8FE-50E7CC2442C0}" destId="{16B20027-F033-4925-9E98-F34A425B4BF5}" srcOrd="0" destOrd="0" presId="urn:microsoft.com/office/officeart/2005/8/layout/vList2"/>
    <dgm:cxn modelId="{A31B2568-A588-47FC-9E13-63F283B09E0D}" type="presOf" srcId="{763FC051-D43C-40D9-BADD-9B5DB1FEA9BD}" destId="{977E2C08-2F4D-4040-B8B2-B39AF3888350}" srcOrd="0" destOrd="0" presId="urn:microsoft.com/office/officeart/2005/8/layout/vList2"/>
    <dgm:cxn modelId="{39B69EE8-55C9-4A47-B24E-54C94CA35212}" type="presOf" srcId="{877249EA-56CA-4C52-B07B-8319BE3CEDBC}" destId="{ECFEE557-81BB-46D4-BE86-0518BAF14F50}" srcOrd="0" destOrd="0" presId="urn:microsoft.com/office/officeart/2005/8/layout/vList2"/>
    <dgm:cxn modelId="{D3A45928-2ABB-48C8-B1D3-94E52A2C52BA}" type="presParOf" srcId="{16B20027-F033-4925-9E98-F34A425B4BF5}" destId="{977E2C08-2F4D-4040-B8B2-B39AF3888350}" srcOrd="0" destOrd="0" presId="urn:microsoft.com/office/officeart/2005/8/layout/vList2"/>
    <dgm:cxn modelId="{FC7E0652-8BF4-4EBF-A417-6E63A5EAD095}" type="presParOf" srcId="{16B20027-F033-4925-9E98-F34A425B4BF5}" destId="{C1D09993-DDB2-4521-A16A-E4172A2AB3C2}" srcOrd="1" destOrd="0" presId="urn:microsoft.com/office/officeart/2005/8/layout/vList2"/>
    <dgm:cxn modelId="{EB725167-BE3F-4DD7-AAFE-C312B9D25AEF}" type="presParOf" srcId="{16B20027-F033-4925-9E98-F34A425B4BF5}" destId="{85EF8B4D-76EE-4772-BA82-5A537A27FA48}" srcOrd="2" destOrd="0" presId="urn:microsoft.com/office/officeart/2005/8/layout/vList2"/>
    <dgm:cxn modelId="{5B183800-B681-494E-A64D-957A6F2933BF}" type="presParOf" srcId="{16B20027-F033-4925-9E98-F34A425B4BF5}" destId="{DD22604B-E734-444D-B9BC-421E97428901}" srcOrd="3" destOrd="0" presId="urn:microsoft.com/office/officeart/2005/8/layout/vList2"/>
    <dgm:cxn modelId="{4FE09201-5E9B-4AA9-9BB3-CE81E77F7914}" type="presParOf" srcId="{16B20027-F033-4925-9E98-F34A425B4BF5}" destId="{ECFEE557-81BB-46D4-BE86-0518BAF14F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76D48-F80D-43B0-93BC-88B274F6C59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425D04-06D1-4FF6-BE09-CA8E15379D17}">
      <dgm:prSet phldr="0"/>
      <dgm:spPr/>
      <dgm:t>
        <a:bodyPr/>
        <a:lstStyle/>
        <a:p>
          <a:pPr algn="ctr" rtl="0"/>
          <a:r>
            <a:rPr lang="ru-RU" dirty="0" err="1">
              <a:latin typeface="Gill Sans Nova"/>
            </a:rPr>
            <a:t>безключеві</a:t>
          </a:r>
          <a:r>
            <a:rPr lang="ru-RU" dirty="0">
              <a:latin typeface="Gill Sans Nova"/>
            </a:rPr>
            <a:t> – не </a:t>
          </a:r>
          <a:r>
            <a:rPr lang="ru-RU" dirty="0" err="1">
              <a:latin typeface="Gill Sans Nova"/>
            </a:rPr>
            <a:t>використовуються</a:t>
          </a:r>
          <a:r>
            <a:rPr lang="ru-RU" dirty="0">
              <a:latin typeface="Gill Sans Nova"/>
            </a:rPr>
            <a:t> </a:t>
          </a:r>
          <a:r>
            <a:rPr lang="ru-RU" dirty="0" err="1">
              <a:latin typeface="Gill Sans Nova"/>
            </a:rPr>
            <a:t>ключі</a:t>
          </a:r>
          <a:r>
            <a:rPr lang="ru-RU" dirty="0">
              <a:latin typeface="Gill Sans Nova"/>
            </a:rPr>
            <a:t> (хеш-</a:t>
          </a:r>
          <a:r>
            <a:rPr lang="ru-RU" dirty="0" err="1">
              <a:latin typeface="Gill Sans Nova"/>
            </a:rPr>
            <a:t>функції</a:t>
          </a:r>
          <a:r>
            <a:rPr lang="ru-RU" dirty="0">
              <a:latin typeface="Gill Sans Nova"/>
            </a:rPr>
            <a:t>, </a:t>
          </a:r>
          <a:r>
            <a:rPr lang="ru-RU" dirty="0" err="1">
              <a:latin typeface="Gill Sans Nova"/>
            </a:rPr>
            <a:t>генерація</a:t>
          </a:r>
          <a:r>
            <a:rPr lang="ru-RU" dirty="0">
              <a:latin typeface="Gill Sans Nova"/>
            </a:rPr>
            <a:t> </a:t>
          </a:r>
          <a:r>
            <a:rPr lang="ru-RU" dirty="0" err="1">
              <a:latin typeface="Gill Sans Nova"/>
            </a:rPr>
            <a:t>псевдовипадкових</a:t>
          </a:r>
          <a:r>
            <a:rPr lang="ru-RU" dirty="0">
              <a:latin typeface="Gill Sans Nova"/>
            </a:rPr>
            <a:t> чисел, </a:t>
          </a:r>
          <a:r>
            <a:rPr lang="ru-RU" dirty="0" err="1">
              <a:latin typeface="Gill Sans Nova"/>
            </a:rPr>
            <a:t>односторонні</a:t>
          </a:r>
          <a:r>
            <a:rPr lang="ru-RU" dirty="0">
              <a:latin typeface="Gill Sans Nova"/>
            </a:rPr>
            <a:t> перестановки);</a:t>
          </a:r>
        </a:p>
      </dgm:t>
    </dgm:pt>
    <dgm:pt modelId="{A98AA663-5849-41EF-9408-050BE9318CF8}" type="parTrans" cxnId="{353FDFB8-4BD4-4DA1-BE5B-E931E56F9B6C}">
      <dgm:prSet/>
      <dgm:spPr/>
      <dgm:t>
        <a:bodyPr/>
        <a:lstStyle/>
        <a:p>
          <a:endParaRPr lang="ru-RU"/>
        </a:p>
      </dgm:t>
    </dgm:pt>
    <dgm:pt modelId="{B398CDE4-8375-43B3-B89C-2088CE10B9C0}" type="sibTrans" cxnId="{353FDFB8-4BD4-4DA1-BE5B-E931E56F9B6C}">
      <dgm:prSet/>
      <dgm:spPr/>
      <dgm:t>
        <a:bodyPr/>
        <a:lstStyle/>
        <a:p>
          <a:endParaRPr lang="en-US"/>
        </a:p>
        <a:p>
          <a:endParaRPr lang="ru-RU"/>
        </a:p>
      </dgm:t>
    </dgm:pt>
    <dgm:pt modelId="{EC128351-AA05-4648-B59A-C09089A4927B}">
      <dgm:prSet phldr="0"/>
      <dgm:spPr/>
      <dgm:t>
        <a:bodyPr/>
        <a:lstStyle/>
        <a:p>
          <a:pPr algn="ctr" rtl="0"/>
          <a:r>
            <a:rPr lang="ru-RU" dirty="0">
              <a:latin typeface="Gill Sans Nova"/>
            </a:rPr>
            <a:t>перетворення з таємним ключем – використовується ключовий параметр – секретний ключ (симетричне шифрування, цифровий підпис, хеш-функції, ідентифікація);</a:t>
          </a:r>
        </a:p>
      </dgm:t>
    </dgm:pt>
    <dgm:pt modelId="{E31FB9B5-B284-4DA5-BE44-A520F559A28A}" type="parTrans" cxnId="{CBA42568-6A0E-44B0-A718-E2E1085334B3}">
      <dgm:prSet/>
      <dgm:spPr/>
      <dgm:t>
        <a:bodyPr/>
        <a:lstStyle/>
        <a:p>
          <a:endParaRPr lang="ru-RU"/>
        </a:p>
      </dgm:t>
    </dgm:pt>
    <dgm:pt modelId="{4474B2A0-1581-467F-BDCD-46423A92F6DE}" type="sibTrans" cxnId="{CBA42568-6A0E-44B0-A718-E2E1085334B3}">
      <dgm:prSet/>
      <dgm:spPr/>
      <dgm:t>
        <a:bodyPr/>
        <a:lstStyle/>
        <a:p>
          <a:endParaRPr lang="en-US"/>
        </a:p>
        <a:p>
          <a:endParaRPr lang="ru-RU"/>
        </a:p>
      </dgm:t>
    </dgm:pt>
    <dgm:pt modelId="{540EE717-01E6-44BD-8ABE-A85C06A6C329}">
      <dgm:prSet phldr="0"/>
      <dgm:spPr/>
      <dgm:t>
        <a:bodyPr/>
        <a:lstStyle/>
        <a:p>
          <a:pPr algn="ctr" rtl="0"/>
          <a:r>
            <a:rPr lang="ru-RU" dirty="0">
              <a:latin typeface="Gill Sans Nova"/>
            </a:rPr>
            <a:t>перетворення з відкритим ключем – використовують в своїх обчисленнях два ключі – відкритий (публічний) та закритий(приватний) (асиметричне шифрування, цифровий підпис).</a:t>
          </a:r>
        </a:p>
      </dgm:t>
    </dgm:pt>
    <dgm:pt modelId="{59734232-884B-49EF-A4E5-A4D32A640B8E}" type="parTrans" cxnId="{C3BCEE40-604A-49F7-8D36-014EE644A0C3}">
      <dgm:prSet/>
      <dgm:spPr/>
      <dgm:t>
        <a:bodyPr/>
        <a:lstStyle/>
        <a:p>
          <a:endParaRPr lang="ru-RU"/>
        </a:p>
      </dgm:t>
    </dgm:pt>
    <dgm:pt modelId="{D2000F96-EBD8-4C49-A9C3-C22707F7D287}" type="sibTrans" cxnId="{C3BCEE40-604A-49F7-8D36-014EE644A0C3}">
      <dgm:prSet/>
      <dgm:spPr/>
      <dgm:t>
        <a:bodyPr/>
        <a:lstStyle/>
        <a:p>
          <a:endParaRPr lang="ru-RU"/>
        </a:p>
      </dgm:t>
    </dgm:pt>
    <dgm:pt modelId="{E81B90F3-E8DF-4B0B-8A1F-02B0B706E718}" type="pres">
      <dgm:prSet presAssocID="{06D76D48-F80D-43B0-93BC-88B274F6C5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209BA-3EC5-456A-B44C-03817FF51181}" type="pres">
      <dgm:prSet presAssocID="{06D76D48-F80D-43B0-93BC-88B274F6C59E}" presName="dummyMaxCanvas" presStyleCnt="0">
        <dgm:presLayoutVars/>
      </dgm:prSet>
      <dgm:spPr/>
    </dgm:pt>
    <dgm:pt modelId="{9DC38BD6-CF5E-4211-992D-23288026F384}" type="pres">
      <dgm:prSet presAssocID="{06D76D48-F80D-43B0-93BC-88B274F6C5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AC26A-5381-4582-9305-2558DE2C6BB4}" type="pres">
      <dgm:prSet presAssocID="{06D76D48-F80D-43B0-93BC-88B274F6C59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9CF5D-F824-4975-9D2E-67EA60219C83}" type="pres">
      <dgm:prSet presAssocID="{06D76D48-F80D-43B0-93BC-88B274F6C5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27DE2-8ABD-4B7B-99AD-6393E4195BDF}" type="pres">
      <dgm:prSet presAssocID="{06D76D48-F80D-43B0-93BC-88B274F6C5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8C344-AD2D-4BBD-8D8A-DC83116375CF}" type="pres">
      <dgm:prSet presAssocID="{06D76D48-F80D-43B0-93BC-88B274F6C5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0A17-BDDB-4C58-BFC3-74E68F00A246}" type="pres">
      <dgm:prSet presAssocID="{06D76D48-F80D-43B0-93BC-88B274F6C5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9B12B-7215-436F-A3C9-B010CD3769F5}" type="pres">
      <dgm:prSet presAssocID="{06D76D48-F80D-43B0-93BC-88B274F6C5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A27D3-787E-4859-A386-0B5C61DCEF46}" type="pres">
      <dgm:prSet presAssocID="{06D76D48-F80D-43B0-93BC-88B274F6C5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945F5-9B2D-48AD-BD7B-0C985E105FBD}" type="presOf" srcId="{06D76D48-F80D-43B0-93BC-88B274F6C59E}" destId="{E81B90F3-E8DF-4B0B-8A1F-02B0B706E718}" srcOrd="0" destOrd="0" presId="urn:microsoft.com/office/officeart/2005/8/layout/vProcess5"/>
    <dgm:cxn modelId="{CBA42568-6A0E-44B0-A718-E2E1085334B3}" srcId="{06D76D48-F80D-43B0-93BC-88B274F6C59E}" destId="{EC128351-AA05-4648-B59A-C09089A4927B}" srcOrd="1" destOrd="0" parTransId="{E31FB9B5-B284-4DA5-BE44-A520F559A28A}" sibTransId="{4474B2A0-1581-467F-BDCD-46423A92F6DE}"/>
    <dgm:cxn modelId="{7FFB07D3-1CBA-46FE-9369-9ABDA3A7A0DE}" type="presOf" srcId="{540EE717-01E6-44BD-8ABE-A85C06A6C329}" destId="{614A27D3-787E-4859-A386-0B5C61DCEF46}" srcOrd="1" destOrd="0" presId="urn:microsoft.com/office/officeart/2005/8/layout/vProcess5"/>
    <dgm:cxn modelId="{FFC43D91-C608-4673-81BB-E8FB24371B9D}" type="presOf" srcId="{540EE717-01E6-44BD-8ABE-A85C06A6C329}" destId="{1199CF5D-F824-4975-9D2E-67EA60219C83}" srcOrd="0" destOrd="0" presId="urn:microsoft.com/office/officeart/2005/8/layout/vProcess5"/>
    <dgm:cxn modelId="{0B45562A-01A0-4A79-BB99-97006C78DC6F}" type="presOf" srcId="{05425D04-06D1-4FF6-BE09-CA8E15379D17}" destId="{BA310A17-BDDB-4C58-BFC3-74E68F00A246}" srcOrd="1" destOrd="0" presId="urn:microsoft.com/office/officeart/2005/8/layout/vProcess5"/>
    <dgm:cxn modelId="{D45D19BC-9EBE-4A96-80EB-264084880A1C}" type="presOf" srcId="{B398CDE4-8375-43B3-B89C-2088CE10B9C0}" destId="{68027DE2-8ABD-4B7B-99AD-6393E4195BDF}" srcOrd="0" destOrd="0" presId="urn:microsoft.com/office/officeart/2005/8/layout/vProcess5"/>
    <dgm:cxn modelId="{30EA1F5A-1A18-483A-9A0E-B27FF6549073}" type="presOf" srcId="{EC128351-AA05-4648-B59A-C09089A4927B}" destId="{776AC26A-5381-4582-9305-2558DE2C6BB4}" srcOrd="0" destOrd="0" presId="urn:microsoft.com/office/officeart/2005/8/layout/vProcess5"/>
    <dgm:cxn modelId="{9EC1674B-31E4-41A3-895D-43137A9B0F64}" type="presOf" srcId="{EC128351-AA05-4648-B59A-C09089A4927B}" destId="{7FB9B12B-7215-436F-A3C9-B010CD3769F5}" srcOrd="1" destOrd="0" presId="urn:microsoft.com/office/officeart/2005/8/layout/vProcess5"/>
    <dgm:cxn modelId="{FE7CBC2F-4245-4E72-9066-FB4979DC81F3}" type="presOf" srcId="{4474B2A0-1581-467F-BDCD-46423A92F6DE}" destId="{77B8C344-AD2D-4BBD-8D8A-DC83116375CF}" srcOrd="0" destOrd="0" presId="urn:microsoft.com/office/officeart/2005/8/layout/vProcess5"/>
    <dgm:cxn modelId="{C3BCEE40-604A-49F7-8D36-014EE644A0C3}" srcId="{06D76D48-F80D-43B0-93BC-88B274F6C59E}" destId="{540EE717-01E6-44BD-8ABE-A85C06A6C329}" srcOrd="2" destOrd="0" parTransId="{59734232-884B-49EF-A4E5-A4D32A640B8E}" sibTransId="{D2000F96-EBD8-4C49-A9C3-C22707F7D287}"/>
    <dgm:cxn modelId="{43F224E4-AE2C-47A7-93FF-2AE4424FD5A9}" type="presOf" srcId="{05425D04-06D1-4FF6-BE09-CA8E15379D17}" destId="{9DC38BD6-CF5E-4211-992D-23288026F384}" srcOrd="0" destOrd="0" presId="urn:microsoft.com/office/officeart/2005/8/layout/vProcess5"/>
    <dgm:cxn modelId="{353FDFB8-4BD4-4DA1-BE5B-E931E56F9B6C}" srcId="{06D76D48-F80D-43B0-93BC-88B274F6C59E}" destId="{05425D04-06D1-4FF6-BE09-CA8E15379D17}" srcOrd="0" destOrd="0" parTransId="{A98AA663-5849-41EF-9408-050BE9318CF8}" sibTransId="{B398CDE4-8375-43B3-B89C-2088CE10B9C0}"/>
    <dgm:cxn modelId="{07D641D6-A85C-416F-A528-48F3EE7E3E05}" type="presParOf" srcId="{E81B90F3-E8DF-4B0B-8A1F-02B0B706E718}" destId="{560209BA-3EC5-456A-B44C-03817FF51181}" srcOrd="0" destOrd="0" presId="urn:microsoft.com/office/officeart/2005/8/layout/vProcess5"/>
    <dgm:cxn modelId="{19120E55-B448-4B02-90A6-B3E9F1C66057}" type="presParOf" srcId="{E81B90F3-E8DF-4B0B-8A1F-02B0B706E718}" destId="{9DC38BD6-CF5E-4211-992D-23288026F384}" srcOrd="1" destOrd="0" presId="urn:microsoft.com/office/officeart/2005/8/layout/vProcess5"/>
    <dgm:cxn modelId="{9DE3388B-FC17-4932-B4A2-C1A6EA300BF7}" type="presParOf" srcId="{E81B90F3-E8DF-4B0B-8A1F-02B0B706E718}" destId="{776AC26A-5381-4582-9305-2558DE2C6BB4}" srcOrd="2" destOrd="0" presId="urn:microsoft.com/office/officeart/2005/8/layout/vProcess5"/>
    <dgm:cxn modelId="{FFA22FB2-8E1C-4EF8-B48F-96AC26D4DF3B}" type="presParOf" srcId="{E81B90F3-E8DF-4B0B-8A1F-02B0B706E718}" destId="{1199CF5D-F824-4975-9D2E-67EA60219C83}" srcOrd="3" destOrd="0" presId="urn:microsoft.com/office/officeart/2005/8/layout/vProcess5"/>
    <dgm:cxn modelId="{3D8E8584-33A2-4DE4-BA77-6D194D0FFE1C}" type="presParOf" srcId="{E81B90F3-E8DF-4B0B-8A1F-02B0B706E718}" destId="{68027DE2-8ABD-4B7B-99AD-6393E4195BDF}" srcOrd="4" destOrd="0" presId="urn:microsoft.com/office/officeart/2005/8/layout/vProcess5"/>
    <dgm:cxn modelId="{4A9FCD13-B119-49F0-84FB-F629E95FE8D8}" type="presParOf" srcId="{E81B90F3-E8DF-4B0B-8A1F-02B0B706E718}" destId="{77B8C344-AD2D-4BBD-8D8A-DC83116375CF}" srcOrd="5" destOrd="0" presId="urn:microsoft.com/office/officeart/2005/8/layout/vProcess5"/>
    <dgm:cxn modelId="{BD25E21E-CFD4-4BE7-955C-055978445AD3}" type="presParOf" srcId="{E81B90F3-E8DF-4B0B-8A1F-02B0B706E718}" destId="{BA310A17-BDDB-4C58-BFC3-74E68F00A246}" srcOrd="6" destOrd="0" presId="urn:microsoft.com/office/officeart/2005/8/layout/vProcess5"/>
    <dgm:cxn modelId="{CED7FD8B-2D43-4CDF-97C2-B819E9220B41}" type="presParOf" srcId="{E81B90F3-E8DF-4B0B-8A1F-02B0B706E718}" destId="{7FB9B12B-7215-436F-A3C9-B010CD3769F5}" srcOrd="7" destOrd="0" presId="urn:microsoft.com/office/officeart/2005/8/layout/vProcess5"/>
    <dgm:cxn modelId="{AE6884BB-ABD2-4F4F-B497-E5E7B1754095}" type="presParOf" srcId="{E81B90F3-E8DF-4B0B-8A1F-02B0B706E718}" destId="{614A27D3-787E-4859-A386-0B5C61DCEF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9B90D-AA98-4B37-9EC5-E5BDBD90F2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D06245-D3BC-4A65-814C-BE08F9FCA37D}">
      <dgm:prSet/>
      <dgm:spPr/>
      <dgm:t>
        <a:bodyPr/>
        <a:lstStyle/>
        <a:p>
          <a:pPr algn="ctr"/>
          <a:r>
            <a:rPr lang="uk-UA" b="1" dirty="0"/>
            <a:t>Недоліки симетричних методів для створення ЕЦП:</a:t>
          </a:r>
          <a:r>
            <a:rPr lang="en-US" b="1" dirty="0"/>
            <a:t>​</a:t>
          </a:r>
        </a:p>
      </dgm:t>
    </dgm:pt>
    <dgm:pt modelId="{79615495-8F15-40CF-A349-784302A8471D}" type="parTrans" cxnId="{B069FF1E-4526-43DA-8FA7-6E4593A661D8}">
      <dgm:prSet/>
      <dgm:spPr/>
      <dgm:t>
        <a:bodyPr/>
        <a:lstStyle/>
        <a:p>
          <a:endParaRPr lang="en-US"/>
        </a:p>
      </dgm:t>
    </dgm:pt>
    <dgm:pt modelId="{DEB546BF-E087-4E20-9B57-5F2AA1EE88E3}" type="sibTrans" cxnId="{B069FF1E-4526-43DA-8FA7-6E4593A661D8}">
      <dgm:prSet/>
      <dgm:spPr/>
      <dgm:t>
        <a:bodyPr/>
        <a:lstStyle/>
        <a:p>
          <a:endParaRPr lang="en-US"/>
        </a:p>
      </dgm:t>
    </dgm:pt>
    <dgm:pt modelId="{E9257429-C461-4874-BC27-790429533092}">
      <dgm:prSet/>
      <dgm:spPr/>
      <dgm:t>
        <a:bodyPr/>
        <a:lstStyle/>
        <a:p>
          <a:pPr algn="just"/>
          <a:r>
            <a:rPr lang="uk-UA" dirty="0"/>
            <a:t>необхідно підписувати кожен з бітів інформації, що значно збільшує підпис (він часто буває на порядок довшим за довжину документу);</a:t>
          </a:r>
          <a:r>
            <a:rPr lang="en-US" dirty="0"/>
            <a:t>​</a:t>
          </a:r>
        </a:p>
      </dgm:t>
    </dgm:pt>
    <dgm:pt modelId="{2A616E79-8ACF-462A-9841-327D28EA2512}" type="parTrans" cxnId="{236FF6C3-744D-4772-97FC-65AC7BF490A3}">
      <dgm:prSet/>
      <dgm:spPr/>
      <dgm:t>
        <a:bodyPr/>
        <a:lstStyle/>
        <a:p>
          <a:endParaRPr lang="en-US"/>
        </a:p>
      </dgm:t>
    </dgm:pt>
    <dgm:pt modelId="{77DF860A-FB69-4DEE-8EB2-62C10BDAC07E}" type="sibTrans" cxnId="{236FF6C3-744D-4772-97FC-65AC7BF490A3}">
      <dgm:prSet/>
      <dgm:spPr/>
      <dgm:t>
        <a:bodyPr/>
        <a:lstStyle/>
        <a:p>
          <a:endParaRPr lang="en-US"/>
        </a:p>
      </dgm:t>
    </dgm:pt>
    <dgm:pt modelId="{5A2BA106-6F62-41AF-97E4-BACE500F2C89}">
      <dgm:prSet/>
      <dgm:spPr/>
      <dgm:t>
        <a:bodyPr/>
        <a:lstStyle/>
        <a:p>
          <a:pPr algn="just"/>
          <a:r>
            <a:rPr lang="uk-UA" dirty="0"/>
            <a:t>створені для підпису ключі можна використати лише один раз, тому що після підпису розсекречується половина секретного ключа.</a:t>
          </a:r>
          <a:endParaRPr lang="en-US" dirty="0"/>
        </a:p>
      </dgm:t>
    </dgm:pt>
    <dgm:pt modelId="{456D9644-87BC-4D01-A791-9DCF92EB09D4}" type="parTrans" cxnId="{45C4B8BE-0D54-493E-9CF7-F8EB011C6609}">
      <dgm:prSet/>
      <dgm:spPr/>
      <dgm:t>
        <a:bodyPr/>
        <a:lstStyle/>
        <a:p>
          <a:endParaRPr lang="en-US"/>
        </a:p>
      </dgm:t>
    </dgm:pt>
    <dgm:pt modelId="{64ED2C2A-E26A-443D-9AFA-E4D1525161FB}" type="sibTrans" cxnId="{45C4B8BE-0D54-493E-9CF7-F8EB011C6609}">
      <dgm:prSet/>
      <dgm:spPr/>
      <dgm:t>
        <a:bodyPr/>
        <a:lstStyle/>
        <a:p>
          <a:endParaRPr lang="en-US"/>
        </a:p>
      </dgm:t>
    </dgm:pt>
    <dgm:pt modelId="{E2A17341-9BB3-4BEE-A75B-2EB46F38282B}" type="pres">
      <dgm:prSet presAssocID="{04A9B90D-AA98-4B37-9EC5-E5BDBD90F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80E17-E971-4CCA-AE2D-BABC6A6A3058}" type="pres">
      <dgm:prSet presAssocID="{21D06245-D3BC-4A65-814C-BE08F9FCA3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FE6C8-05D8-472B-ADB2-71F3E6B2089B}" type="pres">
      <dgm:prSet presAssocID="{DEB546BF-E087-4E20-9B57-5F2AA1EE88E3}" presName="spacer" presStyleCnt="0"/>
      <dgm:spPr/>
    </dgm:pt>
    <dgm:pt modelId="{85121AA9-0624-4588-8E3B-33A9067905FF}" type="pres">
      <dgm:prSet presAssocID="{E9257429-C461-4874-BC27-7904295330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EB9D-A252-41EA-AD54-3BAFE29AE72C}" type="pres">
      <dgm:prSet presAssocID="{77DF860A-FB69-4DEE-8EB2-62C10BDAC07E}" presName="spacer" presStyleCnt="0"/>
      <dgm:spPr/>
    </dgm:pt>
    <dgm:pt modelId="{174A018B-1340-43AA-B51E-159EAEEB6658}" type="pres">
      <dgm:prSet presAssocID="{5A2BA106-6F62-41AF-97E4-BACE500F2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1725E-E90F-4B21-910D-D731F5053EC1}" type="presOf" srcId="{04A9B90D-AA98-4B37-9EC5-E5BDBD90F269}" destId="{E2A17341-9BB3-4BEE-A75B-2EB46F38282B}" srcOrd="0" destOrd="0" presId="urn:microsoft.com/office/officeart/2005/8/layout/vList2"/>
    <dgm:cxn modelId="{236FF6C3-744D-4772-97FC-65AC7BF490A3}" srcId="{04A9B90D-AA98-4B37-9EC5-E5BDBD90F269}" destId="{E9257429-C461-4874-BC27-790429533092}" srcOrd="1" destOrd="0" parTransId="{2A616E79-8ACF-462A-9841-327D28EA2512}" sibTransId="{77DF860A-FB69-4DEE-8EB2-62C10BDAC07E}"/>
    <dgm:cxn modelId="{45C4B8BE-0D54-493E-9CF7-F8EB011C6609}" srcId="{04A9B90D-AA98-4B37-9EC5-E5BDBD90F269}" destId="{5A2BA106-6F62-41AF-97E4-BACE500F2C89}" srcOrd="2" destOrd="0" parTransId="{456D9644-87BC-4D01-A791-9DCF92EB09D4}" sibTransId="{64ED2C2A-E26A-443D-9AFA-E4D1525161FB}"/>
    <dgm:cxn modelId="{3BFF8487-2AB8-4072-B10C-396FBA687097}" type="presOf" srcId="{E9257429-C461-4874-BC27-790429533092}" destId="{85121AA9-0624-4588-8E3B-33A9067905FF}" srcOrd="0" destOrd="0" presId="urn:microsoft.com/office/officeart/2005/8/layout/vList2"/>
    <dgm:cxn modelId="{D42C99A6-1264-45B1-AE3F-AEA2C118ACBF}" type="presOf" srcId="{21D06245-D3BC-4A65-814C-BE08F9FCA37D}" destId="{4B980E17-E971-4CCA-AE2D-BABC6A6A3058}" srcOrd="0" destOrd="0" presId="urn:microsoft.com/office/officeart/2005/8/layout/vList2"/>
    <dgm:cxn modelId="{6DFD5353-EAB5-4A7B-B4F9-162E218F8205}" type="presOf" srcId="{5A2BA106-6F62-41AF-97E4-BACE500F2C89}" destId="{174A018B-1340-43AA-B51E-159EAEEB6658}" srcOrd="0" destOrd="0" presId="urn:microsoft.com/office/officeart/2005/8/layout/vList2"/>
    <dgm:cxn modelId="{B069FF1E-4526-43DA-8FA7-6E4593A661D8}" srcId="{04A9B90D-AA98-4B37-9EC5-E5BDBD90F269}" destId="{21D06245-D3BC-4A65-814C-BE08F9FCA37D}" srcOrd="0" destOrd="0" parTransId="{79615495-8F15-40CF-A349-784302A8471D}" sibTransId="{DEB546BF-E087-4E20-9B57-5F2AA1EE88E3}"/>
    <dgm:cxn modelId="{2C4509FC-45F1-4CCC-AB1A-E304D3209E66}" type="presParOf" srcId="{E2A17341-9BB3-4BEE-A75B-2EB46F38282B}" destId="{4B980E17-E971-4CCA-AE2D-BABC6A6A3058}" srcOrd="0" destOrd="0" presId="urn:microsoft.com/office/officeart/2005/8/layout/vList2"/>
    <dgm:cxn modelId="{4054693F-115B-439C-9543-B9C524BF5251}" type="presParOf" srcId="{E2A17341-9BB3-4BEE-A75B-2EB46F38282B}" destId="{233FE6C8-05D8-472B-ADB2-71F3E6B2089B}" srcOrd="1" destOrd="0" presId="urn:microsoft.com/office/officeart/2005/8/layout/vList2"/>
    <dgm:cxn modelId="{FC68B8D2-19E5-4BE1-AFD2-7C660FCCE4CC}" type="presParOf" srcId="{E2A17341-9BB3-4BEE-A75B-2EB46F38282B}" destId="{85121AA9-0624-4588-8E3B-33A9067905FF}" srcOrd="2" destOrd="0" presId="urn:microsoft.com/office/officeart/2005/8/layout/vList2"/>
    <dgm:cxn modelId="{7CBB55F3-CB62-4F7B-87EF-4EE1F1C1FB13}" type="presParOf" srcId="{E2A17341-9BB3-4BEE-A75B-2EB46F38282B}" destId="{5DC0EB9D-A252-41EA-AD54-3BAFE29AE72C}" srcOrd="3" destOrd="0" presId="urn:microsoft.com/office/officeart/2005/8/layout/vList2"/>
    <dgm:cxn modelId="{3B8DE340-DBBA-4B22-93C5-76B53B26E5BD}" type="presParOf" srcId="{E2A17341-9BB3-4BEE-A75B-2EB46F38282B}" destId="{174A018B-1340-43AA-B51E-159EAEEB66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9B90D-AA98-4B37-9EC5-E5BDBD90F2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D06245-D3BC-4A65-814C-BE08F9FCA37D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 err="1" smtClean="0">
              <a:latin typeface="Gill Sans Nova"/>
            </a:rPr>
            <a:t>Переваги</a:t>
          </a:r>
          <a:r>
            <a:rPr lang="en-US" sz="2000" b="1" dirty="0" smtClean="0">
              <a:latin typeface="Gill Sans Nova"/>
            </a:rPr>
            <a:t> </a:t>
          </a:r>
          <a:r>
            <a:rPr lang="en-US" sz="2000" b="1" dirty="0" err="1" smtClean="0">
              <a:latin typeface="Gill Sans Nova"/>
            </a:rPr>
            <a:t>симетричного</a:t>
          </a:r>
          <a:r>
            <a:rPr lang="en-US" sz="2000" b="1" dirty="0" smtClean="0">
              <a:latin typeface="Gill Sans Nova"/>
            </a:rPr>
            <a:t> </a:t>
          </a:r>
          <a:r>
            <a:rPr lang="en-US" sz="2000" b="1" dirty="0" err="1" smtClean="0">
              <a:latin typeface="Gill Sans Nova"/>
            </a:rPr>
            <a:t>методу</a:t>
          </a:r>
          <a:r>
            <a:rPr lang="en-US" sz="2000" b="1" dirty="0" smtClean="0">
              <a:latin typeface="Gill Sans Nova"/>
            </a:rPr>
            <a:t> </a:t>
          </a:r>
          <a:r>
            <a:rPr lang="en-US" sz="2000" b="1" dirty="0" err="1" smtClean="0">
              <a:latin typeface="Gill Sans Nova"/>
            </a:rPr>
            <a:t>генерування</a:t>
          </a:r>
          <a:r>
            <a:rPr lang="en-US" sz="2000" b="1" dirty="0">
              <a:latin typeface="Gill Sans Nova"/>
            </a:rPr>
            <a:t> електронного цифрового підпису</a:t>
          </a:r>
          <a:r>
            <a:rPr lang="en-US" sz="2000" b="1" dirty="0"/>
            <a:t>:</a:t>
          </a:r>
          <a:r>
            <a:rPr lang="en-US" sz="1700" b="1" dirty="0">
              <a:latin typeface="Gill Sans Nova"/>
            </a:rPr>
            <a:t> </a:t>
          </a:r>
        </a:p>
      </dgm:t>
    </dgm:pt>
    <dgm:pt modelId="{79615495-8F15-40CF-A349-784302A8471D}" type="parTrans" cxnId="{B069FF1E-4526-43DA-8FA7-6E4593A661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EB546BF-E087-4E20-9B57-5F2AA1EE88E3}" type="sibTrans" cxnId="{B069FF1E-4526-43DA-8FA7-6E4593A661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9257429-C461-4874-BC27-790429533092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Gill Sans Nova"/>
            </a:rPr>
            <a:t>криптостійкість</a:t>
          </a:r>
          <a:r>
            <a:rPr lang="en-US" sz="1700" dirty="0">
              <a:latin typeface="Gill Sans Nova"/>
            </a:rPr>
            <a:t> симетричних схем має високі показники за рахунок стійкості блочних шифрів</a:t>
          </a:r>
          <a:r>
            <a:rPr lang="en-US" sz="1700" dirty="0"/>
            <a:t>, що</a:t>
          </a:r>
          <a:r>
            <a:rPr lang="en-US" sz="1700" dirty="0">
              <a:latin typeface="Gill Sans Nova"/>
            </a:rPr>
            <a:t> використовується. Їх надійність також достатньо досліджена; </a:t>
          </a:r>
        </a:p>
      </dgm:t>
    </dgm:pt>
    <dgm:pt modelId="{2A616E79-8ACF-462A-9841-327D28EA2512}" type="parTrans" cxnId="{236FF6C3-744D-4772-97FC-65AC7BF490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7DF860A-FB69-4DEE-8EB2-62C10BDAC07E}" type="sibTrans" cxnId="{236FF6C3-744D-4772-97FC-65AC7BF490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A2BA106-6F62-41AF-97E4-BACE500F2C89}">
      <dgm:prSet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1800" dirty="0" err="1" smtClean="0">
              <a:latin typeface="Gill Sans Nova"/>
            </a:rPr>
            <a:t>якщо</a:t>
          </a:r>
          <a:r>
            <a:rPr lang="en-US" sz="2900" dirty="0" smtClean="0">
              <a:latin typeface="Gill Sans Nova"/>
            </a:rPr>
            <a:t> </a:t>
          </a:r>
          <a:r>
            <a:rPr lang="en-US" sz="1800" dirty="0" err="1" smtClean="0">
              <a:latin typeface="Gill Sans Nova"/>
            </a:rPr>
            <a:t>стійкість</a:t>
          </a:r>
          <a:r>
            <a:rPr lang="en-US" sz="1800" dirty="0" smtClean="0">
              <a:latin typeface="Gill Sans Nova"/>
            </a:rPr>
            <a:t> </a:t>
          </a:r>
          <a:r>
            <a:rPr lang="en-US" sz="1800" dirty="0" err="1" smtClean="0">
              <a:latin typeface="Gill Sans Nova"/>
            </a:rPr>
            <a:t>шифру</a:t>
          </a:r>
          <a:r>
            <a:rPr lang="en-US" sz="1800" dirty="0" smtClean="0">
              <a:latin typeface="Gill Sans Nova"/>
            </a:rPr>
            <a:t> </a:t>
          </a:r>
          <a:r>
            <a:rPr lang="en-US" sz="1800" dirty="0" err="1" smtClean="0">
              <a:latin typeface="Gill Sans Nova"/>
            </a:rPr>
            <a:t>недостатня</a:t>
          </a:r>
          <a:r>
            <a:rPr lang="en-US" sz="1800" dirty="0" smtClean="0"/>
            <a:t>, </a:t>
          </a:r>
          <a:r>
            <a:rPr lang="en-US" sz="1800" dirty="0" err="1" smtClean="0">
              <a:latin typeface="Gill Sans Nova"/>
            </a:rPr>
            <a:t>його</a:t>
          </a:r>
          <a:r>
            <a:rPr lang="en-US" sz="1800" dirty="0" smtClean="0">
              <a:latin typeface="Gill Sans Nova"/>
            </a:rPr>
            <a:t> </a:t>
          </a:r>
          <a:r>
            <a:rPr lang="en-US" sz="1800" dirty="0" err="1" smtClean="0">
              <a:latin typeface="Gill Sans Nova"/>
            </a:rPr>
            <a:t>легко</a:t>
          </a:r>
          <a:r>
            <a:rPr lang="en-US" sz="1800" dirty="0" smtClean="0">
              <a:latin typeface="Gill Sans Nova"/>
            </a:rPr>
            <a:t> </a:t>
          </a:r>
          <a:r>
            <a:rPr lang="en-US" sz="1800" dirty="0" err="1" smtClean="0">
              <a:latin typeface="Gill Sans Nova"/>
            </a:rPr>
            <a:t>замінити</a:t>
          </a:r>
          <a:r>
            <a:rPr lang="en-US" sz="1800" dirty="0" smtClean="0">
              <a:latin typeface="Gill Sans Nova"/>
            </a:rPr>
            <a:t> </a:t>
          </a:r>
          <a:r>
            <a:rPr lang="en-US" sz="1800" dirty="0" err="1" smtClean="0">
              <a:latin typeface="Gill Sans Nova"/>
            </a:rPr>
            <a:t>іншим</a:t>
          </a:r>
          <a:r>
            <a:rPr lang="en-US" sz="2900" dirty="0" smtClean="0"/>
            <a:t>.</a:t>
          </a:r>
          <a:endParaRPr lang="en-US" sz="2900" dirty="0">
            <a:latin typeface="Gill Sans Nova"/>
          </a:endParaRPr>
        </a:p>
      </dgm:t>
    </dgm:pt>
    <dgm:pt modelId="{456D9644-87BC-4D01-A791-9DCF92EB09D4}" type="parTrans" cxnId="{45C4B8BE-0D54-493E-9CF7-F8EB011C660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4ED2C2A-E26A-443D-9AFA-E4D1525161FB}" type="sibTrans" cxnId="{45C4B8BE-0D54-493E-9CF7-F8EB011C660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2A17341-9BB3-4BEE-A75B-2EB46F38282B}" type="pres">
      <dgm:prSet presAssocID="{04A9B90D-AA98-4B37-9EC5-E5BDBD90F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80E17-E971-4CCA-AE2D-BABC6A6A3058}" type="pres">
      <dgm:prSet presAssocID="{21D06245-D3BC-4A65-814C-BE08F9FCA3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FE6C8-05D8-472B-ADB2-71F3E6B2089B}" type="pres">
      <dgm:prSet presAssocID="{DEB546BF-E087-4E20-9B57-5F2AA1EE88E3}" presName="spacer" presStyleCnt="0"/>
      <dgm:spPr/>
    </dgm:pt>
    <dgm:pt modelId="{85121AA9-0624-4588-8E3B-33A9067905FF}" type="pres">
      <dgm:prSet presAssocID="{E9257429-C461-4874-BC27-7904295330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EB9D-A252-41EA-AD54-3BAFE29AE72C}" type="pres">
      <dgm:prSet presAssocID="{77DF860A-FB69-4DEE-8EB2-62C10BDAC07E}" presName="spacer" presStyleCnt="0"/>
      <dgm:spPr/>
    </dgm:pt>
    <dgm:pt modelId="{174A018B-1340-43AA-B51E-159EAEEB6658}" type="pres">
      <dgm:prSet presAssocID="{5A2BA106-6F62-41AF-97E4-BACE500F2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1725E-E90F-4B21-910D-D731F5053EC1}" type="presOf" srcId="{04A9B90D-AA98-4B37-9EC5-E5BDBD90F269}" destId="{E2A17341-9BB3-4BEE-A75B-2EB46F38282B}" srcOrd="0" destOrd="0" presId="urn:microsoft.com/office/officeart/2005/8/layout/vList2"/>
    <dgm:cxn modelId="{236FF6C3-744D-4772-97FC-65AC7BF490A3}" srcId="{04A9B90D-AA98-4B37-9EC5-E5BDBD90F269}" destId="{E9257429-C461-4874-BC27-790429533092}" srcOrd="1" destOrd="0" parTransId="{2A616E79-8ACF-462A-9841-327D28EA2512}" sibTransId="{77DF860A-FB69-4DEE-8EB2-62C10BDAC07E}"/>
    <dgm:cxn modelId="{66AE6BBA-4992-4229-845F-7D39B3884263}" type="presOf" srcId="{E9257429-C461-4874-BC27-790429533092}" destId="{85121AA9-0624-4588-8E3B-33A9067905FF}" srcOrd="0" destOrd="0" presId="urn:microsoft.com/office/officeart/2005/8/layout/vList2"/>
    <dgm:cxn modelId="{45C4B8BE-0D54-493E-9CF7-F8EB011C6609}" srcId="{04A9B90D-AA98-4B37-9EC5-E5BDBD90F269}" destId="{5A2BA106-6F62-41AF-97E4-BACE500F2C89}" srcOrd="2" destOrd="0" parTransId="{456D9644-87BC-4D01-A791-9DCF92EB09D4}" sibTransId="{64ED2C2A-E26A-443D-9AFA-E4D1525161FB}"/>
    <dgm:cxn modelId="{DDEFD927-04A7-4E07-9E5D-14456FB74DEB}" type="presOf" srcId="{21D06245-D3BC-4A65-814C-BE08F9FCA37D}" destId="{4B980E17-E971-4CCA-AE2D-BABC6A6A3058}" srcOrd="0" destOrd="0" presId="urn:microsoft.com/office/officeart/2005/8/layout/vList2"/>
    <dgm:cxn modelId="{B069FF1E-4526-43DA-8FA7-6E4593A661D8}" srcId="{04A9B90D-AA98-4B37-9EC5-E5BDBD90F269}" destId="{21D06245-D3BC-4A65-814C-BE08F9FCA37D}" srcOrd="0" destOrd="0" parTransId="{79615495-8F15-40CF-A349-784302A8471D}" sibTransId="{DEB546BF-E087-4E20-9B57-5F2AA1EE88E3}"/>
    <dgm:cxn modelId="{F5C0B2ED-A472-40A4-9694-F02B2796667C}" type="presOf" srcId="{5A2BA106-6F62-41AF-97E4-BACE500F2C89}" destId="{174A018B-1340-43AA-B51E-159EAEEB6658}" srcOrd="0" destOrd="0" presId="urn:microsoft.com/office/officeart/2005/8/layout/vList2"/>
    <dgm:cxn modelId="{912E291D-502C-4A61-80B6-3C5BDCAA92FF}" type="presParOf" srcId="{E2A17341-9BB3-4BEE-A75B-2EB46F38282B}" destId="{4B980E17-E971-4CCA-AE2D-BABC6A6A3058}" srcOrd="0" destOrd="0" presId="urn:microsoft.com/office/officeart/2005/8/layout/vList2"/>
    <dgm:cxn modelId="{FA899FEF-9C5A-4717-AD5F-B080055AD0E5}" type="presParOf" srcId="{E2A17341-9BB3-4BEE-A75B-2EB46F38282B}" destId="{233FE6C8-05D8-472B-ADB2-71F3E6B2089B}" srcOrd="1" destOrd="0" presId="urn:microsoft.com/office/officeart/2005/8/layout/vList2"/>
    <dgm:cxn modelId="{4D57C58B-47DE-46B2-B85E-B3E9D571E48B}" type="presParOf" srcId="{E2A17341-9BB3-4BEE-A75B-2EB46F38282B}" destId="{85121AA9-0624-4588-8E3B-33A9067905FF}" srcOrd="2" destOrd="0" presId="urn:microsoft.com/office/officeart/2005/8/layout/vList2"/>
    <dgm:cxn modelId="{94A92ECF-1E82-4F24-9BFA-9799AF355655}" type="presParOf" srcId="{E2A17341-9BB3-4BEE-A75B-2EB46F38282B}" destId="{5DC0EB9D-A252-41EA-AD54-3BAFE29AE72C}" srcOrd="3" destOrd="0" presId="urn:microsoft.com/office/officeart/2005/8/layout/vList2"/>
    <dgm:cxn modelId="{C22BA381-5C2A-4ECA-8C20-3904F3333598}" type="presParOf" srcId="{E2A17341-9BB3-4BEE-A75B-2EB46F38282B}" destId="{174A018B-1340-43AA-B51E-159EAEEB66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9B90D-AA98-4B37-9EC5-E5BDBD90F2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D06245-D3BC-4A65-814C-BE08F9FCA37D}">
      <dgm:prSet custT="1"/>
      <dgm:spPr/>
      <dgm:t>
        <a:bodyPr/>
        <a:lstStyle/>
        <a:p>
          <a:pPr algn="ctr"/>
          <a:r>
            <a:rPr lang="uk-UA" sz="2000" b="1" dirty="0"/>
            <a:t>Недоліки </a:t>
          </a:r>
          <a:r>
            <a:rPr lang="uk-UA" sz="2000" b="1" dirty="0">
              <a:latin typeface="Gill Sans Nova"/>
            </a:rPr>
            <a:t>асиметричних</a:t>
          </a:r>
          <a:r>
            <a:rPr lang="uk-UA" sz="2000" b="1" dirty="0"/>
            <a:t> методів для створення ЕЦП</a:t>
          </a:r>
          <a:r>
            <a:rPr lang="uk-UA" sz="1800" dirty="0"/>
            <a:t>:</a:t>
          </a:r>
          <a:r>
            <a:rPr lang="en-US" sz="1800" dirty="0"/>
            <a:t>​</a:t>
          </a:r>
        </a:p>
      </dgm:t>
    </dgm:pt>
    <dgm:pt modelId="{79615495-8F15-40CF-A349-784302A8471D}" type="parTrans" cxnId="{B069FF1E-4526-43DA-8FA7-6E4593A661D8}">
      <dgm:prSet/>
      <dgm:spPr/>
      <dgm:t>
        <a:bodyPr/>
        <a:lstStyle/>
        <a:p>
          <a:endParaRPr lang="en-US"/>
        </a:p>
      </dgm:t>
    </dgm:pt>
    <dgm:pt modelId="{DEB546BF-E087-4E20-9B57-5F2AA1EE88E3}" type="sibTrans" cxnId="{B069FF1E-4526-43DA-8FA7-6E4593A661D8}">
      <dgm:prSet/>
      <dgm:spPr/>
      <dgm:t>
        <a:bodyPr/>
        <a:lstStyle/>
        <a:p>
          <a:endParaRPr lang="en-US"/>
        </a:p>
      </dgm:t>
    </dgm:pt>
    <dgm:pt modelId="{E9257429-C461-4874-BC27-790429533092}">
      <dgm:prSet/>
      <dgm:spPr/>
      <dgm:t>
        <a:bodyPr/>
        <a:lstStyle/>
        <a:p>
          <a:pPr rtl="0"/>
          <a:r>
            <a:rPr lang="en-US" dirty="0" err="1">
              <a:latin typeface="Gill Sans Nova"/>
            </a:rPr>
            <a:t>асиметричні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схеми</a:t>
          </a:r>
          <a:r>
            <a:rPr lang="en-US" dirty="0">
              <a:latin typeface="Gill Sans Nova"/>
            </a:rPr>
            <a:t> ЕЦП </a:t>
          </a:r>
          <a:r>
            <a:rPr lang="en-US" dirty="0" err="1">
              <a:latin typeface="Gill Sans Nova"/>
            </a:rPr>
            <a:t>базуються</a:t>
          </a:r>
          <a:r>
            <a:rPr lang="en-US" dirty="0">
              <a:latin typeface="Gill Sans Nova"/>
            </a:rPr>
            <a:t>, </a:t>
          </a:r>
          <a:r>
            <a:rPr lang="en-US" dirty="0" err="1">
              <a:latin typeface="Gill Sans Nova"/>
            </a:rPr>
            <a:t>як</a:t>
          </a:r>
          <a:r>
            <a:rPr lang="en-US" dirty="0">
              <a:latin typeface="Gill Sans Nova"/>
            </a:rPr>
            <a:t> і </a:t>
          </a:r>
          <a:r>
            <a:rPr lang="en-US" dirty="0" err="1">
              <a:latin typeface="Gill Sans Nova"/>
            </a:rPr>
            <a:t>асиметричне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шифрування</a:t>
          </a:r>
          <a:r>
            <a:rPr lang="en-US" dirty="0"/>
            <a:t>,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>
              <a:latin typeface="Gill Sans Nova"/>
            </a:rPr>
            <a:t>обрахунково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складних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задачах</a:t>
          </a:r>
          <a:r>
            <a:rPr lang="en-US" dirty="0">
              <a:latin typeface="Gill Sans Nova"/>
            </a:rPr>
            <a:t> (</a:t>
          </a:r>
          <a:r>
            <a:rPr lang="en-US" dirty="0" err="1">
              <a:latin typeface="Gill Sans Nova"/>
            </a:rPr>
            <a:t>задача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дискретного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логарифмування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або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задача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факторизації</a:t>
          </a:r>
          <a:r>
            <a:rPr lang="en-US" dirty="0"/>
            <a:t>);</a:t>
          </a:r>
          <a:endParaRPr lang="en-US" dirty="0">
            <a:latin typeface="Gill Sans Nova"/>
          </a:endParaRPr>
        </a:p>
      </dgm:t>
    </dgm:pt>
    <dgm:pt modelId="{2A616E79-8ACF-462A-9841-327D28EA2512}" type="parTrans" cxnId="{236FF6C3-744D-4772-97FC-65AC7BF490A3}">
      <dgm:prSet/>
      <dgm:spPr/>
      <dgm:t>
        <a:bodyPr/>
        <a:lstStyle/>
        <a:p>
          <a:endParaRPr lang="en-US"/>
        </a:p>
      </dgm:t>
    </dgm:pt>
    <dgm:pt modelId="{77DF860A-FB69-4DEE-8EB2-62C10BDAC07E}" type="sibTrans" cxnId="{236FF6C3-744D-4772-97FC-65AC7BF490A3}">
      <dgm:prSet/>
      <dgm:spPr/>
      <dgm:t>
        <a:bodyPr/>
        <a:lstStyle/>
        <a:p>
          <a:endParaRPr lang="en-US"/>
        </a:p>
      </dgm:t>
    </dgm:pt>
    <dgm:pt modelId="{5A2BA106-6F62-41AF-97E4-BACE500F2C89}">
      <dgm:prSet/>
      <dgm:spPr/>
      <dgm:t>
        <a:bodyPr/>
        <a:lstStyle/>
        <a:p>
          <a:pPr rtl="0"/>
          <a:r>
            <a:rPr lang="uk-UA" dirty="0" err="1">
              <a:latin typeface="Gill Sans Nova"/>
            </a:rPr>
            <a:t>криптостійкість</a:t>
          </a:r>
          <a:r>
            <a:rPr lang="uk-UA" dirty="0">
              <a:latin typeface="Gill Sans Nova"/>
            </a:rPr>
            <a:t> алгоритмів шифрування з відкритим ключем поки </a:t>
          </a:r>
          <a:r>
            <a:rPr lang="uk-UA" dirty="0"/>
            <a:t>що</a:t>
          </a:r>
          <a:r>
            <a:rPr lang="uk-UA" dirty="0">
              <a:latin typeface="Gill Sans Nova"/>
            </a:rPr>
            <a:t> не доведена строго математично;</a:t>
          </a:r>
          <a:endParaRPr lang="en-US" dirty="0">
            <a:latin typeface="Gill Sans Nova"/>
          </a:endParaRPr>
        </a:p>
      </dgm:t>
    </dgm:pt>
    <dgm:pt modelId="{456D9644-87BC-4D01-A791-9DCF92EB09D4}" type="parTrans" cxnId="{45C4B8BE-0D54-493E-9CF7-F8EB011C6609}">
      <dgm:prSet/>
      <dgm:spPr/>
      <dgm:t>
        <a:bodyPr/>
        <a:lstStyle/>
        <a:p>
          <a:endParaRPr lang="en-US"/>
        </a:p>
      </dgm:t>
    </dgm:pt>
    <dgm:pt modelId="{64ED2C2A-E26A-443D-9AFA-E4D1525161FB}" type="sibTrans" cxnId="{45C4B8BE-0D54-493E-9CF7-F8EB011C6609}">
      <dgm:prSet/>
      <dgm:spPr/>
      <dgm:t>
        <a:bodyPr/>
        <a:lstStyle/>
        <a:p>
          <a:endParaRPr lang="en-US"/>
        </a:p>
      </dgm:t>
    </dgm:pt>
    <dgm:pt modelId="{4A0F3977-917C-46D9-B922-EB4EB9F43107}">
      <dgm:prSet phldr="0"/>
      <dgm:spPr/>
      <dgm:t>
        <a:bodyPr/>
        <a:lstStyle/>
        <a:p>
          <a:pPr rtl="0"/>
          <a:r>
            <a:rPr lang="uk-UA" dirty="0">
              <a:latin typeface="Gill Sans Nova"/>
            </a:rPr>
            <a:t>для покращення криптостійкості необхідно робити довжину ключів більшою.</a:t>
          </a:r>
        </a:p>
      </dgm:t>
    </dgm:pt>
    <dgm:pt modelId="{5D1A57D1-6AEE-4633-9B45-625C6B43E9F8}" type="parTrans" cxnId="{F218F7C9-C36A-4465-B38C-4C475F598E67}">
      <dgm:prSet/>
      <dgm:spPr/>
      <dgm:t>
        <a:bodyPr/>
        <a:lstStyle/>
        <a:p>
          <a:endParaRPr lang="ru-RU"/>
        </a:p>
      </dgm:t>
    </dgm:pt>
    <dgm:pt modelId="{51F1F410-11ED-4AB7-9C4F-6E5928476563}" type="sibTrans" cxnId="{F218F7C9-C36A-4465-B38C-4C475F598E67}">
      <dgm:prSet/>
      <dgm:spPr/>
      <dgm:t>
        <a:bodyPr/>
        <a:lstStyle/>
        <a:p>
          <a:endParaRPr lang="ru-RU"/>
        </a:p>
      </dgm:t>
    </dgm:pt>
    <dgm:pt modelId="{E2A17341-9BB3-4BEE-A75B-2EB46F38282B}" type="pres">
      <dgm:prSet presAssocID="{04A9B90D-AA98-4B37-9EC5-E5BDBD90F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80E17-E971-4CCA-AE2D-BABC6A6A3058}" type="pres">
      <dgm:prSet presAssocID="{21D06245-D3BC-4A65-814C-BE08F9FCA3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FE6C8-05D8-472B-ADB2-71F3E6B2089B}" type="pres">
      <dgm:prSet presAssocID="{DEB546BF-E087-4E20-9B57-5F2AA1EE88E3}" presName="spacer" presStyleCnt="0"/>
      <dgm:spPr/>
    </dgm:pt>
    <dgm:pt modelId="{85121AA9-0624-4588-8E3B-33A9067905FF}" type="pres">
      <dgm:prSet presAssocID="{E9257429-C461-4874-BC27-7904295330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EB9D-A252-41EA-AD54-3BAFE29AE72C}" type="pres">
      <dgm:prSet presAssocID="{77DF860A-FB69-4DEE-8EB2-62C10BDAC07E}" presName="spacer" presStyleCnt="0"/>
      <dgm:spPr/>
    </dgm:pt>
    <dgm:pt modelId="{174A018B-1340-43AA-B51E-159EAEEB6658}" type="pres">
      <dgm:prSet presAssocID="{5A2BA106-6F62-41AF-97E4-BACE500F2C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B9271-40D0-417B-A52A-ED552A9F570B}" type="pres">
      <dgm:prSet presAssocID="{64ED2C2A-E26A-443D-9AFA-E4D1525161FB}" presName="spacer" presStyleCnt="0"/>
      <dgm:spPr/>
    </dgm:pt>
    <dgm:pt modelId="{88640DAD-C2E3-4356-8A9E-5009073C1E9E}" type="pres">
      <dgm:prSet presAssocID="{4A0F3977-917C-46D9-B922-EB4EB9F431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1725E-E90F-4B21-910D-D731F5053EC1}" type="presOf" srcId="{04A9B90D-AA98-4B37-9EC5-E5BDBD90F269}" destId="{E2A17341-9BB3-4BEE-A75B-2EB46F38282B}" srcOrd="0" destOrd="0" presId="urn:microsoft.com/office/officeart/2005/8/layout/vList2"/>
    <dgm:cxn modelId="{236FF6C3-744D-4772-97FC-65AC7BF490A3}" srcId="{04A9B90D-AA98-4B37-9EC5-E5BDBD90F269}" destId="{E9257429-C461-4874-BC27-790429533092}" srcOrd="1" destOrd="0" parTransId="{2A616E79-8ACF-462A-9841-327D28EA2512}" sibTransId="{77DF860A-FB69-4DEE-8EB2-62C10BDAC07E}"/>
    <dgm:cxn modelId="{45C4B8BE-0D54-493E-9CF7-F8EB011C6609}" srcId="{04A9B90D-AA98-4B37-9EC5-E5BDBD90F269}" destId="{5A2BA106-6F62-41AF-97E4-BACE500F2C89}" srcOrd="2" destOrd="0" parTransId="{456D9644-87BC-4D01-A791-9DCF92EB09D4}" sibTransId="{64ED2C2A-E26A-443D-9AFA-E4D1525161FB}"/>
    <dgm:cxn modelId="{79E8BF73-2180-47C0-BA7B-F9B4EBF636B8}" type="presOf" srcId="{5A2BA106-6F62-41AF-97E4-BACE500F2C89}" destId="{174A018B-1340-43AA-B51E-159EAEEB6658}" srcOrd="0" destOrd="0" presId="urn:microsoft.com/office/officeart/2005/8/layout/vList2"/>
    <dgm:cxn modelId="{CAADEA64-73A1-4C3D-85E3-EEE6D864A895}" type="presOf" srcId="{4A0F3977-917C-46D9-B922-EB4EB9F43107}" destId="{88640DAD-C2E3-4356-8A9E-5009073C1E9E}" srcOrd="0" destOrd="0" presId="urn:microsoft.com/office/officeart/2005/8/layout/vList2"/>
    <dgm:cxn modelId="{D4FA092E-BBBF-47C6-80CF-4AC1B9BA7DFA}" type="presOf" srcId="{21D06245-D3BC-4A65-814C-BE08F9FCA37D}" destId="{4B980E17-E971-4CCA-AE2D-BABC6A6A3058}" srcOrd="0" destOrd="0" presId="urn:microsoft.com/office/officeart/2005/8/layout/vList2"/>
    <dgm:cxn modelId="{205F4962-92CB-4D40-AA96-B3A686398C48}" type="presOf" srcId="{E9257429-C461-4874-BC27-790429533092}" destId="{85121AA9-0624-4588-8E3B-33A9067905FF}" srcOrd="0" destOrd="0" presId="urn:microsoft.com/office/officeart/2005/8/layout/vList2"/>
    <dgm:cxn modelId="{F218F7C9-C36A-4465-B38C-4C475F598E67}" srcId="{04A9B90D-AA98-4B37-9EC5-E5BDBD90F269}" destId="{4A0F3977-917C-46D9-B922-EB4EB9F43107}" srcOrd="3" destOrd="0" parTransId="{5D1A57D1-6AEE-4633-9B45-625C6B43E9F8}" sibTransId="{51F1F410-11ED-4AB7-9C4F-6E5928476563}"/>
    <dgm:cxn modelId="{B069FF1E-4526-43DA-8FA7-6E4593A661D8}" srcId="{04A9B90D-AA98-4B37-9EC5-E5BDBD90F269}" destId="{21D06245-D3BC-4A65-814C-BE08F9FCA37D}" srcOrd="0" destOrd="0" parTransId="{79615495-8F15-40CF-A349-784302A8471D}" sibTransId="{DEB546BF-E087-4E20-9B57-5F2AA1EE88E3}"/>
    <dgm:cxn modelId="{8560D572-8857-4826-84BF-C7A6400505B8}" type="presParOf" srcId="{E2A17341-9BB3-4BEE-A75B-2EB46F38282B}" destId="{4B980E17-E971-4CCA-AE2D-BABC6A6A3058}" srcOrd="0" destOrd="0" presId="urn:microsoft.com/office/officeart/2005/8/layout/vList2"/>
    <dgm:cxn modelId="{A9DE7099-68A0-40E8-81D8-84809686A23C}" type="presParOf" srcId="{E2A17341-9BB3-4BEE-A75B-2EB46F38282B}" destId="{233FE6C8-05D8-472B-ADB2-71F3E6B2089B}" srcOrd="1" destOrd="0" presId="urn:microsoft.com/office/officeart/2005/8/layout/vList2"/>
    <dgm:cxn modelId="{B445B0FD-DF1E-4347-84F4-2750675FA339}" type="presParOf" srcId="{E2A17341-9BB3-4BEE-A75B-2EB46F38282B}" destId="{85121AA9-0624-4588-8E3B-33A9067905FF}" srcOrd="2" destOrd="0" presId="urn:microsoft.com/office/officeart/2005/8/layout/vList2"/>
    <dgm:cxn modelId="{6ADB16EE-1039-4C20-8B12-AD30F945641D}" type="presParOf" srcId="{E2A17341-9BB3-4BEE-A75B-2EB46F38282B}" destId="{5DC0EB9D-A252-41EA-AD54-3BAFE29AE72C}" srcOrd="3" destOrd="0" presId="urn:microsoft.com/office/officeart/2005/8/layout/vList2"/>
    <dgm:cxn modelId="{B9C1AD23-9FC5-487D-9E22-83170542C900}" type="presParOf" srcId="{E2A17341-9BB3-4BEE-A75B-2EB46F38282B}" destId="{174A018B-1340-43AA-B51E-159EAEEB6658}" srcOrd="4" destOrd="0" presId="urn:microsoft.com/office/officeart/2005/8/layout/vList2"/>
    <dgm:cxn modelId="{E79CEE74-6063-4CFE-BDCE-7FC9F020D500}" type="presParOf" srcId="{E2A17341-9BB3-4BEE-A75B-2EB46F38282B}" destId="{C07B9271-40D0-417B-A52A-ED552A9F570B}" srcOrd="5" destOrd="0" presId="urn:microsoft.com/office/officeart/2005/8/layout/vList2"/>
    <dgm:cxn modelId="{9EBB344A-FC09-464B-89B0-D5B30FAF3C52}" type="presParOf" srcId="{E2A17341-9BB3-4BEE-A75B-2EB46F38282B}" destId="{88640DAD-C2E3-4356-8A9E-5009073C1E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5BAD5B-9217-491B-8542-E2985113B85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39E576-3DAD-489A-97E6-801383258D26}">
      <dgm:prSet custT="1"/>
      <dgm:spPr/>
      <dgm:t>
        <a:bodyPr/>
        <a:lstStyle/>
        <a:p>
          <a:r>
            <a:rPr lang="uk-UA" sz="2000" u="sng" dirty="0"/>
            <a:t>Хеш-функції повинні володіти наступними характеристиками</a:t>
          </a:r>
          <a:r>
            <a:rPr lang="uk-UA" sz="2000" dirty="0"/>
            <a:t>:</a:t>
          </a:r>
          <a:endParaRPr lang="en-US" sz="2000" dirty="0"/>
        </a:p>
      </dgm:t>
    </dgm:pt>
    <dgm:pt modelId="{337A56A8-889B-4C29-9F2E-AE24C6DCC706}" type="parTrans" cxnId="{D7945C02-8938-4C0E-B571-2F85A92D8B38}">
      <dgm:prSet/>
      <dgm:spPr/>
      <dgm:t>
        <a:bodyPr/>
        <a:lstStyle/>
        <a:p>
          <a:endParaRPr lang="en-US"/>
        </a:p>
      </dgm:t>
    </dgm:pt>
    <dgm:pt modelId="{70EE8051-265D-4C82-AF07-8B7C22D2805A}" type="sibTrans" cxnId="{D7945C02-8938-4C0E-B571-2F85A92D8B38}">
      <dgm:prSet/>
      <dgm:spPr/>
      <dgm:t>
        <a:bodyPr/>
        <a:lstStyle/>
        <a:p>
          <a:endParaRPr lang="en-US"/>
        </a:p>
      </dgm:t>
    </dgm:pt>
    <dgm:pt modelId="{B3591936-32AA-4032-9A4F-5131FCC3FD92}">
      <dgm:prSet/>
      <dgm:spPr/>
      <dgm:t>
        <a:bodyPr/>
        <a:lstStyle/>
        <a:p>
          <a:r>
            <a:rPr lang="uk-UA"/>
            <a:t>повинні мати можливість виконувати перетворення даних довільної довжини у дані фіксованої довжини;</a:t>
          </a:r>
          <a:endParaRPr lang="en-US"/>
        </a:p>
      </dgm:t>
    </dgm:pt>
    <dgm:pt modelId="{0932426E-9B9C-419F-80E8-3318B5929096}" type="parTrans" cxnId="{1B858FD4-1419-448B-8289-1D7DA5B11027}">
      <dgm:prSet/>
      <dgm:spPr/>
      <dgm:t>
        <a:bodyPr/>
        <a:lstStyle/>
        <a:p>
          <a:endParaRPr lang="en-US"/>
        </a:p>
      </dgm:t>
    </dgm:pt>
    <dgm:pt modelId="{19A40D66-B457-43F0-B76A-DAAA7BC67427}" type="sibTrans" cxnId="{1B858FD4-1419-448B-8289-1D7DA5B11027}">
      <dgm:prSet/>
      <dgm:spPr/>
      <dgm:t>
        <a:bodyPr/>
        <a:lstStyle/>
        <a:p>
          <a:endParaRPr lang="en-US"/>
        </a:p>
      </dgm:t>
    </dgm:pt>
    <dgm:pt modelId="{0C45FAFA-C4F1-48ED-A4A4-BB338CDB7B53}">
      <dgm:prSet/>
      <dgm:spPr/>
      <dgm:t>
        <a:bodyPr/>
        <a:lstStyle/>
        <a:p>
          <a:r>
            <a:rPr lang="uk-UA"/>
            <a:t>повинні мати відкритий алгоритм, щоб мати можливість вивчити його криптографічну стійкість;</a:t>
          </a:r>
          <a:endParaRPr lang="en-US"/>
        </a:p>
      </dgm:t>
    </dgm:pt>
    <dgm:pt modelId="{15B9734B-088A-4CDE-9E84-333C3F5F2AB3}" type="parTrans" cxnId="{5F6C0730-876F-41E2-BE07-38E4F153EA04}">
      <dgm:prSet/>
      <dgm:spPr/>
      <dgm:t>
        <a:bodyPr/>
        <a:lstStyle/>
        <a:p>
          <a:endParaRPr lang="en-US"/>
        </a:p>
      </dgm:t>
    </dgm:pt>
    <dgm:pt modelId="{06101688-838C-4248-B327-E8016AABD2AC}" type="sibTrans" cxnId="{5F6C0730-876F-41E2-BE07-38E4F153EA04}">
      <dgm:prSet/>
      <dgm:spPr/>
      <dgm:t>
        <a:bodyPr/>
        <a:lstStyle/>
        <a:p>
          <a:endParaRPr lang="en-US"/>
        </a:p>
      </dgm:t>
    </dgm:pt>
    <dgm:pt modelId="{71E4F40C-8734-4871-8C3C-A3CEFD624672}">
      <dgm:prSet/>
      <dgm:spPr/>
      <dgm:t>
        <a:bodyPr/>
        <a:lstStyle/>
        <a:p>
          <a:r>
            <a:rPr lang="uk-UA"/>
            <a:t>вона повинна бути односторонньою, тобто не повинно бути математичного способу визначення вихідних даних з результату;</a:t>
          </a:r>
          <a:endParaRPr lang="en-US"/>
        </a:p>
      </dgm:t>
    </dgm:pt>
    <dgm:pt modelId="{105A343E-6BC6-4C3D-B3B1-BF19C641482A}" type="parTrans" cxnId="{38D5CACC-E83A-4B34-BEC6-7E6C6ED2CBEF}">
      <dgm:prSet/>
      <dgm:spPr/>
      <dgm:t>
        <a:bodyPr/>
        <a:lstStyle/>
        <a:p>
          <a:endParaRPr lang="en-US"/>
        </a:p>
      </dgm:t>
    </dgm:pt>
    <dgm:pt modelId="{B2D41059-DDF7-4320-969D-1739D6CAE5E5}" type="sibTrans" cxnId="{38D5CACC-E83A-4B34-BEC6-7E6C6ED2CBEF}">
      <dgm:prSet/>
      <dgm:spPr/>
      <dgm:t>
        <a:bodyPr/>
        <a:lstStyle/>
        <a:p>
          <a:endParaRPr lang="en-US"/>
        </a:p>
      </dgm:t>
    </dgm:pt>
    <dgm:pt modelId="{B9F90F62-DB96-4333-985A-4A19B4CFC0B1}">
      <dgm:prSet/>
      <dgm:spPr/>
      <dgm:t>
        <a:bodyPr/>
        <a:lstStyle/>
        <a:p>
          <a:r>
            <a:rPr lang="uk-UA"/>
            <a:t>ймовірність зіткнень, тобто ймовірність того, що значення хеш-функцій двох різних документів (незалежно від їх довжини) будуть рівні, має бути незначною.</a:t>
          </a:r>
          <a:endParaRPr lang="en-US"/>
        </a:p>
      </dgm:t>
    </dgm:pt>
    <dgm:pt modelId="{0E631AED-586A-4AA3-9F9F-7D48E04FE379}" type="parTrans" cxnId="{9F84C1F2-B060-4905-AB03-3ADC1E56389C}">
      <dgm:prSet/>
      <dgm:spPr/>
      <dgm:t>
        <a:bodyPr/>
        <a:lstStyle/>
        <a:p>
          <a:endParaRPr lang="en-US"/>
        </a:p>
      </dgm:t>
    </dgm:pt>
    <dgm:pt modelId="{AD4E81C7-4EBA-4872-9312-4DA4B8209050}" type="sibTrans" cxnId="{9F84C1F2-B060-4905-AB03-3ADC1E56389C}">
      <dgm:prSet/>
      <dgm:spPr/>
      <dgm:t>
        <a:bodyPr/>
        <a:lstStyle/>
        <a:p>
          <a:endParaRPr lang="en-US"/>
        </a:p>
      </dgm:t>
    </dgm:pt>
    <dgm:pt modelId="{87121B52-5B8A-43AD-A7BE-A697850E6385}">
      <dgm:prSet/>
      <dgm:spPr/>
      <dgm:t>
        <a:bodyPr/>
        <a:lstStyle/>
        <a:p>
          <a:r>
            <a:rPr lang="uk-UA"/>
            <a:t>вона не повинна вимагати великих обчислювальних ресурсів;</a:t>
          </a:r>
          <a:endParaRPr lang="en-US"/>
        </a:p>
      </dgm:t>
    </dgm:pt>
    <dgm:pt modelId="{F7625724-5009-4E94-B9F6-7F22DC370A41}" type="parTrans" cxnId="{97FF26EB-122F-4871-BC1C-EF6AE2D0BE09}">
      <dgm:prSet/>
      <dgm:spPr/>
      <dgm:t>
        <a:bodyPr/>
        <a:lstStyle/>
        <a:p>
          <a:endParaRPr lang="en-US"/>
        </a:p>
      </dgm:t>
    </dgm:pt>
    <dgm:pt modelId="{01574BA4-D3D3-40BD-B149-ABF31D84DB42}" type="sibTrans" cxnId="{97FF26EB-122F-4871-BC1C-EF6AE2D0BE09}">
      <dgm:prSet/>
      <dgm:spPr/>
      <dgm:t>
        <a:bodyPr/>
        <a:lstStyle/>
        <a:p>
          <a:endParaRPr lang="en-US"/>
        </a:p>
      </dgm:t>
    </dgm:pt>
    <dgm:pt modelId="{DB2E60E9-4F47-46D6-AAC0-D05C43D99318}">
      <dgm:prSet/>
      <dgm:spPr/>
      <dgm:t>
        <a:bodyPr/>
        <a:lstStyle/>
        <a:p>
          <a:r>
            <a:rPr lang="uk-UA"/>
            <a:t>найменша зміна вхідних даних повинна істотно змінити результат.</a:t>
          </a:r>
          <a:endParaRPr lang="en-US"/>
        </a:p>
      </dgm:t>
    </dgm:pt>
    <dgm:pt modelId="{52064096-A2A6-47A8-939D-F291E22F424A}" type="parTrans" cxnId="{EDF37A8C-9E23-4A5E-997D-A10AC1646DD9}">
      <dgm:prSet/>
      <dgm:spPr/>
      <dgm:t>
        <a:bodyPr/>
        <a:lstStyle/>
        <a:p>
          <a:endParaRPr lang="en-US"/>
        </a:p>
      </dgm:t>
    </dgm:pt>
    <dgm:pt modelId="{3A95DF53-B279-4C65-96D5-5A3E0A52C755}" type="sibTrans" cxnId="{EDF37A8C-9E23-4A5E-997D-A10AC1646DD9}">
      <dgm:prSet/>
      <dgm:spPr/>
      <dgm:t>
        <a:bodyPr/>
        <a:lstStyle/>
        <a:p>
          <a:endParaRPr lang="en-US"/>
        </a:p>
      </dgm:t>
    </dgm:pt>
    <dgm:pt modelId="{2C0DB60F-AB72-4CA5-91A5-D08F5E3A6CD0}" type="pres">
      <dgm:prSet presAssocID="{CA5BAD5B-9217-491B-8542-E2985113B8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AFD7F-074A-4E96-BA69-E12E8F248F21}" type="pres">
      <dgm:prSet presAssocID="{5C39E576-3DAD-489A-97E6-801383258D2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90E3D-573A-44FB-8982-25DEE8C60EB7}" type="pres">
      <dgm:prSet presAssocID="{70EE8051-265D-4C82-AF07-8B7C22D2805A}" presName="sibTrans" presStyleCnt="0"/>
      <dgm:spPr/>
    </dgm:pt>
    <dgm:pt modelId="{DD4BEC30-B657-4092-B48C-D2D5D25FEA53}" type="pres">
      <dgm:prSet presAssocID="{B3591936-32AA-4032-9A4F-5131FCC3FD9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8F7C9-3663-4F99-9F3B-9A6F45E05DDB}" type="pres">
      <dgm:prSet presAssocID="{19A40D66-B457-43F0-B76A-DAAA7BC67427}" presName="sibTrans" presStyleCnt="0"/>
      <dgm:spPr/>
    </dgm:pt>
    <dgm:pt modelId="{69801975-4648-4C00-94C2-A4819B4F67D6}" type="pres">
      <dgm:prSet presAssocID="{0C45FAFA-C4F1-48ED-A4A4-BB338CDB7B5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A69C8-8F0A-4417-828B-2472E2467CC2}" type="pres">
      <dgm:prSet presAssocID="{06101688-838C-4248-B327-E8016AABD2AC}" presName="sibTrans" presStyleCnt="0"/>
      <dgm:spPr/>
    </dgm:pt>
    <dgm:pt modelId="{ED8BDEAE-626C-4E02-9B81-B67997F03981}" type="pres">
      <dgm:prSet presAssocID="{71E4F40C-8734-4871-8C3C-A3CEFD62467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0F54-6C9A-47BC-AFB2-0E89B98B0102}" type="pres">
      <dgm:prSet presAssocID="{B2D41059-DDF7-4320-969D-1739D6CAE5E5}" presName="sibTrans" presStyleCnt="0"/>
      <dgm:spPr/>
    </dgm:pt>
    <dgm:pt modelId="{8670A6DE-51EA-49C3-99BF-CCC7B7DFC64D}" type="pres">
      <dgm:prSet presAssocID="{B9F90F62-DB96-4333-985A-4A19B4CFC0B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DD1C5-7A0D-4DDC-9535-8BB8DB59D20B}" type="pres">
      <dgm:prSet presAssocID="{AD4E81C7-4EBA-4872-9312-4DA4B8209050}" presName="sibTrans" presStyleCnt="0"/>
      <dgm:spPr/>
    </dgm:pt>
    <dgm:pt modelId="{91BFDDE6-7223-4914-9955-E45F7C177A12}" type="pres">
      <dgm:prSet presAssocID="{87121B52-5B8A-43AD-A7BE-A697850E638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57D79-A6E3-4B09-8EC4-D5FF4EE1AC2E}" type="pres">
      <dgm:prSet presAssocID="{01574BA4-D3D3-40BD-B149-ABF31D84DB42}" presName="sibTrans" presStyleCnt="0"/>
      <dgm:spPr/>
    </dgm:pt>
    <dgm:pt modelId="{0C42114E-BBD7-4359-B592-DC9E88A8D17E}" type="pres">
      <dgm:prSet presAssocID="{DB2E60E9-4F47-46D6-AAC0-D05C43D993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E7C3A-0CC4-48B3-A9D5-2C8E894778D9}" type="presOf" srcId="{0C45FAFA-C4F1-48ED-A4A4-BB338CDB7B53}" destId="{69801975-4648-4C00-94C2-A4819B4F67D6}" srcOrd="0" destOrd="0" presId="urn:microsoft.com/office/officeart/2005/8/layout/default"/>
    <dgm:cxn modelId="{5F6C0730-876F-41E2-BE07-38E4F153EA04}" srcId="{CA5BAD5B-9217-491B-8542-E2985113B856}" destId="{0C45FAFA-C4F1-48ED-A4A4-BB338CDB7B53}" srcOrd="2" destOrd="0" parTransId="{15B9734B-088A-4CDE-9E84-333C3F5F2AB3}" sibTransId="{06101688-838C-4248-B327-E8016AABD2AC}"/>
    <dgm:cxn modelId="{B13A3CE9-5A97-41C8-BB02-1B3C9525DDE2}" type="presOf" srcId="{DB2E60E9-4F47-46D6-AAC0-D05C43D99318}" destId="{0C42114E-BBD7-4359-B592-DC9E88A8D17E}" srcOrd="0" destOrd="0" presId="urn:microsoft.com/office/officeart/2005/8/layout/default"/>
    <dgm:cxn modelId="{D7945C02-8938-4C0E-B571-2F85A92D8B38}" srcId="{CA5BAD5B-9217-491B-8542-E2985113B856}" destId="{5C39E576-3DAD-489A-97E6-801383258D26}" srcOrd="0" destOrd="0" parTransId="{337A56A8-889B-4C29-9F2E-AE24C6DCC706}" sibTransId="{70EE8051-265D-4C82-AF07-8B7C22D2805A}"/>
    <dgm:cxn modelId="{EC2DE341-2FAB-4C9E-8FAB-700C3BDBB586}" type="presOf" srcId="{B3591936-32AA-4032-9A4F-5131FCC3FD92}" destId="{DD4BEC30-B657-4092-B48C-D2D5D25FEA53}" srcOrd="0" destOrd="0" presId="urn:microsoft.com/office/officeart/2005/8/layout/default"/>
    <dgm:cxn modelId="{7DF443A8-76F1-48D8-933D-124524A025F6}" type="presOf" srcId="{B9F90F62-DB96-4333-985A-4A19B4CFC0B1}" destId="{8670A6DE-51EA-49C3-99BF-CCC7B7DFC64D}" srcOrd="0" destOrd="0" presId="urn:microsoft.com/office/officeart/2005/8/layout/default"/>
    <dgm:cxn modelId="{8777414C-8D9A-4A7F-A7CA-B28D6EA154FC}" type="presOf" srcId="{87121B52-5B8A-43AD-A7BE-A697850E6385}" destId="{91BFDDE6-7223-4914-9955-E45F7C177A12}" srcOrd="0" destOrd="0" presId="urn:microsoft.com/office/officeart/2005/8/layout/default"/>
    <dgm:cxn modelId="{EDF37A8C-9E23-4A5E-997D-A10AC1646DD9}" srcId="{CA5BAD5B-9217-491B-8542-E2985113B856}" destId="{DB2E60E9-4F47-46D6-AAC0-D05C43D99318}" srcOrd="6" destOrd="0" parTransId="{52064096-A2A6-47A8-939D-F291E22F424A}" sibTransId="{3A95DF53-B279-4C65-96D5-5A3E0A52C755}"/>
    <dgm:cxn modelId="{9F84C1F2-B060-4905-AB03-3ADC1E56389C}" srcId="{CA5BAD5B-9217-491B-8542-E2985113B856}" destId="{B9F90F62-DB96-4333-985A-4A19B4CFC0B1}" srcOrd="4" destOrd="0" parTransId="{0E631AED-586A-4AA3-9F9F-7D48E04FE379}" sibTransId="{AD4E81C7-4EBA-4872-9312-4DA4B8209050}"/>
    <dgm:cxn modelId="{4F33C523-2551-4CD3-AF16-BA3B11E47034}" type="presOf" srcId="{CA5BAD5B-9217-491B-8542-E2985113B856}" destId="{2C0DB60F-AB72-4CA5-91A5-D08F5E3A6CD0}" srcOrd="0" destOrd="0" presId="urn:microsoft.com/office/officeart/2005/8/layout/default"/>
    <dgm:cxn modelId="{1B858FD4-1419-448B-8289-1D7DA5B11027}" srcId="{CA5BAD5B-9217-491B-8542-E2985113B856}" destId="{B3591936-32AA-4032-9A4F-5131FCC3FD92}" srcOrd="1" destOrd="0" parTransId="{0932426E-9B9C-419F-80E8-3318B5929096}" sibTransId="{19A40D66-B457-43F0-B76A-DAAA7BC67427}"/>
    <dgm:cxn modelId="{05D5D9C7-3842-4B3E-9FEB-9751EB3F7852}" type="presOf" srcId="{71E4F40C-8734-4871-8C3C-A3CEFD624672}" destId="{ED8BDEAE-626C-4E02-9B81-B67997F03981}" srcOrd="0" destOrd="0" presId="urn:microsoft.com/office/officeart/2005/8/layout/default"/>
    <dgm:cxn modelId="{25723A0D-CE2F-47C1-AF63-B0AA05F86357}" type="presOf" srcId="{5C39E576-3DAD-489A-97E6-801383258D26}" destId="{168AFD7F-074A-4E96-BA69-E12E8F248F21}" srcOrd="0" destOrd="0" presId="urn:microsoft.com/office/officeart/2005/8/layout/default"/>
    <dgm:cxn modelId="{97FF26EB-122F-4871-BC1C-EF6AE2D0BE09}" srcId="{CA5BAD5B-9217-491B-8542-E2985113B856}" destId="{87121B52-5B8A-43AD-A7BE-A697850E6385}" srcOrd="5" destOrd="0" parTransId="{F7625724-5009-4E94-B9F6-7F22DC370A41}" sibTransId="{01574BA4-D3D3-40BD-B149-ABF31D84DB42}"/>
    <dgm:cxn modelId="{38D5CACC-E83A-4B34-BEC6-7E6C6ED2CBEF}" srcId="{CA5BAD5B-9217-491B-8542-E2985113B856}" destId="{71E4F40C-8734-4871-8C3C-A3CEFD624672}" srcOrd="3" destOrd="0" parTransId="{105A343E-6BC6-4C3D-B3B1-BF19C641482A}" sibTransId="{B2D41059-DDF7-4320-969D-1739D6CAE5E5}"/>
    <dgm:cxn modelId="{B48D9B42-0DCC-41A7-BE39-A5D2AFD99142}" type="presParOf" srcId="{2C0DB60F-AB72-4CA5-91A5-D08F5E3A6CD0}" destId="{168AFD7F-074A-4E96-BA69-E12E8F248F21}" srcOrd="0" destOrd="0" presId="urn:microsoft.com/office/officeart/2005/8/layout/default"/>
    <dgm:cxn modelId="{720A3CBB-2EEF-4F6E-B948-AE724A062F18}" type="presParOf" srcId="{2C0DB60F-AB72-4CA5-91A5-D08F5E3A6CD0}" destId="{19E90E3D-573A-44FB-8982-25DEE8C60EB7}" srcOrd="1" destOrd="0" presId="urn:microsoft.com/office/officeart/2005/8/layout/default"/>
    <dgm:cxn modelId="{77F4A54C-9150-48D2-B255-0A1C505F8C59}" type="presParOf" srcId="{2C0DB60F-AB72-4CA5-91A5-D08F5E3A6CD0}" destId="{DD4BEC30-B657-4092-B48C-D2D5D25FEA53}" srcOrd="2" destOrd="0" presId="urn:microsoft.com/office/officeart/2005/8/layout/default"/>
    <dgm:cxn modelId="{82B589E6-4104-4852-B38C-0CD0D5520045}" type="presParOf" srcId="{2C0DB60F-AB72-4CA5-91A5-D08F5E3A6CD0}" destId="{B228F7C9-3663-4F99-9F3B-9A6F45E05DDB}" srcOrd="3" destOrd="0" presId="urn:microsoft.com/office/officeart/2005/8/layout/default"/>
    <dgm:cxn modelId="{D5744961-B7E9-44DF-8017-A6ED49F252DB}" type="presParOf" srcId="{2C0DB60F-AB72-4CA5-91A5-D08F5E3A6CD0}" destId="{69801975-4648-4C00-94C2-A4819B4F67D6}" srcOrd="4" destOrd="0" presId="urn:microsoft.com/office/officeart/2005/8/layout/default"/>
    <dgm:cxn modelId="{E10E3CB3-67D7-49FE-98FF-6B2966D93F83}" type="presParOf" srcId="{2C0DB60F-AB72-4CA5-91A5-D08F5E3A6CD0}" destId="{ED5A69C8-8F0A-4417-828B-2472E2467CC2}" srcOrd="5" destOrd="0" presId="urn:microsoft.com/office/officeart/2005/8/layout/default"/>
    <dgm:cxn modelId="{EFC2C8AE-4E51-4E47-B3A6-CDCC46AAC180}" type="presParOf" srcId="{2C0DB60F-AB72-4CA5-91A5-D08F5E3A6CD0}" destId="{ED8BDEAE-626C-4E02-9B81-B67997F03981}" srcOrd="6" destOrd="0" presId="urn:microsoft.com/office/officeart/2005/8/layout/default"/>
    <dgm:cxn modelId="{BC92398D-2AE2-4DD4-9E3E-141CD5A45DF5}" type="presParOf" srcId="{2C0DB60F-AB72-4CA5-91A5-D08F5E3A6CD0}" destId="{B3C20F54-6C9A-47BC-AFB2-0E89B98B0102}" srcOrd="7" destOrd="0" presId="urn:microsoft.com/office/officeart/2005/8/layout/default"/>
    <dgm:cxn modelId="{5014D7F2-CD98-424B-B326-60AEDF93CA33}" type="presParOf" srcId="{2C0DB60F-AB72-4CA5-91A5-D08F5E3A6CD0}" destId="{8670A6DE-51EA-49C3-99BF-CCC7B7DFC64D}" srcOrd="8" destOrd="0" presId="urn:microsoft.com/office/officeart/2005/8/layout/default"/>
    <dgm:cxn modelId="{8567B507-F0D9-4191-9BA3-A81B3BC60724}" type="presParOf" srcId="{2C0DB60F-AB72-4CA5-91A5-D08F5E3A6CD0}" destId="{3FDDD1C5-7A0D-4DDC-9535-8BB8DB59D20B}" srcOrd="9" destOrd="0" presId="urn:microsoft.com/office/officeart/2005/8/layout/default"/>
    <dgm:cxn modelId="{A7FB41EA-74D6-4388-8BF7-A00CC4A32D84}" type="presParOf" srcId="{2C0DB60F-AB72-4CA5-91A5-D08F5E3A6CD0}" destId="{91BFDDE6-7223-4914-9955-E45F7C177A12}" srcOrd="10" destOrd="0" presId="urn:microsoft.com/office/officeart/2005/8/layout/default"/>
    <dgm:cxn modelId="{DBA12F74-455C-4465-B1C4-A0AB21227621}" type="presParOf" srcId="{2C0DB60F-AB72-4CA5-91A5-D08F5E3A6CD0}" destId="{2D257D79-A6E3-4B09-8EC4-D5FF4EE1AC2E}" srcOrd="11" destOrd="0" presId="urn:microsoft.com/office/officeart/2005/8/layout/default"/>
    <dgm:cxn modelId="{91E0CBF6-0F10-4292-A913-CD5D1C4F4D11}" type="presParOf" srcId="{2C0DB60F-AB72-4CA5-91A5-D08F5E3A6CD0}" destId="{0C42114E-BBD7-4359-B592-DC9E88A8D17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F163C8-E870-41B2-8D2B-E64340387130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C6014-F56B-4D83-A91D-E6A8CFA5EF08}">
      <dgm:prSet phldrT="[Текст]" phldr="0"/>
      <dgm:spPr/>
      <dgm:t>
        <a:bodyPr/>
        <a:lstStyle/>
        <a:p>
          <a:pPr rtl="0"/>
          <a:r>
            <a:rPr lang="ru-RU" noProof="1">
              <a:latin typeface="Gill Sans Nova"/>
            </a:rPr>
            <a:t>удосконалений ЕП. Він створюється у результаті криптографічного перетворення електронних даних з використанням особистого ключа, однозначно пов’язаного з підписантом (пп. «44» ст. 1 Закону України № 2155)</a:t>
          </a:r>
          <a:endParaRPr lang="ru-RU" noProof="1"/>
        </a:p>
      </dgm:t>
    </dgm:pt>
    <dgm:pt modelId="{26521363-9E06-4A75-83C4-FB87D67A4B60}" type="parTrans" cxnId="{C0E6B368-21CC-49CA-9DA2-9405379E8C2B}">
      <dgm:prSet/>
      <dgm:spPr/>
      <dgm:t>
        <a:bodyPr/>
        <a:lstStyle/>
        <a:p>
          <a:endParaRPr lang="ru-RU"/>
        </a:p>
      </dgm:t>
    </dgm:pt>
    <dgm:pt modelId="{A85845CA-DD8B-4B9C-8BEE-857D3EF0EDD4}" type="sibTrans" cxnId="{C0E6B368-21CC-49CA-9DA2-9405379E8C2B}">
      <dgm:prSet/>
      <dgm:spPr/>
      <dgm:t>
        <a:bodyPr/>
        <a:lstStyle/>
        <a:p>
          <a:endParaRPr lang="ru-RU"/>
        </a:p>
      </dgm:t>
    </dgm:pt>
    <dgm:pt modelId="{E54A9F69-61F7-41E1-9792-6D4E85424632}">
      <dgm:prSet phldr="0"/>
      <dgm:spPr/>
      <dgm:t>
        <a:bodyPr/>
        <a:lstStyle/>
        <a:p>
          <a:pPr rtl="0"/>
          <a:r>
            <a:rPr lang="ru-RU" noProof="1">
              <a:latin typeface="Gill Sans Nova"/>
            </a:rPr>
            <a:t>кваліфікований ЕП (далі — КЕП). Це ускладнений варіант удосконаленого ЕП, який створюється з використанням засобу КЕП і базується на кваліфікованому сертифікаті відкритого ключа (пп. «23» ст. 1 Закону України № 2155).</a:t>
          </a:r>
        </a:p>
      </dgm:t>
    </dgm:pt>
    <dgm:pt modelId="{D7A81C5F-E2A5-41D1-B1BE-42959CBD9CE9}" type="parTrans" cxnId="{434E23BD-BDC4-4C74-948C-E02533F6BC20}">
      <dgm:prSet/>
      <dgm:spPr/>
    </dgm:pt>
    <dgm:pt modelId="{0DCC14FE-2CB9-485E-BD05-F9B35E47086B}" type="sibTrans" cxnId="{434E23BD-BDC4-4C74-948C-E02533F6BC20}">
      <dgm:prSet/>
      <dgm:spPr/>
    </dgm:pt>
    <dgm:pt modelId="{31433ABF-7F24-4093-8E0F-681E734B4B08}" type="pres">
      <dgm:prSet presAssocID="{31F163C8-E870-41B2-8D2B-E643403871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4E6D34-3E8B-4F83-9A6A-EA5F0CA96E90}" type="pres">
      <dgm:prSet presAssocID="{C9FC6014-F56B-4D83-A91D-E6A8CFA5EF0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42964-AA1A-4D35-86B3-8ACE176EE716}" type="pres">
      <dgm:prSet presAssocID="{E54A9F69-61F7-41E1-9792-6D4E8542463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6B368-21CC-49CA-9DA2-9405379E8C2B}" srcId="{31F163C8-E870-41B2-8D2B-E64340387130}" destId="{C9FC6014-F56B-4D83-A91D-E6A8CFA5EF08}" srcOrd="0" destOrd="0" parTransId="{26521363-9E06-4A75-83C4-FB87D67A4B60}" sibTransId="{A85845CA-DD8B-4B9C-8BEE-857D3EF0EDD4}"/>
    <dgm:cxn modelId="{9954C39A-81B8-4D7F-B39D-6A084D78D162}" type="presOf" srcId="{E54A9F69-61F7-41E1-9792-6D4E85424632}" destId="{04442964-AA1A-4D35-86B3-8ACE176EE716}" srcOrd="0" destOrd="0" presId="urn:microsoft.com/office/officeart/2005/8/layout/arrow1"/>
    <dgm:cxn modelId="{E7D0B5EB-9A32-45A9-9B60-36CD788F96F1}" type="presOf" srcId="{C9FC6014-F56B-4D83-A91D-E6A8CFA5EF08}" destId="{C84E6D34-3E8B-4F83-9A6A-EA5F0CA96E90}" srcOrd="0" destOrd="0" presId="urn:microsoft.com/office/officeart/2005/8/layout/arrow1"/>
    <dgm:cxn modelId="{BF3E204F-E592-4944-BCBA-A2761C57BA70}" type="presOf" srcId="{31F163C8-E870-41B2-8D2B-E64340387130}" destId="{31433ABF-7F24-4093-8E0F-681E734B4B08}" srcOrd="0" destOrd="0" presId="urn:microsoft.com/office/officeart/2005/8/layout/arrow1"/>
    <dgm:cxn modelId="{434E23BD-BDC4-4C74-948C-E02533F6BC20}" srcId="{31F163C8-E870-41B2-8D2B-E64340387130}" destId="{E54A9F69-61F7-41E1-9792-6D4E85424632}" srcOrd="1" destOrd="0" parTransId="{D7A81C5F-E2A5-41D1-B1BE-42959CBD9CE9}" sibTransId="{0DCC14FE-2CB9-485E-BD05-F9B35E47086B}"/>
    <dgm:cxn modelId="{05797DFF-F375-47A8-B4AE-4719A26148E3}" type="presParOf" srcId="{31433ABF-7F24-4093-8E0F-681E734B4B08}" destId="{C84E6D34-3E8B-4F83-9A6A-EA5F0CA96E90}" srcOrd="0" destOrd="0" presId="urn:microsoft.com/office/officeart/2005/8/layout/arrow1"/>
    <dgm:cxn modelId="{F2D4F314-7BB2-4E91-96D4-626AE7CB3E6F}" type="presParOf" srcId="{31433ABF-7F24-4093-8E0F-681E734B4B08}" destId="{04442964-AA1A-4D35-86B3-8ACE176EE71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2C08-2F4D-4040-B8B2-B39AF3888350}">
      <dsp:nvSpPr>
        <dsp:cNvPr id="0" name=""/>
        <dsp:cNvSpPr/>
      </dsp:nvSpPr>
      <dsp:spPr>
        <a:xfrm>
          <a:off x="0" y="521661"/>
          <a:ext cx="6245265" cy="14807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ill Sans Nova"/>
            </a:rPr>
            <a:t>Якщо SVA повертає TOTAL-PASSED для певного підпису, то цей підпис необхідно розглядати як технічно валідний відповідно до обмежень валідації.</a:t>
          </a:r>
        </a:p>
      </dsp:txBody>
      <dsp:txXfrm>
        <a:off x="72286" y="593947"/>
        <a:ext cx="6100693" cy="1336209"/>
      </dsp:txXfrm>
    </dsp:sp>
    <dsp:sp modelId="{85EF8B4D-76EE-4772-BA82-5A537A27FA48}">
      <dsp:nvSpPr>
        <dsp:cNvPr id="0" name=""/>
        <dsp:cNvSpPr/>
      </dsp:nvSpPr>
      <dsp:spPr>
        <a:xfrm>
          <a:off x="0" y="2054282"/>
          <a:ext cx="6245265" cy="1480781"/>
        </a:xfrm>
        <a:prstGeom prst="roundRect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ill Sans Nova"/>
            </a:rPr>
            <a:t>Якщо SVA повертає TOTAL-FAILED, підпис не можна вважати технічно валідним.</a:t>
          </a:r>
        </a:p>
      </dsp:txBody>
      <dsp:txXfrm>
        <a:off x="72286" y="2126568"/>
        <a:ext cx="6100693" cy="1336209"/>
      </dsp:txXfrm>
    </dsp:sp>
    <dsp:sp modelId="{ECFEE557-81BB-46D4-BE86-0518BAF14F50}">
      <dsp:nvSpPr>
        <dsp:cNvPr id="0" name=""/>
        <dsp:cNvSpPr/>
      </dsp:nvSpPr>
      <dsp:spPr>
        <a:xfrm>
          <a:off x="0" y="3586904"/>
          <a:ext cx="6245265" cy="1480781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ill Sans Nova"/>
            </a:rPr>
            <a:t>Якщо SVA повертає INDETERMINATE і якщо докладна інформація вказує, що результат може змінитися при повторному виконанні алгоритму перевірки, то можна повторити валідацію на основі додаткової інформації або пізніше у часі</a:t>
          </a:r>
        </a:p>
      </dsp:txBody>
      <dsp:txXfrm>
        <a:off x="72286" y="3659190"/>
        <a:ext cx="6100693" cy="1336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38BD6-CF5E-4211-992D-23288026F384}">
      <dsp:nvSpPr>
        <dsp:cNvPr id="0" name=""/>
        <dsp:cNvSpPr/>
      </dsp:nvSpPr>
      <dsp:spPr>
        <a:xfrm>
          <a:off x="0" y="0"/>
          <a:ext cx="8477186" cy="11891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Gill Sans Nova"/>
            </a:rPr>
            <a:t>безключеві</a:t>
          </a:r>
          <a:r>
            <a:rPr lang="ru-RU" sz="1800" kern="1200" dirty="0">
              <a:latin typeface="Gill Sans Nova"/>
            </a:rPr>
            <a:t> – не </a:t>
          </a:r>
          <a:r>
            <a:rPr lang="ru-RU" sz="1800" kern="1200" dirty="0" err="1">
              <a:latin typeface="Gill Sans Nova"/>
            </a:rPr>
            <a:t>використовуються</a:t>
          </a:r>
          <a:r>
            <a:rPr lang="ru-RU" sz="1800" kern="1200" dirty="0">
              <a:latin typeface="Gill Sans Nova"/>
            </a:rPr>
            <a:t> </a:t>
          </a:r>
          <a:r>
            <a:rPr lang="ru-RU" sz="1800" kern="1200" dirty="0" err="1">
              <a:latin typeface="Gill Sans Nova"/>
            </a:rPr>
            <a:t>ключі</a:t>
          </a:r>
          <a:r>
            <a:rPr lang="ru-RU" sz="1800" kern="1200" dirty="0">
              <a:latin typeface="Gill Sans Nova"/>
            </a:rPr>
            <a:t> (хеш-</a:t>
          </a:r>
          <a:r>
            <a:rPr lang="ru-RU" sz="1800" kern="1200" dirty="0" err="1">
              <a:latin typeface="Gill Sans Nova"/>
            </a:rPr>
            <a:t>функції</a:t>
          </a:r>
          <a:r>
            <a:rPr lang="ru-RU" sz="1800" kern="1200" dirty="0">
              <a:latin typeface="Gill Sans Nova"/>
            </a:rPr>
            <a:t>, </a:t>
          </a:r>
          <a:r>
            <a:rPr lang="ru-RU" sz="1800" kern="1200" dirty="0" err="1">
              <a:latin typeface="Gill Sans Nova"/>
            </a:rPr>
            <a:t>генерація</a:t>
          </a:r>
          <a:r>
            <a:rPr lang="ru-RU" sz="1800" kern="1200" dirty="0">
              <a:latin typeface="Gill Sans Nova"/>
            </a:rPr>
            <a:t> </a:t>
          </a:r>
          <a:r>
            <a:rPr lang="ru-RU" sz="1800" kern="1200" dirty="0" err="1">
              <a:latin typeface="Gill Sans Nova"/>
            </a:rPr>
            <a:t>псевдовипадкових</a:t>
          </a:r>
          <a:r>
            <a:rPr lang="ru-RU" sz="1800" kern="1200" dirty="0">
              <a:latin typeface="Gill Sans Nova"/>
            </a:rPr>
            <a:t> чисел, </a:t>
          </a:r>
          <a:r>
            <a:rPr lang="ru-RU" sz="1800" kern="1200" dirty="0" err="1">
              <a:latin typeface="Gill Sans Nova"/>
            </a:rPr>
            <a:t>односторонні</a:t>
          </a:r>
          <a:r>
            <a:rPr lang="ru-RU" sz="1800" kern="1200" dirty="0">
              <a:latin typeface="Gill Sans Nova"/>
            </a:rPr>
            <a:t> перестановки);</a:t>
          </a:r>
        </a:p>
      </dsp:txBody>
      <dsp:txXfrm>
        <a:off x="34829" y="34829"/>
        <a:ext cx="7193985" cy="1119506"/>
      </dsp:txXfrm>
    </dsp:sp>
    <dsp:sp modelId="{776AC26A-5381-4582-9305-2558DE2C6BB4}">
      <dsp:nvSpPr>
        <dsp:cNvPr id="0" name=""/>
        <dsp:cNvSpPr/>
      </dsp:nvSpPr>
      <dsp:spPr>
        <a:xfrm>
          <a:off x="747986" y="1387358"/>
          <a:ext cx="8477186" cy="1189164"/>
        </a:xfrm>
        <a:prstGeom prst="roundRect">
          <a:avLst>
            <a:gd name="adj" fmla="val 10000"/>
          </a:avLst>
        </a:prstGeom>
        <a:solidFill>
          <a:schemeClr val="accent5">
            <a:hueOff val="-3770740"/>
            <a:satOff val="0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ill Sans Nova"/>
            </a:rPr>
            <a:t>перетворення з таємним ключем – використовується ключовий параметр – секретний ключ (симетричне шифрування, цифровий підпис, хеш-функції, ідентифікація);</a:t>
          </a:r>
        </a:p>
      </dsp:txBody>
      <dsp:txXfrm>
        <a:off x="782815" y="1422187"/>
        <a:ext cx="6886584" cy="1119506"/>
      </dsp:txXfrm>
    </dsp:sp>
    <dsp:sp modelId="{1199CF5D-F824-4975-9D2E-67EA60219C83}">
      <dsp:nvSpPr>
        <dsp:cNvPr id="0" name=""/>
        <dsp:cNvSpPr/>
      </dsp:nvSpPr>
      <dsp:spPr>
        <a:xfrm>
          <a:off x="1495973" y="2774716"/>
          <a:ext cx="8477186" cy="1189164"/>
        </a:xfrm>
        <a:prstGeom prst="roundRect">
          <a:avLst>
            <a:gd name="adj" fmla="val 10000"/>
          </a:avLst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ill Sans Nova"/>
            </a:rPr>
            <a:t>перетворення з відкритим ключем – використовують в своїх обчисленнях два ключі – відкритий (публічний) та закритий(приватний) (асиметричне шифрування, цифровий підпис).</a:t>
          </a:r>
        </a:p>
      </dsp:txBody>
      <dsp:txXfrm>
        <a:off x="1530802" y="2809545"/>
        <a:ext cx="6886584" cy="1119506"/>
      </dsp:txXfrm>
    </dsp:sp>
    <dsp:sp modelId="{68027DE2-8ABD-4B7B-99AD-6393E4195BDF}">
      <dsp:nvSpPr>
        <dsp:cNvPr id="0" name=""/>
        <dsp:cNvSpPr/>
      </dsp:nvSpPr>
      <dsp:spPr>
        <a:xfrm>
          <a:off x="7704229" y="901782"/>
          <a:ext cx="772956" cy="772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7878144" y="901782"/>
        <a:ext cx="425126" cy="581649"/>
      </dsp:txXfrm>
    </dsp:sp>
    <dsp:sp modelId="{77B8C344-AD2D-4BBD-8D8A-DC83116375CF}">
      <dsp:nvSpPr>
        <dsp:cNvPr id="0" name=""/>
        <dsp:cNvSpPr/>
      </dsp:nvSpPr>
      <dsp:spPr>
        <a:xfrm>
          <a:off x="8452216" y="2281213"/>
          <a:ext cx="772956" cy="772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518173"/>
            <a:satOff val="0"/>
            <a:lumOff val="-4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8626131" y="2281213"/>
        <a:ext cx="425126" cy="58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0E17-E971-4CCA-AE2D-BABC6A6A3058}">
      <dsp:nvSpPr>
        <dsp:cNvPr id="0" name=""/>
        <dsp:cNvSpPr/>
      </dsp:nvSpPr>
      <dsp:spPr>
        <a:xfrm>
          <a:off x="0" y="27241"/>
          <a:ext cx="6348586" cy="106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Недоліки симетричних методів для створення ЕЦП:</a:t>
          </a:r>
          <a:r>
            <a:rPr lang="en-US" sz="2000" b="1" kern="1200" dirty="0"/>
            <a:t>​</a:t>
          </a:r>
        </a:p>
      </dsp:txBody>
      <dsp:txXfrm>
        <a:off x="51832" y="79073"/>
        <a:ext cx="6244922" cy="958111"/>
      </dsp:txXfrm>
    </dsp:sp>
    <dsp:sp modelId="{85121AA9-0624-4588-8E3B-33A9067905FF}">
      <dsp:nvSpPr>
        <dsp:cNvPr id="0" name=""/>
        <dsp:cNvSpPr/>
      </dsp:nvSpPr>
      <dsp:spPr>
        <a:xfrm>
          <a:off x="0" y="1146617"/>
          <a:ext cx="6348586" cy="1061775"/>
        </a:xfrm>
        <a:prstGeom prst="roundRect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необхідно підписувати кожен з бітів інформації, що значно збільшує підпис (він часто буває на порядок довшим за довжину документу);</a:t>
          </a:r>
          <a:r>
            <a:rPr lang="en-US" sz="2000" kern="1200" dirty="0"/>
            <a:t>​</a:t>
          </a:r>
        </a:p>
      </dsp:txBody>
      <dsp:txXfrm>
        <a:off x="51832" y="1198449"/>
        <a:ext cx="6244922" cy="958111"/>
      </dsp:txXfrm>
    </dsp:sp>
    <dsp:sp modelId="{174A018B-1340-43AA-B51E-159EAEEB6658}">
      <dsp:nvSpPr>
        <dsp:cNvPr id="0" name=""/>
        <dsp:cNvSpPr/>
      </dsp:nvSpPr>
      <dsp:spPr>
        <a:xfrm>
          <a:off x="0" y="2265992"/>
          <a:ext cx="6348586" cy="1061775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створені для підпису ключі можна використати лише один раз, тому що після підпису розсекречується половина секретного ключа.</a:t>
          </a:r>
          <a:endParaRPr lang="en-US" sz="2000" kern="1200" dirty="0"/>
        </a:p>
      </dsp:txBody>
      <dsp:txXfrm>
        <a:off x="51832" y="2317824"/>
        <a:ext cx="6244922" cy="958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0E17-E971-4CCA-AE2D-BABC6A6A3058}">
      <dsp:nvSpPr>
        <dsp:cNvPr id="0" name=""/>
        <dsp:cNvSpPr/>
      </dsp:nvSpPr>
      <dsp:spPr>
        <a:xfrm>
          <a:off x="0" y="8320"/>
          <a:ext cx="6374418" cy="104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latin typeface="Gill Sans Nova"/>
            </a:rPr>
            <a:t>Переваги</a:t>
          </a:r>
          <a:r>
            <a:rPr lang="en-US" sz="2000" b="1" kern="1200" dirty="0" smtClean="0">
              <a:latin typeface="Gill Sans Nova"/>
            </a:rPr>
            <a:t> </a:t>
          </a:r>
          <a:r>
            <a:rPr lang="en-US" sz="2000" b="1" kern="1200" dirty="0" err="1" smtClean="0">
              <a:latin typeface="Gill Sans Nova"/>
            </a:rPr>
            <a:t>симетричного</a:t>
          </a:r>
          <a:r>
            <a:rPr lang="en-US" sz="2000" b="1" kern="1200" dirty="0" smtClean="0">
              <a:latin typeface="Gill Sans Nova"/>
            </a:rPr>
            <a:t> </a:t>
          </a:r>
          <a:r>
            <a:rPr lang="en-US" sz="2000" b="1" kern="1200" dirty="0" err="1" smtClean="0">
              <a:latin typeface="Gill Sans Nova"/>
            </a:rPr>
            <a:t>методу</a:t>
          </a:r>
          <a:r>
            <a:rPr lang="en-US" sz="2000" b="1" kern="1200" dirty="0" smtClean="0">
              <a:latin typeface="Gill Sans Nova"/>
            </a:rPr>
            <a:t> </a:t>
          </a:r>
          <a:r>
            <a:rPr lang="en-US" sz="2000" b="1" kern="1200" dirty="0" err="1" smtClean="0">
              <a:latin typeface="Gill Sans Nova"/>
            </a:rPr>
            <a:t>генерування</a:t>
          </a:r>
          <a:r>
            <a:rPr lang="en-US" sz="2000" b="1" kern="1200" dirty="0">
              <a:latin typeface="Gill Sans Nova"/>
            </a:rPr>
            <a:t> електронного цифрового підпису</a:t>
          </a:r>
          <a:r>
            <a:rPr lang="en-US" sz="2000" b="1" kern="1200" dirty="0"/>
            <a:t>:</a:t>
          </a:r>
          <a:r>
            <a:rPr lang="en-US" sz="1700" b="1" kern="1200" dirty="0">
              <a:latin typeface="Gill Sans Nova"/>
            </a:rPr>
            <a:t> </a:t>
          </a:r>
        </a:p>
      </dsp:txBody>
      <dsp:txXfrm>
        <a:off x="51175" y="59495"/>
        <a:ext cx="6272068" cy="945970"/>
      </dsp:txXfrm>
    </dsp:sp>
    <dsp:sp modelId="{85121AA9-0624-4588-8E3B-33A9067905FF}">
      <dsp:nvSpPr>
        <dsp:cNvPr id="0" name=""/>
        <dsp:cNvSpPr/>
      </dsp:nvSpPr>
      <dsp:spPr>
        <a:xfrm>
          <a:off x="0" y="1217920"/>
          <a:ext cx="6374418" cy="1048320"/>
        </a:xfrm>
        <a:prstGeom prst="roundRect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>
              <a:latin typeface="Gill Sans Nova"/>
            </a:rPr>
            <a:t>криптостійкість</a:t>
          </a:r>
          <a:r>
            <a:rPr lang="en-US" sz="1700" kern="1200" dirty="0">
              <a:latin typeface="Gill Sans Nova"/>
            </a:rPr>
            <a:t> симетричних схем має високі показники за рахунок стійкості блочних шифрів</a:t>
          </a:r>
          <a:r>
            <a:rPr lang="en-US" sz="1700" kern="1200" dirty="0"/>
            <a:t>, що</a:t>
          </a:r>
          <a:r>
            <a:rPr lang="en-US" sz="1700" kern="1200" dirty="0">
              <a:latin typeface="Gill Sans Nova"/>
            </a:rPr>
            <a:t> використовується. Їх надійність також достатньо досліджена; </a:t>
          </a:r>
        </a:p>
      </dsp:txBody>
      <dsp:txXfrm>
        <a:off x="51175" y="1269095"/>
        <a:ext cx="6272068" cy="945970"/>
      </dsp:txXfrm>
    </dsp:sp>
    <dsp:sp modelId="{174A018B-1340-43AA-B51E-159EAEEB6658}">
      <dsp:nvSpPr>
        <dsp:cNvPr id="0" name=""/>
        <dsp:cNvSpPr/>
      </dsp:nvSpPr>
      <dsp:spPr>
        <a:xfrm>
          <a:off x="0" y="2427520"/>
          <a:ext cx="6374418" cy="1048320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err="1" smtClean="0">
              <a:latin typeface="Gill Sans Nova"/>
            </a:rPr>
            <a:t>якщо</a:t>
          </a:r>
          <a:r>
            <a:rPr lang="en-US" sz="2900" kern="1200" dirty="0" smtClean="0">
              <a:latin typeface="Gill Sans Nova"/>
            </a:rPr>
            <a:t> </a:t>
          </a:r>
          <a:r>
            <a:rPr lang="en-US" sz="1800" kern="1200" dirty="0" err="1" smtClean="0">
              <a:latin typeface="Gill Sans Nova"/>
            </a:rPr>
            <a:t>стійкість</a:t>
          </a:r>
          <a:r>
            <a:rPr lang="en-US" sz="1800" kern="1200" dirty="0" smtClean="0">
              <a:latin typeface="Gill Sans Nova"/>
            </a:rPr>
            <a:t> </a:t>
          </a:r>
          <a:r>
            <a:rPr lang="en-US" sz="1800" kern="1200" dirty="0" err="1" smtClean="0">
              <a:latin typeface="Gill Sans Nova"/>
            </a:rPr>
            <a:t>шифру</a:t>
          </a:r>
          <a:r>
            <a:rPr lang="en-US" sz="1800" kern="1200" dirty="0" smtClean="0">
              <a:latin typeface="Gill Sans Nova"/>
            </a:rPr>
            <a:t> </a:t>
          </a:r>
          <a:r>
            <a:rPr lang="en-US" sz="1800" kern="1200" dirty="0" err="1" smtClean="0">
              <a:latin typeface="Gill Sans Nova"/>
            </a:rPr>
            <a:t>недостатня</a:t>
          </a:r>
          <a:r>
            <a:rPr lang="en-US" sz="1800" kern="1200" dirty="0" smtClean="0"/>
            <a:t>, </a:t>
          </a:r>
          <a:r>
            <a:rPr lang="en-US" sz="1800" kern="1200" dirty="0" err="1" smtClean="0">
              <a:latin typeface="Gill Sans Nova"/>
            </a:rPr>
            <a:t>його</a:t>
          </a:r>
          <a:r>
            <a:rPr lang="en-US" sz="1800" kern="1200" dirty="0" smtClean="0">
              <a:latin typeface="Gill Sans Nova"/>
            </a:rPr>
            <a:t> </a:t>
          </a:r>
          <a:r>
            <a:rPr lang="en-US" sz="1800" kern="1200" dirty="0" err="1" smtClean="0">
              <a:latin typeface="Gill Sans Nova"/>
            </a:rPr>
            <a:t>легко</a:t>
          </a:r>
          <a:r>
            <a:rPr lang="en-US" sz="1800" kern="1200" dirty="0" smtClean="0">
              <a:latin typeface="Gill Sans Nova"/>
            </a:rPr>
            <a:t> </a:t>
          </a:r>
          <a:r>
            <a:rPr lang="en-US" sz="1800" kern="1200" dirty="0" err="1" smtClean="0">
              <a:latin typeface="Gill Sans Nova"/>
            </a:rPr>
            <a:t>замінити</a:t>
          </a:r>
          <a:r>
            <a:rPr lang="en-US" sz="1800" kern="1200" dirty="0" smtClean="0">
              <a:latin typeface="Gill Sans Nova"/>
            </a:rPr>
            <a:t> </a:t>
          </a:r>
          <a:r>
            <a:rPr lang="en-US" sz="1800" kern="1200" dirty="0" err="1" smtClean="0">
              <a:latin typeface="Gill Sans Nova"/>
            </a:rPr>
            <a:t>іншим</a:t>
          </a:r>
          <a:r>
            <a:rPr lang="en-US" sz="2900" kern="1200" dirty="0" smtClean="0"/>
            <a:t>.</a:t>
          </a:r>
          <a:endParaRPr lang="en-US" sz="2900" kern="1200" dirty="0">
            <a:latin typeface="Gill Sans Nova"/>
          </a:endParaRPr>
        </a:p>
      </dsp:txBody>
      <dsp:txXfrm>
        <a:off x="51175" y="2478695"/>
        <a:ext cx="6272068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0E17-E971-4CCA-AE2D-BABC6A6A3058}">
      <dsp:nvSpPr>
        <dsp:cNvPr id="0" name=""/>
        <dsp:cNvSpPr/>
      </dsp:nvSpPr>
      <dsp:spPr>
        <a:xfrm>
          <a:off x="0" y="137005"/>
          <a:ext cx="6348586" cy="94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Недоліки </a:t>
          </a:r>
          <a:r>
            <a:rPr lang="uk-UA" sz="2000" b="1" kern="1200" dirty="0">
              <a:latin typeface="Gill Sans Nova"/>
            </a:rPr>
            <a:t>асиметричних</a:t>
          </a:r>
          <a:r>
            <a:rPr lang="uk-UA" sz="2000" b="1" kern="1200" dirty="0"/>
            <a:t> методів для створення ЕЦП</a:t>
          </a:r>
          <a:r>
            <a:rPr lang="uk-UA" sz="1800" kern="1200" dirty="0"/>
            <a:t>:</a:t>
          </a:r>
          <a:r>
            <a:rPr lang="en-US" sz="1800" kern="1200" dirty="0"/>
            <a:t>​</a:t>
          </a:r>
        </a:p>
      </dsp:txBody>
      <dsp:txXfrm>
        <a:off x="46263" y="183268"/>
        <a:ext cx="6256060" cy="855173"/>
      </dsp:txXfrm>
    </dsp:sp>
    <dsp:sp modelId="{85121AA9-0624-4588-8E3B-33A9067905FF}">
      <dsp:nvSpPr>
        <dsp:cNvPr id="0" name=""/>
        <dsp:cNvSpPr/>
      </dsp:nvSpPr>
      <dsp:spPr>
        <a:xfrm>
          <a:off x="0" y="1136545"/>
          <a:ext cx="6348586" cy="947699"/>
        </a:xfrm>
        <a:prstGeom prst="roundRect">
          <a:avLst/>
        </a:prstGeom>
        <a:solidFill>
          <a:schemeClr val="accent2">
            <a:hueOff val="2054433"/>
            <a:satOff val="0"/>
            <a:lumOff val="6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Gill Sans Nova"/>
            </a:rPr>
            <a:t>асиметричні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схеми</a:t>
          </a:r>
          <a:r>
            <a:rPr lang="en-US" sz="1800" kern="1200" dirty="0">
              <a:latin typeface="Gill Sans Nova"/>
            </a:rPr>
            <a:t> ЕЦП </a:t>
          </a:r>
          <a:r>
            <a:rPr lang="en-US" sz="1800" kern="1200" dirty="0" err="1">
              <a:latin typeface="Gill Sans Nova"/>
            </a:rPr>
            <a:t>базуються</a:t>
          </a:r>
          <a:r>
            <a:rPr lang="en-US" sz="1800" kern="1200" dirty="0">
              <a:latin typeface="Gill Sans Nova"/>
            </a:rPr>
            <a:t>, </a:t>
          </a:r>
          <a:r>
            <a:rPr lang="en-US" sz="1800" kern="1200" dirty="0" err="1">
              <a:latin typeface="Gill Sans Nova"/>
            </a:rPr>
            <a:t>як</a:t>
          </a:r>
          <a:r>
            <a:rPr lang="en-US" sz="1800" kern="1200" dirty="0">
              <a:latin typeface="Gill Sans Nova"/>
            </a:rPr>
            <a:t> і </a:t>
          </a:r>
          <a:r>
            <a:rPr lang="en-US" sz="1800" kern="1200" dirty="0" err="1">
              <a:latin typeface="Gill Sans Nova"/>
            </a:rPr>
            <a:t>асиметричне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шифрування</a:t>
          </a:r>
          <a:r>
            <a:rPr lang="en-US" sz="1800" kern="1200" dirty="0"/>
            <a:t>, </a:t>
          </a:r>
          <a:r>
            <a:rPr lang="en-US" sz="1800" kern="1200" dirty="0" err="1"/>
            <a:t>на</a:t>
          </a:r>
          <a:r>
            <a:rPr lang="en-US" sz="1800" kern="1200" dirty="0"/>
            <a:t> </a:t>
          </a:r>
          <a:r>
            <a:rPr lang="en-US" sz="1800" kern="1200" dirty="0" err="1">
              <a:latin typeface="Gill Sans Nova"/>
            </a:rPr>
            <a:t>обрахунково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складних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задачах</a:t>
          </a:r>
          <a:r>
            <a:rPr lang="en-US" sz="1800" kern="1200" dirty="0">
              <a:latin typeface="Gill Sans Nova"/>
            </a:rPr>
            <a:t> (</a:t>
          </a:r>
          <a:r>
            <a:rPr lang="en-US" sz="1800" kern="1200" dirty="0" err="1">
              <a:latin typeface="Gill Sans Nova"/>
            </a:rPr>
            <a:t>задача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дискретного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логарифмування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або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задача</a:t>
          </a:r>
          <a:r>
            <a:rPr lang="en-US" sz="1800" kern="1200" dirty="0">
              <a:latin typeface="Gill Sans Nova"/>
            </a:rPr>
            <a:t> </a:t>
          </a:r>
          <a:r>
            <a:rPr lang="en-US" sz="1800" kern="1200" dirty="0" err="1">
              <a:latin typeface="Gill Sans Nova"/>
            </a:rPr>
            <a:t>факторизації</a:t>
          </a:r>
          <a:r>
            <a:rPr lang="en-US" sz="1800" kern="1200" dirty="0"/>
            <a:t>);</a:t>
          </a:r>
          <a:endParaRPr lang="en-US" sz="1800" kern="1200" dirty="0">
            <a:latin typeface="Gill Sans Nova"/>
          </a:endParaRPr>
        </a:p>
      </dsp:txBody>
      <dsp:txXfrm>
        <a:off x="46263" y="1182808"/>
        <a:ext cx="6256060" cy="855173"/>
      </dsp:txXfrm>
    </dsp:sp>
    <dsp:sp modelId="{174A018B-1340-43AA-B51E-159EAEEB6658}">
      <dsp:nvSpPr>
        <dsp:cNvPr id="0" name=""/>
        <dsp:cNvSpPr/>
      </dsp:nvSpPr>
      <dsp:spPr>
        <a:xfrm>
          <a:off x="0" y="2136085"/>
          <a:ext cx="6348586" cy="947699"/>
        </a:xfrm>
        <a:prstGeom prst="roundRect">
          <a:avLst/>
        </a:prstGeom>
        <a:solidFill>
          <a:schemeClr val="accent2">
            <a:hueOff val="4108866"/>
            <a:satOff val="0"/>
            <a:lumOff val="1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>
              <a:latin typeface="Gill Sans Nova"/>
            </a:rPr>
            <a:t>криптостійкість</a:t>
          </a:r>
          <a:r>
            <a:rPr lang="uk-UA" sz="1800" kern="1200" dirty="0">
              <a:latin typeface="Gill Sans Nova"/>
            </a:rPr>
            <a:t> алгоритмів шифрування з відкритим ключем поки </a:t>
          </a:r>
          <a:r>
            <a:rPr lang="uk-UA" sz="1800" kern="1200" dirty="0"/>
            <a:t>що</a:t>
          </a:r>
          <a:r>
            <a:rPr lang="uk-UA" sz="1800" kern="1200" dirty="0">
              <a:latin typeface="Gill Sans Nova"/>
            </a:rPr>
            <a:t> не доведена строго математично;</a:t>
          </a:r>
          <a:endParaRPr lang="en-US" sz="1800" kern="1200" dirty="0">
            <a:latin typeface="Gill Sans Nova"/>
          </a:endParaRPr>
        </a:p>
      </dsp:txBody>
      <dsp:txXfrm>
        <a:off x="46263" y="2182348"/>
        <a:ext cx="6256060" cy="855173"/>
      </dsp:txXfrm>
    </dsp:sp>
    <dsp:sp modelId="{88640DAD-C2E3-4356-8A9E-5009073C1E9E}">
      <dsp:nvSpPr>
        <dsp:cNvPr id="0" name=""/>
        <dsp:cNvSpPr/>
      </dsp:nvSpPr>
      <dsp:spPr>
        <a:xfrm>
          <a:off x="0" y="3135625"/>
          <a:ext cx="6348586" cy="947699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Gill Sans Nova"/>
            </a:rPr>
            <a:t>для покращення криптостійкості необхідно робити довжину ключів більшою.</a:t>
          </a:r>
        </a:p>
      </dsp:txBody>
      <dsp:txXfrm>
        <a:off x="46263" y="3181888"/>
        <a:ext cx="6256060" cy="855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AFD7F-074A-4E96-BA69-E12E8F248F21}">
      <dsp:nvSpPr>
        <dsp:cNvPr id="0" name=""/>
        <dsp:cNvSpPr/>
      </dsp:nvSpPr>
      <dsp:spPr>
        <a:xfrm>
          <a:off x="3375" y="919163"/>
          <a:ext cx="2678194" cy="1606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/>
            <a:t>Хеш-функції повинні володіти наступними характеристиками</a:t>
          </a:r>
          <a:r>
            <a:rPr lang="uk-UA" sz="2000" kern="1200" dirty="0"/>
            <a:t>:</a:t>
          </a:r>
          <a:endParaRPr lang="en-US" sz="2000" kern="1200" dirty="0"/>
        </a:p>
      </dsp:txBody>
      <dsp:txXfrm>
        <a:off x="3375" y="919163"/>
        <a:ext cx="2678194" cy="1606916"/>
      </dsp:txXfrm>
    </dsp:sp>
    <dsp:sp modelId="{DD4BEC30-B657-4092-B48C-D2D5D25FEA53}">
      <dsp:nvSpPr>
        <dsp:cNvPr id="0" name=""/>
        <dsp:cNvSpPr/>
      </dsp:nvSpPr>
      <dsp:spPr>
        <a:xfrm>
          <a:off x="2949390" y="919163"/>
          <a:ext cx="2678194" cy="16069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повинні мати можливість виконувати перетворення даних довільної довжини у дані фіксованої довжини;</a:t>
          </a:r>
          <a:endParaRPr lang="en-US" sz="1600" kern="1200"/>
        </a:p>
      </dsp:txBody>
      <dsp:txXfrm>
        <a:off x="2949390" y="919163"/>
        <a:ext cx="2678194" cy="1606916"/>
      </dsp:txXfrm>
    </dsp:sp>
    <dsp:sp modelId="{69801975-4648-4C00-94C2-A4819B4F67D6}">
      <dsp:nvSpPr>
        <dsp:cNvPr id="0" name=""/>
        <dsp:cNvSpPr/>
      </dsp:nvSpPr>
      <dsp:spPr>
        <a:xfrm>
          <a:off x="5895404" y="919163"/>
          <a:ext cx="2678194" cy="16069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повинні мати відкритий алгоритм, щоб мати можливість вивчити його криптографічну стійкість;</a:t>
          </a:r>
          <a:endParaRPr lang="en-US" sz="1600" kern="1200"/>
        </a:p>
      </dsp:txBody>
      <dsp:txXfrm>
        <a:off x="5895404" y="919163"/>
        <a:ext cx="2678194" cy="1606916"/>
      </dsp:txXfrm>
    </dsp:sp>
    <dsp:sp modelId="{ED8BDEAE-626C-4E02-9B81-B67997F03981}">
      <dsp:nvSpPr>
        <dsp:cNvPr id="0" name=""/>
        <dsp:cNvSpPr/>
      </dsp:nvSpPr>
      <dsp:spPr>
        <a:xfrm>
          <a:off x="8841418" y="919163"/>
          <a:ext cx="2678194" cy="16069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вона повинна бути односторонньою, тобто не повинно бути математичного способу визначення вихідних даних з результату;</a:t>
          </a:r>
          <a:endParaRPr lang="en-US" sz="1600" kern="1200"/>
        </a:p>
      </dsp:txBody>
      <dsp:txXfrm>
        <a:off x="8841418" y="919163"/>
        <a:ext cx="2678194" cy="1606916"/>
      </dsp:txXfrm>
    </dsp:sp>
    <dsp:sp modelId="{8670A6DE-51EA-49C3-99BF-CCC7B7DFC64D}">
      <dsp:nvSpPr>
        <dsp:cNvPr id="0" name=""/>
        <dsp:cNvSpPr/>
      </dsp:nvSpPr>
      <dsp:spPr>
        <a:xfrm>
          <a:off x="1476382" y="2793900"/>
          <a:ext cx="2678194" cy="16069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ймовірність зіткнень, тобто ймовірність того, що значення хеш-функцій двох різних документів (незалежно від їх довжини) будуть рівні, має бути незначною.</a:t>
          </a:r>
          <a:endParaRPr lang="en-US" sz="1600" kern="1200"/>
        </a:p>
      </dsp:txBody>
      <dsp:txXfrm>
        <a:off x="1476382" y="2793900"/>
        <a:ext cx="2678194" cy="1606916"/>
      </dsp:txXfrm>
    </dsp:sp>
    <dsp:sp modelId="{91BFDDE6-7223-4914-9955-E45F7C177A12}">
      <dsp:nvSpPr>
        <dsp:cNvPr id="0" name=""/>
        <dsp:cNvSpPr/>
      </dsp:nvSpPr>
      <dsp:spPr>
        <a:xfrm>
          <a:off x="4422397" y="2793900"/>
          <a:ext cx="2678194" cy="1606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вона не повинна вимагати великих обчислювальних ресурсів;</a:t>
          </a:r>
          <a:endParaRPr lang="en-US" sz="1600" kern="1200"/>
        </a:p>
      </dsp:txBody>
      <dsp:txXfrm>
        <a:off x="4422397" y="2793900"/>
        <a:ext cx="2678194" cy="1606916"/>
      </dsp:txXfrm>
    </dsp:sp>
    <dsp:sp modelId="{0C42114E-BBD7-4359-B592-DC9E88A8D17E}">
      <dsp:nvSpPr>
        <dsp:cNvPr id="0" name=""/>
        <dsp:cNvSpPr/>
      </dsp:nvSpPr>
      <dsp:spPr>
        <a:xfrm>
          <a:off x="7368411" y="2793900"/>
          <a:ext cx="2678194" cy="16069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найменша зміна вхідних даних повинна істотно змінити результат.</a:t>
          </a:r>
          <a:endParaRPr lang="en-US" sz="1600" kern="1200"/>
        </a:p>
      </dsp:txBody>
      <dsp:txXfrm>
        <a:off x="7368411" y="2793900"/>
        <a:ext cx="2678194" cy="1606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E6D34-3E8B-4F83-9A6A-EA5F0CA96E90}">
      <dsp:nvSpPr>
        <dsp:cNvPr id="0" name=""/>
        <dsp:cNvSpPr/>
      </dsp:nvSpPr>
      <dsp:spPr>
        <a:xfrm rot="16200000">
          <a:off x="428" y="544090"/>
          <a:ext cx="4903042" cy="490304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1">
              <a:latin typeface="Gill Sans Nova"/>
            </a:rPr>
            <a:t>удосконалений ЕП. Він створюється у результаті криптографічного перетворення електронних даних з використанням особистого ключа, однозначно пов’язаного з підписантом (пп. «44» ст. 1 Закону України № 2155)</a:t>
          </a:r>
          <a:endParaRPr lang="ru-RU" sz="1900" kern="1200" noProof="1"/>
        </a:p>
      </dsp:txBody>
      <dsp:txXfrm rot="5400000">
        <a:off x="858461" y="1769849"/>
        <a:ext cx="4045010" cy="2451521"/>
      </dsp:txXfrm>
    </dsp:sp>
    <dsp:sp modelId="{04442964-AA1A-4D35-86B3-8ACE176EE716}">
      <dsp:nvSpPr>
        <dsp:cNvPr id="0" name=""/>
        <dsp:cNvSpPr/>
      </dsp:nvSpPr>
      <dsp:spPr>
        <a:xfrm rot="5400000">
          <a:off x="5395433" y="544090"/>
          <a:ext cx="4903042" cy="490304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1">
              <a:latin typeface="Gill Sans Nova"/>
            </a:rPr>
            <a:t>кваліфікований ЕП (далі — КЕП). Це ускладнений варіант удосконаленого ЕП, який створюється з використанням засобу КЕП і базується на кваліфікованому сертифікаті відкритого ключа (пп. «23» ст. 1 Закону України № 2155).</a:t>
          </a:r>
        </a:p>
      </dsp:txBody>
      <dsp:txXfrm rot="-5400000">
        <a:off x="5395434" y="1769851"/>
        <a:ext cx="4045010" cy="2451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CD3E2C-9A5E-4E78-8AD4-E456DA88D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2701D6-FC80-4366-B673-006C2DE43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F52E-3450-45EB-8E1F-4257912397D0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A2CEAD-810B-4A93-9084-2AA09FD887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A1E75B-6CCB-4559-B423-F100B4ECA3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7811-A4AB-4E94-853E-05DA0F228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3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49DA-0C99-49C3-B4FF-BBBBA5C6A475}" type="datetime1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3F06-B4C7-4E5E-BE2E-B16EA7F7C0A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6543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E3F06-B4C7-4E5E-BE2E-B16EA7F7C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0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9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14" r:id="rId8"/>
    <p:sldLayoutId id="2147483715" r:id="rId9"/>
    <p:sldLayoutId id="2147483716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zo.gov.ua/ca-registry-details?type=0&amp;id=116" TargetMode="External"/><Relationship Id="rId13" Type="http://schemas.openxmlformats.org/officeDocument/2006/relationships/hyperlink" Target="https://czo.gov.ua/ca-registry-details?type=0&amp;id=123" TargetMode="External"/><Relationship Id="rId18" Type="http://schemas.openxmlformats.org/officeDocument/2006/relationships/hyperlink" Target="https://czo.gov.ua/ca-registry-details?type=0&amp;id=96" TargetMode="External"/><Relationship Id="rId3" Type="http://schemas.openxmlformats.org/officeDocument/2006/relationships/hyperlink" Target="https://czo.gov.ua/ca-registry-details?type=0&amp;id=119" TargetMode="External"/><Relationship Id="rId21" Type="http://schemas.openxmlformats.org/officeDocument/2006/relationships/hyperlink" Target="https://czo.gov.ua/ca-registry-details?type=0&amp;id=138" TargetMode="External"/><Relationship Id="rId7" Type="http://schemas.openxmlformats.org/officeDocument/2006/relationships/hyperlink" Target="https://czo.gov.ua/ca-registry-details?type=0&amp;id=118" TargetMode="External"/><Relationship Id="rId12" Type="http://schemas.openxmlformats.org/officeDocument/2006/relationships/hyperlink" Target="https://czo.gov.ua/ca-registry-details?type=0&amp;id=124" TargetMode="External"/><Relationship Id="rId17" Type="http://schemas.openxmlformats.org/officeDocument/2006/relationships/hyperlink" Target="https://czo.gov.ua/ca-registry-details?type=0&amp;id=92" TargetMode="External"/><Relationship Id="rId2" Type="http://schemas.openxmlformats.org/officeDocument/2006/relationships/hyperlink" Target="https://czo.gov.ua/ca-registry-details?type=0&amp;id=93" TargetMode="External"/><Relationship Id="rId16" Type="http://schemas.openxmlformats.org/officeDocument/2006/relationships/hyperlink" Target="https://czo.gov.ua/ca-registry-details?type=0&amp;id=85" TargetMode="External"/><Relationship Id="rId20" Type="http://schemas.openxmlformats.org/officeDocument/2006/relationships/hyperlink" Target="https://czo.gov.ua/ca-registry-details?type=0&amp;id=13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zo.gov.ua/ca-registry-details?type=0&amp;id=100" TargetMode="External"/><Relationship Id="rId11" Type="http://schemas.openxmlformats.org/officeDocument/2006/relationships/hyperlink" Target="https://czo.gov.ua/ca-registry-details?type=0&amp;id=122" TargetMode="External"/><Relationship Id="rId5" Type="http://schemas.openxmlformats.org/officeDocument/2006/relationships/hyperlink" Target="https://czo.gov.ua/ca-registry-details?type=0&amp;id=125" TargetMode="External"/><Relationship Id="rId15" Type="http://schemas.openxmlformats.org/officeDocument/2006/relationships/hyperlink" Target="https://czo.gov.ua/ca-registry-details?type=0&amp;id=99" TargetMode="External"/><Relationship Id="rId10" Type="http://schemas.openxmlformats.org/officeDocument/2006/relationships/hyperlink" Target="https://czo.gov.ua/ca-registry-details?type=0&amp;id=97" TargetMode="External"/><Relationship Id="rId19" Type="http://schemas.openxmlformats.org/officeDocument/2006/relationships/hyperlink" Target="https://czo.gov.ua/ca-registry-details?type=0&amp;id=89" TargetMode="External"/><Relationship Id="rId4" Type="http://schemas.openxmlformats.org/officeDocument/2006/relationships/hyperlink" Target="https://czo.gov.ua/ca-registry-details?type=0&amp;id=117" TargetMode="External"/><Relationship Id="rId9" Type="http://schemas.openxmlformats.org/officeDocument/2006/relationships/hyperlink" Target="https://czo.gov.ua/ca-registry-details?type=0&amp;id=112" TargetMode="External"/><Relationship Id="rId14" Type="http://schemas.openxmlformats.org/officeDocument/2006/relationships/hyperlink" Target="https://czo.gov.ua/ca-registry-details?type=0&amp;id=9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 rtlCol="0">
            <a:normAutofit/>
          </a:bodyPr>
          <a:lstStyle/>
          <a:p>
            <a:r>
              <a:rPr lang="uk-UA" sz="4600" dirty="0">
                <a:solidFill>
                  <a:schemeClr val="bg1"/>
                </a:solidFill>
              </a:rPr>
              <a:t>Електронний цифровий підпис</a:t>
            </a:r>
          </a:p>
        </p:txBody>
      </p:sp>
      <p:sp>
        <p:nvSpPr>
          <p:cNvPr id="11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A2E40-3342-8298-4502-B9B1696775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" b="3672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0" y="663482"/>
            <a:ext cx="8820150" cy="10080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Компрометація ЕЦП при застосуванні</a:t>
            </a:r>
          </a:p>
          <a:p>
            <a:pPr marL="0" marR="0" lvl="0" indent="0" algn="ctr" defTabSz="449263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 систем електронного банкінгу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93900" y="2031907"/>
            <a:ext cx="8569325" cy="7921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“Звичаєві”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 форми роботи з ЕЦП при використанні електронних систем. Компрометація ЕЦП під час роботи з системою </a:t>
            </a: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“Клієнт-банк”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3900" y="4048032"/>
            <a:ext cx="8569325" cy="1028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Юридична колізія використання ЕЦП при підписанні банківських документів. Постанова НБУ  від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12.11.2003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№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492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93900" y="3184432"/>
            <a:ext cx="8569325" cy="542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Судова практика стосовно несанкціонованого використання ЕЦП в системі електронного </a:t>
            </a: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банкінгу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93900" y="5343432"/>
            <a:ext cx="8569325" cy="8588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Легітимний варіант використання ЕЦП (особиста участь керівництва , надання повноважень оператору)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01738" y="2319244"/>
            <a:ext cx="792162" cy="360363"/>
          </a:xfrm>
          <a:prstGeom prst="rightArrow">
            <a:avLst>
              <a:gd name="adj1" fmla="val 50000"/>
              <a:gd name="adj2" fmla="val 4995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346200" y="3255869"/>
            <a:ext cx="647700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346200" y="5632357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01738" y="950819"/>
            <a:ext cx="144462" cy="4968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01738" y="950819"/>
            <a:ext cx="576262" cy="2159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346200" y="4408394"/>
            <a:ext cx="647700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5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5727" y="835605"/>
            <a:ext cx="8990901" cy="10080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Основні недоліки існуючих механізмів ЕЦП </a:t>
            </a:r>
          </a:p>
          <a:p>
            <a:pPr marL="0" marR="0" lvl="0" indent="0" algn="ctr" defTabSz="449263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та електронного документообігу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61628" y="4955505"/>
            <a:ext cx="8809884" cy="7921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Інтерфейсна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недосконалість діючих програмних продуктів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1627" y="3643892"/>
            <a:ext cx="8809885" cy="863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Відсутність спільних форматів ЕЦП різних сертифікаційних центрів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61627" y="2059567"/>
            <a:ext cx="8775001" cy="1079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Неврегульовані питання надання електронних документів контролюючим органам при перевірці а також судам</a:t>
            </a:r>
          </a:p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69465" y="2491367"/>
            <a:ext cx="791240" cy="360363"/>
          </a:xfrm>
          <a:prstGeom prst="rightArrow">
            <a:avLst>
              <a:gd name="adj1" fmla="val 50000"/>
              <a:gd name="adj2" fmla="val 4995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13927" y="3859792"/>
            <a:ext cx="646946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313927" y="5372680"/>
            <a:ext cx="646946" cy="360362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69465" y="1122942"/>
            <a:ext cx="144294" cy="45370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9465" y="1122942"/>
            <a:ext cx="575591" cy="2159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7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4500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14506" y="545895"/>
            <a:ext cx="8207375" cy="9445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Приклад побудови маршруту послідовного накладання електронних підписів на платіжне доручення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84294" y="5514770"/>
            <a:ext cx="2736850" cy="647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Ініціатор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12919" y="4506707"/>
            <a:ext cx="2736850" cy="647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Бухгалтер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28819" y="3570082"/>
            <a:ext cx="2736850" cy="647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Керівник центру відповідальності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644719" y="2706482"/>
            <a:ext cx="2736850" cy="647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Керівник фінансової служби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932056" y="1698420"/>
            <a:ext cx="2736850" cy="7921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Вивантаження в клієнт-банк оператором</a:t>
            </a:r>
          </a:p>
        </p:txBody>
      </p:sp>
      <p:cxnSp>
        <p:nvCxnSpPr>
          <p:cNvPr id="20" name="Прямая со стрелкой 2"/>
          <p:cNvCxnSpPr>
            <a:cxnSpLocks noChangeShapeType="1"/>
            <a:stCxn id="15" idx="0"/>
            <a:endCxn id="16" idx="2"/>
          </p:cNvCxnSpPr>
          <p:nvPr/>
        </p:nvCxnSpPr>
        <p:spPr bwMode="auto">
          <a:xfrm flipV="1">
            <a:off x="3152719" y="5154407"/>
            <a:ext cx="428625" cy="3603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9"/>
          <p:cNvCxnSpPr>
            <a:cxnSpLocks noChangeShapeType="1"/>
            <a:stCxn id="16" idx="0"/>
            <a:endCxn id="17" idx="2"/>
          </p:cNvCxnSpPr>
          <p:nvPr/>
        </p:nvCxnSpPr>
        <p:spPr bwMode="auto">
          <a:xfrm flipV="1">
            <a:off x="3581344" y="4217782"/>
            <a:ext cx="215900" cy="2889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 стрелкой 13"/>
          <p:cNvCxnSpPr>
            <a:cxnSpLocks noChangeShapeType="1"/>
            <a:stCxn id="18" idx="0"/>
            <a:endCxn id="19" idx="2"/>
          </p:cNvCxnSpPr>
          <p:nvPr/>
        </p:nvCxnSpPr>
        <p:spPr bwMode="auto">
          <a:xfrm flipV="1">
            <a:off x="4013144" y="2490582"/>
            <a:ext cx="287337" cy="2159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318194" y="2454070"/>
            <a:ext cx="2736850" cy="7921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Банківська виписка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348356" y="4371770"/>
            <a:ext cx="2736850" cy="7921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Електронна звітність</a:t>
            </a:r>
          </a:p>
        </p:txBody>
      </p:sp>
      <p:cxnSp>
        <p:nvCxnSpPr>
          <p:cNvPr id="25" name="Прямая со стрелкой 18"/>
          <p:cNvCxnSpPr>
            <a:cxnSpLocks noChangeShapeType="1"/>
            <a:stCxn id="23" idx="2"/>
            <a:endCxn id="24" idx="0"/>
          </p:cNvCxnSpPr>
          <p:nvPr/>
        </p:nvCxnSpPr>
        <p:spPr bwMode="auto">
          <a:xfrm>
            <a:off x="7686619" y="3246232"/>
            <a:ext cx="30162" cy="11255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 стрелкой 22"/>
          <p:cNvCxnSpPr>
            <a:cxnSpLocks noChangeShapeType="1"/>
          </p:cNvCxnSpPr>
          <p:nvPr/>
        </p:nvCxnSpPr>
        <p:spPr bwMode="auto">
          <a:xfrm>
            <a:off x="5668906" y="2130220"/>
            <a:ext cx="649288" cy="7556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7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98" y="987706"/>
            <a:ext cx="100091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4505" y="167883"/>
            <a:ext cx="8351838" cy="6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Приклад збереження історії накладення електронних підписів зі збереженням відмітки часу</a:t>
            </a:r>
          </a:p>
        </p:txBody>
      </p:sp>
    </p:spTree>
    <p:extLst>
      <p:ext uri="{BB962C8B-B14F-4D97-AF65-F5344CB8AC3E}">
        <p14:creationId xmlns:p14="http://schemas.microsoft.com/office/powerpoint/2010/main" val="41428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43" y="1453011"/>
            <a:ext cx="943292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3905" y="509009"/>
            <a:ext cx="8064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Приклад інтерфейсу накладання електронного підпису </a:t>
            </a:r>
          </a:p>
        </p:txBody>
      </p:sp>
    </p:spTree>
    <p:extLst>
      <p:ext uri="{BB962C8B-B14F-4D97-AF65-F5344CB8AC3E}">
        <p14:creationId xmlns:p14="http://schemas.microsoft.com/office/powerpoint/2010/main" val="15487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492C5-ED62-0C57-E396-6CCB053CCE8A}"/>
              </a:ext>
            </a:extLst>
          </p:cNvPr>
          <p:cNvSpPr txBox="1"/>
          <p:nvPr/>
        </p:nvSpPr>
        <p:spPr>
          <a:xfrm>
            <a:off x="6031424" y="1621800"/>
            <a:ext cx="4986955" cy="15057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noProof="1"/>
              <a:t>Валідація підпису (signature validation)</a:t>
            </a:r>
            <a:r>
              <a:rPr lang="en-US" noProof="1"/>
              <a:t> – процес верифікації та підтвердження того, що підпис валідний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6B0BB9-1A44-1F4E-478A-9E76461BFC3F}"/>
              </a:ext>
            </a:extLst>
          </p:cNvPr>
          <p:cNvSpPr txBox="1"/>
          <p:nvPr/>
        </p:nvSpPr>
        <p:spPr>
          <a:xfrm>
            <a:off x="165315" y="3949485"/>
            <a:ext cx="546831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2000" noProof="1">
                <a:latin typeface="Times New Roman"/>
              </a:rPr>
              <a:t>Для того, щоб завершити валідацію одного з класів підписів, застосовуються кілька складових частин валідації (формат підпису, валідність сертифікату підписування, криптографічна верифікація тощо). Позначення стану кожної окремої складової частини валідації може бути одним з наступних: PASSED, FAILED або INDETERMINATE.</a:t>
            </a:r>
            <a:endParaRPr lang="uk-UA" sz="2000" noProof="1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169022-919C-1786-1A56-C5B30ECD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41" y="4098568"/>
            <a:ext cx="5197098" cy="2393371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B4273CE7-22A2-056D-3A02-47246EC5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6077"/>
            <a:ext cx="3686013" cy="2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BF8B9-A27C-64CD-0F8C-3EFC7B09B12B}"/>
              </a:ext>
            </a:extLst>
          </p:cNvPr>
          <p:cNvSpPr txBox="1"/>
          <p:nvPr/>
        </p:nvSpPr>
        <p:spPr>
          <a:xfrm>
            <a:off x="804734" y="459427"/>
            <a:ext cx="4685916" cy="59744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noProof="1"/>
              <a:t>Стан повної валідації одного з класів підпису в контексті визначеної політики валідації підпису має бути таким:</a:t>
            </a:r>
            <a:endParaRPr lang="ru-RU" sz="2000" dirty="0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49D439-1536-BAC1-713A-5EBB28F1F02C}"/>
              </a:ext>
            </a:extLst>
          </p:cNvPr>
          <p:cNvSpPr txBox="1"/>
          <p:nvPr/>
        </p:nvSpPr>
        <p:spPr>
          <a:xfrm>
            <a:off x="6325891" y="371960"/>
            <a:ext cx="471923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dirty="0">
                <a:latin typeface="Times New Roman"/>
              </a:rPr>
              <a:t>TOTAL-PASSED</a:t>
            </a:r>
            <a:r>
              <a:rPr lang="uk-UA" dirty="0">
                <a:latin typeface="Times New Roman"/>
              </a:rPr>
              <a:t> – криптографічні перевірки підпису (включаючи перевірки </a:t>
            </a:r>
            <a:r>
              <a:rPr lang="uk-UA" dirty="0" err="1">
                <a:latin typeface="Times New Roman"/>
              </a:rPr>
              <a:t>гешей</a:t>
            </a:r>
            <a:r>
              <a:rPr lang="uk-UA" dirty="0">
                <a:latin typeface="Times New Roman"/>
              </a:rPr>
              <a:t> окремих об'єктів даних, які було підписано непрямим чином), а також всі перевірки, передбачені політикою </a:t>
            </a:r>
            <a:r>
              <a:rPr lang="uk-UA" dirty="0" err="1">
                <a:latin typeface="Times New Roman"/>
              </a:rPr>
              <a:t>валідації</a:t>
            </a:r>
            <a:r>
              <a:rPr lang="uk-UA" dirty="0">
                <a:latin typeface="Times New Roman"/>
              </a:rPr>
              <a:t> підпису, здійснено успішно.</a:t>
            </a:r>
            <a:endParaRPr lang="uk-UA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919B5-C833-1E53-4584-885743B1502C}"/>
              </a:ext>
            </a:extLst>
          </p:cNvPr>
          <p:cNvSpPr txBox="1"/>
          <p:nvPr/>
        </p:nvSpPr>
        <p:spPr>
          <a:xfrm>
            <a:off x="6325891" y="2296332"/>
            <a:ext cx="471923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dirty="0">
                <a:latin typeface="Times New Roman"/>
              </a:rPr>
              <a:t>TOTAL-FAILED</a:t>
            </a:r>
            <a:r>
              <a:rPr lang="uk-UA" dirty="0">
                <a:latin typeface="Times New Roman"/>
              </a:rPr>
              <a:t> – криптографічні перевірки підпису не вдалися (включно з перевірками </a:t>
            </a:r>
            <a:r>
              <a:rPr lang="uk-UA" dirty="0" err="1">
                <a:latin typeface="Times New Roman"/>
              </a:rPr>
              <a:t>гешей</a:t>
            </a:r>
            <a:r>
              <a:rPr lang="uk-UA" dirty="0">
                <a:latin typeface="Times New Roman"/>
              </a:rPr>
              <a:t> окремих об'єктів даних, підписаних непрямим чином), або доведено, що генерація підпису відбувалася після анулювання сертифіката підписання або тому, що підпис не відповідає одному з базових стандартів у тій мірі, в якій складова частина криптографічної верифікації не може обробити його.</a:t>
            </a:r>
            <a:endParaRPr lang="uk-UA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1CAFC-972F-CCB9-E448-2E97921276F2}"/>
              </a:ext>
            </a:extLst>
          </p:cNvPr>
          <p:cNvSpPr txBox="1"/>
          <p:nvPr/>
        </p:nvSpPr>
        <p:spPr>
          <a:xfrm>
            <a:off x="6325891" y="5383079"/>
            <a:ext cx="4719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dirty="0">
                <a:latin typeface="Times New Roman"/>
              </a:rPr>
              <a:t>INDETERMINATE</a:t>
            </a:r>
            <a:r>
              <a:rPr lang="uk-UA" dirty="0">
                <a:latin typeface="Times New Roman"/>
              </a:rPr>
              <a:t> – результати проведених перевірок не дозволяють встановити, що підпис TOTAL-PASSED або TOTAL-FAILED.</a:t>
            </a:r>
            <a:endParaRPr lang="uk-UA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25C47F-A8B1-E431-30A2-5E356E7DF52F}"/>
              </a:ext>
            </a:extLst>
          </p:cNvPr>
          <p:cNvSpPr txBox="1"/>
          <p:nvPr/>
        </p:nvSpPr>
        <p:spPr>
          <a:xfrm>
            <a:off x="5835112" y="13664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uk-UA" sz="1400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2ABD0-5E8A-1452-C75A-3757544ECC73}"/>
              </a:ext>
            </a:extLst>
          </p:cNvPr>
          <p:cNvSpPr txBox="1"/>
          <p:nvPr/>
        </p:nvSpPr>
        <p:spPr>
          <a:xfrm>
            <a:off x="5835112" y="280002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uk-UA" sz="1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504E-43A2-342F-EFAD-7A6BE7E871B9}"/>
              </a:ext>
            </a:extLst>
          </p:cNvPr>
          <p:cNvSpPr txBox="1"/>
          <p:nvPr/>
        </p:nvSpPr>
        <p:spPr>
          <a:xfrm>
            <a:off x="5835112" y="3910739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uk-UA" sz="1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Схема 5">
            <a:extLst>
              <a:ext uri="{FF2B5EF4-FFF2-40B4-BE49-F238E27FC236}">
                <a16:creationId xmlns:a16="http://schemas.microsoft.com/office/drawing/2014/main" id="{945A11E7-F594-9A8A-9D95-07F402C11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95726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5" name="Рисунок 115">
            <a:extLst>
              <a:ext uri="{FF2B5EF4-FFF2-40B4-BE49-F238E27FC236}">
                <a16:creationId xmlns:a16="http://schemas.microsoft.com/office/drawing/2014/main" id="{55FEE298-11FB-D0D5-BF69-B757F600F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61" y="2278234"/>
            <a:ext cx="4254284" cy="31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793BB2-27E9-CE4B-CEA9-DF21746DA571}"/>
              </a:ext>
            </a:extLst>
          </p:cNvPr>
          <p:cNvSpPr txBox="1"/>
          <p:nvPr/>
        </p:nvSpPr>
        <p:spPr>
          <a:xfrm>
            <a:off x="721963" y="3498"/>
            <a:ext cx="11470985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noProof="1">
                <a:latin typeface="+mj-lt"/>
                <a:ea typeface="+mj-ea"/>
                <a:cs typeface="+mj-cs"/>
              </a:rPr>
              <a:t>Криптографія</a:t>
            </a:r>
            <a:r>
              <a:rPr lang="en-US" sz="2400" kern="1200" noProof="1">
                <a:latin typeface="+mj-lt"/>
                <a:ea typeface="+mj-ea"/>
                <a:cs typeface="+mj-cs"/>
              </a:rPr>
              <a:t> — це сукупність методів перетворення даних, спрямованих на приховання їх інформаційного змісту.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" name="Схема 3">
            <a:extLst>
              <a:ext uri="{FF2B5EF4-FFF2-40B4-BE49-F238E27FC236}">
                <a16:creationId xmlns:a16="http://schemas.microsoft.com/office/drawing/2014/main" id="{D5A7FF3C-CF3A-3646-2313-C74435B20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55410"/>
              </p:ext>
            </p:extLst>
          </p:nvPr>
        </p:nvGraphicFramePr>
        <p:xfrm>
          <a:off x="2026404" y="2794268"/>
          <a:ext cx="9973160" cy="396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B37D4847-13B1-8269-AA5B-FBD6EB46380A}"/>
              </a:ext>
            </a:extLst>
          </p:cNvPr>
          <p:cNvSpPr txBox="1"/>
          <p:nvPr/>
        </p:nvSpPr>
        <p:spPr>
          <a:xfrm>
            <a:off x="785248" y="1469756"/>
            <a:ext cx="111381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Основні методи криптографічного захисту інформації можуть бути класифіковані різним чином, але найчастіше їх розподіляють в залежності від способу використання та за типом ключа:</a:t>
            </a:r>
          </a:p>
        </p:txBody>
      </p:sp>
    </p:spTree>
    <p:extLst>
      <p:ext uri="{BB962C8B-B14F-4D97-AF65-F5344CB8AC3E}">
        <p14:creationId xmlns:p14="http://schemas.microsoft.com/office/powerpoint/2010/main" val="14838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14DB898-8B87-F597-5B8B-210D00771AE8}"/>
              </a:ext>
            </a:extLst>
          </p:cNvPr>
          <p:cNvSpPr txBox="1"/>
          <p:nvPr/>
        </p:nvSpPr>
        <p:spPr>
          <a:xfrm>
            <a:off x="229892" y="604434"/>
            <a:ext cx="416387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dirty="0">
                <a:latin typeface="Times New Roman"/>
              </a:rPr>
              <a:t>Алгоритми шифрування, що називаються </a:t>
            </a:r>
            <a:r>
              <a:rPr lang="uk-UA" sz="2000" b="1" i="1" dirty="0">
                <a:latin typeface="Times New Roman"/>
              </a:rPr>
              <a:t>симетричними </a:t>
            </a:r>
            <a:r>
              <a:rPr lang="uk-UA" sz="2000" dirty="0">
                <a:latin typeface="Times New Roman"/>
              </a:rPr>
              <a:t>базуються на принципі того, що і відправники, і одержувачі користуються однаковим ключем. Таємний ключ повинен триматися в секреті і передаватись так, щоб запобігти його перехоплення. В разі якщо таємний ключ захищений, при розшифруванні повідомлення автоматично автентифікація відправника, тому що саме він є власником ключа, за яким можливо зашифрувати інформацію і саме отримувач має ключ, за допомогою якого можна дешифрувати повідомлення. </a:t>
            </a:r>
            <a:endParaRPr lang="ru-RU" sz="2000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79189E7-4D74-D4E6-D6E1-2DF57E09E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40463"/>
              </p:ext>
            </p:extLst>
          </p:nvPr>
        </p:nvGraphicFramePr>
        <p:xfrm>
          <a:off x="5844705" y="3421375"/>
          <a:ext cx="6348587" cy="335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472C57E-9FCD-8C8C-571F-A42FCB79ADAD}"/>
              </a:ext>
            </a:extLst>
          </p:cNvPr>
          <p:cNvSpPr txBox="1"/>
          <p:nvPr/>
        </p:nvSpPr>
        <p:spPr>
          <a:xfrm>
            <a:off x="5357248" y="423620"/>
            <a:ext cx="55974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uk-UA" dirty="0">
              <a:latin typeface="Times New Roman"/>
              <a:cs typeface="Segoe UI"/>
            </a:endParaRPr>
          </a:p>
        </p:txBody>
      </p:sp>
      <p:graphicFrame>
        <p:nvGraphicFramePr>
          <p:cNvPr id="22" name="TextBox 3">
            <a:extLst>
              <a:ext uri="{FF2B5EF4-FFF2-40B4-BE49-F238E27FC236}">
                <a16:creationId xmlns:a16="http://schemas.microsoft.com/office/drawing/2014/main" id="{518FF6B9-057C-B370-86F6-A065EA0F4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689362"/>
              </p:ext>
            </p:extLst>
          </p:nvPr>
        </p:nvGraphicFramePr>
        <p:xfrm>
          <a:off x="5844704" y="-52829"/>
          <a:ext cx="6374418" cy="348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12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6C32815-EDA2-3C18-DB14-A194CFFBF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85" r="8066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4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A56CD-0A07-1BDC-D0CA-5BAAC51EB0CC}"/>
              </a:ext>
            </a:extLst>
          </p:cNvPr>
          <p:cNvSpPr txBox="1"/>
          <p:nvPr/>
        </p:nvSpPr>
        <p:spPr>
          <a:xfrm>
            <a:off x="6554393" y="1505564"/>
            <a:ext cx="4531469" cy="465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noProof="1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b="1" noProof="1"/>
              <a:t>Електронний цифровий підпис (ЕЦП)</a:t>
            </a:r>
            <a:r>
              <a:rPr lang="en-US" noProof="1"/>
              <a:t> </a:t>
            </a:r>
            <a:r>
              <a:rPr lang="en-US" noProof="1">
                <a:sym typeface="Symbol"/>
              </a:rPr>
              <a:t></a:t>
            </a:r>
            <a:r>
              <a:rPr lang="en-US" noProof="1"/>
              <a:t> набір цифрових даних, отриманих на основі електронного документа за допомогою алгоритмів криптографічного перетворення з використанням закритого ключа користувача. ЕЦП являє собою цифровий відбиток певного документа, який, з одного боку, дозволяє переконатися у відсутності спотворень в оригінальному документі, а з іншого, </a:t>
            </a:r>
            <a:r>
              <a:rPr lang="en-US" noProof="1">
                <a:sym typeface="Symbol"/>
              </a:rPr>
              <a:t></a:t>
            </a:r>
            <a:r>
              <a:rPr lang="en-US" noProof="1"/>
              <a:t> однозначно встановити відповідність цифрового підпису певному відкритому сертифікату. Завдяки цим своїм властивостям ЕЦП застосовується для заміни рукописного підпису в системах електронної звітності.</a:t>
            </a:r>
            <a:endParaRPr lang="en-US" dirty="0"/>
          </a:p>
        </p:txBody>
      </p:sp>
      <p:sp>
        <p:nvSpPr>
          <p:cNvPr id="4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59E54-D242-450B-F994-73C32C772956}"/>
              </a:ext>
            </a:extLst>
          </p:cNvPr>
          <p:cNvSpPr txBox="1"/>
          <p:nvPr/>
        </p:nvSpPr>
        <p:spPr>
          <a:xfrm>
            <a:off x="966061" y="1172705"/>
            <a:ext cx="406055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dirty="0">
                <a:latin typeface="Times New Roman"/>
              </a:rPr>
              <a:t>Алгоритми шифрування, які називають </a:t>
            </a:r>
            <a:r>
              <a:rPr lang="uk-UA" b="1" i="1" dirty="0">
                <a:latin typeface="Times New Roman"/>
              </a:rPr>
              <a:t>асиметричними </a:t>
            </a:r>
            <a:r>
              <a:rPr lang="uk-UA" dirty="0">
                <a:latin typeface="Times New Roman"/>
              </a:rPr>
              <a:t>(або шифрування з публічним ключем), відмінно від асиметричних схем, використовують два ключі - секретний ключ (</a:t>
            </a:r>
            <a:r>
              <a:rPr lang="uk-UA" dirty="0" err="1">
                <a:latin typeface="Times New Roman"/>
              </a:rPr>
              <a:t>secret</a:t>
            </a:r>
            <a:r>
              <a:rPr lang="uk-UA" dirty="0">
                <a:latin typeface="Times New Roman"/>
              </a:rPr>
              <a:t> </a:t>
            </a:r>
            <a:r>
              <a:rPr lang="uk-UA" dirty="0" err="1">
                <a:latin typeface="Times New Roman"/>
              </a:rPr>
              <a:t>key</a:t>
            </a:r>
            <a:r>
              <a:rPr lang="uk-UA" dirty="0">
                <a:latin typeface="Times New Roman"/>
              </a:rPr>
              <a:t> </a:t>
            </a:r>
            <a:r>
              <a:rPr lang="uk-UA" dirty="0" err="1">
                <a:latin typeface="Times New Roman"/>
              </a:rPr>
              <a:t>или</a:t>
            </a:r>
            <a:r>
              <a:rPr lang="uk-UA" dirty="0">
                <a:latin typeface="Times New Roman"/>
              </a:rPr>
              <a:t> </a:t>
            </a:r>
            <a:r>
              <a:rPr lang="uk-UA" dirty="0" err="1">
                <a:latin typeface="Times New Roman"/>
              </a:rPr>
              <a:t>private</a:t>
            </a:r>
            <a:r>
              <a:rPr lang="uk-UA" dirty="0">
                <a:latin typeface="Times New Roman"/>
              </a:rPr>
              <a:t> </a:t>
            </a:r>
            <a:r>
              <a:rPr lang="uk-UA" dirty="0" err="1">
                <a:latin typeface="Times New Roman"/>
              </a:rPr>
              <a:t>key</a:t>
            </a:r>
            <a:r>
              <a:rPr lang="uk-UA" dirty="0">
                <a:latin typeface="Times New Roman"/>
              </a:rPr>
              <a:t>) і відкритий ключ (</a:t>
            </a:r>
            <a:r>
              <a:rPr lang="uk-UA" dirty="0" err="1">
                <a:latin typeface="Times New Roman"/>
              </a:rPr>
              <a:t>public</a:t>
            </a:r>
            <a:r>
              <a:rPr lang="uk-UA" dirty="0">
                <a:latin typeface="Times New Roman"/>
              </a:rPr>
              <a:t> </a:t>
            </a:r>
            <a:r>
              <a:rPr lang="uk-UA" dirty="0" err="1">
                <a:latin typeface="Times New Roman"/>
              </a:rPr>
              <a:t>key</a:t>
            </a:r>
            <a:r>
              <a:rPr lang="uk-UA" dirty="0">
                <a:latin typeface="Times New Roman"/>
              </a:rPr>
              <a:t>), створені таким чином, що їх послідовне застосування до інформаційного об’єкту не змінює цей об’єкт. Ці ключі різні і не можуть бути отримані один від одного, не дивлячись на те, що вони згенеровані разом. Для </a:t>
            </a:r>
            <a:r>
              <a:rPr lang="uk-UA" dirty="0" err="1">
                <a:latin typeface="Times New Roman"/>
              </a:rPr>
              <a:t>зашифрування</a:t>
            </a:r>
            <a:r>
              <a:rPr lang="uk-UA" dirty="0">
                <a:latin typeface="Times New Roman"/>
              </a:rPr>
              <a:t> використовується лише відкритий ключ, для декодування використовується тільки секретний ключ.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73A1F-33A3-093C-F483-4EE4AFA56CDA}"/>
              </a:ext>
            </a:extLst>
          </p:cNvPr>
          <p:cNvSpPr txBox="1"/>
          <p:nvPr/>
        </p:nvSpPr>
        <p:spPr>
          <a:xfrm>
            <a:off x="5848028" y="384875"/>
            <a:ext cx="626906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2000" dirty="0">
                <a:latin typeface="Times New Roman"/>
              </a:rPr>
              <a:t>Основною перевагою шифрування з публічним ключем є простий механізм передачі ключів. При з’єднанні каналом зв'язку передається лише відкритий ключ. Це дозволяє використовувати звичайний канал для цього і виключає потребу спеціального каналу безпеки для пересилання ключа. </a:t>
            </a:r>
            <a:endParaRPr lang="ru-RU" sz="2000"/>
          </a:p>
        </p:txBody>
      </p:sp>
      <p:graphicFrame>
        <p:nvGraphicFramePr>
          <p:cNvPr id="5" name="TextBox 3">
            <a:extLst>
              <a:ext uri="{FF2B5EF4-FFF2-40B4-BE49-F238E27FC236}">
                <a16:creationId xmlns:a16="http://schemas.microsoft.com/office/drawing/2014/main" id="{14A77D0A-AA1C-2B06-3B3F-491EBAC56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861721"/>
              </p:ext>
            </p:extLst>
          </p:nvPr>
        </p:nvGraphicFramePr>
        <p:xfrm>
          <a:off x="5844705" y="2556053"/>
          <a:ext cx="6348587" cy="422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6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id="{79938EEC-D2B8-6510-EA7B-54EBEC91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7" r="23718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10BEC-69FC-410F-0244-041EED16E647}"/>
              </a:ext>
            </a:extLst>
          </p:cNvPr>
          <p:cNvSpPr txBox="1"/>
          <p:nvPr/>
        </p:nvSpPr>
        <p:spPr>
          <a:xfrm>
            <a:off x="6657715" y="1712208"/>
            <a:ext cx="4802689" cy="2913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>
                <a:latin typeface="Times New Roman"/>
                <a:cs typeface="Times New Roman"/>
              </a:rPr>
              <a:t>Документи, що підписуються мають різну, часто велику, довжину. Саме тому в випадку застосування з ЕЦП зручно використовувати документ не в початковому вигляді, а тільки його хеш. Хеш – це результат роботи хешфункцій або функцій згортання. Обрахування хеша використовує саме криптографічні хеш-функції для забезпечення виявлення змін документів були під час перевірки підпису. Хеш-функції не є частиною алгоритму ЕЦП. Тому може бути використана будь-яка або не використовуватись взагалі.</a:t>
            </a: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62EFB545-8B3D-E103-C3C1-F43A1E869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658904"/>
              </p:ext>
            </p:extLst>
          </p:nvPr>
        </p:nvGraphicFramePr>
        <p:xfrm>
          <a:off x="334507" y="1916033"/>
          <a:ext cx="11522989" cy="531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6" name="Рисунок 15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5C95A2-7870-B4C6-3CDF-83E0B9D39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92" y="217698"/>
            <a:ext cx="10363198" cy="22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2">
            <a:extLst>
              <a:ext uri="{FF2B5EF4-FFF2-40B4-BE49-F238E27FC236}">
                <a16:creationId xmlns:a16="http://schemas.microsoft.com/office/drawing/2014/main" id="{AB8D91E8-1779-48D0-D847-D7C5337A1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475290"/>
              </p:ext>
            </p:extLst>
          </p:nvPr>
        </p:nvGraphicFramePr>
        <p:xfrm>
          <a:off x="1250157" y="1457325"/>
          <a:ext cx="10298904" cy="599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D00EAAB-BBE0-5454-6591-1D1E2E9C8480}"/>
              </a:ext>
            </a:extLst>
          </p:cNvPr>
          <p:cNvSpPr txBox="1"/>
          <p:nvPr/>
        </p:nvSpPr>
        <p:spPr>
          <a:xfrm>
            <a:off x="2152651" y="604838"/>
            <a:ext cx="85058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3200" b="1" dirty="0">
                <a:latin typeface="Times New Roman"/>
              </a:rPr>
              <a:t>Електронний підпис 2022 має два різновиди:</a:t>
            </a:r>
            <a:endParaRPr lang="uk-UA" sz="3200" b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9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ноутбук, челове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B28E22ED-F53C-9533-5ECC-3E6E8A42E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0" r="-1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A252B6-310B-4C31-EE93-C7814464DCC9}"/>
              </a:ext>
            </a:extLst>
          </p:cNvPr>
          <p:cNvSpPr txBox="1"/>
          <p:nvPr/>
        </p:nvSpPr>
        <p:spPr>
          <a:xfrm>
            <a:off x="6476901" y="549836"/>
            <a:ext cx="5177231" cy="43991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noProof="1"/>
              <a:t>Різниця між удосконаленим ЕП та КЕП – </a:t>
            </a:r>
            <a:r>
              <a:rPr lang="en-US" sz="2000" b="1" noProof="1">
                <a:solidFill>
                  <a:srgbClr val="00B050"/>
                </a:solidFill>
              </a:rPr>
              <a:t>у ступені захисту та довіри до особистого ключа електронного підпису</a:t>
            </a:r>
            <a:r>
              <a:rPr lang="en-US" sz="2000" noProof="1"/>
              <a:t>. </a:t>
            </a:r>
            <a:endParaRPr lang="ru-RU" sz="20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noProof="1"/>
              <a:t>Так, у КЕП ключ розміщується на захищеному засобі (носії) (пп. «17» ч. 1 ст. 1 Закону України №2155, пп. «12» ч.2 ст. 23 Закону України №2155). </a:t>
            </a:r>
            <a:endParaRPr lang="ru-RU" sz="20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noProof="1"/>
              <a:t>При застосуванні перевіряються обидва ЕП, але при застосуванні КЕП, окрім перевірки цілісності коду ЕП, перевіряється ще й чи дійсно ключ розташований на такому кваліфікованому засобі, наприклад флешці-токені. </a:t>
            </a:r>
            <a:endParaRPr lang="ru-RU" sz="20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noProof="1"/>
              <a:t>Якщо він розташований на іншому засобі, наприклад у результаті копіювання з оригінального кваліфікованого носія ЕП, — система має повідомити, що немає відомостей про те, що особистий ключ зберігається в засобі кваліфікованого ЕП.</a:t>
            </a:r>
            <a:endParaRPr lang="ru-RU" sz="2000" dirty="0"/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BBD40-25CC-4895-9954-0B0AA3BAC48C}"/>
              </a:ext>
            </a:extLst>
          </p:cNvPr>
          <p:cNvSpPr txBox="1"/>
          <p:nvPr/>
        </p:nvSpPr>
        <p:spPr>
          <a:xfrm>
            <a:off x="-162569" y="2229553"/>
            <a:ext cx="2952834" cy="18051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cap="all" baseline="0" noProof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Кваліфіковані надавачі електронних довірчих послуг</a:t>
            </a:r>
          </a:p>
        </p:txBody>
      </p:sp>
      <p:sp>
        <p:nvSpPr>
          <p:cNvPr id="25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3C930B-E40B-3A13-A5A6-CD54778D7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1095"/>
              </p:ext>
            </p:extLst>
          </p:nvPr>
        </p:nvGraphicFramePr>
        <p:xfrm>
          <a:off x="2931762" y="12915"/>
          <a:ext cx="9258369" cy="7066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711">
                  <a:extLst>
                    <a:ext uri="{9D8B030D-6E8A-4147-A177-3AD203B41FA5}">
                      <a16:colId xmlns:a16="http://schemas.microsoft.com/office/drawing/2014/main" val="1489604467"/>
                    </a:ext>
                  </a:extLst>
                </a:gridCol>
                <a:gridCol w="3448372">
                  <a:extLst>
                    <a:ext uri="{9D8B030D-6E8A-4147-A177-3AD203B41FA5}">
                      <a16:colId xmlns:a16="http://schemas.microsoft.com/office/drawing/2014/main" val="3588791021"/>
                    </a:ext>
                  </a:extLst>
                </a:gridCol>
                <a:gridCol w="5461286">
                  <a:extLst>
                    <a:ext uri="{9D8B030D-6E8A-4147-A177-3AD203B41FA5}">
                      <a16:colId xmlns:a16="http://schemas.microsoft.com/office/drawing/2014/main" val="3349217710"/>
                    </a:ext>
                  </a:extLst>
                </a:gridCol>
              </a:tblGrid>
              <a:tr h="15795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№</a:t>
                      </a:r>
                    </a:p>
                  </a:txBody>
                  <a:tcPr marL="44878" marR="448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Назва юридичної особи</a:t>
                      </a:r>
                    </a:p>
                  </a:txBody>
                  <a:tcPr marL="44878" marR="448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Назва кваліфікованого надавача електронних довірчих послуг</a:t>
                      </a:r>
                    </a:p>
                  </a:txBody>
                  <a:tcPr marL="44878" marR="44878" marT="0" marB="0" anchor="ctr"/>
                </a:tc>
                <a:extLst>
                  <a:ext uri="{0D108BD9-81ED-4DB2-BD59-A6C34878D82A}">
                    <a16:rowId xmlns:a16="http://schemas.microsoft.com/office/drawing/2014/main" val="3337036408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1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2" tooltip="Перейти до сторінки Надавача"/>
                        </a:rPr>
                        <a:t>АКЦІОНЕРНЕ ТОВАРИСТВО КОМЕРЦІЙНИЙ БАНК "ПРИВАТБАНК"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2" tooltip="Перейти до сторінки Надавача"/>
                        </a:rPr>
                        <a:t>Кваліфікований надавач електронних довірчих послуг АЦСК АТ КБ "ПРИВАТБАНК"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3556785922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2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3" tooltip="Перейти до сторінки Надавача"/>
                        </a:rPr>
                        <a:t>Військова частина 2428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3" tooltip="Перейти до сторінки Надавача"/>
                        </a:rPr>
                        <a:t>Кваліфікований надавач електронних довірчих послуг "Військова частина 2428" Державної прикордонної служби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3926571626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3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4" tooltip="Перейти до сторінки Надавача"/>
                        </a:rPr>
                        <a:t>Генеральний штаб Збройних Сил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4" tooltip="Перейти до сторінки Надавача"/>
                        </a:rPr>
                        <a:t>Кваліфікований надавач електронних довірчих послуг "Центр сертифікації ключів Збройних Сил України"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3410592124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4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5" tooltip="Перейти до сторінки Надавача"/>
                        </a:rPr>
                        <a:t>Офіс Генерального прокурора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5" tooltip="Перейти до сторінки Надавача"/>
                        </a:rPr>
                        <a:t>Кваліфікований надавач електронних довірчих послуг органів прокуратури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1950482447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5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6" tooltip="Перейти до сторінки Надавача"/>
                        </a:rPr>
                        <a:t>Державна казначейська служба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6" tooltip="Перейти до сторінки Надавача"/>
                        </a:rPr>
                        <a:t>Кваліфікований надавач електронних довірчих послуг Державної казначейської служби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361892586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6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7" tooltip="Перейти до сторінки Надавача"/>
                        </a:rPr>
                        <a:t>Державне підприємство "Оператор ринку"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7" tooltip="Перейти до сторінки Надавача"/>
                        </a:rPr>
                        <a:t>Кваліфікований надавач електронних довірчих послуг "АЦСК ринку електричної енергії"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427812558"/>
                  </a:ext>
                </a:extLst>
              </a:tr>
              <a:tr h="157954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7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8" tooltip="Перейти до сторінки Надавача"/>
                        </a:rPr>
                        <a:t>Державне підприємство "ДІЯ"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8" tooltip="Перейти до сторінки Надавача"/>
                        </a:rPr>
                        <a:t>Кваліфікований надавач електроних довірчих послуг "ДІЯ"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83495283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8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9" tooltip="Перейти до сторінки Надавача"/>
                        </a:rPr>
                        <a:t>Державне підприємство "Українські спеціальні системи"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9" tooltip="Перейти до сторінки Надавача"/>
                        </a:rPr>
                        <a:t>Кваліфікований надавач електронних довірчих послуг Державного підприємства "Українські спеціальні системи"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68796382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9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0" tooltip="Перейти до сторінки Надавача"/>
                        </a:rPr>
                        <a:t>Інформаційно-довідковий департамент ДПС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0" tooltip="Перейти до сторінки Надавача"/>
                        </a:rPr>
                        <a:t>Кваліфікований надавач електронних довірчих послуг Інформаційно-довідкового департаменту ДПС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59995421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10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1" tooltip="Перейти до сторінки Надавача"/>
                        </a:rPr>
                        <a:t>Міністерство внутрішніх справ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1" tooltip="Перейти до сторінки Надавача"/>
                        </a:rPr>
                        <a:t>Кваліфікований надавач електронних довірчих послуг – акредитований центр сертифікації ключів МВС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720621721"/>
                  </a:ext>
                </a:extLst>
              </a:tr>
              <a:tr h="451299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11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2" tooltip="Перейти до сторінки Надавача"/>
                        </a:rPr>
                        <a:t>Національний банк України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2" tooltip="Перейти до сторінки Надавача"/>
                        </a:rPr>
                        <a:t>Кваліфікований надавач електронних довірчих послуг "Акредитований центр сертифікації ключів Національного банку України"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1811784939"/>
                  </a:ext>
                </a:extLst>
              </a:tr>
              <a:tr h="451299">
                <a:tc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12</a:t>
                      </a: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3" tooltip="Перейти до сторінки Надавача"/>
                        </a:rPr>
                        <a:t>Акціонерне товариство "Державний ощадний банк України"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3" tooltip="Перейти до сторінки Надавача"/>
                        </a:rPr>
                        <a:t>Кваліфікований надавач електронних довірчих послуг - центр сертифікації ключів акціонерного товариства «Державний ощадний банк України»</a:t>
                      </a:r>
                      <a:endParaRPr lang="uk-UA" sz="1100" dirty="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810013014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13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af-ZA" sz="1100" u="none" strike="noStrike" dirty="0">
                          <a:effectLst/>
                          <a:hlinkClick r:id="rId14" tooltip="Перейти до сторінки Надавача"/>
                        </a:rPr>
                        <a:t>A</a:t>
                      </a:r>
                      <a:r>
                        <a:rPr lang="uk-UA" sz="1100" u="none" strike="noStrike" dirty="0">
                          <a:effectLst/>
                          <a:hlinkClick r:id="rId14" tooltip="Перейти до сторінки Надавача"/>
                        </a:rPr>
                        <a:t>кціонерне товариство "УкрСиббанк"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4" tooltip="Перейти до сторінки Надавача"/>
                        </a:rPr>
                        <a:t>Кваліфікований надавач електронних довірчих послуг АТ "УКРСИББАНК"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153254641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14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5" tooltip="Перейти до сторінки Надавача"/>
                        </a:rPr>
                        <a:t>Товариство з обмеженою відповідальністю "Алтерсайн"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5" tooltip="Перейти до сторінки Надавача"/>
                        </a:rPr>
                        <a:t>Кваліфікований надавач електронних довірчих послуг АЦСК "</a:t>
                      </a:r>
                      <a:r>
                        <a:rPr lang="af-ZA" sz="1100" u="none" strike="noStrike" dirty="0">
                          <a:effectLst/>
                          <a:hlinkClick r:id="rId15" tooltip="Перейти до сторінки Надавача"/>
                        </a:rPr>
                        <a:t>eSign" </a:t>
                      </a:r>
                      <a:r>
                        <a:rPr lang="uk-UA" sz="1100" u="none" strike="noStrike" dirty="0">
                          <a:effectLst/>
                          <a:hlinkClick r:id="rId15" tooltip="Перейти до сторінки Надавача"/>
                        </a:rPr>
                        <a:t>ТОВ "Алтерсайн"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1362836999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15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6" tooltip="Перейти до сторінки Надавача"/>
                        </a:rPr>
                        <a:t>Товариство з обмеженою відповідальністю "Арт-мастер"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6" tooltip="Перейти до сторінки Надавача"/>
                        </a:rPr>
                        <a:t>Кваліфікований надавач електронних довірчих послуг "</a:t>
                      </a:r>
                      <a:r>
                        <a:rPr lang="af-ZA" sz="1100" u="none" strike="noStrike" dirty="0">
                          <a:effectLst/>
                          <a:hlinkClick r:id="rId16" tooltip="Перейти до сторінки Надавача"/>
                        </a:rPr>
                        <a:t>MASTERKEY"</a:t>
                      </a:r>
                      <a:endParaRPr lang="af-Z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551881154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16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7" tooltip="Перейти до сторінки Надавача"/>
                        </a:rPr>
                        <a:t>Товариство з обмеженою відповідальністю "Інтер-Метл"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7" tooltip="Перейти до сторінки Надавача"/>
                        </a:rPr>
                        <a:t>Кваліфікований надавач електронних довірчих послуг "АЦСК </a:t>
                      </a:r>
                      <a:r>
                        <a:rPr lang="af-ZA" sz="1100" u="none" strike="noStrike" dirty="0">
                          <a:effectLst/>
                          <a:hlinkClick r:id="rId17" tooltip="Перейти до сторінки Надавача"/>
                        </a:rPr>
                        <a:t>TOB '</a:t>
                      </a:r>
                      <a:r>
                        <a:rPr lang="uk-UA" sz="1100" u="none" strike="noStrike" dirty="0">
                          <a:effectLst/>
                          <a:hlinkClick r:id="rId17" tooltip="Перейти до сторінки Надавача"/>
                        </a:rPr>
                        <a:t>Інтер-Метл'"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220993558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17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8" tooltip="Перейти до сторінки Надавача"/>
                        </a:rPr>
                        <a:t>Товариство з обмеженою відповідальністю "Центр сертифікації ключів "Україна"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8" tooltip="Перейти до сторінки Надавача"/>
                        </a:rPr>
                        <a:t>Кваліфікований надавач електронних довірчих послуг ТОВ "Центр сертифікації ключів "Україна"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3596740713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18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9" tooltip="Перейти до сторінки Надавача"/>
                        </a:rPr>
                        <a:t>Філія "Головний інформаційно-обчислювальний центр" акціонерного товариства "Українська залізниця"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19" tooltip="Перейти до сторінки Надавача"/>
                        </a:rPr>
                        <a:t>Кваліфікований надавач електронних довірчих послуг ЦСК АТ "УКРЗАЛІЗНИЦЯ"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377213610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19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20" tooltip="Перейти до сторінки Надавача"/>
                        </a:rPr>
                        <a:t>Товариство з обмеженою відповідальністю "ДЕПОЗИТ САЙН"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20" tooltip="Перейти до сторінки Надавача"/>
                        </a:rPr>
                        <a:t>Кваліфікований надавач електронних довірчих послуг "ДЕПОЗИТ САЙН"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1286128397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r>
                        <a:rPr lang="uk-UA" sz="800" dirty="0">
                          <a:effectLst/>
                        </a:rPr>
                        <a:t>20</a:t>
                      </a:r>
                      <a:endParaRPr lang="uk-UA" sz="1200" dirty="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21" tooltip="Перейти до сторінки Надавача"/>
                        </a:rPr>
                        <a:t>Товариство з обмеженою відповідальністю "Ілайф"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tc>
                  <a:txBody>
                    <a:bodyPr/>
                    <a:lstStyle/>
                    <a:p>
                      <a:r>
                        <a:rPr lang="uk-UA" sz="1100" u="none" strike="noStrike" dirty="0">
                          <a:effectLst/>
                          <a:hlinkClick r:id="rId21" tooltip="Перейти до сторінки Надавача"/>
                        </a:rPr>
                        <a:t>Кваліфікований надавач електронних довірчих послуг "</a:t>
                      </a:r>
                      <a:r>
                        <a:rPr lang="af-ZA" sz="1100" u="none" strike="noStrike" dirty="0">
                          <a:effectLst/>
                          <a:hlinkClick r:id="rId21" tooltip="Перейти до сторінки Надавача"/>
                        </a:rPr>
                        <a:t>eSign" </a:t>
                      </a:r>
                      <a:r>
                        <a:rPr lang="uk-UA" sz="1100" u="none" strike="noStrike" dirty="0">
                          <a:effectLst/>
                          <a:hlinkClick r:id="rId21" tooltip="Перейти до сторінки Надавача"/>
                        </a:rPr>
                        <a:t>ТОВ "Ілайф"</a:t>
                      </a:r>
                      <a:endParaRPr lang="uk-UA" sz="1100">
                        <a:effectLst/>
                      </a:endParaRPr>
                    </a:p>
                  </a:txBody>
                  <a:tcPr marL="44878" marR="44878" marT="0" marB="0"/>
                </a:tc>
                <a:extLst>
                  <a:ext uri="{0D108BD9-81ED-4DB2-BD59-A6C34878D82A}">
                    <a16:rowId xmlns:a16="http://schemas.microsoft.com/office/drawing/2014/main" val="258245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5831" y="331541"/>
            <a:ext cx="8388089" cy="40229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96A1B"/>
            </a:solidFill>
            <a:prstDash val="solid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rial Unicode MS" pitchFamily="34" charset="-128"/>
                <a:cs typeface="+mn-cs"/>
              </a:rPr>
              <a:t>Основні тези закону про електронний цифровий підпис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2643" y="845221"/>
            <a:ext cx="8391277" cy="533287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Електронний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цифровий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підпис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(ЕЦП)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–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це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вид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електронного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підпису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отриманого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за результатом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криптографічного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перетворення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набору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електронних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даних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який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додається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до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цього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набору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або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логічно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з ним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поєднується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:</a:t>
            </a:r>
          </a:p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+mn-cs"/>
            </a:endParaRPr>
          </a:p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ЕЦП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виконує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такі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функції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:</a:t>
            </a:r>
          </a:p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+mn-cs"/>
            </a:endParaRPr>
          </a:p>
          <a:p>
            <a:pPr marL="0" marR="0" lvl="0" indent="0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1.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Ідентифікація </a:t>
            </a:r>
            <a:r>
              <a:rPr kumimoji="0" lang="uk-U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підписувача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-  засвідчує, що підписаний документ надходить від особи, яка його підписала;</a:t>
            </a:r>
          </a:p>
          <a:p>
            <a:pPr marL="0" marR="0" lvl="0" indent="0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2.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Підтвердження цілісності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даних в електронній формі -  є гарантією того, що підписаний документ не зазнав модифікації з боку третіх осіб;</a:t>
            </a:r>
          </a:p>
          <a:p>
            <a:pPr marL="0" marR="0" lvl="0" indent="0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3.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Правові наслідки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-  позбавляє особу, яка підписала документ, можливості відмовитися від зобов’язань, викладених у підписаному документі.</a:t>
            </a:r>
          </a:p>
          <a:p>
            <a:pPr marL="0" marR="0" lvl="0" indent="0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+mn-cs"/>
              </a:rPr>
              <a:t>Увага! ЕЦП не робить документ конфіденційним!</a:t>
            </a:r>
          </a:p>
        </p:txBody>
      </p:sp>
    </p:spTree>
    <p:extLst>
      <p:ext uri="{BB962C8B-B14F-4D97-AF65-F5344CB8AC3E}">
        <p14:creationId xmlns:p14="http://schemas.microsoft.com/office/powerpoint/2010/main" val="32815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03699" y="713722"/>
            <a:ext cx="9058275" cy="954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68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2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Суб'єкти електронного документообігу із застосуванням ЕЦП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83086" y="2271059"/>
            <a:ext cx="2197100" cy="10017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defTabSz="449263" fontAlgn="base">
              <a:spcBef>
                <a:spcPts val="80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400" b="1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Підписувач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45349" y="2263122"/>
            <a:ext cx="2733675" cy="10096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 b="1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Центр сертифікації ключів (ЦСК)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95742" y="2263122"/>
            <a:ext cx="2809875" cy="9620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base">
              <a:spcBef>
                <a:spcPts val="80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400" b="1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Користувач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68755" y="3720446"/>
            <a:ext cx="2916237" cy="1843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400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перевіряє</a:t>
            </a:r>
            <a:r>
              <a:rPr lang="uk-UA" sz="2000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 електронний цифровий підпис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00911" y="3706159"/>
            <a:ext cx="2725738" cy="1871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 надає послуги обслуговування процесу електронного цифрового підпису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uk-UA" sz="2000" b="1" dirty="0">
              <a:solidFill>
                <a:srgbClr val="000000"/>
              </a:solidFill>
              <a:latin typeface="Verdana" pitchFamily="32" charset="0"/>
              <a:ea typeface="Arial Unicode MS" pitchFamily="34" charset="-128"/>
              <a:cs typeface="Arial Unicode MS" pitchFamily="32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0211" y="3723622"/>
            <a:ext cx="2786063" cy="185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400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володіє </a:t>
            </a:r>
            <a:r>
              <a:rPr lang="uk-UA" sz="2000" b="1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особистим ключем </a:t>
            </a:r>
            <a:r>
              <a:rPr lang="uk-UA" sz="2000" dirty="0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(доступним тільки йому)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600661" y="1688447"/>
            <a:ext cx="217488" cy="581025"/>
          </a:xfrm>
          <a:prstGeom prst="downArrow">
            <a:avLst>
              <a:gd name="adj1" fmla="val 50000"/>
              <a:gd name="adj2" fmla="val 50178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751849" y="1688447"/>
            <a:ext cx="217487" cy="581025"/>
          </a:xfrm>
          <a:prstGeom prst="downArrow">
            <a:avLst>
              <a:gd name="adj1" fmla="val 50000"/>
              <a:gd name="adj2" fmla="val 50178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8991936" y="1685272"/>
            <a:ext cx="217488" cy="579437"/>
          </a:xfrm>
          <a:prstGeom prst="downArrow">
            <a:avLst>
              <a:gd name="adj1" fmla="val 50000"/>
              <a:gd name="adj2" fmla="val 5004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84786" y="3272772"/>
            <a:ext cx="215900" cy="436562"/>
          </a:xfrm>
          <a:prstGeom prst="downArrow">
            <a:avLst>
              <a:gd name="adj1" fmla="val 50000"/>
              <a:gd name="adj2" fmla="val 5055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751849" y="3272772"/>
            <a:ext cx="217487" cy="436562"/>
          </a:xfrm>
          <a:prstGeom prst="downArrow">
            <a:avLst>
              <a:gd name="adj1" fmla="val 50000"/>
              <a:gd name="adj2" fmla="val 50183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8993524" y="3272772"/>
            <a:ext cx="215900" cy="436562"/>
          </a:xfrm>
          <a:prstGeom prst="downArrow">
            <a:avLst>
              <a:gd name="adj1" fmla="val 50000"/>
              <a:gd name="adj2" fmla="val 5055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7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468401" y="203556"/>
            <a:ext cx="9359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Щоб стати суб'єктом електронного документообігу в Україні необхідно:</a:t>
            </a:r>
            <a:endParaRPr lang="uk-UA" altLang="uk-UA" sz="2400" b="1" dirty="0" smtClean="0">
              <a:solidFill>
                <a:srgbClr val="000000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19226" y="1125893"/>
            <a:ext cx="89916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57200" indent="-4572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Укласти </a:t>
            </a: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договір про надання послуг електронного цифрового підпису </a:t>
            </a: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(за умови відсутності) з відповідним акредитованим центром сертифікації ключів (</a:t>
            </a: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АЦСК</a:t>
            </a: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).</a:t>
            </a: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uk-UA" altLang="uk-UA" sz="2000" dirty="0" smtClean="0">
              <a:solidFill>
                <a:srgbClr val="000000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2. Отримати пару ключів </a:t>
            </a: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для забезпечення підписання власних ЕД та здійснення криптографічного шифрування ЕД.</a:t>
            </a: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uk-UA" altLang="uk-UA" sz="2000" dirty="0" smtClean="0">
              <a:solidFill>
                <a:srgbClr val="000000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3. Інсталювати відповідне програмне забезпечення</a:t>
            </a: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, що забезпечує  підготовку даних для виконання алгоритмів ЕЦП.</a:t>
            </a: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 </a:t>
            </a: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4. </a:t>
            </a: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Встановити кореспондентські відносини з метою </a:t>
            </a: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обміну </a:t>
            </a: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uk-U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	сертифікатами відкритих ключів шифрування</a:t>
            </a:r>
            <a:r>
              <a:rPr lang="uk-UA" altLang="uk-UA" sz="2000" dirty="0" smtClean="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 (відкритими ключами), що надає можливість у подальшому здійснювати обмін електронними повідомленнями у шифрованому вигляді.</a:t>
            </a:r>
          </a:p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uk-UA" altLang="uk-UA" sz="2000" dirty="0" smtClean="0">
              <a:solidFill>
                <a:srgbClr val="000000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8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26117" y="2926454"/>
            <a:ext cx="89201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just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Приватний (особистий, таємний) ключ -  </a:t>
            </a:r>
            <a:r>
              <a:rPr kumimoji="0" lang="uk-UA" alt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параметр криптографічного алгоритму </a:t>
            </a:r>
            <a:r>
              <a:rPr kumimoji="0" lang="uk-UA" alt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формування електронного цифрового  підпису, </a:t>
            </a:r>
            <a:r>
              <a:rPr kumimoji="0" lang="uk-UA" alt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доступний тільки </a:t>
            </a:r>
            <a:r>
              <a:rPr kumimoji="0" lang="uk-UA" alt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підписувачу</a:t>
            </a:r>
            <a:r>
              <a:rPr kumimoji="0" lang="uk-UA" alt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;  </a:t>
            </a:r>
          </a:p>
          <a:p>
            <a:pPr marL="0" marR="0" lvl="0" indent="0" algn="just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Відкритий ключ – параметр криптографічного алгоритму перевірки  </a:t>
            </a:r>
            <a:r>
              <a:rPr kumimoji="0" lang="uk-UA" alt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електронного цифрового  підпису,  </a:t>
            </a:r>
            <a:r>
              <a:rPr kumimoji="0" lang="uk-UA" alt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доступний всім </a:t>
            </a:r>
            <a:r>
              <a:rPr kumimoji="0" lang="uk-UA" alt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суб'єктам відносин у сфері використання ЕЦП (публікується в загальному доступі);</a:t>
            </a:r>
          </a:p>
          <a:p>
            <a:pPr marL="0" marR="0" lvl="0" indent="0" algn="just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Електронний документ з ЕЦП може бути перевірений будь-яким контрагентом, що має відкритий ключ відправника. </a:t>
            </a:r>
            <a:r>
              <a:rPr kumimoji="0" lang="uk-UA" alt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ЕЦП не захищає документ від прочитання сторонніми особами.</a:t>
            </a:r>
          </a:p>
          <a:p>
            <a:pPr marL="0" marR="0" lvl="0" indent="0" algn="just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Для забезпечення конфіденційності </a:t>
            </a:r>
            <a:r>
              <a:rPr kumimoji="0" lang="uk-UA" alt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документа використовується шифрування. </a:t>
            </a:r>
          </a:p>
          <a:p>
            <a:pPr marL="0" marR="0" lvl="0" indent="0" algn="just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altLang="uk-U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</a:endParaRPr>
          </a:p>
          <a:p>
            <a:pPr marL="0" marR="0" lvl="0" indent="0" algn="just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altLang="uk-U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46730" y="219767"/>
            <a:ext cx="9063037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680">
            <a:solidFill>
              <a:srgbClr val="2D2DB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uk-UA" altLang="en-US" sz="2200" b="1" smtClean="0">
                <a:solidFill>
                  <a:srgbClr val="000000"/>
                </a:solidFill>
                <a:latin typeface="Verdana" panose="020B0604030504040204" pitchFamily="34" charset="0"/>
              </a:rPr>
              <a:t>Використання алгоритмів асиметричного шифрування при реалізації електронного цифрового підпису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26117" y="1069079"/>
            <a:ext cx="8643938" cy="5000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20000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МЕТОД КРИПТОГРАФІЇ </a:t>
            </a:r>
            <a:r>
              <a:rPr kumimoji="0" lang="uk-UA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НА ОСНОВІ УНІКАЛЬНОЇ </a:t>
            </a:r>
            <a:r>
              <a:rPr kumimoji="0" lang="uk-UA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ЗВ’ЯЗАНОЇ ПАРИ КЛЮЧІВ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72342" y="1951729"/>
            <a:ext cx="2811463" cy="64293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20000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Приватний (закритий) ключ створює підпис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655305" y="1926329"/>
            <a:ext cx="2357437" cy="64293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3333CC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17998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Відкритий ключ перевіряє підпис</a:t>
            </a:r>
          </a:p>
        </p:txBody>
      </p:sp>
      <p:cxnSp>
        <p:nvCxnSpPr>
          <p:cNvPr id="7" name="AutoShape 6"/>
          <p:cNvCxnSpPr>
            <a:cxnSpLocks noChangeShapeType="1"/>
          </p:cNvCxnSpPr>
          <p:nvPr/>
        </p:nvCxnSpPr>
        <p:spPr bwMode="auto">
          <a:xfrm flipH="1">
            <a:off x="4370892" y="1640579"/>
            <a:ext cx="287338" cy="287338"/>
          </a:xfrm>
          <a:prstGeom prst="straightConnector1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>
            <a:off x="7083930" y="1640579"/>
            <a:ext cx="349250" cy="276225"/>
          </a:xfrm>
          <a:prstGeom prst="straightConnector1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905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264335" y="1692275"/>
            <a:ext cx="6130925" cy="431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Створення документу автором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64335" y="5561013"/>
            <a:ext cx="6130925" cy="5127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Використання документу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64335" y="2266950"/>
            <a:ext cx="6130925" cy="4937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Підписання документу закритим ключем автора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48435" y="539750"/>
            <a:ext cx="8137525" cy="935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140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400" b="1">
                <a:solidFill>
                  <a:srgbClr val="000000"/>
                </a:solidFill>
                <a:latin typeface="Verdana" pitchFamily="32" charset="0"/>
                <a:ea typeface="Arial Unicode MS" pitchFamily="34" charset="-128"/>
                <a:cs typeface="Arial Unicode MS" pitchFamily="32" charset="0"/>
              </a:rPr>
              <a:t>Етапи роботи з електронним документом на який накладається ЕЦП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72173" y="1763713"/>
            <a:ext cx="792162" cy="360362"/>
          </a:xfrm>
          <a:prstGeom prst="rightArrow">
            <a:avLst>
              <a:gd name="adj1" fmla="val 50000"/>
              <a:gd name="adj2" fmla="val 4995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16635" y="3635375"/>
            <a:ext cx="647700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616635" y="5651500"/>
            <a:ext cx="647700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72173" y="742950"/>
            <a:ext cx="144462" cy="51974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2173" y="755650"/>
            <a:ext cx="576262" cy="2159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65923" y="2925763"/>
            <a:ext cx="6129337" cy="4937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Шифрування документу відкритим ключем отримувача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65923" y="3575050"/>
            <a:ext cx="6129337" cy="492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Транспортування документу від автора до отримувача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65923" y="4222750"/>
            <a:ext cx="6129337" cy="4937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Дешифрування документу закритим ключем отримувача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65923" y="4860925"/>
            <a:ext cx="6129337" cy="4937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Перевірка ЕЦП автора за допомогою його відкритого ключа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616635" y="2339975"/>
            <a:ext cx="647700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616635" y="2987675"/>
            <a:ext cx="647700" cy="360363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616635" y="4284663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16635" y="4932363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rot="16200000">
            <a:off x="8098398" y="3421063"/>
            <a:ext cx="2149475" cy="873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Захист від несанкціонованого перегляду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10800000">
            <a:off x="8412723" y="2990850"/>
            <a:ext cx="333375" cy="360363"/>
          </a:xfrm>
          <a:prstGeom prst="rightArrow">
            <a:avLst>
              <a:gd name="adj1" fmla="val 50000"/>
              <a:gd name="adj2" fmla="val 4992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10800000">
            <a:off x="8412723" y="4286250"/>
            <a:ext cx="333375" cy="360363"/>
          </a:xfrm>
          <a:prstGeom prst="rightArrow">
            <a:avLst>
              <a:gd name="adj1" fmla="val 50000"/>
              <a:gd name="adj2" fmla="val 4992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 rot="16200000">
            <a:off x="8205554" y="3632994"/>
            <a:ext cx="3806825" cy="4492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560">
            <a:solidFill>
              <a:srgbClr val="2D2DB9"/>
            </a:solidFill>
            <a:miter lim="800000"/>
            <a:headEnd/>
            <a:tailEnd/>
          </a:ln>
          <a:effectLst>
            <a:outerShdw dist="50800" dir="2700000" algn="ctr" rotWithShape="0">
              <a:srgbClr val="000000">
                <a:alpha val="17000"/>
              </a:srgbClr>
            </a:outerShdw>
          </a:effectLst>
        </p:spPr>
        <p:txBody>
          <a:bodyPr lIns="90000" tIns="46800" rIns="90000" bIns="46800"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6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2" charset="0"/>
              </a:rPr>
              <a:t>Електронний цифровий підпис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>
            <a:off x="8369860" y="2343150"/>
            <a:ext cx="1527175" cy="360363"/>
          </a:xfrm>
          <a:prstGeom prst="rightArrow">
            <a:avLst>
              <a:gd name="adj1" fmla="val 50000"/>
              <a:gd name="adj2" fmla="val 4993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rot="10800000">
            <a:off x="8385735" y="4935538"/>
            <a:ext cx="1527175" cy="360362"/>
          </a:xfrm>
          <a:prstGeom prst="rightArrow">
            <a:avLst>
              <a:gd name="adj1" fmla="val 50000"/>
              <a:gd name="adj2" fmla="val 4993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1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93998" y="529581"/>
            <a:ext cx="9180513" cy="900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altLang="uk-UA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Правила використання особистого ключа ЕЦП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60724" y="1759099"/>
            <a:ext cx="8820150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Підписувач несе відповідальність за зберігання особистого ключа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0724" y="2479824"/>
            <a:ext cx="8820150" cy="1028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Використання особистого ключа </a:t>
            </a: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підписувачем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здійснюється на умовах конфіденційності. </a:t>
            </a: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Підписувач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зобов'язаний зберігати свій ключ у таємниці та </a:t>
            </a:r>
            <a:r>
              <a:rPr kumimoji="0" lang="uk-UA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не допускати використання особистого ключа іншими особами.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0724" y="3679974"/>
            <a:ext cx="8820150" cy="514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Копіювання особистих ключів та/або передача їх іншим особам забороняється 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59136" y="4365774"/>
            <a:ext cx="8820150" cy="8588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just" defTabSz="449263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У приміщені де знаходяться або до якого мають доступ інші особи, забороняється залишення носія з особистим ключем або працюючої програми ЕЦП з введеним особистим ключем у відсутності </a:t>
            </a: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підписувача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0724" y="5394474"/>
            <a:ext cx="8820150" cy="68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F96A1B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При застосуванні ЕЦП </a:t>
            </a:r>
            <a:r>
              <a:rPr kumimoji="0" lang="uk-U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підписувач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зобов'язаний: </a:t>
            </a:r>
            <a:r>
              <a:rPr kumimoji="0" lang="uk-UA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не використовувати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особистий ключ у разі його </a:t>
            </a:r>
            <a:r>
              <a:rPr kumimoji="0" lang="uk-UA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компрометації</a:t>
            </a:r>
            <a:r>
              <a:rPr kumimoji="0" lang="uk-UA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39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1947</Words>
  <Application>Microsoft Office PowerPoint</Application>
  <PresentationFormat>Широкоэкранный</PresentationFormat>
  <Paragraphs>180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 Unicode MS</vt:lpstr>
      <vt:lpstr>Microsoft YaHei</vt:lpstr>
      <vt:lpstr>Arial</vt:lpstr>
      <vt:lpstr>Calibri</vt:lpstr>
      <vt:lpstr>Franklin Gothic Book</vt:lpstr>
      <vt:lpstr>Gill Sans Nova</vt:lpstr>
      <vt:lpstr>Segoe UI</vt:lpstr>
      <vt:lpstr>Symbol</vt:lpstr>
      <vt:lpstr>Times New Roman</vt:lpstr>
      <vt:lpstr>Verdana</vt:lpstr>
      <vt:lpstr>Wingdings</vt:lpstr>
      <vt:lpstr>GradientVTI</vt:lpstr>
      <vt:lpstr>Електронний цифровий підпис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252</cp:revision>
  <dcterms:created xsi:type="dcterms:W3CDTF">2022-10-09T11:08:25Z</dcterms:created>
  <dcterms:modified xsi:type="dcterms:W3CDTF">2024-03-06T05:51:23Z</dcterms:modified>
</cp:coreProperties>
</file>