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6"/>
  </p:notesMasterIdLst>
  <p:handoutMasterIdLst>
    <p:handoutMasterId r:id="rId37"/>
  </p:handoutMasterIdLst>
  <p:sldIdLst>
    <p:sldId id="256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84" r:id="rId23"/>
    <p:sldId id="386" r:id="rId24"/>
    <p:sldId id="393" r:id="rId25"/>
    <p:sldId id="394" r:id="rId26"/>
    <p:sldId id="395" r:id="rId27"/>
    <p:sldId id="397" r:id="rId28"/>
    <p:sldId id="407" r:id="rId29"/>
    <p:sldId id="399" r:id="rId30"/>
    <p:sldId id="400" r:id="rId31"/>
    <p:sldId id="401" r:id="rId32"/>
    <p:sldId id="402" r:id="rId33"/>
    <p:sldId id="409" r:id="rId34"/>
    <p:sldId id="506" r:id="rId35"/>
  </p:sldIdLst>
  <p:sldSz cx="9144000" cy="6858000" type="screen4x3"/>
  <p:notesSz cx="9874250" cy="6797675"/>
  <p:defaultTextStyle>
    <a:defPPr>
      <a:defRPr lang="it-IT"/>
    </a:defPPr>
    <a:lvl1pPr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3399FF"/>
    <a:srgbClr val="FFFF66"/>
    <a:srgbClr val="46A131"/>
    <a:srgbClr val="0066FF"/>
    <a:srgbClr val="66FF33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8" autoAdjust="0"/>
    <p:restoredTop sz="96774" autoAdjust="0"/>
  </p:normalViewPr>
  <p:slideViewPr>
    <p:cSldViewPr>
      <p:cViewPr>
        <p:scale>
          <a:sx n="71" d="100"/>
          <a:sy n="71" d="100"/>
        </p:scale>
        <p:origin x="-141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74" d="100"/>
          <a:sy n="74" d="100"/>
        </p:scale>
        <p:origin x="-2202" y="-108"/>
      </p:cViewPr>
      <p:guideLst>
        <p:guide orient="horz" pos="2141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8" tIns="45614" rIns="91228" bIns="45614" numCol="1" anchor="t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938" y="0"/>
            <a:ext cx="42783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8" tIns="45614" rIns="91228" bIns="45614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8" tIns="45614" rIns="91228" bIns="45614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938" y="6457950"/>
            <a:ext cx="42783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8" tIns="45614" rIns="91228" bIns="45614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fld id="{5E37A856-085F-4BA2-881B-7D8D9038854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063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101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46738" y="0"/>
            <a:ext cx="418147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6125" y="527050"/>
            <a:ext cx="3373438" cy="2528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55725" y="3214688"/>
            <a:ext cx="7229475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80175"/>
            <a:ext cx="429101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46738" y="6480175"/>
            <a:ext cx="418147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defRPr sz="1200" smtClean="0">
                <a:latin typeface="Book Antiqua" pitchFamily="18" charset="0"/>
              </a:defRPr>
            </a:lvl1pPr>
          </a:lstStyle>
          <a:p>
            <a:pPr>
              <a:defRPr/>
            </a:pPr>
            <a:fld id="{D2965F7A-D2BF-4398-B750-16ABCF19C79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545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16562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16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5165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5575" y="1166814"/>
            <a:ext cx="3505200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3175" y="1166814"/>
            <a:ext cx="3505200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5575" y="1166813"/>
            <a:ext cx="716280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Body Text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pic>
        <p:nvPicPr>
          <p:cNvPr id="1027" name="Picture 1100" descr="Logo-FORMEZ-PA-090320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73975" y="6237288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i="1">
          <a:solidFill>
            <a:schemeClr val="tx2"/>
          </a:solidFill>
          <a:latin typeface="Book Antiqua" pitchFamily="18" charset="0"/>
        </a:defRPr>
      </a:lvl9pPr>
    </p:titleStyle>
    <p:bodyStyle>
      <a:lvl1pPr marL="285750" indent="-28575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60000"/>
        <a:buFont typeface="Wingdings 3" pitchFamily="18" charset="2"/>
        <a:buChar char="q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—"/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•"/>
        <a:defRPr>
          <a:solidFill>
            <a:srgbClr val="000000"/>
          </a:solidFill>
          <a:latin typeface="+mn-lt"/>
        </a:defRPr>
      </a:lvl3pPr>
      <a:lvl4pPr marL="1543050" indent="-17145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–"/>
        <a:defRPr>
          <a:solidFill>
            <a:srgbClr val="000000"/>
          </a:solidFill>
          <a:latin typeface="+mn-lt"/>
        </a:defRPr>
      </a:lvl4pPr>
      <a:lvl5pPr marL="2000250" indent="-17145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–"/>
        <a:defRPr>
          <a:solidFill>
            <a:srgbClr val="000000"/>
          </a:solidFill>
          <a:latin typeface="+mn-lt"/>
        </a:defRPr>
      </a:lvl5pPr>
      <a:lvl6pPr marL="2457450" indent="-17145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–"/>
        <a:defRPr>
          <a:solidFill>
            <a:srgbClr val="000000"/>
          </a:solidFill>
          <a:latin typeface="+mn-lt"/>
        </a:defRPr>
      </a:lvl6pPr>
      <a:lvl7pPr marL="2914650" indent="-17145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–"/>
        <a:defRPr>
          <a:solidFill>
            <a:srgbClr val="000000"/>
          </a:solidFill>
          <a:latin typeface="+mn-lt"/>
        </a:defRPr>
      </a:lvl7pPr>
      <a:lvl8pPr marL="3371850" indent="-17145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–"/>
        <a:defRPr>
          <a:solidFill>
            <a:srgbClr val="000000"/>
          </a:solidFill>
          <a:latin typeface="+mn-lt"/>
        </a:defRPr>
      </a:lvl8pPr>
      <a:lvl9pPr marL="3829050" indent="-171450" algn="l" rtl="0" eaLnBrk="0" fontAlgn="base" hangingPunct="0">
        <a:spcBef>
          <a:spcPct val="30000"/>
        </a:spcBef>
        <a:spcAft>
          <a:spcPct val="0"/>
        </a:spcAft>
        <a:buClr>
          <a:srgbClr val="AD6900"/>
        </a:buClr>
        <a:buSzPct val="100000"/>
        <a:buChar char="–"/>
        <a:defRPr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827584" y="836612"/>
            <a:ext cx="7560840" cy="5544716"/>
          </a:xfrm>
          <a:solidFill>
            <a:srgbClr val="FFFFFF"/>
          </a:solidFill>
          <a:ln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defRPr/>
            </a:pPr>
            <a:r>
              <a:rPr lang="uk-UA" sz="1800" i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Національна академія державного управління при Президентові України</a:t>
            </a:r>
            <a:r>
              <a:rPr lang="ru-RU" sz="1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800" i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1800" i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800" i="0" dirty="0" smtClean="0">
                <a:solidFill>
                  <a:srgbClr val="0033CC"/>
                </a:solidFill>
              </a:rPr>
              <a:t/>
            </a:r>
            <a:br>
              <a:rPr lang="uk-UA" sz="1800" i="0" dirty="0" smtClean="0">
                <a:solidFill>
                  <a:srgbClr val="0033CC"/>
                </a:solidFill>
              </a:rPr>
            </a:br>
            <a:r>
              <a:rPr lang="uk-UA" sz="1800" i="0" dirty="0" smtClean="0">
                <a:solidFill>
                  <a:srgbClr val="0033CC"/>
                </a:solidFill>
              </a:rPr>
              <a:t/>
            </a:r>
            <a:br>
              <a:rPr lang="uk-UA" sz="1800" i="0" dirty="0" smtClean="0">
                <a:solidFill>
                  <a:srgbClr val="0033CC"/>
                </a:solidFill>
              </a:rPr>
            </a:br>
            <a:r>
              <a:rPr lang="uk-UA" sz="1800" i="0" dirty="0" smtClean="0">
                <a:solidFill>
                  <a:srgbClr val="0033CC"/>
                </a:solidFill>
              </a:rPr>
              <a:t/>
            </a:r>
            <a:br>
              <a:rPr lang="uk-UA" sz="1800" i="0" dirty="0" smtClean="0">
                <a:solidFill>
                  <a:srgbClr val="0033CC"/>
                </a:solidFill>
              </a:rPr>
            </a:br>
            <a:r>
              <a:rPr lang="uk-UA" sz="1800" i="0" dirty="0" smtClean="0">
                <a:solidFill>
                  <a:srgbClr val="0033CC"/>
                </a:solidFill>
              </a:rPr>
              <a:t/>
            </a:r>
            <a:br>
              <a:rPr lang="uk-UA" sz="1800" i="0" dirty="0" smtClean="0">
                <a:solidFill>
                  <a:srgbClr val="0033CC"/>
                </a:solidFill>
              </a:rPr>
            </a:br>
            <a:r>
              <a:rPr lang="uk-UA" sz="1800" i="0" dirty="0" smtClean="0">
                <a:solidFill>
                  <a:srgbClr val="0033CC"/>
                </a:solidFill>
              </a:rPr>
              <a:t/>
            </a:r>
            <a:br>
              <a:rPr lang="uk-UA" sz="1800" i="0" dirty="0" smtClean="0">
                <a:solidFill>
                  <a:srgbClr val="0033CC"/>
                </a:solidFill>
              </a:rPr>
            </a:br>
            <a:r>
              <a:rPr lang="uk-UA" i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ІНСТИТУЦІЙНІ КОМУНІКАЦІЇ </a:t>
            </a:r>
            <a:br>
              <a:rPr lang="uk-UA" i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uk-UA" i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ПУБЛІЧНОМУ АДМІНІСТРУВАННІ </a:t>
            </a:r>
            <a:r>
              <a:rPr lang="uk-UA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uk-UA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it-IT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i="0" dirty="0" smtClean="0"/>
              <a:t/>
            </a:r>
            <a:br>
              <a:rPr lang="it-IT" sz="2000" i="0" dirty="0" smtClean="0"/>
            </a:br>
            <a:r>
              <a:rPr lang="it-IT" sz="2000" i="0" dirty="0" smtClean="0"/>
              <a:t/>
            </a:r>
            <a:br>
              <a:rPr lang="it-IT" sz="2000" i="0" dirty="0" smtClean="0"/>
            </a:br>
            <a:r>
              <a:rPr lang="it-IT" sz="2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1600" i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www.alyushina.com</a:t>
            </a:r>
            <a:r>
              <a:rPr lang="ru-RU" sz="16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it-IT" sz="2000" i="0" dirty="0" smtClean="0"/>
              <a:t/>
            </a:r>
            <a:br>
              <a:rPr lang="it-IT" sz="2000" i="0" dirty="0" smtClean="0"/>
            </a:br>
            <a:r>
              <a:rPr lang="it-IT" sz="2000" i="0" dirty="0" smtClean="0"/>
              <a:t/>
            </a:r>
            <a:br>
              <a:rPr lang="it-IT" sz="2000" i="0" dirty="0" smtClean="0"/>
            </a:br>
            <a:r>
              <a:rPr lang="it-IT" sz="1800" i="0" dirty="0" smtClean="0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it-IT" sz="1800" i="0" dirty="0" smtClean="0">
                <a:solidFill>
                  <a:srgbClr val="0033CC"/>
                </a:solidFill>
                <a:cs typeface="Times New Roman" pitchFamily="18" charset="0"/>
              </a:rPr>
            </a:br>
            <a:r>
              <a:rPr lang="it-IT" sz="1800" i="0" dirty="0" smtClean="0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it-IT" sz="1800" i="0" dirty="0" smtClean="0">
                <a:solidFill>
                  <a:srgbClr val="0033CC"/>
                </a:solidFill>
                <a:cs typeface="Times New Roman" pitchFamily="18" charset="0"/>
              </a:rPr>
            </a:br>
            <a:r>
              <a:rPr lang="it-IT" sz="1600" b="0" i="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it-IT" sz="1600" b="0" i="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r>
              <a:rPr lang="it-IT" sz="1600" b="0" i="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it-IT" sz="1600" b="0" i="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endParaRPr lang="it-IT" sz="1600" b="0" i="0" dirty="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5445224"/>
            <a:ext cx="63370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uk-UA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Наталія </a:t>
            </a:r>
            <a:r>
              <a:rPr lang="uk-UA" sz="16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Алюшина</a:t>
            </a:r>
            <a:r>
              <a:rPr lang="uk-UA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кандидат психологічних наук, доцент, </a:t>
            </a:r>
            <a:r>
              <a:rPr lang="uk-UA" sz="16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доцент</a:t>
            </a:r>
            <a:r>
              <a:rPr lang="uk-UA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кафедри державного управління і менеджменту </a:t>
            </a:r>
          </a:p>
        </p:txBody>
      </p:sp>
      <p:pic>
        <p:nvPicPr>
          <p:cNvPr id="1026" name="Picture 2" descr="C:\Users\Натали\Pictures\napa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628800"/>
            <a:ext cx="720080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827088" y="981075"/>
            <a:ext cx="7415212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Важливість спілкування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971550" y="2492375"/>
            <a:ext cx="6840538" cy="18002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842963" lvl="1" indent="-215900"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Здібності і важливість спілкування стає набагато більш важливим, коли ви знаходитесь у відрядженні або необхідно досягти поставленої цілі. </a:t>
            </a:r>
          </a:p>
          <a:p>
            <a:pPr marL="842963" lvl="1" indent="-215900"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Без засобів зв'язку, організації стають ізольованими. </a:t>
            </a:r>
            <a:endParaRPr lang="en-US" sz="16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476375" y="4868863"/>
            <a:ext cx="5688013" cy="1439862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defTabSz="542925"/>
            <a:r>
              <a:rPr lang="en-US" sz="1600" b="1" i="1">
                <a:solidFill>
                  <a:srgbClr val="FFFF00"/>
                </a:solidFill>
              </a:rPr>
              <a:t>	</a:t>
            </a:r>
            <a:r>
              <a:rPr lang="uk-UA" sz="1600" b="1" i="1">
                <a:solidFill>
                  <a:srgbClr val="FFFF00"/>
                </a:solidFill>
              </a:rPr>
              <a:t>Здатність ефективно спілкуватися є дуже важливою, хоча вона, як правило, недооцінюється і ігнорується. </a:t>
            </a:r>
            <a:endParaRPr 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55650" y="836613"/>
            <a:ext cx="7777163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Різні форми спілкування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779838" y="2276475"/>
            <a:ext cx="4608512" cy="863600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вербальна та невербальна взаємодія двох взаємозалежних людей (іноді більше). 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2297" name="Oval 10"/>
          <p:cNvSpPr>
            <a:spLocks noChangeArrowheads="1"/>
          </p:cNvSpPr>
          <p:nvPr/>
        </p:nvSpPr>
        <p:spPr bwMode="auto">
          <a:xfrm>
            <a:off x="755650" y="2492375"/>
            <a:ext cx="2592388" cy="647700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FFFF00"/>
                </a:solidFill>
              </a:rPr>
              <a:t>Міжособистісні комунікації</a:t>
            </a:r>
            <a:endParaRPr lang="it-IT" sz="1600">
              <a:solidFill>
                <a:srgbClr val="FFFF00"/>
              </a:solidFill>
            </a:endParaRPr>
          </a:p>
        </p:txBody>
      </p:sp>
      <p:sp>
        <p:nvSpPr>
          <p:cNvPr id="12298" name="Oval 11"/>
          <p:cNvSpPr>
            <a:spLocks noChangeArrowheads="1"/>
          </p:cNvSpPr>
          <p:nvPr/>
        </p:nvSpPr>
        <p:spPr bwMode="auto">
          <a:xfrm>
            <a:off x="755650" y="3789363"/>
            <a:ext cx="2592388" cy="647700"/>
          </a:xfrm>
          <a:prstGeom prst="ellipse">
            <a:avLst/>
          </a:prstGeom>
          <a:solidFill>
            <a:srgbClr val="006666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66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FFFF00"/>
                </a:solidFill>
              </a:rPr>
              <a:t>Внутрішня комунікація</a:t>
            </a:r>
          </a:p>
        </p:txBody>
      </p:sp>
      <p:sp>
        <p:nvSpPr>
          <p:cNvPr id="12299" name="Oval 12"/>
          <p:cNvSpPr>
            <a:spLocks noChangeArrowheads="1"/>
          </p:cNvSpPr>
          <p:nvPr/>
        </p:nvSpPr>
        <p:spPr bwMode="auto">
          <a:xfrm>
            <a:off x="827088" y="5013325"/>
            <a:ext cx="2592387" cy="647700"/>
          </a:xfrm>
          <a:prstGeom prst="ellipse">
            <a:avLst/>
          </a:prstGeom>
          <a:solidFill>
            <a:srgbClr val="CC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FFFF00"/>
                </a:solidFill>
              </a:rPr>
              <a:t>Зовнішня комунікація</a:t>
            </a:r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3708400" y="3571875"/>
            <a:ext cx="4608513" cy="86518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r>
              <a:rPr lang="ru-RU" sz="1600">
                <a:solidFill>
                  <a:srgbClr val="0000FF"/>
                </a:solidFill>
                <a:cs typeface="Times New Roman" pitchFamily="18" charset="0"/>
              </a:rPr>
              <a:t>функція, що відповідає за ефективну комунікацію між учасниками в межах організації</a:t>
            </a:r>
          </a:p>
        </p:txBody>
      </p:sp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3708400" y="4868863"/>
            <a:ext cx="4608513" cy="1008062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r>
              <a:rPr lang="ru-RU" sz="1600">
                <a:solidFill>
                  <a:srgbClr val="0000FF"/>
                </a:solidFill>
                <a:cs typeface="Times New Roman" pitchFamily="18" charset="0"/>
              </a:rPr>
              <a:t>обмін інформацією та повідомленнями між організацією та іншими організаціями, групами чи окремими особами за межами формальної структури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55650" y="836613"/>
            <a:ext cx="7777163" cy="574675"/>
          </a:xfrm>
          <a:prstGeom prst="rect">
            <a:avLst/>
          </a:prstGeom>
          <a:solidFill>
            <a:srgbClr val="66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Міжособистісне спілкування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331913" y="1844675"/>
            <a:ext cx="6119812" cy="7207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Чотири принципи лежать в основі міжособистісного спілкування в реальному житті. Вони є базовими для спілкування. 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3321" name="Oval 10"/>
          <p:cNvSpPr>
            <a:spLocks noChangeArrowheads="1"/>
          </p:cNvSpPr>
          <p:nvPr/>
        </p:nvSpPr>
        <p:spPr bwMode="auto">
          <a:xfrm>
            <a:off x="2339975" y="2925763"/>
            <a:ext cx="3887788" cy="576262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endParaRPr lang="uk-UA" sz="1600" b="1" i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FFFF00"/>
                </a:solidFill>
              </a:rPr>
              <a:t>Неминучість</a:t>
            </a:r>
          </a:p>
          <a:p>
            <a:pPr algn="ctr" eaLnBrk="1" hangingPunct="1">
              <a:spcBef>
                <a:spcPct val="0"/>
              </a:spcBef>
            </a:pPr>
            <a:endParaRPr lang="it-IT" sz="1600" b="1" i="1">
              <a:solidFill>
                <a:srgbClr val="FFFF00"/>
              </a:solidFill>
            </a:endParaRPr>
          </a:p>
        </p:txBody>
      </p:sp>
      <p:sp>
        <p:nvSpPr>
          <p:cNvPr id="13322" name="Oval 15"/>
          <p:cNvSpPr>
            <a:spLocks noChangeArrowheads="1"/>
          </p:cNvSpPr>
          <p:nvPr/>
        </p:nvSpPr>
        <p:spPr bwMode="auto">
          <a:xfrm>
            <a:off x="2339975" y="3789363"/>
            <a:ext cx="3887788" cy="576262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 i="1">
                <a:solidFill>
                  <a:srgbClr val="FFFF00"/>
                </a:solidFill>
              </a:rPr>
              <a:t>Незворотність</a:t>
            </a:r>
          </a:p>
        </p:txBody>
      </p:sp>
      <p:sp>
        <p:nvSpPr>
          <p:cNvPr id="13323" name="Oval 16"/>
          <p:cNvSpPr>
            <a:spLocks noChangeArrowheads="1"/>
          </p:cNvSpPr>
          <p:nvPr/>
        </p:nvSpPr>
        <p:spPr bwMode="auto">
          <a:xfrm>
            <a:off x="2339975" y="4652963"/>
            <a:ext cx="3887788" cy="576262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 i="1">
                <a:solidFill>
                  <a:srgbClr val="FFFF00"/>
                </a:solidFill>
              </a:rPr>
              <a:t>Складність</a:t>
            </a:r>
          </a:p>
        </p:txBody>
      </p:sp>
      <p:sp>
        <p:nvSpPr>
          <p:cNvPr id="13324" name="Oval 17"/>
          <p:cNvSpPr>
            <a:spLocks noChangeArrowheads="1"/>
          </p:cNvSpPr>
          <p:nvPr/>
        </p:nvSpPr>
        <p:spPr bwMode="auto">
          <a:xfrm>
            <a:off x="2339975" y="5589588"/>
            <a:ext cx="3887788" cy="576262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 i="1">
                <a:solidFill>
                  <a:srgbClr val="FFFF00"/>
                </a:solidFill>
              </a:rPr>
              <a:t>Контекстуальність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827088" y="2205038"/>
            <a:ext cx="7345362" cy="2160587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Ми не можемо не спілкуватися.</a:t>
            </a:r>
          </a:p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Сама спроба не спілкуватися вже про щось повідомляє.</a:t>
            </a:r>
          </a:p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Завдяки не тільки словам, але по тону голосу і через жести, позу, вираз обличчя тощо, ми постійно спілкуємося з оточенням. Через ці канали, ми постійно отримуємо повідомлення від інших людей.</a:t>
            </a:r>
          </a:p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Навіть коли ви спите, ви спілкуєтеся.</a:t>
            </a:r>
          </a:p>
        </p:txBody>
      </p:sp>
      <p:sp>
        <p:nvSpPr>
          <p:cNvPr id="14344" name="Oval 9"/>
          <p:cNvSpPr>
            <a:spLocks noChangeArrowheads="1"/>
          </p:cNvSpPr>
          <p:nvPr/>
        </p:nvSpPr>
        <p:spPr bwMode="auto">
          <a:xfrm>
            <a:off x="539750" y="765175"/>
            <a:ext cx="7777163" cy="863600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endParaRPr lang="uk-UA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uk-UA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uk-UA" b="1">
                <a:solidFill>
                  <a:srgbClr val="FFFF00"/>
                </a:solidFill>
              </a:rPr>
              <a:t>Міжособистісні комунікації:</a:t>
            </a:r>
            <a:br>
              <a:rPr lang="uk-UA" b="1">
                <a:solidFill>
                  <a:srgbClr val="FFFF00"/>
                </a:solidFill>
              </a:rPr>
            </a:br>
            <a:r>
              <a:rPr lang="uk-UA" sz="1600" b="1" i="1">
                <a:solidFill>
                  <a:srgbClr val="FFFF00"/>
                </a:solidFill>
              </a:rPr>
              <a:t>неминучість</a:t>
            </a:r>
          </a:p>
          <a:p>
            <a:pPr algn="ctr" eaLnBrk="1" hangingPunct="1">
              <a:spcBef>
                <a:spcPct val="0"/>
              </a:spcBef>
            </a:pPr>
            <a:r>
              <a:rPr lang="en-GB" sz="1600" b="1" i="1">
                <a:solidFill>
                  <a:srgbClr val="FFFF00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</a:pPr>
            <a:endParaRPr lang="it-IT" sz="1600" b="1" i="1">
              <a:solidFill>
                <a:srgbClr val="FFFF00"/>
              </a:solidFill>
            </a:endParaRPr>
          </a:p>
        </p:txBody>
      </p:sp>
      <p:sp>
        <p:nvSpPr>
          <p:cNvPr id="14345" name="Oval 14"/>
          <p:cNvSpPr>
            <a:spLocks noChangeArrowheads="1"/>
          </p:cNvSpPr>
          <p:nvPr/>
        </p:nvSpPr>
        <p:spPr bwMode="auto">
          <a:xfrm>
            <a:off x="611188" y="4868863"/>
            <a:ext cx="7777162" cy="1152525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600" b="1" i="1">
                <a:solidFill>
                  <a:srgbClr val="FFFF00"/>
                </a:solidFill>
              </a:rPr>
              <a:t> </a:t>
            </a:r>
            <a:r>
              <a:rPr lang="uk-UA" sz="1600" b="1" i="1">
                <a:solidFill>
                  <a:srgbClr val="FFFF00"/>
                </a:solidFill>
              </a:rPr>
              <a:t>Основний принцип комунікації:</a:t>
            </a:r>
            <a:br>
              <a:rPr lang="uk-UA" sz="1600" b="1" i="1">
                <a:solidFill>
                  <a:srgbClr val="FFFF00"/>
                </a:solidFill>
              </a:rPr>
            </a:br>
            <a:r>
              <a:rPr lang="uk-UA" sz="1600" b="1" i="1">
                <a:solidFill>
                  <a:srgbClr val="FFFF00"/>
                </a:solidFill>
              </a:rPr>
              <a:t>Люди судять про вас через вашу поведінку, а не через ваші наміри.</a:t>
            </a:r>
            <a:r>
              <a:rPr lang="uk-UA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827088" y="2420938"/>
            <a:ext cx="7345362" cy="1944687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Ви не можете повернути те, що колись було сказано. Ефект неминуче залишається.</a:t>
            </a:r>
            <a:br>
              <a:rPr lang="uk-UA" sz="1600">
                <a:solidFill>
                  <a:srgbClr val="0000FF"/>
                </a:solidFill>
                <a:cs typeface="Times New Roman" pitchFamily="18" charset="0"/>
              </a:rPr>
            </a:br>
            <a:endParaRPr lang="uk-UA" sz="1600">
              <a:solidFill>
                <a:srgbClr val="0000FF"/>
              </a:solidFill>
              <a:cs typeface="Times New Roman" pitchFamily="18" charset="0"/>
            </a:endParaRPr>
          </a:p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Слово - не горобець… 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539750" y="908050"/>
            <a:ext cx="7777163" cy="863600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b="1">
                <a:solidFill>
                  <a:srgbClr val="FFFF00"/>
                </a:solidFill>
              </a:rPr>
              <a:t>Міжособистісні комунікації:</a:t>
            </a:r>
            <a:br>
              <a:rPr lang="uk-UA" b="1">
                <a:solidFill>
                  <a:srgbClr val="FFFF00"/>
                </a:solidFill>
              </a:rPr>
            </a:br>
            <a:r>
              <a:rPr lang="uk-UA" sz="1600" b="1" i="1">
                <a:solidFill>
                  <a:srgbClr val="FFFF00"/>
                </a:solidFill>
              </a:rPr>
              <a:t>незворотність</a:t>
            </a:r>
          </a:p>
          <a:p>
            <a:pPr algn="ctr" eaLnBrk="1" hangingPunct="1">
              <a:spcBef>
                <a:spcPct val="0"/>
              </a:spcBef>
            </a:pPr>
            <a:endParaRPr lang="it-IT" sz="1600" b="1" i="1">
              <a:solidFill>
                <a:srgbClr val="FFFF00"/>
              </a:solidFill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611188" y="4868863"/>
            <a:ext cx="7777162" cy="1152525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marL="0" lvl="1">
              <a:spcBef>
                <a:spcPct val="30000"/>
              </a:spcBef>
              <a:buClr>
                <a:srgbClr val="0000FF"/>
              </a:buClr>
            </a:pPr>
            <a:r>
              <a:rPr lang="uk-UA" sz="1600" b="1" i="1">
                <a:solidFill>
                  <a:srgbClr val="FFFF00"/>
                </a:solidFill>
              </a:rPr>
              <a:t>Є таке прислів'я : "Після того, як слово виходить з ваших уст, ви не можете проковтнути його знову."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475143" name="Rectangle 7"/>
          <p:cNvSpPr>
            <a:spLocks noChangeArrowheads="1"/>
          </p:cNvSpPr>
          <p:nvPr/>
        </p:nvSpPr>
        <p:spPr bwMode="auto">
          <a:xfrm>
            <a:off x="827088" y="2276475"/>
            <a:ext cx="7345362" cy="3671888"/>
          </a:xfrm>
          <a:prstGeom prst="rect">
            <a:avLst/>
          </a:prstGeom>
          <a:solidFill>
            <a:srgbClr val="FFFF00"/>
          </a:solidFill>
          <a:ln w="254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00FF"/>
              </a:buClr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Не існує простої форми спілкування. Через численність змінних, навіть прості запитання є надзвичайно складними.</a:t>
            </a:r>
          </a:p>
          <a:p>
            <a:pPr>
              <a:spcBef>
                <a:spcPct val="30000"/>
              </a:spcBef>
              <a:buClr>
                <a:srgbClr val="0000FF"/>
              </a:buClr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Всякий раз, коли ми спілкуємося насправді є принаймні шість «людей», які беруть участь:</a:t>
            </a:r>
            <a:b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</a:br>
            <a:endParaRPr lang="uk-UA" sz="1600" b="1" dirty="0">
              <a:solidFill>
                <a:srgbClr val="0000FF"/>
              </a:solidFill>
              <a:cs typeface="Times New Roman" pitchFamily="18" charset="0"/>
            </a:endParaRPr>
          </a:p>
          <a:p>
            <a:pPr marL="714375">
              <a:spcBef>
                <a:spcPct val="30000"/>
              </a:spcBef>
              <a:buClr>
                <a:srgbClr val="0000FF"/>
              </a:buClr>
              <a:buFont typeface="+mj-lt"/>
              <a:buAutoNum type="arabicPeriod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Що ви думаєте;</a:t>
            </a:r>
          </a:p>
          <a:p>
            <a:pPr marL="714375">
              <a:spcBef>
                <a:spcPct val="30000"/>
              </a:spcBef>
              <a:buClr>
                <a:srgbClr val="0000FF"/>
              </a:buClr>
              <a:buFont typeface="+mj-lt"/>
              <a:buAutoNum type="arabicPeriod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Що ви думаєте, про іншу людину;</a:t>
            </a:r>
          </a:p>
          <a:p>
            <a:pPr marL="714375">
              <a:spcBef>
                <a:spcPct val="30000"/>
              </a:spcBef>
              <a:buClr>
                <a:srgbClr val="0000FF"/>
              </a:buClr>
              <a:buFont typeface="+mj-lt"/>
              <a:buAutoNum type="arabicPeriod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Що ви думаєте, про що інша людина думає, хто ви є;</a:t>
            </a:r>
          </a:p>
          <a:p>
            <a:pPr marL="714375">
              <a:spcBef>
                <a:spcPct val="30000"/>
              </a:spcBef>
              <a:buClr>
                <a:srgbClr val="0000FF"/>
              </a:buClr>
              <a:buFont typeface="+mj-lt"/>
              <a:buAutoNum type="arabicPeriod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Як інша людина думає, якою вона є;</a:t>
            </a:r>
          </a:p>
          <a:p>
            <a:pPr marL="714375">
              <a:spcBef>
                <a:spcPct val="30000"/>
              </a:spcBef>
              <a:buClr>
                <a:srgbClr val="0000FF"/>
              </a:buClr>
              <a:buFont typeface="+mj-lt"/>
              <a:buAutoNum type="arabicPeriod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Як інша людина думає, хто ви є;</a:t>
            </a:r>
          </a:p>
          <a:p>
            <a:pPr marL="714375">
              <a:spcBef>
                <a:spcPct val="30000"/>
              </a:spcBef>
              <a:buClr>
                <a:srgbClr val="0000FF"/>
              </a:buClr>
              <a:buFont typeface="+mj-lt"/>
              <a:buAutoNum type="arabicPeriod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Як інша людина думає, що ви думаєте хто він / вона є.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539750" y="836613"/>
            <a:ext cx="7777163" cy="863600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</a:rPr>
              <a:t>Міжособистісні комунікації:</a:t>
            </a:r>
            <a:br>
              <a:rPr lang="uk-UA" sz="1600" b="1">
                <a:solidFill>
                  <a:srgbClr val="FFFF00"/>
                </a:solidFill>
              </a:rPr>
            </a:br>
            <a:r>
              <a:rPr lang="uk-UA" sz="1600" b="1" i="1">
                <a:solidFill>
                  <a:srgbClr val="FFFF00"/>
                </a:solidFill>
              </a:rPr>
              <a:t>складність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827088" y="1989138"/>
            <a:ext cx="7345362" cy="24479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457200" indent="-457200">
              <a:spcBef>
                <a:spcPct val="30000"/>
              </a:spcBef>
              <a:buClr>
                <a:srgbClr val="0000FF"/>
              </a:buClr>
            </a:pPr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Крім того давайте пам'ятати, що:</a:t>
            </a:r>
            <a:endParaRPr lang="uk-UA" sz="1600"/>
          </a:p>
          <a:p>
            <a:pPr marL="457200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Комунікація може потерпіти невдачу, якщо повідомлення інтерпретується по-різному, це буде сприйнято саме таким чином, який наробить найбільшої шкоди</a:t>
            </a:r>
          </a:p>
          <a:p>
            <a:pPr marL="457200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Існує завжди той, хто краще знає, ніж ви, що ви мали на увазі в своєму повідомленні</a:t>
            </a:r>
          </a:p>
          <a:p>
            <a:pPr marL="457200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Багато розмов ускладнює спілкування для досягнення успіху.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539750" y="765175"/>
            <a:ext cx="7777163" cy="720725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</a:rPr>
              <a:t>Міжособистісні комунікації:</a:t>
            </a:r>
            <a:br>
              <a:rPr lang="uk-UA" sz="1600" b="1">
                <a:solidFill>
                  <a:srgbClr val="FFFF00"/>
                </a:solidFill>
              </a:rPr>
            </a:br>
            <a:r>
              <a:rPr lang="uk-UA" sz="1600" b="1" i="1">
                <a:solidFill>
                  <a:srgbClr val="FFFF00"/>
                </a:solidFill>
              </a:rPr>
              <a:t>складність</a:t>
            </a:r>
          </a:p>
          <a:p>
            <a:pPr algn="ctr" eaLnBrk="1" hangingPunct="1">
              <a:spcBef>
                <a:spcPct val="0"/>
              </a:spcBef>
            </a:pPr>
            <a:endParaRPr lang="it-IT" sz="1600" b="1" i="1">
              <a:solidFill>
                <a:srgbClr val="FFFF00"/>
              </a:solidFill>
            </a:endParaRP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827088" y="4652963"/>
            <a:ext cx="7416800" cy="1944687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marL="0" lvl="1"/>
            <a:r>
              <a:rPr lang="uk-UA" sz="1500" b="1" i="1">
                <a:solidFill>
                  <a:srgbClr val="FFFF00"/>
                </a:solidFill>
              </a:rPr>
              <a:t>Ми насправді не змінюємо ідеї, ми переставляємо символи, які виступають за ідеї. </a:t>
            </a:r>
            <a:br>
              <a:rPr lang="uk-UA" sz="1500" b="1" i="1">
                <a:solidFill>
                  <a:srgbClr val="FFFF00"/>
                </a:solidFill>
              </a:rPr>
            </a:br>
            <a:r>
              <a:rPr lang="uk-UA" sz="1500" b="1" i="1">
                <a:solidFill>
                  <a:srgbClr val="FFFF00"/>
                </a:solidFill>
              </a:rPr>
              <a:t>Слова / символи не мають внутрішнього сенсу, ми просто використовуємо їх певним чином, і немає двох людей, які б використовували ті ж самі слова однаково.</a:t>
            </a:r>
            <a:r>
              <a:rPr lang="uk-UA" sz="1600"/>
              <a:t/>
            </a:r>
            <a:br>
              <a:rPr lang="uk-UA" sz="1600"/>
            </a:br>
            <a:endParaRPr lang="it-IT" sz="1600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827088" y="1844675"/>
            <a:ext cx="7345362" cy="4392613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457200" indent="-457200">
              <a:spcBef>
                <a:spcPct val="30000"/>
              </a:spcBef>
              <a:buClr>
                <a:srgbClr val="0000FF"/>
              </a:buClr>
              <a:buSzPct val="25000"/>
              <a:buFont typeface="Symbol" pitchFamily="18" charset="2"/>
              <a:buNone/>
            </a:pPr>
            <a:r>
              <a:rPr lang="uk-UA" sz="1600">
                <a:solidFill>
                  <a:srgbClr val="0000FF"/>
                </a:solidFill>
              </a:rPr>
              <a:t>	</a:t>
            </a:r>
            <a:r>
              <a:rPr lang="uk-UA" sz="1600" b="1">
                <a:solidFill>
                  <a:srgbClr val="0000FF"/>
                </a:solidFill>
              </a:rPr>
              <a:t>Іншими словами, спілкування відбувається не в ізоляції. Існує:</a:t>
            </a:r>
            <a:r>
              <a:rPr lang="uk-UA" sz="1600">
                <a:solidFill>
                  <a:srgbClr val="0000FF"/>
                </a:solidFill>
              </a:rPr>
              <a:t/>
            </a:r>
            <a:br>
              <a:rPr lang="uk-UA" sz="1600">
                <a:solidFill>
                  <a:srgbClr val="0000FF"/>
                </a:solidFill>
              </a:rPr>
            </a:br>
            <a:r>
              <a:rPr lang="uk-UA" sz="1600" b="1">
                <a:solidFill>
                  <a:srgbClr val="0000FF"/>
                </a:solidFill>
              </a:rPr>
              <a:t>Психологічний контекст</a:t>
            </a:r>
            <a:r>
              <a:rPr lang="uk-UA" sz="1600">
                <a:solidFill>
                  <a:srgbClr val="0000FF"/>
                </a:solidFill>
              </a:rPr>
              <a:t>, його суть в тому, хто ви і що ви приносите у взаємодію. Ваші потреби, бажання, цінності тощо - всі форми психологічного контексту.</a:t>
            </a:r>
            <a:br>
              <a:rPr lang="uk-UA" sz="1600">
                <a:solidFill>
                  <a:srgbClr val="0000FF"/>
                </a:solidFill>
              </a:rPr>
            </a:br>
            <a:r>
              <a:rPr lang="uk-UA" sz="1600" b="1">
                <a:solidFill>
                  <a:srgbClr val="0000FF"/>
                </a:solidFill>
              </a:rPr>
              <a:t>Реляційний зв'язок</a:t>
            </a:r>
            <a:r>
              <a:rPr lang="uk-UA" sz="1600">
                <a:solidFill>
                  <a:srgbClr val="0000FF"/>
                </a:solidFill>
              </a:rPr>
              <a:t>, який стосується вашої реакції на іншу людину.</a:t>
            </a:r>
            <a:br>
              <a:rPr lang="uk-UA" sz="1600">
                <a:solidFill>
                  <a:srgbClr val="0000FF"/>
                </a:solidFill>
              </a:rPr>
            </a:br>
            <a:r>
              <a:rPr lang="uk-UA" sz="1600" b="1">
                <a:solidFill>
                  <a:srgbClr val="0000FF"/>
                </a:solidFill>
              </a:rPr>
              <a:t>Ситуаційний контекст </a:t>
            </a:r>
            <a:r>
              <a:rPr lang="uk-UA" sz="1600">
                <a:solidFill>
                  <a:srgbClr val="0000FF"/>
                </a:solidFill>
              </a:rPr>
              <a:t>угод, в основі якого психо-соціальний аспект місця  де саме ви спілкуєтеся. Взаємодії, що відбувається в кабінеті дуже відрізняється від такої, що відбувається в барі.</a:t>
            </a:r>
            <a:br>
              <a:rPr lang="uk-UA" sz="1600">
                <a:solidFill>
                  <a:srgbClr val="0000FF"/>
                </a:solidFill>
              </a:rPr>
            </a:br>
            <a:r>
              <a:rPr lang="uk-UA" sz="1600" b="1">
                <a:solidFill>
                  <a:srgbClr val="0000FF"/>
                </a:solidFill>
              </a:rPr>
              <a:t>Екологічний контекст </a:t>
            </a:r>
            <a:r>
              <a:rPr lang="uk-UA" sz="1600">
                <a:solidFill>
                  <a:srgbClr val="0000FF"/>
                </a:solidFill>
              </a:rPr>
              <a:t>угод - де ви спілкуєтеся. Меблі, місце розташування, рівень шуму, температури, пора року, часу доби, все це приклади факторів в екологічному контексті.</a:t>
            </a:r>
            <a:br>
              <a:rPr lang="uk-UA" sz="1600">
                <a:solidFill>
                  <a:srgbClr val="0000FF"/>
                </a:solidFill>
              </a:rPr>
            </a:br>
            <a:r>
              <a:rPr lang="uk-UA" sz="1600" b="1">
                <a:solidFill>
                  <a:srgbClr val="0000FF"/>
                </a:solidFill>
              </a:rPr>
              <a:t>Культурний контекст </a:t>
            </a:r>
            <a:r>
              <a:rPr lang="uk-UA" sz="1600">
                <a:solidFill>
                  <a:srgbClr val="0000FF"/>
                </a:solidFill>
              </a:rPr>
              <a:t>включає в себе поведінку та правила, які впливають на взаємодію. Культурні зв'язки можуть стати підставою для непорозумінь.</a:t>
            </a:r>
            <a:endParaRPr lang="it-IT" sz="16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539750" y="765175"/>
            <a:ext cx="7777163" cy="649288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</a:rPr>
              <a:t>Міжособистісні комунікації:</a:t>
            </a:r>
            <a:br>
              <a:rPr lang="uk-UA" sz="1600" b="1">
                <a:solidFill>
                  <a:srgbClr val="FFFF00"/>
                </a:solidFill>
              </a:rPr>
            </a:br>
            <a:r>
              <a:rPr lang="uk-UA" sz="1600" b="1" i="1">
                <a:solidFill>
                  <a:srgbClr val="FFFF00"/>
                </a:solidFill>
              </a:rPr>
              <a:t>контекстуальність</a:t>
            </a:r>
            <a:endParaRPr lang="it-IT" sz="1600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478215" name="Rectangle 7"/>
          <p:cNvSpPr>
            <a:spLocks noChangeArrowheads="1"/>
          </p:cNvSpPr>
          <p:nvPr/>
        </p:nvSpPr>
        <p:spPr bwMode="auto">
          <a:xfrm>
            <a:off x="827088" y="1773238"/>
            <a:ext cx="7345362" cy="3671887"/>
          </a:xfrm>
          <a:prstGeom prst="rect">
            <a:avLst/>
          </a:prstGeom>
          <a:solidFill>
            <a:srgbClr val="FFFF00"/>
          </a:solidFill>
          <a:ln w="254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0" lvl="1">
              <a:spcBef>
                <a:spcPct val="30000"/>
              </a:spcBef>
              <a:buClr>
                <a:srgbClr val="0000FF"/>
              </a:buClr>
              <a:defRPr/>
            </a:pPr>
            <a:endParaRPr lang="uk-UA" sz="1600" dirty="0">
              <a:solidFill>
                <a:srgbClr val="0000FF"/>
              </a:solidFill>
              <a:cs typeface="Times New Roman" pitchFamily="18" charset="0"/>
            </a:endParaRPr>
          </a:p>
          <a:p>
            <a:pPr marL="0" lvl="1">
              <a:spcBef>
                <a:spcPct val="30000"/>
              </a:spcBef>
              <a:buClr>
                <a:srgbClr val="0000FF"/>
              </a:buClr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	Деякі з видів міжособистісних засобів зв'язку широко 	використовуються в організації - це:</a:t>
            </a:r>
          </a:p>
          <a:p>
            <a:pPr marL="1084263" lvl="1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наради,</a:t>
            </a:r>
          </a:p>
          <a:p>
            <a:pPr marL="1084263" lvl="1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офіційні обговорення проектів,</a:t>
            </a:r>
          </a:p>
          <a:p>
            <a:pPr marL="1084263" lvl="1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робочі звіти,</a:t>
            </a:r>
          </a:p>
          <a:p>
            <a:pPr marL="1084263" lvl="1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неофіційні (чати) мережі.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Міжособистісні комунікації з людьми за межами організації  можуть приймати різні форми:</a:t>
            </a:r>
            <a:r>
              <a:rPr lang="uk-UA" sz="1600" dirty="0"/>
              <a:t/>
            </a:r>
            <a:br>
              <a:rPr lang="uk-UA" sz="1600" dirty="0"/>
            </a:br>
            <a:endParaRPr lang="uk-UA" sz="1600" dirty="0"/>
          </a:p>
          <a:p>
            <a:pPr marL="1084263" lvl="1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зустрічі з відвідувачами,</a:t>
            </a:r>
          </a:p>
          <a:p>
            <a:pPr marL="1084263" lvl="1" indent="-4572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співбесіди інтерв'ю щодо додаткової зайнятості тощо.</a:t>
            </a:r>
          </a:p>
          <a:p>
            <a:pPr>
              <a:defRPr/>
            </a:pPr>
            <a:endParaRPr lang="it-IT" sz="16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539750" y="765175"/>
            <a:ext cx="7777163" cy="649288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>
                <a:solidFill>
                  <a:srgbClr val="FFFF00"/>
                </a:solidFill>
              </a:rPr>
              <a:t>Міжособистісні</a:t>
            </a:r>
            <a:r>
              <a:rPr lang="uk-UA" b="1">
                <a:solidFill>
                  <a:srgbClr val="FFFF00"/>
                </a:solidFill>
              </a:rPr>
              <a:t> </a:t>
            </a:r>
            <a:r>
              <a:rPr lang="uk-UA" sz="1600" b="1">
                <a:solidFill>
                  <a:srgbClr val="FFFF00"/>
                </a:solidFill>
              </a:rPr>
              <a:t>комунікації: </a:t>
            </a:r>
            <a:r>
              <a:rPr lang="uk-UA" sz="2000" b="1">
                <a:solidFill>
                  <a:srgbClr val="FFFF00"/>
                </a:solidFill>
              </a:rPr>
              <a:t>засоби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1403350" y="5805488"/>
            <a:ext cx="6048375" cy="720725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lvl="1" algn="ctr">
              <a:spcBef>
                <a:spcPct val="30000"/>
              </a:spcBef>
              <a:buClr>
                <a:srgbClr val="0000FF"/>
              </a:buClr>
            </a:pPr>
            <a:r>
              <a:rPr lang="uk-UA" sz="1600" b="1" i="1">
                <a:solidFill>
                  <a:srgbClr val="FFFF00"/>
                </a:solidFill>
              </a:rPr>
              <a:t>Іншими словами, спілкування відбувається не ізольовано</a:t>
            </a:r>
            <a:r>
              <a:rPr lang="ru-RU" sz="1600" b="1" i="1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827088" y="2060575"/>
            <a:ext cx="7345362" cy="3816350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Міжособистісні комунікації можуть бути класифіковані як</a:t>
            </a:r>
            <a:r>
              <a:rPr lang="en-US" sz="160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  <a:p>
            <a:endParaRPr lang="en-US" sz="1600">
              <a:solidFill>
                <a:srgbClr val="0000FF"/>
              </a:solidFill>
              <a:cs typeface="Times New Roman" pitchFamily="18" charset="0"/>
            </a:endParaRPr>
          </a:p>
          <a:p>
            <a:pPr marL="1720850" lvl="2" indent="-457200"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Одностороння:</a:t>
            </a:r>
            <a:endParaRPr lang="en-US" sz="1600">
              <a:solidFill>
                <a:srgbClr val="0000FF"/>
              </a:solidFill>
              <a:cs typeface="Times New Roman" pitchFamily="18" charset="0"/>
            </a:endParaRPr>
          </a:p>
          <a:p>
            <a:pPr marL="1720850" lvl="2" indent="-457200">
              <a:buFont typeface="Wingdings" pitchFamily="2" charset="2"/>
              <a:buChar char="Ø"/>
            </a:pPr>
            <a:endParaRPr lang="en-US" sz="1600">
              <a:solidFill>
                <a:srgbClr val="0000FF"/>
              </a:solidFill>
              <a:cs typeface="Times New Roman" pitchFamily="18" charset="0"/>
            </a:endParaRPr>
          </a:p>
          <a:p>
            <a:pPr marL="1720850" lvl="2" indent="-457200">
              <a:buFont typeface="Wingdings" pitchFamily="2" charset="2"/>
              <a:buNone/>
            </a:pPr>
            <a:endParaRPr lang="en-US" sz="1600">
              <a:solidFill>
                <a:srgbClr val="0000FF"/>
              </a:solidFill>
              <a:cs typeface="Times New Roman" pitchFamily="18" charset="0"/>
            </a:endParaRPr>
          </a:p>
          <a:p>
            <a:pPr marL="1720850" lvl="2" indent="-457200"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або</a:t>
            </a:r>
            <a:r>
              <a:rPr lang="en-US" sz="1600">
                <a:solidFill>
                  <a:srgbClr val="0000FF"/>
                </a:solidFill>
                <a:cs typeface="Times New Roman" pitchFamily="18" charset="0"/>
              </a:rPr>
              <a:t> </a:t>
            </a:r>
          </a:p>
          <a:p>
            <a:pPr marL="1720850" lvl="2" indent="-457200">
              <a:buFont typeface="Wingdings" pitchFamily="2" charset="2"/>
              <a:buNone/>
            </a:pPr>
            <a:endParaRPr lang="en-US" sz="1600">
              <a:solidFill>
                <a:srgbClr val="0000FF"/>
              </a:solidFill>
              <a:cs typeface="Times New Roman" pitchFamily="18" charset="0"/>
            </a:endParaRPr>
          </a:p>
          <a:p>
            <a:pPr marL="1720850" lvl="2" indent="-457200"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Двостороння</a:t>
            </a:r>
            <a:r>
              <a:rPr lang="en-US" sz="1600">
                <a:solidFill>
                  <a:srgbClr val="0000FF"/>
                </a:solidFill>
                <a:cs typeface="Times New Roman" pitchFamily="18" charset="0"/>
              </a:rPr>
              <a:t>: </a:t>
            </a:r>
            <a:endParaRPr lang="uk-UA"/>
          </a:p>
          <a:p>
            <a:pPr marL="1720850" lvl="2" indent="-457200"/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539750" y="765175"/>
            <a:ext cx="7777163" cy="649288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66"/>
                </a:solidFill>
              </a:rPr>
              <a:t>Міжособистісні комунікації:</a:t>
            </a:r>
            <a:r>
              <a:rPr lang="uk-UA" sz="1800" b="1">
                <a:solidFill>
                  <a:srgbClr val="FFFF66"/>
                </a:solidFill>
              </a:rPr>
              <a:t> стиль</a:t>
            </a:r>
          </a:p>
        </p:txBody>
      </p:sp>
      <p:pic>
        <p:nvPicPr>
          <p:cNvPr id="20489" name="Picture 10" descr="one way communic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5513" y="2852738"/>
            <a:ext cx="19240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2" descr="two way communic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0738" y="4365625"/>
            <a:ext cx="21018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5" name="AutoShape 5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6" name="AutoShape 6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7" name="AutoShape 7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828675" y="1196975"/>
            <a:ext cx="7415213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Що таке комунікація?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3080" name="Oval 10"/>
          <p:cNvSpPr>
            <a:spLocks noChangeArrowheads="1"/>
          </p:cNvSpPr>
          <p:nvPr/>
        </p:nvSpPr>
        <p:spPr bwMode="auto">
          <a:xfrm>
            <a:off x="2195513" y="2708275"/>
            <a:ext cx="4824412" cy="1511300"/>
          </a:xfrm>
          <a:prstGeom prst="ellipse">
            <a:avLst/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0000FF"/>
                </a:solidFill>
              </a:rPr>
              <a:t>Словник визначає спілкування як діяльність "відправлення, одержання або обмін інформацією та ідеями”</a:t>
            </a:r>
            <a:endParaRPr lang="it-IT" sz="1600">
              <a:solidFill>
                <a:srgbClr val="0000FF"/>
              </a:solidFill>
            </a:endParaRPr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1619250" y="5300663"/>
            <a:ext cx="5976938" cy="64770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FFFF"/>
                </a:solidFill>
                <a:cs typeface="Times New Roman" pitchFamily="18" charset="0"/>
              </a:rPr>
              <a:t>Комунікація є типовою поведінкою людини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827088" y="1844675"/>
            <a:ext cx="7345362" cy="1871663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Під час односторонньої комунікації відправник передає інформацію у вигляді напряму, без очікування на обговорення та зворотного зв'язку.</a:t>
            </a:r>
            <a:br>
              <a:rPr lang="uk-UA" sz="1600">
                <a:solidFill>
                  <a:srgbClr val="0000FF"/>
                </a:solidFill>
                <a:cs typeface="Times New Roman" pitchFamily="18" charset="0"/>
              </a:rPr>
            </a:b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/>
            </a:r>
            <a:br>
              <a:rPr lang="uk-UA" sz="1600">
                <a:solidFill>
                  <a:srgbClr val="0000FF"/>
                </a:solidFill>
                <a:cs typeface="Times New Roman" pitchFamily="18" charset="0"/>
              </a:rPr>
            </a:br>
            <a:r>
              <a:rPr lang="uk-UA" sz="1600" i="1">
                <a:solidFill>
                  <a:srgbClr val="0000FF"/>
                </a:solidFill>
                <a:cs typeface="Times New Roman" pitchFamily="18" charset="0"/>
              </a:rPr>
              <a:t>(Наприклад, керівник інформує співробітників про те, що обговорення підсумків про підготовку певного завдання має бути на наступний день).</a:t>
            </a:r>
          </a:p>
          <a:p>
            <a:endParaRPr lang="en-US" sz="16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539750" y="765175"/>
            <a:ext cx="7777163" cy="649288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66"/>
                </a:solidFill>
              </a:rPr>
              <a:t>Міжособистісні комунікації: </a:t>
            </a:r>
            <a:r>
              <a:rPr lang="uk-UA" sz="1800" b="1">
                <a:solidFill>
                  <a:srgbClr val="FFFF66"/>
                </a:solidFill>
              </a:rPr>
              <a:t>стиль</a:t>
            </a:r>
          </a:p>
        </p:txBody>
      </p:sp>
      <p:sp>
        <p:nvSpPr>
          <p:cNvPr id="21513" name="Oval 11"/>
          <p:cNvSpPr>
            <a:spLocks noChangeArrowheads="1"/>
          </p:cNvSpPr>
          <p:nvPr/>
        </p:nvSpPr>
        <p:spPr bwMode="auto">
          <a:xfrm>
            <a:off x="611188" y="4508500"/>
            <a:ext cx="7848600" cy="208915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just"/>
            <a:r>
              <a:rPr lang="uk-UA" sz="1600" b="1" i="1">
                <a:solidFill>
                  <a:srgbClr val="FFFF00"/>
                </a:solidFill>
              </a:rPr>
              <a:t>Односторонній зв'язок швидший і простіший для відправника - (оскільки він не має справи із запитаннями або з незгодою одержувача). Цим, як правило, зловживають авторитарні керівники державно-управлінської сфери</a:t>
            </a:r>
          </a:p>
        </p:txBody>
      </p:sp>
      <p:pic>
        <p:nvPicPr>
          <p:cNvPr id="21514" name="Picture 12" descr="one way communicati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3789363"/>
            <a:ext cx="17986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827088" y="2060575"/>
            <a:ext cx="7345362" cy="216058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Двосторонній зв'язок 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включає в себе обмін інформацією між двома або більше сторонами під час конструктивного обміну думками.</a:t>
            </a:r>
          </a:p>
          <a:p>
            <a:endParaRPr lang="uk-UA" sz="100"/>
          </a:p>
          <a:p>
            <a:r>
              <a:rPr lang="uk-UA" sz="1600" i="1">
                <a:solidFill>
                  <a:srgbClr val="0000FF"/>
                </a:solidFill>
                <a:cs typeface="Times New Roman" pitchFamily="18" charset="0"/>
              </a:rPr>
              <a:t>(Наприклад, керівник проводить наради для того, щоб встановити терміни на виконання завдань).</a:t>
            </a:r>
          </a:p>
          <a:p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Двостороння комунікація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 означає, що відправник сприйняв інформацію і готовий дати відповідь встановлюючи зворотній зв'язок.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539750" y="836613"/>
            <a:ext cx="7777163" cy="649287"/>
          </a:xfrm>
          <a:prstGeom prst="ellipse">
            <a:avLst/>
          </a:prstGeom>
          <a:solidFill>
            <a:srgbClr val="66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66"/>
                </a:solidFill>
              </a:rPr>
              <a:t>Міжособистісні комунікації:</a:t>
            </a:r>
            <a:r>
              <a:rPr lang="uk-UA" sz="1800" b="1">
                <a:solidFill>
                  <a:srgbClr val="FFFF66"/>
                </a:solidFill>
              </a:rPr>
              <a:t> стиль</a:t>
            </a: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539750" y="4797425"/>
            <a:ext cx="6335713" cy="17272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r>
              <a:rPr lang="uk-UA" sz="1600" b="1" i="1">
                <a:solidFill>
                  <a:srgbClr val="FFFF66"/>
                </a:solidFill>
              </a:rPr>
              <a:t>Хоча це складніше і вимагає більше часу для відправника, ніж при односторонньому зв'язку, але забезпечує більш точне уявлення про повідомлення.</a:t>
            </a:r>
          </a:p>
        </p:txBody>
      </p:sp>
      <p:pic>
        <p:nvPicPr>
          <p:cNvPr id="22538" name="Picture 11" descr="two way communicatio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4221163"/>
            <a:ext cx="19145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93574" name="Rectangle 6"/>
          <p:cNvSpPr>
            <a:spLocks noChangeArrowheads="1"/>
          </p:cNvSpPr>
          <p:nvPr/>
        </p:nvSpPr>
        <p:spPr bwMode="auto">
          <a:xfrm>
            <a:off x="755650" y="1773238"/>
            <a:ext cx="7272338" cy="3384550"/>
          </a:xfrm>
          <a:prstGeom prst="rect">
            <a:avLst/>
          </a:prstGeom>
          <a:solidFill>
            <a:srgbClr val="FFFF00"/>
          </a:solidFill>
          <a:ln w="254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180975" lvl="1" indent="-1588">
              <a:tabLst>
                <a:tab pos="714375" algn="l"/>
                <a:tab pos="990600" algn="l"/>
              </a:tabLst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Зв'язок грає ключову роль в успіху будь-якого працівника, програми дій чи політики. Внутрішня комунікація допомагає досягти бажаних результатів як для співробітника так і організації в різних формах:</a:t>
            </a:r>
          </a:p>
          <a:p>
            <a:pPr marL="182563" lvl="1" indent="446088"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Висхідні комунікації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 (від працівників до керівника) надають інформацію про співробітника його потреби, цінності, погляди і думки. Це дозволяє організаціям вибирати й адаптувати політику управління персоналом для задоволення конкретних потреб своїх співробітників.</a:t>
            </a:r>
          </a:p>
          <a:p>
            <a:pPr marL="182563" lvl="1" indent="446088">
              <a:buFont typeface="Wingdings" pitchFamily="2" charset="2"/>
              <a:buChar char="Ø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Низхідні комунікації 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(від керівника до співробітників) можуть збільшити використання спеціальних програм на робочому місці, роблячи співробітників наявними, керівництво демонструє, що підтримує і високо оцінює роботу підлеглих та їх самих.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539750" y="836613"/>
            <a:ext cx="7777163" cy="360362"/>
          </a:xfrm>
          <a:prstGeom prst="ellipse">
            <a:avLst/>
          </a:prstGeom>
          <a:solidFill>
            <a:srgbClr val="006666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66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66"/>
                </a:solidFill>
              </a:rPr>
              <a:t>Внутрішня комунікація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331913" y="5445125"/>
            <a:ext cx="6264275" cy="936625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 i="1">
                <a:solidFill>
                  <a:srgbClr val="FFFF00"/>
                </a:solidFill>
              </a:rPr>
              <a:t>Зовнішні комунікації не можуть бути реалізовані ефективно без ефективних внутрішніх комунікацій.</a:t>
            </a:r>
            <a:endParaRPr lang="it-IT" sz="1600" b="1" i="1">
              <a:solidFill>
                <a:srgbClr val="FFFF00"/>
              </a:solidFill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-4763"/>
            <a:ext cx="184150" cy="831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95622" name="Rectangle 6"/>
          <p:cNvSpPr>
            <a:spLocks noChangeArrowheads="1"/>
          </p:cNvSpPr>
          <p:nvPr/>
        </p:nvSpPr>
        <p:spPr bwMode="auto">
          <a:xfrm>
            <a:off x="755650" y="1773238"/>
            <a:ext cx="7272338" cy="4392612"/>
          </a:xfrm>
          <a:prstGeom prst="rect">
            <a:avLst/>
          </a:prstGeom>
          <a:solidFill>
            <a:srgbClr val="FFFF00"/>
          </a:solidFill>
          <a:ln w="254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0" lvl="1">
              <a:defRPr/>
            </a:pPr>
            <a:r>
              <a:rPr lang="uk-U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Внутрішня комунікація має вирішувати такі завдання:</a:t>
            </a: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Мотивація співробітників 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до реалізації  стратегії публічної адміністрації</a:t>
            </a: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Зміцнення почуття приналежності 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до публічної адміністрації </a:t>
            </a: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Заохочувати зв'язки 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між зацікавленими департаментами адміністрації</a:t>
            </a: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Стимулювати творчість</a:t>
            </a:r>
            <a:endParaRPr lang="uk-UA" sz="1600" dirty="0">
              <a:solidFill>
                <a:srgbClr val="0000FF"/>
              </a:solidFill>
              <a:cs typeface="Times New Roman" pitchFamily="18" charset="0"/>
            </a:endParaRP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Активізація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 різних етапів трудової діяльності</a:t>
            </a: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Поліпшення співпраці 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та взаємодії між усіма зацікавленими департаментами</a:t>
            </a: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 Поширення позитивного іміджу 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адміністрації через поведінку та ставлення</a:t>
            </a:r>
          </a:p>
          <a:p>
            <a:pPr marL="0" lvl="1">
              <a:buFont typeface="Wingdings" pitchFamily="2" charset="2"/>
              <a:buChar char="Ø"/>
              <a:defRPr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Підрозділам, що займаються внутрішніми зв'язками створити </a:t>
            </a:r>
            <a:r>
              <a:rPr lang="uk-UA" sz="1600" b="1" dirty="0">
                <a:solidFill>
                  <a:srgbClr val="0000FF"/>
                </a:solidFill>
                <a:cs typeface="Times New Roman" pitchFamily="18" charset="0"/>
              </a:rPr>
              <a:t>ідентичність всередині і зовні </a:t>
            </a: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різних установ. 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39750" y="908050"/>
            <a:ext cx="7777163" cy="360363"/>
          </a:xfrm>
          <a:prstGeom prst="ellipse">
            <a:avLst/>
          </a:prstGeom>
          <a:solidFill>
            <a:srgbClr val="006666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66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66"/>
                </a:solidFill>
              </a:rPr>
              <a:t>Внутрішні комунікації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-4763"/>
            <a:ext cx="184150" cy="831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39750" y="836613"/>
            <a:ext cx="7777163" cy="576262"/>
          </a:xfrm>
          <a:prstGeom prst="ellipse">
            <a:avLst/>
          </a:prstGeom>
          <a:solidFill>
            <a:srgbClr val="CC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66"/>
                </a:solidFill>
              </a:rPr>
              <a:t>Зовнішня комунікація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-4763"/>
            <a:ext cx="184150" cy="831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971550" y="2133600"/>
            <a:ext cx="6985000" cy="30956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Зовнішня комунікація 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це обмін інформацією та повідомленнями між організацією з іншими організаціями, групами чи окремими особами за межами її формальної структури.</a:t>
            </a:r>
            <a:br>
              <a:rPr lang="uk-UA" sz="1600">
                <a:solidFill>
                  <a:srgbClr val="0000FF"/>
                </a:solidFill>
                <a:cs typeface="Times New Roman" pitchFamily="18" charset="0"/>
              </a:rPr>
            </a:br>
            <a:endParaRPr lang="uk-UA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Цілі зовнішньої комунікації 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це сприяння співробітництву і створення сприятливого іміджу організації  та послуг для потенційних і реальних споживачів і суспільства в цілому.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539750" y="981075"/>
            <a:ext cx="7777163" cy="576263"/>
          </a:xfrm>
          <a:prstGeom prst="ellipse">
            <a:avLst/>
          </a:prstGeom>
          <a:solidFill>
            <a:srgbClr val="CC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66"/>
                </a:solidFill>
              </a:rPr>
              <a:t>Зовнішня комунікація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-4763"/>
            <a:ext cx="184150" cy="831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971550" y="2133600"/>
            <a:ext cx="6985000" cy="388778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457200" indent="-457200"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Різні </a:t>
            </a:r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канали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 можуть бути використані </a:t>
            </a:r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для зовнішніх комунікацій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зустрічі </a:t>
            </a:r>
            <a:r>
              <a:rPr lang="en-US" sz="1600">
                <a:solidFill>
                  <a:srgbClr val="0000FF"/>
                </a:solidFill>
                <a:cs typeface="Times New Roman" pitchFamily="18" charset="0"/>
              </a:rPr>
              <a:t>face-to-face </a:t>
            </a:r>
            <a:endParaRPr lang="uk-UA" sz="1600">
              <a:solidFill>
                <a:srgbClr val="0000FF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друковані або електронні ЗМІ</a:t>
            </a:r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електронні комунікаційні технології, такі як Інтернет.</a:t>
            </a:r>
            <a:endParaRPr lang="uk-UA" sz="1600"/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endParaRPr lang="uk-UA" sz="1600">
              <a:solidFill>
                <a:srgbClr val="0000FF"/>
              </a:solidFill>
              <a:cs typeface="Times New Roman" pitchFamily="18" charset="0"/>
            </a:endParaRPr>
          </a:p>
          <a:p>
            <a:pPr marL="457200" indent="-457200">
              <a:tabLst>
                <a:tab pos="542925" algn="l"/>
              </a:tabLst>
            </a:pPr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Зовнішня комунікація 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включає в себе також</a:t>
            </a:r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області </a:t>
            </a:r>
            <a:r>
              <a:rPr lang="en-US" sz="1600">
                <a:solidFill>
                  <a:srgbClr val="0000FF"/>
                </a:solidFill>
                <a:cs typeface="Times New Roman" pitchFamily="18" charset="0"/>
              </a:rPr>
              <a:t>PR</a:t>
            </a:r>
            <a:endParaRPr lang="uk-UA" sz="1600">
              <a:solidFill>
                <a:srgbClr val="0000FF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по зв'язках зі ЗМІ</a:t>
            </a:r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рекламу</a:t>
            </a:r>
          </a:p>
          <a:p>
            <a:pPr marL="457200" indent="-457200">
              <a:buFont typeface="Wingdings" pitchFamily="2" charset="2"/>
              <a:buChar char="Ø"/>
              <a:tabLst>
                <a:tab pos="542925" algn="l"/>
              </a:tabLst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управління маркетингом</a:t>
            </a:r>
          </a:p>
        </p:txBody>
      </p:sp>
      <p:pic>
        <p:nvPicPr>
          <p:cNvPr id="26633" name="Picture 9" descr="comunicazion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4292600"/>
            <a:ext cx="13239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755650" y="1196975"/>
            <a:ext cx="7777163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  <a:cs typeface="Times New Roman" pitchFamily="18" charset="0"/>
              </a:rPr>
              <a:t>Інституціональні зв'язки державного управління</a:t>
            </a:r>
          </a:p>
        </p:txBody>
      </p:sp>
      <p:sp>
        <p:nvSpPr>
          <p:cNvPr id="27656" name="Oval 14"/>
          <p:cNvSpPr>
            <a:spLocks noChangeArrowheads="1"/>
          </p:cNvSpPr>
          <p:nvPr/>
        </p:nvSpPr>
        <p:spPr bwMode="auto">
          <a:xfrm>
            <a:off x="900113" y="2349500"/>
            <a:ext cx="7416800" cy="1511300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0000FF"/>
                </a:solidFill>
              </a:rPr>
              <a:t>Метою зв'язку органів державного управління буде </a:t>
            </a:r>
            <a:r>
              <a:rPr lang="uk-UA" sz="1600" b="1" i="1" u="sng">
                <a:solidFill>
                  <a:srgbClr val="0000FF"/>
                </a:solidFill>
              </a:rPr>
              <a:t>служіння громадським інтересам</a:t>
            </a:r>
            <a:r>
              <a:rPr lang="uk-UA" sz="1600" b="1" i="1">
                <a:solidFill>
                  <a:srgbClr val="0000FF"/>
                </a:solidFill>
              </a:rPr>
              <a:t>, незалежно від того, якою є організація, що поширює інформацію</a:t>
            </a:r>
          </a:p>
          <a:p>
            <a:pPr algn="ctr" eaLnBrk="1" hangingPunct="1">
              <a:spcBef>
                <a:spcPct val="0"/>
              </a:spcBef>
            </a:pPr>
            <a:endParaRPr lang="it-IT" sz="1600">
              <a:solidFill>
                <a:srgbClr val="0000FF"/>
              </a:solidFill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1116013" y="4508500"/>
            <a:ext cx="6985000" cy="1008063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r>
              <a:rPr lang="uk-UA" sz="1600" b="1">
                <a:solidFill>
                  <a:srgbClr val="0000FF"/>
                </a:solidFill>
              </a:rPr>
              <a:t>Таким чином, вона включає в себе комунікативні дії, спрямовані на громадянське суспільство і які завжди піддаються оцінці з боку громадянського суспільства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755650" y="1125538"/>
            <a:ext cx="7777163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  <a:cs typeface="Times New Roman" pitchFamily="18" charset="0"/>
              </a:rPr>
              <a:t>Інституціональні зв'язки державного управління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900113" y="2349500"/>
            <a:ext cx="7416800" cy="1511300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r>
              <a:rPr lang="uk-UA" sz="1800" b="1" i="1">
                <a:solidFill>
                  <a:srgbClr val="0000FF"/>
                </a:solidFill>
                <a:cs typeface="Times New Roman" pitchFamily="18" charset="0"/>
              </a:rPr>
              <a:t>Ключовим елементом цього виду зв'язку є зв'язок між державною адміністрацією та громадянином.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116013" y="4508500"/>
            <a:ext cx="6985000" cy="1008063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0000FF"/>
                </a:solidFill>
                <a:cs typeface="Times New Roman" pitchFamily="18" charset="0"/>
              </a:rPr>
              <a:t>Державне управління повинне служити громадянам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0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bg-BG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3059113" y="1079500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8"/>
          <p:cNvSpPr>
            <a:spLocks noChangeArrowheads="1"/>
          </p:cNvSpPr>
          <p:nvPr/>
        </p:nvSpPr>
        <p:spPr bwMode="auto">
          <a:xfrm>
            <a:off x="539750" y="1268413"/>
            <a:ext cx="8064500" cy="72072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  <a:cs typeface="Times New Roman" pitchFamily="18" charset="0"/>
              </a:rPr>
              <a:t>Інституціональні зв'язки державного управління</a:t>
            </a:r>
            <a:r>
              <a:rPr lang="it-IT" sz="1800" b="1">
                <a:solidFill>
                  <a:srgbClr val="00FFFF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1042988" y="4005263"/>
            <a:ext cx="7200900" cy="1439862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r>
              <a:rPr lang="uk-UA" sz="1800" b="1">
                <a:solidFill>
                  <a:srgbClr val="0000FF"/>
                </a:solidFill>
              </a:rPr>
              <a:t>Державне управління на службі громадян має забезпечити чіткий зв'язок при написанні простою мовою, яка може бути зрозумілою для усіх.</a:t>
            </a:r>
          </a:p>
        </p:txBody>
      </p:sp>
      <p:sp>
        <p:nvSpPr>
          <p:cNvPr id="29705" name="Овал 9"/>
          <p:cNvSpPr>
            <a:spLocks noChangeArrowheads="1"/>
          </p:cNvSpPr>
          <p:nvPr/>
        </p:nvSpPr>
        <p:spPr bwMode="auto">
          <a:xfrm>
            <a:off x="2987675" y="2276475"/>
            <a:ext cx="3384550" cy="1298575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800" b="1" i="1">
                <a:solidFill>
                  <a:srgbClr val="C00000"/>
                </a:solidFill>
              </a:rPr>
              <a:t>Спрощення адміністративних процедур</a:t>
            </a:r>
            <a:endParaRPr lang="ru-RU" sz="1800" b="1" i="1">
              <a:solidFill>
                <a:srgbClr val="C00000"/>
              </a:solidFill>
            </a:endParaRPr>
          </a:p>
        </p:txBody>
      </p:sp>
      <p:sp>
        <p:nvSpPr>
          <p:cNvPr id="29706" name="Овал 10"/>
          <p:cNvSpPr>
            <a:spLocks noChangeArrowheads="1"/>
          </p:cNvSpPr>
          <p:nvPr/>
        </p:nvSpPr>
        <p:spPr bwMode="auto">
          <a:xfrm>
            <a:off x="3708400" y="2349500"/>
            <a:ext cx="1871663" cy="215900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467600" cy="4032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cs typeface="Times New Roman" pitchFamily="18" charset="0"/>
            </a:endParaRPr>
          </a:p>
        </p:txBody>
      </p:sp>
      <p:sp>
        <p:nvSpPr>
          <p:cNvPr id="30723" name="AutoShape 4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4" name="AutoShape 5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5" name="AutoShape 6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6" name="AutoShape 7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bg-BG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30728" name="Rectangle 9"/>
          <p:cNvSpPr>
            <a:spLocks noChangeArrowheads="1"/>
          </p:cNvSpPr>
          <p:nvPr/>
        </p:nvSpPr>
        <p:spPr bwMode="auto">
          <a:xfrm>
            <a:off x="3059113" y="1079500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9" name="Rectangle 10"/>
          <p:cNvSpPr>
            <a:spLocks noChangeArrowheads="1"/>
          </p:cNvSpPr>
          <p:nvPr/>
        </p:nvSpPr>
        <p:spPr bwMode="auto">
          <a:xfrm>
            <a:off x="323850" y="1052513"/>
            <a:ext cx="8515350" cy="528637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</a:rPr>
              <a:t>Значення  інституційного зв'язку в державному управлінні</a:t>
            </a:r>
          </a:p>
        </p:txBody>
      </p:sp>
      <p:sp>
        <p:nvSpPr>
          <p:cNvPr id="30730" name="Rectangle 11"/>
          <p:cNvSpPr>
            <a:spLocks noChangeArrowheads="1"/>
          </p:cNvSpPr>
          <p:nvPr/>
        </p:nvSpPr>
        <p:spPr bwMode="auto">
          <a:xfrm>
            <a:off x="755650" y="2276475"/>
            <a:ext cx="7777163" cy="273685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uk-UA" sz="1800">
                <a:solidFill>
                  <a:srgbClr val="0000FF"/>
                </a:solidFill>
              </a:rPr>
              <a:t>Комунікація між адміністрацією і громадянином означає бути на боці громадянина, в тому сенсі, бачити і говорити з громадянином</a:t>
            </a:r>
          </a:p>
          <a:p>
            <a:pPr marL="361950" indent="-361950">
              <a:buFont typeface="Wingdings" pitchFamily="2" charset="2"/>
              <a:buChar char="Ø"/>
            </a:pPr>
            <a:r>
              <a:rPr lang="uk-UA" sz="1800">
                <a:solidFill>
                  <a:srgbClr val="0000FF"/>
                </a:solidFill>
              </a:rPr>
              <a:t>Комунікація має перетворити громадян з пасивних одержувачів рішень в активних і мотивованих гравців</a:t>
            </a:r>
          </a:p>
          <a:p>
            <a:pPr marL="361950" indent="-361950">
              <a:buFont typeface="Wingdings" pitchFamily="2" charset="2"/>
              <a:buChar char="Ø"/>
            </a:pPr>
            <a:r>
              <a:rPr lang="uk-UA" sz="1800">
                <a:solidFill>
                  <a:srgbClr val="0000FF"/>
                </a:solidFill>
              </a:rPr>
              <a:t>Комунікація має бути налагоджена таким чином, щоб громадянин був почутий та мав можливість реалізувати своє громадянське право</a:t>
            </a:r>
          </a:p>
        </p:txBody>
      </p:sp>
      <p:pic>
        <p:nvPicPr>
          <p:cNvPr id="30731" name="Picture 12" descr="ascolto-dia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4150" y="5300663"/>
            <a:ext cx="115411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55650" y="1052513"/>
            <a:ext cx="7415213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Що таке комунікація? 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971550" y="2492375"/>
            <a:ext cx="7013575" cy="18002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Спілкування це обмін сигналами (слова або поведінка) між двома суб'єктами: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Хто посилає повідомлення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 marL="673100" lvl="1" indent="-21590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Ø"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Хто приймає повідомлення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</p:txBody>
      </p:sp>
      <p:pic>
        <p:nvPicPr>
          <p:cNvPr id="4105" name="Picture 10" descr="comunicazi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6213" y="4803775"/>
            <a:ext cx="11715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467600" cy="4032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cs typeface="Times New Roman" pitchFamily="18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59113" y="1079500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611188" y="765175"/>
            <a:ext cx="7848600" cy="7905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  <a:cs typeface="Times New Roman" pitchFamily="18" charset="0"/>
              </a:rPr>
              <a:t>Інституційним комунікаціям в державному управлінні мають сприяти такі процеси: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987675" y="4500563"/>
            <a:ext cx="184150" cy="306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619250" y="3011488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268538" y="4175125"/>
            <a:ext cx="184150" cy="30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3563938" y="4391025"/>
            <a:ext cx="260350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1619250" y="4354513"/>
            <a:ext cx="1490663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2700338" y="4400550"/>
            <a:ext cx="260350" cy="433388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539750" y="2133600"/>
            <a:ext cx="1944688" cy="574675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>
                <a:solidFill>
                  <a:srgbClr val="0000FF"/>
                </a:solidFill>
              </a:rPr>
              <a:t>Сприяння змінам</a:t>
            </a:r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395288" y="3068638"/>
            <a:ext cx="2160587" cy="503237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Управління територією</a:t>
            </a:r>
          </a:p>
        </p:txBody>
      </p:sp>
      <p:sp>
        <p:nvSpPr>
          <p:cNvPr id="31761" name="Oval 17"/>
          <p:cNvSpPr>
            <a:spLocks noChangeArrowheads="1"/>
          </p:cNvSpPr>
          <p:nvPr/>
        </p:nvSpPr>
        <p:spPr bwMode="auto">
          <a:xfrm>
            <a:off x="323850" y="3933825"/>
            <a:ext cx="2160588" cy="576263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Реорганізація послуг</a:t>
            </a:r>
          </a:p>
        </p:txBody>
      </p:sp>
      <p:sp>
        <p:nvSpPr>
          <p:cNvPr id="31762" name="Oval 18"/>
          <p:cNvSpPr>
            <a:spLocks noChangeArrowheads="1"/>
          </p:cNvSpPr>
          <p:nvPr/>
        </p:nvSpPr>
        <p:spPr bwMode="auto">
          <a:xfrm>
            <a:off x="323850" y="4797425"/>
            <a:ext cx="2160588" cy="576263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Перерозподіл ресурсів</a:t>
            </a:r>
          </a:p>
        </p:txBody>
      </p:sp>
      <p:sp>
        <p:nvSpPr>
          <p:cNvPr id="31763" name="Oval 19"/>
          <p:cNvSpPr>
            <a:spLocks noChangeArrowheads="1"/>
          </p:cNvSpPr>
          <p:nvPr/>
        </p:nvSpPr>
        <p:spPr bwMode="auto">
          <a:xfrm>
            <a:off x="2916238" y="5661025"/>
            <a:ext cx="3097212" cy="936625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Виділяти роботу окремих осіб та апарату</a:t>
            </a:r>
          </a:p>
        </p:txBody>
      </p:sp>
      <p:sp>
        <p:nvSpPr>
          <p:cNvPr id="31764" name="Oval 20"/>
          <p:cNvSpPr>
            <a:spLocks noChangeArrowheads="1"/>
          </p:cNvSpPr>
          <p:nvPr/>
        </p:nvSpPr>
        <p:spPr bwMode="auto">
          <a:xfrm>
            <a:off x="395288" y="5661025"/>
            <a:ext cx="2016125" cy="649288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Перегляд процедур</a:t>
            </a:r>
          </a:p>
        </p:txBody>
      </p:sp>
      <p:sp>
        <p:nvSpPr>
          <p:cNvPr id="31765" name="Oval 22"/>
          <p:cNvSpPr>
            <a:spLocks noChangeArrowheads="1"/>
          </p:cNvSpPr>
          <p:nvPr/>
        </p:nvSpPr>
        <p:spPr bwMode="auto">
          <a:xfrm>
            <a:off x="6011863" y="4651375"/>
            <a:ext cx="2592387" cy="865188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Спрощення адміністративних процедур</a:t>
            </a:r>
          </a:p>
        </p:txBody>
      </p:sp>
      <p:sp>
        <p:nvSpPr>
          <p:cNvPr id="31766" name="Oval 23"/>
          <p:cNvSpPr>
            <a:spLocks noChangeArrowheads="1"/>
          </p:cNvSpPr>
          <p:nvPr/>
        </p:nvSpPr>
        <p:spPr bwMode="auto">
          <a:xfrm>
            <a:off x="5940425" y="3357563"/>
            <a:ext cx="2592388" cy="647700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Спрощення мови</a:t>
            </a:r>
          </a:p>
        </p:txBody>
      </p:sp>
      <p:sp>
        <p:nvSpPr>
          <p:cNvPr id="31767" name="Oval 24"/>
          <p:cNvSpPr>
            <a:spLocks noChangeArrowheads="1"/>
          </p:cNvSpPr>
          <p:nvPr/>
        </p:nvSpPr>
        <p:spPr bwMode="auto">
          <a:xfrm>
            <a:off x="5724525" y="2205038"/>
            <a:ext cx="2951163" cy="792162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>
                <a:solidFill>
                  <a:srgbClr val="0000FF"/>
                </a:solidFill>
              </a:rPr>
              <a:t>Надання та сприйняття послуг установою</a:t>
            </a:r>
          </a:p>
        </p:txBody>
      </p:sp>
      <p:sp>
        <p:nvSpPr>
          <p:cNvPr id="31768" name="Oval 25"/>
          <p:cNvSpPr>
            <a:spLocks noChangeArrowheads="1"/>
          </p:cNvSpPr>
          <p:nvPr/>
        </p:nvSpPr>
        <p:spPr bwMode="auto">
          <a:xfrm>
            <a:off x="3492500" y="2133600"/>
            <a:ext cx="1655763" cy="792163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>
                <a:solidFill>
                  <a:srgbClr val="0000FF"/>
                </a:solidFill>
              </a:rPr>
              <a:t>Слухати людей</a:t>
            </a:r>
          </a:p>
        </p:txBody>
      </p:sp>
      <p:sp>
        <p:nvSpPr>
          <p:cNvPr id="31769" name="Oval 26"/>
          <p:cNvSpPr>
            <a:spLocks noChangeArrowheads="1"/>
          </p:cNvSpPr>
          <p:nvPr/>
        </p:nvSpPr>
        <p:spPr bwMode="auto">
          <a:xfrm>
            <a:off x="3348038" y="3284538"/>
            <a:ext cx="2016125" cy="720725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>
                <a:solidFill>
                  <a:srgbClr val="0000FF"/>
                </a:solidFill>
              </a:rPr>
              <a:t>Відновлення етики та цінностей</a:t>
            </a:r>
          </a:p>
        </p:txBody>
      </p:sp>
      <p:sp>
        <p:nvSpPr>
          <p:cNvPr id="31770" name="Oval 27"/>
          <p:cNvSpPr>
            <a:spLocks noChangeArrowheads="1"/>
          </p:cNvSpPr>
          <p:nvPr/>
        </p:nvSpPr>
        <p:spPr bwMode="auto">
          <a:xfrm>
            <a:off x="3059113" y="4292600"/>
            <a:ext cx="2592387" cy="1081088"/>
          </a:xfrm>
          <a:prstGeom prst="ellipse">
            <a:avLst/>
          </a:prstGeom>
          <a:solidFill>
            <a:srgbClr val="00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>
                <a:solidFill>
                  <a:srgbClr val="0000FF"/>
                </a:solidFill>
              </a:rPr>
              <a:t>Повага до особистості громадянина і співробітника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467600" cy="4032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cs typeface="Times New Roman" pitchFamily="18" charset="0"/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059113" y="1079500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611188" y="1125538"/>
            <a:ext cx="7848600" cy="7905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  <a:cs typeface="Times New Roman" pitchFamily="18" charset="0"/>
              </a:rPr>
              <a:t>Важливо пам'ятати, що ...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987675" y="4500563"/>
            <a:ext cx="184150" cy="306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619250" y="3011488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2268538" y="4175125"/>
            <a:ext cx="184150" cy="30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3563938" y="4391025"/>
            <a:ext cx="260350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1619250" y="4354513"/>
            <a:ext cx="1490663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2700338" y="4400550"/>
            <a:ext cx="260350" cy="433388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900113" y="2419350"/>
            <a:ext cx="7127875" cy="33147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marL="895350" lvl="1" indent="-222250">
              <a:buClr>
                <a:srgbClr val="0000FF"/>
              </a:buClr>
              <a:buFont typeface="Wingdings" pitchFamily="2" charset="2"/>
              <a:buChar char="Ø"/>
              <a:tabLst>
                <a:tab pos="85725" algn="l"/>
              </a:tabLst>
            </a:pPr>
            <a:r>
              <a:rPr lang="uk-UA" sz="1800">
                <a:solidFill>
                  <a:srgbClr val="0000FF"/>
                </a:solidFill>
              </a:rPr>
              <a:t>Комунікації не можуть компенсувати кошти або послуги, бо їх завжди не вистачає або взагалі відсутні</a:t>
            </a:r>
          </a:p>
          <a:p>
            <a:pPr marL="895350" lvl="1" indent="-222250">
              <a:buClr>
                <a:srgbClr val="0000FF"/>
              </a:buClr>
              <a:buFont typeface="Wingdings" pitchFamily="2" charset="2"/>
              <a:buChar char="Ø"/>
              <a:tabLst>
                <a:tab pos="85725" algn="l"/>
              </a:tabLst>
            </a:pPr>
            <a:r>
              <a:rPr lang="uk-UA" sz="1800">
                <a:solidFill>
                  <a:srgbClr val="0000FF"/>
                </a:solidFill>
              </a:rPr>
              <a:t>Комунікативні засоби допомагають дістатися сутті проблеми</a:t>
            </a:r>
          </a:p>
          <a:p>
            <a:pPr marL="895350" lvl="1" indent="-222250">
              <a:buClr>
                <a:srgbClr val="0000FF"/>
              </a:buClr>
              <a:buFont typeface="Wingdings" pitchFamily="2" charset="2"/>
              <a:buChar char="Ø"/>
              <a:tabLst>
                <a:tab pos="85725" algn="l"/>
              </a:tabLst>
            </a:pPr>
            <a:r>
              <a:rPr lang="uk-UA" sz="1800">
                <a:solidFill>
                  <a:srgbClr val="0000FF"/>
                </a:solidFill>
              </a:rPr>
              <a:t>Комунікація також означає бути в змозі пояснити, затримки та недоліки в адміністративних діях</a:t>
            </a:r>
          </a:p>
          <a:p>
            <a:pPr marL="895350" lvl="1" indent="-222250">
              <a:buClr>
                <a:srgbClr val="0000FF"/>
              </a:buClr>
              <a:buFont typeface="Wingdings" pitchFamily="2" charset="2"/>
              <a:buChar char="Ø"/>
              <a:tabLst>
                <a:tab pos="85725" algn="l"/>
              </a:tabLst>
            </a:pPr>
            <a:r>
              <a:rPr lang="uk-UA" sz="1800">
                <a:solidFill>
                  <a:srgbClr val="0000FF"/>
                </a:solidFill>
              </a:rPr>
              <a:t>Комунікації з громадськістю мають перетворити громадян з пасивних одержувачів рішень в активних гравців мотивованих конкретними інтересами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467600" cy="4032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cs typeface="Times New Roman" pitchFamily="18" charset="0"/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059113" y="1079500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611188" y="836613"/>
            <a:ext cx="7848600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  <a:cs typeface="Times New Roman" pitchFamily="18" charset="0"/>
              </a:rPr>
              <a:t>Важливі відмінності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87675" y="4500563"/>
            <a:ext cx="184150" cy="306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619250" y="3011488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3563938" y="4391025"/>
            <a:ext cx="260350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1619250" y="4354513"/>
            <a:ext cx="1490663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2700338" y="4400550"/>
            <a:ext cx="260350" cy="433388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06" name="Rectangle 15"/>
          <p:cNvSpPr>
            <a:spLocks noChangeArrowheads="1"/>
          </p:cNvSpPr>
          <p:nvPr/>
        </p:nvSpPr>
        <p:spPr bwMode="auto">
          <a:xfrm>
            <a:off x="900113" y="1773238"/>
            <a:ext cx="7056437" cy="576262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marL="895350" lvl="1" indent="-222250" algn="ctr">
              <a:buClr>
                <a:srgbClr val="0000FF"/>
              </a:buClr>
              <a:tabLst>
                <a:tab pos="85725" algn="l"/>
              </a:tabLst>
            </a:pPr>
            <a:r>
              <a:rPr lang="uk-UA" sz="1800" b="1">
                <a:solidFill>
                  <a:srgbClr val="0000FF"/>
                </a:solidFill>
              </a:rPr>
              <a:t>Комунікації з громадськістю можуть бути розділені на три макро рівня:</a:t>
            </a:r>
          </a:p>
        </p:txBody>
      </p:sp>
      <p:sp>
        <p:nvSpPr>
          <p:cNvPr id="33807" name="Oval 16"/>
          <p:cNvSpPr>
            <a:spLocks noChangeArrowheads="1"/>
          </p:cNvSpPr>
          <p:nvPr/>
        </p:nvSpPr>
        <p:spPr bwMode="auto">
          <a:xfrm>
            <a:off x="468313" y="2781300"/>
            <a:ext cx="2447925" cy="719138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00FFFF"/>
                </a:solidFill>
              </a:rPr>
              <a:t>Політичні комунікації</a:t>
            </a:r>
            <a:r>
              <a:rPr lang="en-GB" sz="1600" b="1" i="1">
                <a:solidFill>
                  <a:srgbClr val="00FFFF"/>
                </a:solidFill>
              </a:rPr>
              <a:t> </a:t>
            </a:r>
            <a:endParaRPr lang="it-IT" sz="1600" b="1" i="1">
              <a:solidFill>
                <a:srgbClr val="00FFFF"/>
              </a:solidFill>
            </a:endParaRPr>
          </a:p>
        </p:txBody>
      </p:sp>
      <p:sp>
        <p:nvSpPr>
          <p:cNvPr id="33808" name="Oval 17"/>
          <p:cNvSpPr>
            <a:spLocks noChangeArrowheads="1"/>
          </p:cNvSpPr>
          <p:nvPr/>
        </p:nvSpPr>
        <p:spPr bwMode="auto">
          <a:xfrm>
            <a:off x="468313" y="3860800"/>
            <a:ext cx="2447925" cy="792163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00FFFF"/>
                </a:solidFill>
              </a:rPr>
              <a:t>Соціальні та екологічні комунікації</a:t>
            </a:r>
          </a:p>
        </p:txBody>
      </p:sp>
      <p:sp>
        <p:nvSpPr>
          <p:cNvPr id="33809" name="Oval 18"/>
          <p:cNvSpPr>
            <a:spLocks noChangeArrowheads="1"/>
          </p:cNvSpPr>
          <p:nvPr/>
        </p:nvSpPr>
        <p:spPr bwMode="auto">
          <a:xfrm>
            <a:off x="468313" y="5156200"/>
            <a:ext cx="2447925" cy="79375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 i="1">
                <a:solidFill>
                  <a:srgbClr val="00FFFF"/>
                </a:solidFill>
              </a:rPr>
              <a:t>Інституційні комунікації</a:t>
            </a:r>
            <a:r>
              <a:rPr lang="uk-UA" sz="1600"/>
              <a:t> 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3276600" y="2708275"/>
            <a:ext cx="4751388" cy="720725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r>
              <a:rPr lang="uk-UA" b="1">
                <a:solidFill>
                  <a:srgbClr val="0000FF"/>
                </a:solidFill>
              </a:rPr>
              <a:t>розроблені політичними партіями і політичними організаціями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3275013" y="3787775"/>
            <a:ext cx="4752975" cy="936625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r>
              <a:rPr lang="uk-UA" b="1">
                <a:solidFill>
                  <a:srgbClr val="0000FF"/>
                </a:solidFill>
              </a:rPr>
              <a:t>розроблені організаціями, цілі яких спрямовані до соціально орієнтованої діяльності (асоціації тощо)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3276600" y="5084763"/>
            <a:ext cx="4824413" cy="936625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r>
              <a:rPr lang="uk-UA" b="1">
                <a:solidFill>
                  <a:srgbClr val="0000FF"/>
                </a:solidFill>
              </a:rPr>
              <a:t>розроблені державними організаціями та установами (університети, всі рівні суспільної адміністрації)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467600" cy="4032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cs typeface="Times New Roman" pitchFamily="18" charset="0"/>
            </a:endParaRP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059113" y="1079500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611188" y="1125538"/>
            <a:ext cx="7848600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</a:rPr>
              <a:t>Висновок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987675" y="4500563"/>
            <a:ext cx="184150" cy="306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619250" y="3011488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3563938" y="4391025"/>
            <a:ext cx="260350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1619250" y="4354513"/>
            <a:ext cx="1490663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2700338" y="4400550"/>
            <a:ext cx="260350" cy="433388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827088" y="2276475"/>
            <a:ext cx="7345362" cy="1223963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marL="180975" lvl="1" indent="-1588">
              <a:buClr>
                <a:srgbClr val="0000FF"/>
              </a:buClr>
              <a:tabLst>
                <a:tab pos="85725" algn="l"/>
              </a:tabLst>
            </a:pPr>
            <a:r>
              <a:rPr lang="uk-UA" sz="1600">
                <a:solidFill>
                  <a:srgbClr val="0000FF"/>
                </a:solidFill>
              </a:rPr>
              <a:t>Комунікація має сприяти забезпеченню конституційних прав громадян, завдяки новим технологіям, а також завдяки умінню слухати і вести діалог. Це дозволить змінити дизайн у відносинах з громадянами та адміністрацією.</a:t>
            </a:r>
          </a:p>
        </p:txBody>
      </p:sp>
      <p:sp>
        <p:nvSpPr>
          <p:cNvPr id="34831" name="Oval 19"/>
          <p:cNvSpPr>
            <a:spLocks noChangeArrowheads="1"/>
          </p:cNvSpPr>
          <p:nvPr/>
        </p:nvSpPr>
        <p:spPr bwMode="auto">
          <a:xfrm>
            <a:off x="1042988" y="4268788"/>
            <a:ext cx="2057400" cy="6731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marL="457200" indent="-457200" algn="ctr"/>
            <a:r>
              <a:rPr lang="uk-UA" sz="1800" b="1">
                <a:solidFill>
                  <a:srgbClr val="0000FF"/>
                </a:solidFill>
                <a:latin typeface="Times New Roman" pitchFamily="18" charset="0"/>
              </a:rPr>
              <a:t>Діалог</a:t>
            </a:r>
            <a:endParaRPr lang="it-IT" sz="1800"/>
          </a:p>
        </p:txBody>
      </p:sp>
      <p:sp>
        <p:nvSpPr>
          <p:cNvPr id="34832" name="Oval 20"/>
          <p:cNvSpPr>
            <a:spLocks noChangeArrowheads="1"/>
          </p:cNvSpPr>
          <p:nvPr/>
        </p:nvSpPr>
        <p:spPr bwMode="auto">
          <a:xfrm>
            <a:off x="5683250" y="4221163"/>
            <a:ext cx="2057400" cy="6731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marL="457200" indent="-457200" algn="ctr"/>
            <a:r>
              <a:rPr lang="uk-UA" sz="1800" b="1">
                <a:solidFill>
                  <a:srgbClr val="0000FF"/>
                </a:solidFill>
                <a:latin typeface="Times New Roman" pitchFamily="18" charset="0"/>
              </a:rPr>
              <a:t>Слухання</a:t>
            </a:r>
            <a:endParaRPr lang="it-IT" sz="1800" b="1"/>
          </a:p>
        </p:txBody>
      </p:sp>
      <p:sp>
        <p:nvSpPr>
          <p:cNvPr id="34833" name="AutoShape 21"/>
          <p:cNvSpPr>
            <a:spLocks noChangeArrowheads="1"/>
          </p:cNvSpPr>
          <p:nvPr/>
        </p:nvSpPr>
        <p:spPr bwMode="auto">
          <a:xfrm flipH="1">
            <a:off x="3422650" y="3860800"/>
            <a:ext cx="1828800" cy="571500"/>
          </a:xfrm>
          <a:prstGeom prst="curvedDownArrow">
            <a:avLst>
              <a:gd name="adj1" fmla="val 64000"/>
              <a:gd name="adj2" fmla="val 128000"/>
              <a:gd name="adj3" fmla="val 33333"/>
            </a:avLst>
          </a:prstGeom>
          <a:solidFill>
            <a:srgbClr val="0000FF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4" name="AutoShape 22"/>
          <p:cNvSpPr>
            <a:spLocks noChangeArrowheads="1"/>
          </p:cNvSpPr>
          <p:nvPr/>
        </p:nvSpPr>
        <p:spPr bwMode="auto">
          <a:xfrm>
            <a:off x="3536950" y="4657725"/>
            <a:ext cx="2057400" cy="571500"/>
          </a:xfrm>
          <a:prstGeom prst="curvedUpArrow">
            <a:avLst>
              <a:gd name="adj1" fmla="val 72000"/>
              <a:gd name="adj2" fmla="val 144000"/>
              <a:gd name="adj3" fmla="val 33333"/>
            </a:avLst>
          </a:prstGeom>
          <a:solidFill>
            <a:srgbClr val="0000FF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467600" cy="4032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latin typeface="Arial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it-IT" smtClean="0">
              <a:cs typeface="Times New Roman" pitchFamily="18" charset="0"/>
            </a:endParaRP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059113" y="1079500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611188" y="1125538"/>
            <a:ext cx="7848600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800" b="1">
                <a:solidFill>
                  <a:srgbClr val="00FFFF"/>
                </a:solidFill>
                <a:cs typeface="Times New Roman" pitchFamily="18" charset="0"/>
              </a:rPr>
              <a:t>Контактна інформація</a:t>
            </a:r>
            <a:r>
              <a:rPr lang="it-IT" sz="1800" b="1">
                <a:solidFill>
                  <a:srgbClr val="00FF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987675" y="4500563"/>
            <a:ext cx="184150" cy="306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9250" y="3011488"/>
            <a:ext cx="184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3563938" y="4391025"/>
            <a:ext cx="260350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1619250" y="4354513"/>
            <a:ext cx="1490663" cy="431800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2700338" y="4400550"/>
            <a:ext cx="260350" cy="433388"/>
          </a:xfrm>
          <a:prstGeom prst="ellipse">
            <a:avLst/>
          </a:prstGeom>
          <a:noFill/>
          <a:ln w="12700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755650" y="2349500"/>
            <a:ext cx="7416800" cy="2951163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anchor="ctr">
            <a:flatTx/>
          </a:bodyPr>
          <a:lstStyle/>
          <a:p>
            <a:pPr marL="179388" lvl="1" algn="ctr"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endParaRPr lang="uk-UA" sz="1800" b="1" dirty="0">
              <a:solidFill>
                <a:srgbClr val="0000FF"/>
              </a:solidFill>
            </a:endParaRPr>
          </a:p>
          <a:p>
            <a:pPr marL="179388" lvl="1" algn="ctr"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r>
              <a:rPr lang="uk-UA" sz="1800" b="1" dirty="0">
                <a:solidFill>
                  <a:srgbClr val="0000FF"/>
                </a:solidFill>
              </a:rPr>
              <a:t>Дякую за увагу</a:t>
            </a:r>
            <a:endParaRPr lang="it-IT" sz="1800" b="1" dirty="0">
              <a:solidFill>
                <a:srgbClr val="0000FF"/>
              </a:solidFill>
            </a:endParaRPr>
          </a:p>
          <a:p>
            <a:pPr marL="179388" lvl="1" algn="ctr"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endParaRPr lang="it-IT" sz="1800" b="1" dirty="0">
              <a:solidFill>
                <a:srgbClr val="0000FF"/>
              </a:solidFill>
            </a:endParaRPr>
          </a:p>
          <a:p>
            <a:pPr marL="179388" lvl="1" algn="ctr">
              <a:lnSpc>
                <a:spcPct val="50000"/>
              </a:lnSpc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r>
              <a:rPr lang="uk-UA" sz="1800" b="1" dirty="0">
                <a:solidFill>
                  <a:srgbClr val="0000FF"/>
                </a:solidFill>
              </a:rPr>
              <a:t>Наталія Олександрівна </a:t>
            </a:r>
            <a:r>
              <a:rPr lang="uk-UA" sz="1800" b="1" dirty="0" err="1">
                <a:solidFill>
                  <a:srgbClr val="0000FF"/>
                </a:solidFill>
              </a:rPr>
              <a:t>Алюшина</a:t>
            </a:r>
            <a:endParaRPr lang="en-US" sz="1800" b="1" dirty="0">
              <a:solidFill>
                <a:srgbClr val="0000FF"/>
              </a:solidFill>
            </a:endParaRPr>
          </a:p>
          <a:p>
            <a:pPr marL="179388" lvl="1" algn="ctr">
              <a:lnSpc>
                <a:spcPct val="50000"/>
              </a:lnSpc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r>
              <a:rPr lang="uk-UA" sz="1800" b="1" dirty="0">
                <a:solidFill>
                  <a:srgbClr val="0000FF"/>
                </a:solidFill>
              </a:rPr>
              <a:t>кафедра державного управління і менеджменту</a:t>
            </a:r>
            <a:endParaRPr lang="en-US" sz="1800" b="1" dirty="0">
              <a:solidFill>
                <a:srgbClr val="0000FF"/>
              </a:solidFill>
            </a:endParaRPr>
          </a:p>
          <a:p>
            <a:pPr marL="179388" lvl="1" algn="ctr">
              <a:lnSpc>
                <a:spcPct val="50000"/>
              </a:lnSpc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endParaRPr lang="uk-UA" sz="1800" b="1" dirty="0" smtClean="0">
              <a:solidFill>
                <a:srgbClr val="0000FF"/>
              </a:solidFill>
            </a:endParaRPr>
          </a:p>
          <a:p>
            <a:pPr marL="179388" lvl="1" algn="ctr">
              <a:lnSpc>
                <a:spcPct val="50000"/>
              </a:lnSpc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r>
              <a:rPr lang="en-US" sz="1800" b="1" dirty="0" smtClean="0">
                <a:solidFill>
                  <a:srgbClr val="0000FF"/>
                </a:solidFill>
              </a:rPr>
              <a:t>natalya@alyushina.com</a:t>
            </a:r>
            <a:endParaRPr lang="it-IT" sz="1800" b="1" dirty="0">
              <a:solidFill>
                <a:srgbClr val="0000FF"/>
              </a:solidFill>
            </a:endParaRPr>
          </a:p>
          <a:p>
            <a:pPr marL="179388" lvl="1" algn="ctr">
              <a:buClr>
                <a:srgbClr val="0000FF"/>
              </a:buClr>
              <a:buFont typeface="Wingdings" pitchFamily="2" charset="2"/>
              <a:buNone/>
              <a:tabLst>
                <a:tab pos="85725" algn="l"/>
              </a:tabLst>
            </a:pPr>
            <a:endParaRPr lang="it-IT" sz="1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827088" y="908050"/>
            <a:ext cx="7415212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Інформація та комунікація: важлива відмінність 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1116013" y="3213100"/>
            <a:ext cx="7013575" cy="259238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361950" indent="-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</a:pPr>
            <a:r>
              <a:rPr lang="uk-UA" sz="1600" i="1">
                <a:solidFill>
                  <a:srgbClr val="0000FF"/>
                </a:solidFill>
                <a:cs typeface="Times New Roman" pitchFamily="18" charset="0"/>
              </a:rPr>
              <a:t>Передача повідомлень на приймач </a:t>
            </a:r>
          </a:p>
          <a:p>
            <a:pPr marL="361950" indent="-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</a:pPr>
            <a:r>
              <a:rPr lang="uk-UA" sz="1600" i="1">
                <a:solidFill>
                  <a:srgbClr val="0000FF"/>
                </a:solidFill>
                <a:cs typeface="Times New Roman" pitchFamily="18" charset="0"/>
              </a:rPr>
              <a:t>Зміст повідомлення посилається на "об'єктивні" факти і закріплена незалежно від людських відносин між інформатором і тим кого інформують</a:t>
            </a:r>
          </a:p>
          <a:p>
            <a:pPr marL="361950" indent="-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</a:pPr>
            <a:r>
              <a:rPr lang="uk-UA" sz="1600" i="1">
                <a:solidFill>
                  <a:srgbClr val="0000FF"/>
                </a:solidFill>
                <a:cs typeface="Times New Roman" pitchFamily="18" charset="0"/>
              </a:rPr>
              <a:t>Всі повідомлення кодифіковані за звичайною системою знаків і складу правил</a:t>
            </a:r>
          </a:p>
          <a:p>
            <a:pPr marL="361950" indent="-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</a:pPr>
            <a:r>
              <a:rPr lang="uk-UA" sz="1600" i="1">
                <a:solidFill>
                  <a:srgbClr val="0000FF"/>
                </a:solidFill>
                <a:cs typeface="Times New Roman" pitchFamily="18" charset="0"/>
              </a:rPr>
              <a:t>Повідомлення надсилається відправнику, який очікує одержати результат</a:t>
            </a:r>
            <a:endParaRPr lang="it-IT" sz="1600" i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5128" name="Oval 10"/>
          <p:cNvSpPr>
            <a:spLocks noChangeArrowheads="1"/>
          </p:cNvSpPr>
          <p:nvPr/>
        </p:nvSpPr>
        <p:spPr bwMode="auto">
          <a:xfrm>
            <a:off x="3132138" y="1916113"/>
            <a:ext cx="2447925" cy="719137"/>
          </a:xfrm>
          <a:prstGeom prst="ellipse">
            <a:avLst/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0000FF"/>
                </a:solidFill>
              </a:rPr>
              <a:t>Інформація це:</a:t>
            </a:r>
            <a:endParaRPr lang="it-IT" sz="16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827088" y="1412875"/>
            <a:ext cx="7415212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ru-RU" sz="1600" b="1">
                <a:solidFill>
                  <a:srgbClr val="FFFF00"/>
                </a:solidFill>
                <a:cs typeface="Times New Roman" pitchFamily="18" charset="0"/>
              </a:rPr>
              <a:t>Інформац</a:t>
            </a:r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ія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22263" y="3429000"/>
            <a:ext cx="936625" cy="15843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Хто</a:t>
            </a:r>
            <a:r>
              <a:rPr lang="it-IT" sz="1600">
                <a:solidFill>
                  <a:srgbClr val="0000FF"/>
                </a:solidFill>
                <a:cs typeface="Times New Roman" pitchFamily="18" charset="0"/>
              </a:rPr>
              <a:t>?</a:t>
            </a: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</a:pPr>
            <a:r>
              <a:rPr lang="uk-UA" sz="1200" b="1">
                <a:solidFill>
                  <a:srgbClr val="0000FF"/>
                </a:solidFill>
                <a:cs typeface="Times New Roman" pitchFamily="18" charset="0"/>
              </a:rPr>
              <a:t>Шрифт</a:t>
            </a:r>
            <a:endParaRPr lang="it-IT" sz="12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1979613" y="3429000"/>
            <a:ext cx="1079500" cy="15843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Що</a:t>
            </a:r>
            <a:r>
              <a:rPr lang="it-IT" sz="1600">
                <a:solidFill>
                  <a:srgbClr val="0000FF"/>
                </a:solidFill>
                <a:cs typeface="Times New Roman" pitchFamily="18" charset="0"/>
              </a:rPr>
              <a:t>?</a:t>
            </a: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200" b="1">
                <a:solidFill>
                  <a:srgbClr val="0000FF"/>
                </a:solidFill>
                <a:cs typeface="Times New Roman" pitchFamily="18" charset="0"/>
              </a:rPr>
              <a:t>Повідомлення</a:t>
            </a:r>
            <a:endParaRPr lang="it-IT" sz="12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3779838" y="3429000"/>
            <a:ext cx="1152525" cy="15843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 dirty="0">
                <a:solidFill>
                  <a:srgbClr val="0000FF"/>
                </a:solidFill>
                <a:cs typeface="Times New Roman" pitchFamily="18" charset="0"/>
              </a:rPr>
              <a:t>Через який канал</a:t>
            </a:r>
            <a:r>
              <a:rPr lang="it-IT" sz="1600" dirty="0">
                <a:solidFill>
                  <a:srgbClr val="0000FF"/>
                </a:solidFill>
                <a:cs typeface="Times New Roman" pitchFamily="18" charset="0"/>
              </a:rPr>
              <a:t>?</a:t>
            </a: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 dirty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200" b="1" dirty="0">
                <a:solidFill>
                  <a:srgbClr val="0000FF"/>
                </a:solidFill>
                <a:cs typeface="Times New Roman" pitchFamily="18" charset="0"/>
              </a:rPr>
              <a:t>Середній</a:t>
            </a:r>
            <a:endParaRPr lang="it-IT" sz="1200" b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5651500" y="3429000"/>
            <a:ext cx="1152525" cy="15843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Кому</a:t>
            </a:r>
            <a:r>
              <a:rPr lang="it-IT" sz="1600">
                <a:solidFill>
                  <a:srgbClr val="0000FF"/>
                </a:solidFill>
                <a:cs typeface="Times New Roman" pitchFamily="18" charset="0"/>
              </a:rPr>
              <a:t>?</a:t>
            </a: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</a:pPr>
            <a:r>
              <a:rPr lang="uk-UA" sz="1200" b="1">
                <a:solidFill>
                  <a:srgbClr val="0000FF"/>
                </a:solidFill>
                <a:cs typeface="Times New Roman" pitchFamily="18" charset="0"/>
              </a:rPr>
              <a:t>Одержувач</a:t>
            </a:r>
            <a:endParaRPr lang="it-IT" sz="12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56" name="Rectangle 13"/>
          <p:cNvSpPr>
            <a:spLocks noChangeArrowheads="1"/>
          </p:cNvSpPr>
          <p:nvPr/>
        </p:nvSpPr>
        <p:spPr bwMode="auto">
          <a:xfrm>
            <a:off x="7596188" y="3429000"/>
            <a:ext cx="1079500" cy="158432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Яка ціль</a:t>
            </a:r>
            <a:r>
              <a:rPr lang="it-IT" sz="1600">
                <a:solidFill>
                  <a:srgbClr val="0000FF"/>
                </a:solidFill>
                <a:cs typeface="Times New Roman" pitchFamily="18" charset="0"/>
              </a:rPr>
              <a:t>?</a:t>
            </a:r>
            <a:endParaRPr lang="uk-UA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200" b="1">
                <a:solidFill>
                  <a:srgbClr val="0000FF"/>
                </a:solidFill>
                <a:cs typeface="Times New Roman" pitchFamily="18" charset="0"/>
              </a:rPr>
              <a:t>Очікуваний результат</a:t>
            </a:r>
            <a:endParaRPr lang="it-IT" sz="12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157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476375" y="4014788"/>
            <a:ext cx="444500" cy="306387"/>
          </a:xfrm>
          <a:prstGeom prst="actionButtonForwardNext">
            <a:avLst/>
          </a:prstGeom>
          <a:solidFill>
            <a:srgbClr val="0066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/>
            <a:endParaRPr lang="ru-RU">
              <a:solidFill>
                <a:srgbClr val="3399FF"/>
              </a:solidFill>
            </a:endParaRPr>
          </a:p>
        </p:txBody>
      </p:sp>
      <p:sp>
        <p:nvSpPr>
          <p:cNvPr id="6158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263900" y="4025900"/>
            <a:ext cx="444500" cy="306388"/>
          </a:xfrm>
          <a:prstGeom prst="actionButtonForwardNext">
            <a:avLst/>
          </a:prstGeom>
          <a:solidFill>
            <a:srgbClr val="0066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/>
            <a:endParaRPr lang="ru-RU">
              <a:solidFill>
                <a:srgbClr val="3399FF"/>
              </a:solidFill>
            </a:endParaRPr>
          </a:p>
        </p:txBody>
      </p:sp>
      <p:sp>
        <p:nvSpPr>
          <p:cNvPr id="6159" name="AutoShape 3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148263" y="4025900"/>
            <a:ext cx="444500" cy="306388"/>
          </a:xfrm>
          <a:prstGeom prst="actionButtonForwardNext">
            <a:avLst/>
          </a:prstGeom>
          <a:solidFill>
            <a:srgbClr val="0066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/>
            <a:endParaRPr lang="ru-RU">
              <a:solidFill>
                <a:srgbClr val="3399FF"/>
              </a:solidFill>
            </a:endParaRPr>
          </a:p>
        </p:txBody>
      </p:sp>
      <p:sp>
        <p:nvSpPr>
          <p:cNvPr id="6160" name="AutoShape 3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07225" y="4025900"/>
            <a:ext cx="444500" cy="306388"/>
          </a:xfrm>
          <a:prstGeom prst="actionButtonForwardNext">
            <a:avLst/>
          </a:prstGeom>
          <a:solidFill>
            <a:srgbClr val="0066FF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/>
            <a:endParaRPr lang="ru-RU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1403350" y="2060575"/>
            <a:ext cx="6769100" cy="4176713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marL="361950" indent="-361950">
              <a:buFont typeface="Wingdings" pitchFamily="2" charset="2"/>
              <a:buChar char="q"/>
            </a:pPr>
            <a:r>
              <a:rPr lang="uk-UA" sz="1600">
                <a:solidFill>
                  <a:srgbClr val="0000FF"/>
                </a:solidFill>
              </a:rPr>
              <a:t>Це спрямована послідовність передачі повідомлень, де партнерами є "відправник та одержувач“</a:t>
            </a:r>
          </a:p>
          <a:p>
            <a:pPr marL="361950" indent="-361950">
              <a:buFont typeface="Wingdings" pitchFamily="2" charset="2"/>
              <a:buChar char="q"/>
            </a:pPr>
            <a:r>
              <a:rPr lang="uk-UA" sz="1600">
                <a:solidFill>
                  <a:srgbClr val="0000FF"/>
                </a:solidFill>
              </a:rPr>
              <a:t>Сенс цих повідомлень можна зрозуміти тільки в контексті реальної взаємодії комунікаторів</a:t>
            </a:r>
          </a:p>
          <a:p>
            <a:pPr marL="361950" indent="-361950">
              <a:buFont typeface="Wingdings" pitchFamily="2" charset="2"/>
              <a:buChar char="q"/>
            </a:pPr>
            <a:r>
              <a:rPr lang="uk-UA" sz="1600">
                <a:solidFill>
                  <a:srgbClr val="0000FF"/>
                </a:solidFill>
              </a:rPr>
              <a:t>Крім того, повідомлення кодифіковане "звичайною" мовою спілкування надає також ряд повідомлень кодифікованих "природно" (наприклад, мова тіла, тон голосу, дистанція, фізичні пози тощо.</a:t>
            </a:r>
          </a:p>
          <a:p>
            <a:pPr marL="361950" indent="-361950">
              <a:buFont typeface="Wingdings" pitchFamily="2" charset="2"/>
              <a:buChar char="q"/>
            </a:pPr>
            <a:r>
              <a:rPr lang="uk-UA" sz="1600">
                <a:solidFill>
                  <a:srgbClr val="0000FF"/>
                </a:solidFill>
              </a:rPr>
              <a:t>Не всі повідомлення передаються свідомо: результати зв'язку можуть бути заздалегідь заплановані учасниками, тому що результат залежить від вибору іншого, (наприклад, голосом можна виявити тривогу тощо).</a:t>
            </a:r>
          </a:p>
        </p:txBody>
      </p:sp>
      <p:sp>
        <p:nvSpPr>
          <p:cNvPr id="7176" name="Oval 9"/>
          <p:cNvSpPr>
            <a:spLocks noChangeArrowheads="1"/>
          </p:cNvSpPr>
          <p:nvPr/>
        </p:nvSpPr>
        <p:spPr bwMode="auto">
          <a:xfrm>
            <a:off x="3132138" y="549275"/>
            <a:ext cx="2808287" cy="719138"/>
          </a:xfrm>
          <a:prstGeom prst="ellipse">
            <a:avLst/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0000FF"/>
                </a:solidFill>
              </a:rPr>
              <a:t>К</a:t>
            </a:r>
            <a:r>
              <a:rPr lang="en-US" sz="1600" b="1" i="1">
                <a:solidFill>
                  <a:srgbClr val="0000FF"/>
                </a:solidFill>
              </a:rPr>
              <a:t>o</a:t>
            </a:r>
            <a:r>
              <a:rPr lang="uk-UA" sz="1600" b="1" i="1">
                <a:solidFill>
                  <a:srgbClr val="0000FF"/>
                </a:solidFill>
              </a:rPr>
              <a:t>мунікація</a:t>
            </a:r>
            <a:r>
              <a:rPr lang="en-US" sz="1600" b="1" i="1">
                <a:solidFill>
                  <a:srgbClr val="0000FF"/>
                </a:solidFill>
              </a:rPr>
              <a:t>: </a:t>
            </a:r>
            <a:endParaRPr lang="it-IT" sz="16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827088" y="836613"/>
            <a:ext cx="7415212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Комунікація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8196" name="Oval 17"/>
          <p:cNvSpPr>
            <a:spLocks noChangeArrowheads="1"/>
          </p:cNvSpPr>
          <p:nvPr/>
        </p:nvSpPr>
        <p:spPr bwMode="auto">
          <a:xfrm>
            <a:off x="611188" y="3429000"/>
            <a:ext cx="2447925" cy="1511300"/>
          </a:xfrm>
          <a:prstGeom prst="ellipse">
            <a:avLst/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0000FF"/>
                </a:solidFill>
              </a:rPr>
              <a:t>Кодифікації </a:t>
            </a:r>
          </a:p>
          <a:p>
            <a:pPr algn="ctr" eaLnBrk="1" hangingPunct="1">
              <a:spcBef>
                <a:spcPct val="0"/>
              </a:spcBef>
            </a:pPr>
            <a:endParaRPr lang="uk-UA" sz="1500" b="1" i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0000FF"/>
                </a:solidFill>
              </a:rPr>
              <a:t>Інтерпретація </a:t>
            </a:r>
          </a:p>
          <a:p>
            <a:pPr algn="ctr" eaLnBrk="1" hangingPunct="1">
              <a:spcBef>
                <a:spcPct val="0"/>
              </a:spcBef>
            </a:pPr>
            <a:endParaRPr lang="uk-UA" sz="1500" b="1" i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0000FF"/>
                </a:solidFill>
              </a:rPr>
              <a:t>Розшифровка</a:t>
            </a:r>
            <a:endParaRPr lang="it-IT" sz="1600">
              <a:solidFill>
                <a:srgbClr val="0000FF"/>
              </a:solidFill>
            </a:endParaRPr>
          </a:p>
        </p:txBody>
      </p:sp>
      <p:sp>
        <p:nvSpPr>
          <p:cNvPr id="8197" name="Line 18"/>
          <p:cNvSpPr>
            <a:spLocks noChangeShapeType="1"/>
          </p:cNvSpPr>
          <p:nvPr/>
        </p:nvSpPr>
        <p:spPr bwMode="auto">
          <a:xfrm>
            <a:off x="2843213" y="6165850"/>
            <a:ext cx="0" cy="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198" name="Text Box 23"/>
          <p:cNvSpPr txBox="1">
            <a:spLocks noChangeArrowheads="1"/>
          </p:cNvSpPr>
          <p:nvPr/>
        </p:nvSpPr>
        <p:spPr bwMode="auto">
          <a:xfrm>
            <a:off x="4787900" y="2924175"/>
            <a:ext cx="287972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endParaRPr lang="ru-RU"/>
          </a:p>
        </p:txBody>
      </p:sp>
      <p:sp>
        <p:nvSpPr>
          <p:cNvPr id="8199" name="AutoShape 27"/>
          <p:cNvSpPr>
            <a:spLocks noChangeArrowheads="1"/>
          </p:cNvSpPr>
          <p:nvPr/>
        </p:nvSpPr>
        <p:spPr bwMode="auto">
          <a:xfrm rot="19647063" flipV="1">
            <a:off x="2501900" y="3044825"/>
            <a:ext cx="1008063" cy="93663"/>
          </a:xfrm>
          <a:prstGeom prst="rightArrow">
            <a:avLst>
              <a:gd name="adj1" fmla="val 50000"/>
              <a:gd name="adj2" fmla="val 269066"/>
            </a:avLst>
          </a:prstGeom>
          <a:solidFill>
            <a:srgbClr val="FFFF00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8200" name="Oval 31"/>
          <p:cNvSpPr>
            <a:spLocks noChangeArrowheads="1"/>
          </p:cNvSpPr>
          <p:nvPr/>
        </p:nvSpPr>
        <p:spPr bwMode="auto">
          <a:xfrm>
            <a:off x="5940425" y="3500438"/>
            <a:ext cx="2447925" cy="1511300"/>
          </a:xfrm>
          <a:prstGeom prst="ellipse">
            <a:avLst/>
          </a:prstGeom>
          <a:solidFill>
            <a:srgbClr val="FFFF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0000FF"/>
                </a:solidFill>
              </a:rPr>
              <a:t>Кодифікації</a:t>
            </a:r>
          </a:p>
          <a:p>
            <a:pPr algn="ctr" eaLnBrk="1" hangingPunct="1">
              <a:spcBef>
                <a:spcPct val="0"/>
              </a:spcBef>
            </a:pPr>
            <a:endParaRPr lang="uk-UA" sz="1500" b="1" i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0000FF"/>
                </a:solidFill>
              </a:rPr>
              <a:t>Інтерпретація </a:t>
            </a:r>
          </a:p>
          <a:p>
            <a:pPr algn="ctr" eaLnBrk="1" hangingPunct="1">
              <a:spcBef>
                <a:spcPct val="0"/>
              </a:spcBef>
            </a:pPr>
            <a:endParaRPr lang="uk-UA" sz="1500" b="1" i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0000FF"/>
                </a:solidFill>
              </a:rPr>
              <a:t>Розшифровка</a:t>
            </a:r>
            <a:endParaRPr lang="it-IT" sz="1500" b="1" i="1">
              <a:solidFill>
                <a:srgbClr val="0000FF"/>
              </a:solidFill>
            </a:endParaRPr>
          </a:p>
        </p:txBody>
      </p:sp>
      <p:sp>
        <p:nvSpPr>
          <p:cNvPr id="8201" name="Oval 32"/>
          <p:cNvSpPr>
            <a:spLocks noChangeArrowheads="1"/>
          </p:cNvSpPr>
          <p:nvPr/>
        </p:nvSpPr>
        <p:spPr bwMode="auto">
          <a:xfrm>
            <a:off x="3276600" y="2276475"/>
            <a:ext cx="2374900" cy="6477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FFFF00"/>
                </a:solidFill>
              </a:rPr>
              <a:t>Повідомлення</a:t>
            </a:r>
            <a:endParaRPr lang="it-IT" sz="1500">
              <a:solidFill>
                <a:srgbClr val="FFFF00"/>
              </a:solidFill>
            </a:endParaRPr>
          </a:p>
        </p:txBody>
      </p:sp>
      <p:sp>
        <p:nvSpPr>
          <p:cNvPr id="8202" name="AutoShape 34"/>
          <p:cNvSpPr>
            <a:spLocks noChangeArrowheads="1"/>
          </p:cNvSpPr>
          <p:nvPr/>
        </p:nvSpPr>
        <p:spPr bwMode="auto">
          <a:xfrm rot="2149338" flipV="1">
            <a:off x="5424488" y="3098800"/>
            <a:ext cx="1093787" cy="101600"/>
          </a:xfrm>
          <a:prstGeom prst="rightArrow">
            <a:avLst>
              <a:gd name="adj1" fmla="val 50000"/>
              <a:gd name="adj2" fmla="val 266200"/>
            </a:avLst>
          </a:prstGeom>
          <a:solidFill>
            <a:srgbClr val="FFFF00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8203" name="AutoShape 35"/>
          <p:cNvSpPr>
            <a:spLocks noChangeArrowheads="1"/>
          </p:cNvSpPr>
          <p:nvPr/>
        </p:nvSpPr>
        <p:spPr bwMode="auto">
          <a:xfrm rot="1765070" flipV="1">
            <a:off x="2224088" y="5186363"/>
            <a:ext cx="1023937" cy="92075"/>
          </a:xfrm>
          <a:prstGeom prst="rightArrow">
            <a:avLst>
              <a:gd name="adj1" fmla="val 50000"/>
              <a:gd name="adj2" fmla="val 268492"/>
            </a:avLst>
          </a:prstGeom>
          <a:solidFill>
            <a:srgbClr val="FFFF00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8204" name="AutoShape 36"/>
          <p:cNvSpPr>
            <a:spLocks noChangeArrowheads="1"/>
          </p:cNvSpPr>
          <p:nvPr/>
        </p:nvSpPr>
        <p:spPr bwMode="auto">
          <a:xfrm rot="9024745" flipV="1">
            <a:off x="5826125" y="5256213"/>
            <a:ext cx="1008063" cy="93662"/>
          </a:xfrm>
          <a:prstGeom prst="rightArrow">
            <a:avLst>
              <a:gd name="adj1" fmla="val 50000"/>
              <a:gd name="adj2" fmla="val 269069"/>
            </a:avLst>
          </a:prstGeom>
          <a:solidFill>
            <a:srgbClr val="FFFF00"/>
          </a:solidFill>
          <a:ln w="9525" algn="in">
            <a:solidFill>
              <a:srgbClr val="0000FF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8205" name="Oval 32"/>
          <p:cNvSpPr>
            <a:spLocks noChangeArrowheads="1"/>
          </p:cNvSpPr>
          <p:nvPr/>
        </p:nvSpPr>
        <p:spPr bwMode="auto">
          <a:xfrm>
            <a:off x="3203575" y="5373688"/>
            <a:ext cx="2376488" cy="6477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500" b="1" i="1">
                <a:solidFill>
                  <a:srgbClr val="FFFF00"/>
                </a:solidFill>
              </a:rPr>
              <a:t>Повідомлення</a:t>
            </a:r>
            <a:endParaRPr lang="it-IT" sz="15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827088" y="836613"/>
            <a:ext cx="7415212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Важливість комунікації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9224" name="Rectangle 10"/>
          <p:cNvSpPr>
            <a:spLocks noChangeArrowheads="1"/>
          </p:cNvSpPr>
          <p:nvPr/>
        </p:nvSpPr>
        <p:spPr bwMode="auto">
          <a:xfrm>
            <a:off x="1331913" y="2276475"/>
            <a:ext cx="6408737" cy="151288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FFFF"/>
              </a:buClr>
              <a:buFont typeface="Wingdings" pitchFamily="2" charset="2"/>
              <a:buNone/>
            </a:pP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Уміння ефективно спілкуватися необхідне для висловлювання думок і бачення організації та людей. Значення висловлювань і слова будь то на папері або з голосу є засобами комунікації для передачі інформації та забезпечення синхронізації. 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9225" name="Oval 11"/>
          <p:cNvSpPr>
            <a:spLocks noChangeArrowheads="1"/>
          </p:cNvSpPr>
          <p:nvPr/>
        </p:nvSpPr>
        <p:spPr bwMode="auto">
          <a:xfrm>
            <a:off x="1476375" y="4365625"/>
            <a:ext cx="6048375" cy="1511300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FFFF00"/>
                </a:solidFill>
              </a:rPr>
              <a:t>Без зв'язку, немає можливості висловлювати свої думки, ідеї та почуття</a:t>
            </a:r>
            <a:r>
              <a:rPr lang="uk-UA" sz="1600">
                <a:solidFill>
                  <a:srgbClr val="0000FF"/>
                </a:solidFill>
                <a:cs typeface="Times New Roman" pitchFamily="18" charset="0"/>
              </a:rPr>
              <a:t>.</a:t>
            </a:r>
            <a:endParaRPr lang="it-IT" sz="1600">
              <a:solidFill>
                <a:srgbClr val="0000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4267200" y="3548063"/>
            <a:ext cx="366713" cy="368300"/>
          </a:xfrm>
          <a:prstGeom prst="downArrow">
            <a:avLst>
              <a:gd name="adj1" fmla="val 50000"/>
              <a:gd name="adj2" fmla="val 33273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4267200" y="3449638"/>
            <a:ext cx="431800" cy="361950"/>
          </a:xfrm>
          <a:prstGeom prst="downArrow">
            <a:avLst>
              <a:gd name="adj1" fmla="val 42593"/>
              <a:gd name="adj2" fmla="val 35644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267200" y="3236913"/>
            <a:ext cx="366713" cy="427037"/>
          </a:xfrm>
          <a:prstGeom prst="downArrow">
            <a:avLst>
              <a:gd name="adj1" fmla="val 50000"/>
              <a:gd name="adj2" fmla="val 66371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191000" y="4716463"/>
            <a:ext cx="366713" cy="366712"/>
          </a:xfrm>
          <a:prstGeom prst="downArrow">
            <a:avLst>
              <a:gd name="adj1" fmla="val 50000"/>
              <a:gd name="adj2" fmla="val 33157"/>
            </a:avLst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553200" y="6172200"/>
            <a:ext cx="23939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GB" sz="2000" b="1">
              <a:solidFill>
                <a:srgbClr val="0033CC"/>
              </a:solidFill>
              <a:latin typeface="Book Antiqua" pitchFamily="18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27088" y="765175"/>
            <a:ext cx="7415212" cy="574675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uk-UA" sz="1600" b="1">
                <a:solidFill>
                  <a:srgbClr val="FFFF00"/>
                </a:solidFill>
                <a:cs typeface="Times New Roman" pitchFamily="18" charset="0"/>
              </a:rPr>
              <a:t>Важливість спілкування</a:t>
            </a:r>
            <a:endParaRPr lang="it-IT" sz="16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69000" name="Rectangle 8"/>
          <p:cNvSpPr>
            <a:spLocks noChangeArrowheads="1"/>
          </p:cNvSpPr>
          <p:nvPr/>
        </p:nvSpPr>
        <p:spPr bwMode="auto">
          <a:xfrm>
            <a:off x="971550" y="2133600"/>
            <a:ext cx="6840538" cy="2663825"/>
          </a:xfrm>
          <a:prstGeom prst="rect">
            <a:avLst/>
          </a:prstGeom>
          <a:solidFill>
            <a:srgbClr val="FFFF00"/>
          </a:solidFill>
          <a:ln w="254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>
              <a:spcBef>
                <a:spcPct val="3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uk-UA" sz="1600" dirty="0">
                <a:solidFill>
                  <a:srgbClr val="0000FF"/>
                </a:solidFill>
              </a:rPr>
              <a:t>Є багато способів для забезпечення зв'язку з організацією людей вашого спільноти: </a:t>
            </a:r>
          </a:p>
          <a:p>
            <a:pPr>
              <a:spcBef>
                <a:spcPct val="3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endParaRPr lang="uk-UA" sz="900" dirty="0">
              <a:solidFill>
                <a:srgbClr val="0000FF"/>
              </a:solidFill>
            </a:endParaRPr>
          </a:p>
          <a:p>
            <a:pPr indent="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uk-UA" sz="1600" dirty="0">
                <a:solidFill>
                  <a:srgbClr val="0000FF"/>
                </a:solidFill>
              </a:rPr>
              <a:t>телефон, факс, електронна пошта, </a:t>
            </a:r>
          </a:p>
          <a:p>
            <a:pPr indent="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uk-UA" sz="1600" dirty="0">
                <a:solidFill>
                  <a:srgbClr val="0000FF"/>
                </a:solidFill>
              </a:rPr>
              <a:t>листи, </a:t>
            </a:r>
            <a:r>
              <a:rPr lang="uk-UA" sz="1600" dirty="0" err="1">
                <a:solidFill>
                  <a:srgbClr val="0000FF"/>
                </a:solidFill>
              </a:rPr>
              <a:t>веб-сайт</a:t>
            </a:r>
            <a:r>
              <a:rPr lang="uk-UA" sz="1600" dirty="0">
                <a:solidFill>
                  <a:srgbClr val="0000FF"/>
                </a:solidFill>
              </a:rPr>
              <a:t>, миттєві повідомлення програмне забезпечення, </a:t>
            </a:r>
          </a:p>
          <a:p>
            <a:pPr indent="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uk-UA" sz="1600" dirty="0" err="1">
                <a:solidFill>
                  <a:srgbClr val="0000FF"/>
                </a:solidFill>
              </a:rPr>
              <a:t>веб-сайти</a:t>
            </a:r>
            <a:r>
              <a:rPr lang="uk-UA" sz="1600" dirty="0">
                <a:solidFill>
                  <a:srgbClr val="0000FF"/>
                </a:solidFill>
              </a:rPr>
              <a:t> соціальних мереж (</a:t>
            </a:r>
            <a:r>
              <a:rPr lang="en-US" sz="1600" dirty="0" err="1">
                <a:solidFill>
                  <a:srgbClr val="0000FF"/>
                </a:solidFill>
              </a:rPr>
              <a:t>F</a:t>
            </a:r>
            <a:r>
              <a:rPr lang="uk-UA" sz="1600" dirty="0" err="1">
                <a:solidFill>
                  <a:srgbClr val="0000FF"/>
                </a:solidFill>
              </a:rPr>
              <a:t>acebook</a:t>
            </a:r>
            <a:r>
              <a:rPr lang="uk-UA" sz="1600" dirty="0">
                <a:solidFill>
                  <a:srgbClr val="0000FF"/>
                </a:solidFill>
              </a:rPr>
              <a:t>, </a:t>
            </a:r>
            <a:r>
              <a:rPr lang="uk-UA" sz="1600" dirty="0" err="1">
                <a:solidFill>
                  <a:srgbClr val="0000FF"/>
                </a:solidFill>
              </a:rPr>
              <a:t>Twitter</a:t>
            </a:r>
            <a:r>
              <a:rPr lang="uk-UA" sz="1600" dirty="0">
                <a:solidFill>
                  <a:srgbClr val="0000FF"/>
                </a:solidFill>
              </a:rPr>
              <a:t>, </a:t>
            </a:r>
            <a:r>
              <a:rPr lang="uk-UA" sz="1600" dirty="0" err="1">
                <a:solidFill>
                  <a:srgbClr val="0000FF"/>
                </a:solidFill>
              </a:rPr>
              <a:t>MySpace</a:t>
            </a:r>
            <a:r>
              <a:rPr lang="uk-UA" sz="1600" dirty="0">
                <a:solidFill>
                  <a:srgbClr val="0000FF"/>
                </a:solidFill>
              </a:rPr>
              <a:t>) і тощо. </a:t>
            </a:r>
          </a:p>
          <a:p>
            <a:pPr indent="361950"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endParaRPr lang="uk-UA" sz="900" dirty="0">
              <a:solidFill>
                <a:srgbClr val="0000FF"/>
              </a:solidFill>
            </a:endParaRPr>
          </a:p>
          <a:p>
            <a:pPr>
              <a:spcBef>
                <a:spcPct val="3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uk-UA" sz="1600" dirty="0">
                <a:solidFill>
                  <a:srgbClr val="0000FF"/>
                </a:solidFill>
              </a:rPr>
              <a:t>Ці інструменти дозволяють організації взаємодіяти у світі. </a:t>
            </a:r>
            <a:endParaRPr lang="en-US" sz="16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1547813" y="5084763"/>
            <a:ext cx="5688012" cy="1223962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spcBef>
                <a:spcPct val="0"/>
              </a:spcBef>
            </a:pPr>
            <a:r>
              <a:rPr lang="uk-UA" sz="1600" b="1" i="1">
                <a:solidFill>
                  <a:srgbClr val="FFFF00"/>
                </a:solidFill>
              </a:rPr>
              <a:t>Зв’язок  дозволяє висловити речі, для обміну ідеями, і приєднатися до думки інших</a:t>
            </a:r>
            <a:endParaRPr lang="en-US" sz="1600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loSUAP2">
  <a:themeElements>
    <a:clrScheme name="">
      <a:dk1>
        <a:srgbClr val="000000"/>
      </a:dk1>
      <a:lt1>
        <a:srgbClr val="DADADA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EAEAEA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odelloSUAP2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elloSUAP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loSUAP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loSUAP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loSUAP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loSUAP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loSUAP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loSUAP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C:\DATA\Formez\CSUFase2\ModelloSUAP2.pot</Template>
  <TotalTime>11904</TotalTime>
  <Words>1459</Words>
  <Application>Microsoft Office PowerPoint</Application>
  <PresentationFormat>Экран (4:3)</PresentationFormat>
  <Paragraphs>239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ModelloSUAP2</vt:lpstr>
      <vt:lpstr>Національна академія державного управління при Президентові України       ІНСТИТУЦІЙНІ КОМУНІКАЦІЇ  В ПУБЛІЧНОМУ АДМІНІСТРУВАННІ            www.alyushina.com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Formez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Fabrizio Lao</dc:creator>
  <cp:lastModifiedBy>Владелец</cp:lastModifiedBy>
  <cp:revision>562</cp:revision>
  <dcterms:created xsi:type="dcterms:W3CDTF">2001-12-07T15:11:34Z</dcterms:created>
  <dcterms:modified xsi:type="dcterms:W3CDTF">2021-02-12T20:30:03Z</dcterms:modified>
</cp:coreProperties>
</file>