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8" r:id="rId2"/>
    <p:sldId id="259" r:id="rId3"/>
    <p:sldId id="290" r:id="rId4"/>
    <p:sldId id="291" r:id="rId5"/>
    <p:sldId id="292" r:id="rId6"/>
    <p:sldId id="311" r:id="rId7"/>
    <p:sldId id="304" r:id="rId8"/>
    <p:sldId id="306" r:id="rId9"/>
    <p:sldId id="308" r:id="rId10"/>
    <p:sldId id="310" r:id="rId11"/>
    <p:sldId id="305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05.10.2023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СИСТЕМНИЙ 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Вивід кількох графіків </a:t>
            </a:r>
            <a:r>
              <a:rPr lang="uk-UA" b="0" dirty="0">
                <a:solidFill>
                  <a:schemeClr val="bg1"/>
                </a:solidFill>
              </a:rPr>
              <a:t>в одному вікні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За </a:t>
            </a:r>
            <a:r>
              <a:rPr lang="uk-UA" dirty="0">
                <a:solidFill>
                  <a:schemeClr val="bg1"/>
                </a:solidFill>
              </a:rPr>
              <a:t>умовчанням, МАТЛАБ виводить кожний наступний графік у новому вікні. Для того, щоб виводити графіки в одному вікні, необхідно використовувати оператор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             </a:t>
            </a:r>
            <a:r>
              <a:rPr lang="uk-UA" i="1" dirty="0" smtClean="0">
                <a:solidFill>
                  <a:schemeClr val="bg1"/>
                </a:solidFill>
              </a:rPr>
              <a:t>subplot(m,n,p</a:t>
            </a:r>
            <a:r>
              <a:rPr lang="uk-UA" i="1" dirty="0">
                <a:solidFill>
                  <a:schemeClr val="bg1"/>
                </a:solidFill>
              </a:rPr>
              <a:t>), </a:t>
            </a:r>
            <a:endParaRPr lang="en-US" i="1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який </a:t>
            </a:r>
            <a:r>
              <a:rPr lang="uk-UA" dirty="0">
                <a:solidFill>
                  <a:schemeClr val="bg1"/>
                </a:solidFill>
              </a:rPr>
              <a:t>дозволяє розбити область виведення на m*n вікон, причому параметр m вказує кількість вікон у стовпці, n – кількість вікон у рядку, p вказує номер вікна, у якому виводитиметься черговий графік.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 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295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 smtClean="0">
                <a:solidFill>
                  <a:schemeClr val="bg1"/>
                </a:solidFill>
              </a:rPr>
              <a:t>Файл-функції для розв'язку системи ДР  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function dq = sist(t,q);</a:t>
            </a:r>
          </a:p>
          <a:p>
            <a:r>
              <a:rPr lang="en-US" sz="2200" dirty="0">
                <a:solidFill>
                  <a:schemeClr val="bg1"/>
                </a:solidFill>
              </a:rPr>
              <a:t>    global a;</a:t>
            </a:r>
          </a:p>
          <a:p>
            <a:r>
              <a:rPr lang="en-US" sz="2200" dirty="0">
                <a:solidFill>
                  <a:schemeClr val="bg1"/>
                </a:solidFill>
              </a:rPr>
              <a:t>    dq(1)=q(2);</a:t>
            </a:r>
          </a:p>
          <a:p>
            <a:r>
              <a:rPr lang="en-US" sz="2200" dirty="0">
                <a:solidFill>
                  <a:schemeClr val="bg1"/>
                </a:solidFill>
              </a:rPr>
              <a:t>    dq(2)=-(P(q(1)+0.01)-P(q(1)-0.01))/0.02-a*q(2);</a:t>
            </a:r>
          </a:p>
          <a:p>
            <a:r>
              <a:rPr lang="en-US" sz="2200" dirty="0">
                <a:solidFill>
                  <a:schemeClr val="bg1"/>
                </a:solidFill>
              </a:rPr>
              <a:t>    dq=[dq(1);dq(2)];</a:t>
            </a:r>
          </a:p>
          <a:p>
            <a:r>
              <a:rPr lang="en-US" sz="2200" dirty="0">
                <a:solidFill>
                  <a:schemeClr val="bg1"/>
                </a:solidFill>
              </a:rPr>
              <a:t>end</a:t>
            </a:r>
          </a:p>
          <a:p>
            <a:r>
              <a:rPr lang="en-US" sz="2000" dirty="0">
                <a:solidFill>
                  <a:schemeClr val="bg1"/>
                </a:solidFill>
              </a:rPr>
              <a:t>function P=P(q);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dirty="0">
                <a:solidFill>
                  <a:schemeClr val="bg1"/>
                </a:solidFill>
              </a:rPr>
              <a:t>P=-0.5.*(q+2.5)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  <a:r>
              <a:rPr lang="en-US" sz="2000" dirty="0">
                <a:solidFill>
                  <a:schemeClr val="bg1"/>
                </a:solidFill>
              </a:rPr>
              <a:t>*(q+1)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  <a:r>
              <a:rPr lang="en-US" sz="2000" dirty="0">
                <a:solidFill>
                  <a:schemeClr val="bg1"/>
                </a:solidFill>
              </a:rPr>
              <a:t>*(q-1)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  <a:r>
              <a:rPr lang="en-US" sz="2000" dirty="0">
                <a:solidFill>
                  <a:schemeClr val="bg1"/>
                </a:solidFill>
              </a:rPr>
              <a:t>*(q-2)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  <a:r>
              <a:rPr lang="en-US" sz="2000" dirty="0">
                <a:solidFill>
                  <a:schemeClr val="bg1"/>
                </a:solidFill>
              </a:rPr>
              <a:t>*(q-3)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  <a:r>
              <a:rPr lang="en-US" sz="2000" dirty="0">
                <a:solidFill>
                  <a:schemeClr val="bg1"/>
                </a:solidFill>
              </a:rPr>
              <a:t>*(q-4.8)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  <a:r>
              <a:rPr lang="en-US" sz="2000" dirty="0">
                <a:solidFill>
                  <a:schemeClr val="bg1"/>
                </a:solidFill>
              </a:rPr>
              <a:t>*(q-6)/25+5;</a:t>
            </a:r>
          </a:p>
          <a:p>
            <a:r>
              <a:rPr lang="en-US" sz="2000" dirty="0">
                <a:solidFill>
                  <a:schemeClr val="bg1"/>
                </a:solidFill>
              </a:rPr>
              <a:t>end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797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Чисельне інтегрування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Тепер ми маємо систему двох диференціальних рівнянь першого порядку щодо двох шуканих функцій: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1.8.5)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Вирішуючи цю систему методом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Рунге-Кутта</a:t>
            </a: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використанням початкових умов: при t=t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маємо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q=q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 одержуємо відповідь у табличній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(див. праворуч). Ця таблиця дає не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тільки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залежності виду (1.8.5), але і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залежність, </a:t>
            </a: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тобто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фазову криву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860266"/>
              </p:ext>
            </p:extLst>
          </p:nvPr>
        </p:nvGraphicFramePr>
        <p:xfrm>
          <a:off x="827584" y="4797152"/>
          <a:ext cx="864096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0" name="Формула" r:id="rId3" imgW="634725" imgH="228501" progId="Equation.3">
                  <p:embed/>
                </p:oleObj>
              </mc:Choice>
              <mc:Fallback>
                <p:oleObj name="Формула" r:id="rId3" imgW="634725" imgH="228501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797152"/>
                        <a:ext cx="864096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1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852936"/>
            <a:ext cx="122413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354043"/>
              </p:ext>
            </p:extLst>
          </p:nvPr>
        </p:nvGraphicFramePr>
        <p:xfrm>
          <a:off x="2411760" y="2348880"/>
          <a:ext cx="1872208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1" name="Формула" r:id="rId6" imgW="1358900" imgH="228600" progId="Equation.3">
                  <p:embed/>
                </p:oleObj>
              </mc:Choice>
              <mc:Fallback>
                <p:oleObj name="Формула" r:id="rId6" imgW="1358900" imgH="2286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348880"/>
                        <a:ext cx="1872208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8903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Чисельне інтегрування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приклад застосування чисельного методу.</a:t>
            </a:r>
            <a:r>
              <a:rPr lang="uk-U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Нехай маємо постійну приведену масу a(q)=1 і потенціальну енергію, задану формулою: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П=3q</a:t>
            </a:r>
            <a:r>
              <a:rPr lang="uk-UA" sz="22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–64q</a:t>
            </a:r>
            <a:r>
              <a:rPr lang="uk-UA" sz="22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+438q</a:t>
            </a:r>
            <a:r>
              <a:rPr lang="uk-UA" sz="22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–1080q+1300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1.8.6)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Ця енергія побудована як інтеграл від узагальненої сили: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Q=–12(q–2)(q–5)(q–9)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1.8.7)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тих точках, у яких сила обертається в нуль, потенціальна енергія має екстремуми (рис. 1.8.1)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627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</a:rPr>
              <a:t>Чисельне інтегрування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671" y="1772816"/>
            <a:ext cx="3943350" cy="4373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8452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Вибір кроку чисельного інтегрування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чисельному інтегруванні диференціальних рівнянь важливу роль грає правильний вибір кроку інтегрування h. У даному випадку рішення цієї задачі можна полегшити в такий спосіб. Побудуємо фазову траєкторію для випадку відсутності тертя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=0) застосувавши, як у попередньому параграфі, закон збереження енергії. Повну енергію обчислимо через початкові дані. Нехай при t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буде        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Тоді E=П(0)=1300. Закону збереження енергії відповідає замкнута фазова крива.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309410"/>
              </p:ext>
            </p:extLst>
          </p:nvPr>
        </p:nvGraphicFramePr>
        <p:xfrm>
          <a:off x="7740352" y="3717032"/>
          <a:ext cx="10795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4" name="Формула" r:id="rId3" imgW="838200" imgH="228600" progId="Equation.3">
                  <p:embed/>
                </p:oleObj>
              </mc:Choice>
              <mc:Fallback>
                <p:oleObj name="Формула" r:id="rId3" imgW="838200" imgH="2286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3717032"/>
                        <a:ext cx="107950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2843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</a:rPr>
              <a:t>Вибір кроку чисельного інтегрування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Вирішуємо тепер рівняння (1.8.4) методом Рунге-Кутта при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 і знову будуємо ту ж фазову криву. Якщо крок чисельного інтегрування обраний занадто великим, то побудовані різними способами криві будуть істотно відрізнятися друг від друга. Зменшуємо, у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жимі діалогу, крок доти, поки криві не співпадуть.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Такий «візуальний» метод вибору кроку h дуже зручний при роботі із сучасними персональними комп'ютерами. Його безсумнівним достоїнством є простота, а також те, що вибір кроку робиться за інтегральним критерієм збігу точної і наближеної кривих, а не локально, як звичайно.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842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Вибір кроку чисельного інтегрування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44824"/>
            <a:ext cx="4314825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165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</a:rPr>
              <a:t>Вибір кроку чисельного інтегрування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72816"/>
            <a:ext cx="3762375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16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Вибір кроку чисельного інтегрування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Обраний у такий спосіб крок можна використовувати і при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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 На рис. 1.8.1 приведена фазова крива, що відповідає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=0.32. Вона має вид спіралі, поміщеної в замкнутий контур, що відповідає відсутності тертя. Спочатку в системи вистачає енергії переборювати потенціальний бар'єр, розташований між двома потенціальними ямами, але потім коливання загасають в одній з ям.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Цей же ефект видний і з графіків q=q(t) і , приведених на рис. 1.8.2. Спочатку графіки  мають характерні подвійні «горби», що відповідають проходженням системи через дві потенціальні ями; потім ці «горби» зникають. Система починає робити загасаючі коливання в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околі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точки q=2.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499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</a:rPr>
              <a:t>Чисельне інтегрування рівнянь </a:t>
            </a:r>
            <a:r>
              <a:rPr lang="uk-UA" sz="2800" dirty="0" smtClean="0">
                <a:solidFill>
                  <a:schemeClr val="bg1"/>
                </a:solidFill>
              </a:rPr>
              <a:t>Лагранжа</a:t>
            </a:r>
            <a:endParaRPr lang="en-US" sz="2800" dirty="0" smtClean="0">
              <a:solidFill>
                <a:schemeClr val="bg1"/>
              </a:solidFill>
            </a:endParaRPr>
          </a:p>
          <a:p>
            <a:r>
              <a:rPr lang="ru-RU" sz="2800" dirty="0" smtClean="0">
                <a:solidFill>
                  <a:schemeClr val="bg1"/>
                </a:solidFill>
              </a:rPr>
              <a:t>Побудова графіків в </a:t>
            </a:r>
            <a:r>
              <a:rPr lang="en-US" dirty="0" smtClean="0">
                <a:solidFill>
                  <a:schemeClr val="bg1"/>
                </a:solidFill>
              </a:rPr>
              <a:t>MatLab</a:t>
            </a:r>
          </a:p>
          <a:p>
            <a:r>
              <a:rPr lang="uk-UA" sz="2800" dirty="0" smtClean="0">
                <a:solidFill>
                  <a:schemeClr val="bg1"/>
                </a:solidFill>
              </a:rPr>
              <a:t>Розв</a:t>
            </a:r>
            <a:r>
              <a:rPr lang="en-US" sz="2800" dirty="0" smtClean="0">
                <a:solidFill>
                  <a:schemeClr val="bg1"/>
                </a:solidFill>
              </a:rPr>
              <a:t>’</a:t>
            </a:r>
            <a:r>
              <a:rPr lang="uk-UA" sz="2800" dirty="0" smtClean="0">
                <a:solidFill>
                  <a:schemeClr val="bg1"/>
                </a:solidFill>
              </a:rPr>
              <a:t>язок</a:t>
            </a:r>
            <a:r>
              <a:rPr lang="uk-UA" sz="2800" dirty="0" smtClean="0">
                <a:solidFill>
                  <a:schemeClr val="bg1"/>
                </a:solidFill>
              </a:rPr>
              <a:t> систем диференціальних</a:t>
            </a:r>
          </a:p>
          <a:p>
            <a:r>
              <a:rPr lang="uk-UA" sz="2800" dirty="0" smtClean="0">
                <a:solidFill>
                  <a:schemeClr val="bg1"/>
                </a:solidFill>
              </a:rPr>
              <a:t>рівнянь в </a:t>
            </a:r>
            <a:r>
              <a:rPr lang="en-US" dirty="0">
                <a:solidFill>
                  <a:schemeClr val="bg1"/>
                </a:solidFill>
              </a:rPr>
              <a:t>MatLab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Нестійкість чисельного рішення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Заздалегідь передбачити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у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якій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саме потенціальній ямі загасннуть коливання, неможливо. Незначна зміна значення коефіцієнта тертя з попереднього на 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=0.33 приводить до загасань в іншій потенціальній ямі (рис. 1.8.3, 1.8.4).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Подібний ефект сильної зміни кінцевих результатів при незначній зміні вихідних параметрів типовий для нелінійних систем. Особливо докладно подібні ситуації вивчаються в так називаній «теорії катастроф».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777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</a:rPr>
              <a:t>Чисельне інтегрування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963" y="1772816"/>
            <a:ext cx="4410075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5562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</a:rPr>
              <a:t>Чисельне інтегрування рівнянь Лагранжа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Розглянутий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попередньому параграфі метод фазової площини подає велику інформацію про рух системи з одним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ступенем свободи,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однак його не можна вважати всеосяжним.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По-перше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залишається невирішеною задача пошуку функції q=q(t).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По-друге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навіть якщо обмежитися пошуком залежності , то і це можливо порівняно просто тільки у випадку потенціальних сил.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Наявність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наприклад, сил тертя вже не дозволяє так само просто проінтегрувати рівняння руху, як це вийшло з рівнянням (1.7.4).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144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</a:rPr>
              <a:t>Чисельне інтегрування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Перепишемо це рівняння у формі: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1.8.1)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Така форма запису нагадує другий закон Ньютона. У лівій частині знаходяться сили інерції, у правої – рушійні сили. Нехай до складу рушійних сил входить, крім потенціальних сил, сила тертя. Тоді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вираз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правої частини можна записати у виді: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1.8.2)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Тут врахована тільки сила тертя, пропорційна швидкості, але легко врахувати і будь-яку іншу залежність.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956715"/>
              </p:ext>
            </p:extLst>
          </p:nvPr>
        </p:nvGraphicFramePr>
        <p:xfrm>
          <a:off x="1907704" y="2060848"/>
          <a:ext cx="3096344" cy="62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6" name="Формула" r:id="rId3" imgW="1968500" imgH="482600" progId="Equation.3">
                  <p:embed/>
                </p:oleObj>
              </mc:Choice>
              <mc:Fallback>
                <p:oleObj name="Формула" r:id="rId3" imgW="1968500" imgH="482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060848"/>
                        <a:ext cx="3096344" cy="629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141508"/>
              </p:ext>
            </p:extLst>
          </p:nvPr>
        </p:nvGraphicFramePr>
        <p:xfrm>
          <a:off x="3203848" y="4365104"/>
          <a:ext cx="1296144" cy="62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7" name="Формула" r:id="rId5" imgW="1104900" imgH="482600" progId="Equation.3">
                  <p:embed/>
                </p:oleObj>
              </mc:Choice>
              <mc:Fallback>
                <p:oleObj name="Формула" r:id="rId5" imgW="1104900" imgH="482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365104"/>
                        <a:ext cx="1296144" cy="629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3152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Чисельне інтегрування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Підставляючи (1.8.2) у (1.8.1), одержуємо: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</a:t>
            </a:r>
          </a:p>
          <a:p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нелінійне диференціальне рівняння вже неможливо вирішити аналітично, тому застосуємо для його рішення чисельний метод Рунге-Кутта. Однак даний метод орієнтований на рішення системи диференціальних рівнянь першого порядку, тому перепишемо (1.8.3) у формі: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928230"/>
              </p:ext>
            </p:extLst>
          </p:nvPr>
        </p:nvGraphicFramePr>
        <p:xfrm>
          <a:off x="1881188" y="2108200"/>
          <a:ext cx="358298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0" name="Формула" r:id="rId3" imgW="2336760" imgH="419040" progId="Equation.3">
                  <p:embed/>
                </p:oleObj>
              </mc:Choice>
              <mc:Fallback>
                <p:oleObj name="Формула" r:id="rId3" imgW="2336760" imgH="41904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188" y="2108200"/>
                        <a:ext cx="3582987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461845"/>
              </p:ext>
            </p:extLst>
          </p:nvPr>
        </p:nvGraphicFramePr>
        <p:xfrm>
          <a:off x="2195736" y="4725144"/>
          <a:ext cx="4392488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1" name="Формула" r:id="rId5" imgW="2705040" imgH="914400" progId="Equation.3">
                  <p:embed/>
                </p:oleObj>
              </mc:Choice>
              <mc:Fallback>
                <p:oleObj name="Формула" r:id="rId5" imgW="2705040" imgH="9144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725144"/>
                        <a:ext cx="4392488" cy="15121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1209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Побудова графіків в </a:t>
            </a:r>
            <a:r>
              <a:rPr lang="en-US" b="0" dirty="0">
                <a:solidFill>
                  <a:schemeClr val="bg1"/>
                </a:solidFill>
              </a:rPr>
              <a:t>MatLab</a:t>
            </a:r>
            <a:br>
              <a:rPr lang="en-US" b="0" dirty="0">
                <a:solidFill>
                  <a:schemeClr val="bg1"/>
                </a:solidFill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= 7;</a:t>
            </a: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x=[-1:0.01:6];</a:t>
            </a:r>
          </a:p>
          <a:p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 = -0.5.*(x+2.5).*(x+1).*(x-1).*(x-2).*(x-3).*(x-4.8).*(x-6)/25+5;</a:t>
            </a:r>
          </a:p>
          <a:p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plot(</a:t>
            </a:r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x,u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grid;</a:t>
            </a: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xlabel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('q');</a:t>
            </a: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ylabel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('E, P</a:t>
            </a:r>
            <a:r>
              <a:rPr lang="en-US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');</a:t>
            </a:r>
            <a:endParaRPr 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q=[-1:0.01:6];</a:t>
            </a:r>
          </a:p>
          <a:p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 = -0.5.*(q+2.5).*(q+1).*(q-1).*(q-2).*(q-3).*(q-4.8).*(q-6)/25+5;</a:t>
            </a:r>
          </a:p>
          <a:p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qt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sqrt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((2 / 1) * (e - U));</a:t>
            </a:r>
          </a:p>
          <a:p>
            <a:r>
              <a:rPr lang="en-US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plot(</a:t>
            </a:r>
            <a:r>
              <a:rPr lang="en-US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q,qt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'b-', q, -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qt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'g-');</a:t>
            </a: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grid;</a:t>
            </a: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xlabel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('q');</a:t>
            </a:r>
          </a:p>
          <a:p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ylabel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('</a:t>
            </a:r>
            <a:r>
              <a:rPr lang="en-US" sz="1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qt</a:t>
            </a:r>
            <a:r>
              <a:rPr lang="en-US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');</a:t>
            </a:r>
          </a:p>
          <a:p>
            <a:r>
              <a:rPr lang="uk-UA" sz="2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Зверніть увагу на крапку перед знаком * при множенні векторів</a:t>
            </a:r>
            <a:endParaRPr lang="en-US" sz="22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831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Розвязок систем диференціальних</a:t>
            </a:r>
            <a:br>
              <a:rPr lang="uk-UA" b="0" dirty="0">
                <a:solidFill>
                  <a:schemeClr val="bg1"/>
                </a:solidFill>
              </a:rPr>
            </a:br>
            <a:r>
              <a:rPr lang="uk-UA" b="0" dirty="0">
                <a:solidFill>
                  <a:schemeClr val="bg1"/>
                </a:solidFill>
              </a:rPr>
              <a:t>рівнянь в </a:t>
            </a:r>
            <a:r>
              <a:rPr lang="en-US" b="0" dirty="0">
                <a:solidFill>
                  <a:schemeClr val="bg1"/>
                </a:solidFill>
              </a:rPr>
              <a:t>MatLab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global a;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a=0.1;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t=[0:0.01:10];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[t,q]=ode23('sist',t,[0,0]);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subplot(3,1,1);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plot(q(:,1),q(:,2));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grid;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xlabel('q');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ylabel('qt');</a:t>
            </a: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title('Phase plane');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801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Розвязок систем диференціальних</a:t>
            </a:r>
            <a:br>
              <a:rPr lang="uk-UA" b="0" dirty="0">
                <a:solidFill>
                  <a:schemeClr val="bg1"/>
                </a:solidFill>
              </a:rPr>
            </a:br>
            <a:r>
              <a:rPr lang="uk-UA" b="0" dirty="0">
                <a:solidFill>
                  <a:schemeClr val="bg1"/>
                </a:solidFill>
              </a:rPr>
              <a:t>рівнянь в </a:t>
            </a:r>
            <a:r>
              <a:rPr lang="en-US" b="0" dirty="0">
                <a:solidFill>
                  <a:schemeClr val="bg1"/>
                </a:solidFill>
              </a:rPr>
              <a:t>MatLab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subplot(3,1,2);</a:t>
            </a:r>
          </a:p>
          <a:p>
            <a:r>
              <a:rPr lang="en-US" dirty="0">
                <a:solidFill>
                  <a:schemeClr val="bg1"/>
                </a:solidFill>
              </a:rPr>
              <a:t>plot(t,q(:,1));</a:t>
            </a:r>
          </a:p>
          <a:p>
            <a:r>
              <a:rPr lang="en-US" dirty="0">
                <a:solidFill>
                  <a:schemeClr val="bg1"/>
                </a:solidFill>
              </a:rPr>
              <a:t>grid;</a:t>
            </a:r>
          </a:p>
          <a:p>
            <a:r>
              <a:rPr lang="en-US" dirty="0">
                <a:solidFill>
                  <a:schemeClr val="bg1"/>
                </a:solidFill>
              </a:rPr>
              <a:t>xlabel('t');</a:t>
            </a:r>
          </a:p>
          <a:p>
            <a:r>
              <a:rPr lang="en-US" dirty="0">
                <a:solidFill>
                  <a:schemeClr val="bg1"/>
                </a:solidFill>
              </a:rPr>
              <a:t>ylabel('q');</a:t>
            </a:r>
          </a:p>
          <a:p>
            <a:r>
              <a:rPr lang="en-US" dirty="0">
                <a:solidFill>
                  <a:schemeClr val="bg1"/>
                </a:solidFill>
              </a:rPr>
              <a:t>title('Displacement q(t)');</a:t>
            </a:r>
          </a:p>
          <a:p>
            <a:r>
              <a:rPr lang="en-US" dirty="0">
                <a:solidFill>
                  <a:schemeClr val="bg1"/>
                </a:solidFill>
              </a:rPr>
              <a:t>subplot(3,1,3);</a:t>
            </a:r>
          </a:p>
          <a:p>
            <a:r>
              <a:rPr lang="en-US" dirty="0">
                <a:solidFill>
                  <a:schemeClr val="bg1"/>
                </a:solidFill>
              </a:rPr>
              <a:t>plot(t,q(:,2));</a:t>
            </a:r>
          </a:p>
          <a:p>
            <a:r>
              <a:rPr lang="en-US" dirty="0">
                <a:solidFill>
                  <a:schemeClr val="bg1"/>
                </a:solidFill>
              </a:rPr>
              <a:t>grid;</a:t>
            </a:r>
          </a:p>
          <a:p>
            <a:r>
              <a:rPr lang="en-US" dirty="0">
                <a:solidFill>
                  <a:schemeClr val="bg1"/>
                </a:solidFill>
              </a:rPr>
              <a:t>xlabel('t');</a:t>
            </a:r>
          </a:p>
          <a:p>
            <a:r>
              <a:rPr lang="en-US" dirty="0">
                <a:solidFill>
                  <a:schemeClr val="bg1"/>
                </a:solidFill>
              </a:rPr>
              <a:t>ylabel('qt');</a:t>
            </a:r>
          </a:p>
          <a:p>
            <a:r>
              <a:rPr lang="en-US" dirty="0">
                <a:solidFill>
                  <a:schemeClr val="bg1"/>
                </a:solidFill>
              </a:rPr>
              <a:t>title('Velocity qt(t)');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7996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Файл-функція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</a:rPr>
              <a:t>Коли в програмі деяка послідовність операторів виконується багаторазово або є необхідність підвищення читабельності виділити цю послідовність в окрему групу, вдаються до так званих файл-функцій. Формат використання файл-функції виглядає так: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function </a:t>
            </a:r>
            <a:r>
              <a:rPr lang="uk-UA" dirty="0">
                <a:solidFill>
                  <a:schemeClr val="bg1"/>
                </a:solidFill>
              </a:rPr>
              <a:t>f = myfun (x);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f=…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</a:p>
          <a:p>
            <a:r>
              <a:rPr lang="en-US" sz="2200" dirty="0" smtClean="0">
                <a:solidFill>
                  <a:schemeClr val="bg1"/>
                </a:solidFill>
              </a:rPr>
              <a:t>end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Тут f - параметр, якому потрібно буде привласнити значення, що повертається функцією, x - вхідний аргумент, від якого залежить значення функції, myfun - ім'я функції, через яке в основній програмі і буде здійснюватися звернення до функції. Функція повинна бути розміщена в окремому файлі з розширенням “.m”. Ім'я файлу має збігатися з ім'ям функції.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690564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3186</TotalTime>
  <Words>1031</Words>
  <Application>Microsoft Office PowerPoint</Application>
  <PresentationFormat>Экран (4:3)</PresentationFormat>
  <Paragraphs>135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Паркет</vt:lpstr>
      <vt:lpstr>Формула</vt:lpstr>
      <vt:lpstr>СИСТЕМНИЙ АНАЛІЗ</vt:lpstr>
      <vt:lpstr>ЛЕКЦІЯ 5</vt:lpstr>
      <vt:lpstr>Чисельне інтегрування рівнянь Лагранжа</vt:lpstr>
      <vt:lpstr>Чисельне інтегрування рівнянь Лагранжа</vt:lpstr>
      <vt:lpstr>Чисельне інтегрування рівнянь Лагранжа</vt:lpstr>
      <vt:lpstr>Побудова графіків в MatLab </vt:lpstr>
      <vt:lpstr>Розвязок систем диференціальних рівнянь в MatLab   </vt:lpstr>
      <vt:lpstr>Розвязок систем диференціальних рівнянь в MatLab   </vt:lpstr>
      <vt:lpstr>Файл-функція</vt:lpstr>
      <vt:lpstr>Вивід кількох графіків в одному вікні</vt:lpstr>
      <vt:lpstr>Файл-функції для розв'язку системи ДР   </vt:lpstr>
      <vt:lpstr>Чисельне інтегрування рівнянь Лагранжа</vt:lpstr>
      <vt:lpstr>Чисельне інтегрування рівнянь Лагранжа</vt:lpstr>
      <vt:lpstr>Чисельне інтегрування рівнянь Лагранжа</vt:lpstr>
      <vt:lpstr>Вибір кроку чисельного інтегрування</vt:lpstr>
      <vt:lpstr>Вибір кроку чисельного інтегрування</vt:lpstr>
      <vt:lpstr>Вибір кроку чисельного інтегрування</vt:lpstr>
      <vt:lpstr>Вибір кроку чисельного інтегрування</vt:lpstr>
      <vt:lpstr>Вибір кроку чисельного інтегрування</vt:lpstr>
      <vt:lpstr>Нестійкість чисельного рішення</vt:lpstr>
      <vt:lpstr>Чисельне інтегрування рівнянь Лагранжа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245</cp:revision>
  <dcterms:created xsi:type="dcterms:W3CDTF">2018-09-10T07:12:08Z</dcterms:created>
  <dcterms:modified xsi:type="dcterms:W3CDTF">2023-10-05T13:34:54Z</dcterms:modified>
</cp:coreProperties>
</file>