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89" r:id="rId2"/>
    <p:sldId id="300" r:id="rId3"/>
    <p:sldId id="304" r:id="rId4"/>
    <p:sldId id="305" r:id="rId5"/>
    <p:sldId id="306" r:id="rId6"/>
    <p:sldId id="307" r:id="rId7"/>
    <p:sldId id="301" r:id="rId8"/>
    <p:sldId id="302" r:id="rId9"/>
    <p:sldId id="303" r:id="rId10"/>
    <p:sldId id="308" r:id="rId11"/>
    <p:sldId id="309" r:id="rId12"/>
    <p:sldId id="310" r:id="rId13"/>
    <p:sldId id="316" r:id="rId14"/>
    <p:sldId id="317" r:id="rId15"/>
    <p:sldId id="311" r:id="rId16"/>
    <p:sldId id="292" r:id="rId17"/>
    <p:sldId id="293" r:id="rId18"/>
    <p:sldId id="294" r:id="rId19"/>
    <p:sldId id="318" r:id="rId20"/>
    <p:sldId id="319" r:id="rId21"/>
    <p:sldId id="320" r:id="rId22"/>
    <p:sldId id="321" r:id="rId23"/>
    <p:sldId id="325" r:id="rId24"/>
    <p:sldId id="324" r:id="rId25"/>
    <p:sldId id="322" r:id="rId26"/>
    <p:sldId id="323" r:id="rId27"/>
    <p:sldId id="295" r:id="rId28"/>
    <p:sldId id="296" r:id="rId29"/>
    <p:sldId id="297" r:id="rId30"/>
    <p:sldId id="298" r:id="rId31"/>
    <p:sldId id="29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5D0402E-B2D4-4C2F-B7F8-61DFD4E5B6F8}">
          <p14:sldIdLst>
            <p14:sldId id="289"/>
            <p14:sldId id="300"/>
            <p14:sldId id="304"/>
            <p14:sldId id="305"/>
            <p14:sldId id="306"/>
            <p14:sldId id="307"/>
            <p14:sldId id="301"/>
            <p14:sldId id="302"/>
            <p14:sldId id="303"/>
            <p14:sldId id="308"/>
            <p14:sldId id="309"/>
            <p14:sldId id="310"/>
            <p14:sldId id="316"/>
            <p14:sldId id="317"/>
            <p14:sldId id="311"/>
            <p14:sldId id="292"/>
            <p14:sldId id="293"/>
            <p14:sldId id="294"/>
            <p14:sldId id="318"/>
            <p14:sldId id="319"/>
            <p14:sldId id="320"/>
            <p14:sldId id="321"/>
            <p14:sldId id="325"/>
            <p14:sldId id="324"/>
            <p14:sldId id="322"/>
            <p14:sldId id="323"/>
            <p14:sldId id="295"/>
            <p14:sldId id="296"/>
            <p14:sldId id="297"/>
            <p14:sldId id="298"/>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snapToGrid="0">
      <p:cViewPr varScale="1">
        <p:scale>
          <a:sx n="66" d="100"/>
          <a:sy n="66" d="100"/>
        </p:scale>
        <p:origin x="62" y="3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759FB99-3B36-429A-A2E2-63E6B458E34E}" type="datetimeFigureOut">
              <a:rPr lang="ru-RU" smtClean="0"/>
              <a:t>07.10.2024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311767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59FB99-3B36-429A-A2E2-63E6B458E34E}" type="datetimeFigureOut">
              <a:rPr lang="ru-RU" smtClean="0"/>
              <a:t>07.10.2024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152247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59FB99-3B36-429A-A2E2-63E6B458E34E}" type="datetimeFigureOut">
              <a:rPr lang="ru-RU" smtClean="0"/>
              <a:t>07.10.2024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7BAB2-F136-4F2C-8FC2-B597AB6609D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875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59FB99-3B36-429A-A2E2-63E6B458E34E}" type="datetimeFigureOut">
              <a:rPr lang="ru-RU" smtClean="0"/>
              <a:t>07.10.2024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404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59FB99-3B36-429A-A2E2-63E6B458E34E}" type="datetimeFigureOut">
              <a:rPr lang="ru-RU" smtClean="0"/>
              <a:t>07.10.2024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7BAB2-F136-4F2C-8FC2-B597AB6609D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5768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59FB99-3B36-429A-A2E2-63E6B458E34E}" type="datetimeFigureOut">
              <a:rPr lang="ru-RU" smtClean="0"/>
              <a:t>07.10.2024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2157171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759FB99-3B36-429A-A2E2-63E6B458E34E}" type="datetimeFigureOut">
              <a:rPr lang="ru-RU" smtClean="0"/>
              <a:t>07.10.2024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1292085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759FB99-3B36-429A-A2E2-63E6B458E34E}" type="datetimeFigureOut">
              <a:rPr lang="ru-RU" smtClean="0"/>
              <a:t>07.10.2024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241241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759FB99-3B36-429A-A2E2-63E6B458E34E}" type="datetimeFigureOut">
              <a:rPr lang="ru-RU" smtClean="0"/>
              <a:t>07.10.2024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923107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759FB99-3B36-429A-A2E2-63E6B458E34E}" type="datetimeFigureOut">
              <a:rPr lang="ru-RU" smtClean="0"/>
              <a:t>07.10.2024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45169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759FB99-3B36-429A-A2E2-63E6B458E34E}" type="datetimeFigureOut">
              <a:rPr lang="ru-RU" smtClean="0"/>
              <a:t>07.10.2024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149683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759FB99-3B36-429A-A2E2-63E6B458E34E}" type="datetimeFigureOut">
              <a:rPr lang="ru-RU" smtClean="0"/>
              <a:t>07.10.2024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29697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759FB99-3B36-429A-A2E2-63E6B458E34E}" type="datetimeFigureOut">
              <a:rPr lang="ru-RU" smtClean="0"/>
              <a:t>07.10.2024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423311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9FB99-3B36-429A-A2E2-63E6B458E34E}" type="datetimeFigureOut">
              <a:rPr lang="ru-RU" smtClean="0"/>
              <a:t>07.10.2024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82674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759FB99-3B36-429A-A2E2-63E6B458E34E}" type="datetimeFigureOut">
              <a:rPr lang="ru-RU" smtClean="0"/>
              <a:t>07.10.2024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07BAB2-F136-4F2C-8FC2-B597AB6609D9}" type="slidenum">
              <a:rPr lang="ru-RU" smtClean="0"/>
              <a:t>‹#›</a:t>
            </a:fld>
            <a:endParaRPr lang="ru-RU"/>
          </a:p>
        </p:txBody>
      </p:sp>
    </p:spTree>
    <p:extLst>
      <p:ext uri="{BB962C8B-B14F-4D97-AF65-F5344CB8AC3E}">
        <p14:creationId xmlns:p14="http://schemas.microsoft.com/office/powerpoint/2010/main" val="341878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07BAB2-F136-4F2C-8FC2-B597AB6609D9}" type="slidenum">
              <a:rPr lang="ru-RU" smtClean="0"/>
              <a:t>‹#›</a:t>
            </a:fld>
            <a:endParaRPr lang="ru-RU"/>
          </a:p>
        </p:txBody>
      </p:sp>
      <p:sp>
        <p:nvSpPr>
          <p:cNvPr id="5" name="Date Placeholder 4"/>
          <p:cNvSpPr>
            <a:spLocks noGrp="1"/>
          </p:cNvSpPr>
          <p:nvPr>
            <p:ph type="dt" sz="half" idx="10"/>
          </p:nvPr>
        </p:nvSpPr>
        <p:spPr/>
        <p:txBody>
          <a:bodyPr/>
          <a:lstStyle/>
          <a:p>
            <a:fld id="{7759FB99-3B36-429A-A2E2-63E6B458E34E}" type="datetimeFigureOut">
              <a:rPr lang="ru-RU" smtClean="0"/>
              <a:t>07.10.2024</a:t>
            </a:fld>
            <a:endParaRPr lang="ru-RU"/>
          </a:p>
        </p:txBody>
      </p:sp>
    </p:spTree>
    <p:extLst>
      <p:ext uri="{BB962C8B-B14F-4D97-AF65-F5344CB8AC3E}">
        <p14:creationId xmlns:p14="http://schemas.microsoft.com/office/powerpoint/2010/main" val="263956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59FB99-3B36-429A-A2E2-63E6B458E34E}" type="datetimeFigureOut">
              <a:rPr lang="ru-RU" smtClean="0"/>
              <a:t>07.10.2024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707BAB2-F136-4F2C-8FC2-B597AB6609D9}" type="slidenum">
              <a:rPr lang="ru-RU" smtClean="0"/>
              <a:t>‹#›</a:t>
            </a:fld>
            <a:endParaRPr lang="ru-RU"/>
          </a:p>
        </p:txBody>
      </p:sp>
    </p:spTree>
    <p:extLst>
      <p:ext uri="{BB962C8B-B14F-4D97-AF65-F5344CB8AC3E}">
        <p14:creationId xmlns:p14="http://schemas.microsoft.com/office/powerpoint/2010/main" val="162408571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elearn.nubip.edu.ua/mod/book/view.php?id=346892"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elearn.nubip.edu.ua/mod/book/view.php?id=34689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ktbbeton.com/upload/medialibrary/b19/udkk60ggiyapbeeulufrwgi1l3hpxiun/content-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380" y="0"/>
            <a:ext cx="7383781" cy="4839690"/>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0" y="160021"/>
            <a:ext cx="12095018" cy="6857999"/>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r>
              <a:rPr lang="ru-RU" sz="3600" b="1" dirty="0" smtClean="0">
                <a:solidFill>
                  <a:schemeClr val="tx1"/>
                </a:solidFill>
                <a:latin typeface="Times New Roman" panose="02020603050405020304" pitchFamily="18" charset="0"/>
                <a:cs typeface="Times New Roman" panose="02020603050405020304" pitchFamily="18" charset="0"/>
              </a:rPr>
              <a:t>МОДЕРНІЗАЦІЯ</a:t>
            </a:r>
            <a:r>
              <a:rPr lang="ru-RU" sz="3600" b="1" dirty="0">
                <a:solidFill>
                  <a:schemeClr val="tx1"/>
                </a:solidFill>
                <a:latin typeface="Times New Roman" panose="02020603050405020304" pitchFamily="18" charset="0"/>
                <a:cs typeface="Times New Roman" panose="02020603050405020304" pitchFamily="18" charset="0"/>
              </a:rPr>
              <a:t>, РЕКОНСТРУКЦІЯ ТА РЕМОНТНО-ВІДНОВЛЮВАЛЬНІ </a:t>
            </a:r>
            <a:r>
              <a:rPr lang="ru-RU" sz="3600" b="1" dirty="0" smtClean="0">
                <a:solidFill>
                  <a:schemeClr val="tx1"/>
                </a:solidFill>
                <a:latin typeface="Times New Roman" panose="02020603050405020304" pitchFamily="18" charset="0"/>
                <a:cs typeface="Times New Roman" panose="02020603050405020304" pitchFamily="18" charset="0"/>
              </a:rPr>
              <a:t>РОБОТИ </a:t>
            </a:r>
            <a:r>
              <a:rPr lang="ru-RU" sz="3600" b="1" dirty="0">
                <a:solidFill>
                  <a:schemeClr val="tx1"/>
                </a:solidFill>
                <a:latin typeface="Times New Roman" panose="02020603050405020304" pitchFamily="18" charset="0"/>
                <a:cs typeface="Times New Roman" panose="02020603050405020304" pitchFamily="18" charset="0"/>
              </a:rPr>
              <a:t>В </a:t>
            </a:r>
            <a:r>
              <a:rPr lang="ru-RU" sz="3600" b="1" dirty="0" smtClean="0">
                <a:solidFill>
                  <a:schemeClr val="tx1"/>
                </a:solidFill>
                <a:latin typeface="Times New Roman" panose="02020603050405020304" pitchFamily="18" charset="0"/>
                <a:cs typeface="Times New Roman" panose="02020603050405020304" pitchFamily="18" charset="0"/>
              </a:rPr>
              <a:t>БУДІВНИЦТВІ</a:t>
            </a:r>
            <a:r>
              <a:rPr lang="ru-UA" sz="3600" b="1" dirty="0" smtClean="0">
                <a:solidFill>
                  <a:schemeClr val="tx1"/>
                </a:solidFill>
                <a:latin typeface="Times New Roman" panose="02020603050405020304" pitchFamily="18" charset="0"/>
                <a:cs typeface="Times New Roman" panose="02020603050405020304" pitchFamily="18" charset="0"/>
              </a:rPr>
              <a:t> </a:t>
            </a:r>
          </a:p>
          <a:p>
            <a:pPr algn="ctr"/>
            <a:r>
              <a:rPr lang="ru-RU" sz="3600" b="1" dirty="0" smtClean="0">
                <a:solidFill>
                  <a:schemeClr val="tx1"/>
                </a:solidFill>
                <a:latin typeface="Times New Roman" panose="02020603050405020304" pitchFamily="18" charset="0"/>
                <a:cs typeface="Times New Roman" panose="02020603050405020304" pitchFamily="18" charset="0"/>
              </a:rPr>
              <a:t>в</a:t>
            </a:r>
            <a:r>
              <a:rPr lang="ru-UA" sz="3600" b="1" dirty="0" smtClean="0">
                <a:solidFill>
                  <a:schemeClr val="tx1"/>
                </a:solidFill>
                <a:latin typeface="Times New Roman" panose="02020603050405020304" pitchFamily="18" charset="0"/>
                <a:cs typeface="Times New Roman" panose="02020603050405020304" pitchFamily="18" charset="0"/>
              </a:rPr>
              <a:t>икладач </a:t>
            </a:r>
            <a:r>
              <a:rPr lang="uk-UA" sz="3600" b="1" dirty="0" err="1" smtClean="0">
                <a:solidFill>
                  <a:schemeClr val="tx1"/>
                </a:solidFill>
                <a:latin typeface="Times New Roman" panose="02020603050405020304" pitchFamily="18" charset="0"/>
                <a:cs typeface="Times New Roman" panose="02020603050405020304" pitchFamily="18" charset="0"/>
              </a:rPr>
              <a:t>Мішук</a:t>
            </a:r>
            <a:r>
              <a:rPr lang="uk-UA" sz="3600" b="1" dirty="0" smtClean="0">
                <a:solidFill>
                  <a:schemeClr val="tx1"/>
                </a:solidFill>
                <a:latin typeface="Times New Roman" panose="02020603050405020304" pitchFamily="18" charset="0"/>
                <a:cs typeface="Times New Roman" panose="02020603050405020304" pitchFamily="18" charset="0"/>
              </a:rPr>
              <a:t> Катерина Миколаївна</a:t>
            </a:r>
            <a:endParaRPr lang="ru-RU"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12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17368" y="262235"/>
            <a:ext cx="10860232" cy="6001643"/>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До переліку робіт під час підготовки будівель до експлуатації в осінньо-зимовий період необхідно включати: утеплення віконних і балконних прорізів; заміну розбитих </a:t>
            </a:r>
            <a:r>
              <a:rPr lang="uk-UA" sz="3200" dirty="0" smtClean="0">
                <a:latin typeface="Times New Roman" panose="02020603050405020304" pitchFamily="18" charset="0"/>
                <a:cs typeface="Times New Roman" panose="02020603050405020304" pitchFamily="18" charset="0"/>
              </a:rPr>
              <a:t>шибок вікон, балконних дверей, ремонт і утеплення горищних </a:t>
            </a:r>
            <a:r>
              <a:rPr lang="uk-UA" sz="3200" dirty="0" err="1" smtClean="0">
                <a:latin typeface="Times New Roman" panose="02020603050405020304" pitchFamily="18" charset="0"/>
                <a:cs typeface="Times New Roman" panose="02020603050405020304" pitchFamily="18" charset="0"/>
              </a:rPr>
              <a:t>перекриттів</a:t>
            </a:r>
            <a:r>
              <a:rPr lang="uk-UA" sz="3200" dirty="0" smtClean="0">
                <a:latin typeface="Times New Roman" panose="02020603050405020304" pitchFamily="18" charset="0"/>
                <a:cs typeface="Times New Roman" panose="02020603050405020304" pitchFamily="18" charset="0"/>
              </a:rPr>
              <a:t>; зміцнення і ремонт парапетних огороджень; скління і закриття горищних слухових вікон, ремонт, утеплення і прочищення </a:t>
            </a:r>
            <a:r>
              <a:rPr lang="uk-UA" sz="3200" dirty="0" err="1" smtClean="0">
                <a:latin typeface="Times New Roman" panose="02020603050405020304" pitchFamily="18" charset="0"/>
                <a:cs typeface="Times New Roman" panose="02020603050405020304" pitchFamily="18" charset="0"/>
              </a:rPr>
              <a:t>димовентиляційних</a:t>
            </a:r>
            <a:r>
              <a:rPr lang="uk-UA" sz="3200" dirty="0" smtClean="0">
                <a:latin typeface="Times New Roman" panose="02020603050405020304" pitchFamily="18" charset="0"/>
                <a:cs typeface="Times New Roman" panose="02020603050405020304" pitchFamily="18" charset="0"/>
              </a:rPr>
              <a:t> каналів; закладення продухів у цоколях будівлі; консервацію поливальних систем; ремонт та укріплення вхідних дверей і </a:t>
            </a:r>
            <a:r>
              <a:rPr lang="uk-UA" sz="3200" dirty="0" err="1" smtClean="0">
                <a:latin typeface="Times New Roman" panose="02020603050405020304" pitchFamily="18" charset="0"/>
                <a:cs typeface="Times New Roman" panose="02020603050405020304" pitchFamily="18" charset="0"/>
              </a:rPr>
              <a:t>т.д</a:t>
            </a:r>
            <a:r>
              <a:rPr lang="uk-UA" sz="3200" dirty="0" smtClean="0">
                <a:latin typeface="Times New Roman" panose="02020603050405020304" pitchFamily="18" charset="0"/>
                <a:cs typeface="Times New Roman" panose="02020603050405020304" pitchFamily="18" charset="0"/>
              </a:rPr>
              <a:t>. </a:t>
            </a:r>
            <a:endParaRPr lang="uk-UA" sz="3200" dirty="0" smtClean="0">
              <a:solidFill>
                <a:srgbClr val="000000"/>
              </a:solidFill>
              <a:latin typeface="Times New Roman" panose="02020603050405020304" pitchFamily="18" charset="0"/>
              <a:cs typeface="Times New Roman" panose="02020603050405020304" pitchFamily="18" charset="0"/>
            </a:endParaRPr>
          </a:p>
          <a:p>
            <a:pPr indent="457200"/>
            <a:endParaRPr lang="uk-UA" sz="3200" dirty="0">
              <a:solidFill>
                <a:srgbClr val="000000"/>
              </a:solidFill>
              <a:latin typeface="Times New Roman" panose="02020603050405020304" pitchFamily="18" charset="0"/>
            </a:endParaRPr>
          </a:p>
          <a:p>
            <a:pPr indent="457200"/>
            <a:r>
              <a:rPr lang="uk-UA" sz="3200" dirty="0" smtClean="0">
                <a:solidFill>
                  <a:srgbClr val="000000"/>
                </a:solidFill>
                <a:latin typeface="Times New Roman" panose="02020603050405020304" pitchFamily="18" charset="0"/>
              </a:rPr>
              <a:t> </a:t>
            </a:r>
            <a:endParaRPr lang="uk-UA" sz="3200" dirty="0"/>
          </a:p>
        </p:txBody>
      </p:sp>
    </p:spTree>
    <p:extLst>
      <p:ext uri="{BB962C8B-B14F-4D97-AF65-F5344CB8AC3E}">
        <p14:creationId xmlns:p14="http://schemas.microsoft.com/office/powerpoint/2010/main" val="384280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81000" y="476250"/>
            <a:ext cx="10668000" cy="3539430"/>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Періодичність проведення планових оглядів елементів будівель регламентується нормами. Під час проведення часткових оглядів повинні бути визначені несправності, які можуть бути усунені протягом часу, відведеного на огляд. Виявлені несправності, які перешкоджають нормальній експлуатації, усувають у терміни, зазначені у будівельних нормах. </a:t>
            </a:r>
            <a:endParaRPr lang="uk-UA" sz="3200" dirty="0"/>
          </a:p>
        </p:txBody>
      </p:sp>
    </p:spTree>
    <p:extLst>
      <p:ext uri="{BB962C8B-B14F-4D97-AF65-F5344CB8AC3E}">
        <p14:creationId xmlns:p14="http://schemas.microsoft.com/office/powerpoint/2010/main" val="306139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04800" y="266700"/>
            <a:ext cx="10972800" cy="6494085"/>
          </a:xfrm>
          <a:prstGeom prst="rect">
            <a:avLst/>
          </a:prstGeom>
        </p:spPr>
        <p:txBody>
          <a:bodyPr wrap="square">
            <a:spAutoFit/>
          </a:bodyPr>
          <a:lstStyle/>
          <a:p>
            <a:pPr algn="ctr"/>
            <a:r>
              <a:rPr lang="uk-UA" sz="3200" b="1" dirty="0" smtClean="0">
                <a:solidFill>
                  <a:srgbClr val="000000"/>
                </a:solidFill>
                <a:latin typeface="Times New Roman" panose="02020603050405020304" pitchFamily="18" charset="0"/>
              </a:rPr>
              <a:t>Види ремонтів </a:t>
            </a:r>
          </a:p>
          <a:p>
            <a:pPr algn="ctr"/>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Ремонт будівлі – комплекс будівельних робіт та організаційно-технічних заходів щодо усунення фізичного і морального зносу, не пов'язаних зі зміною основних </a:t>
            </a:r>
            <a:r>
              <a:rPr lang="uk-UA" sz="3200" u="sng" dirty="0" smtClean="0">
                <a:solidFill>
                  <a:srgbClr val="000000"/>
                </a:solidFill>
                <a:latin typeface="Times New Roman" panose="02020603050405020304" pitchFamily="18" charset="0"/>
              </a:rPr>
              <a:t>техніко-економічних показників будинку</a:t>
            </a:r>
            <a:r>
              <a:rPr lang="uk-UA" sz="3200" dirty="0" smtClean="0">
                <a:solidFill>
                  <a:srgbClr val="000000"/>
                </a:solidFill>
                <a:latin typeface="Times New Roman" panose="02020603050405020304" pitchFamily="18" charset="0"/>
              </a:rPr>
              <a:t>. </a:t>
            </a:r>
          </a:p>
          <a:p>
            <a:pPr indent="457200" algn="just"/>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Система планово-попереджувального ремонту включає поточний і капітальний ремонти. </a:t>
            </a:r>
          </a:p>
          <a:p>
            <a:pPr indent="457200" algn="just"/>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Поточний ремонт – ремонт будівлі з метою відновлення справності його конструкцій і систем інженерного обладнання, підтримання експлуатаційних показників. </a:t>
            </a:r>
            <a:endParaRPr lang="uk-UA" sz="3200" dirty="0"/>
          </a:p>
        </p:txBody>
      </p:sp>
    </p:spTree>
    <p:extLst>
      <p:ext uri="{BB962C8B-B14F-4D97-AF65-F5344CB8AC3E}">
        <p14:creationId xmlns:p14="http://schemas.microsoft.com/office/powerpoint/2010/main" val="386596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90500" y="0"/>
            <a:ext cx="11201400" cy="6494085"/>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Поточний ремонт проводиться з періодичністю, що забезпечує ефективну експлуатацію будівлі з моменту завершення його будівництва до моменту поставки на черговий капітальний ремонт. При цьому враховуються природно-кліматичні умови, конструктивні рішення, технічний стан і режим експлуатації будівлі. </a:t>
            </a:r>
          </a:p>
          <a:p>
            <a:pPr indent="457200" algn="just"/>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Поточний ремонт повинен виконуватися за п'ятирічними і річними планами. Річні плани складають для уточнення </a:t>
            </a:r>
            <a:r>
              <a:rPr lang="uk-UA" sz="3200" dirty="0" smtClean="0">
                <a:latin typeface="Times New Roman" panose="02020603050405020304" pitchFamily="18" charset="0"/>
                <a:cs typeface="Times New Roman" panose="02020603050405020304" pitchFamily="18" charset="0"/>
              </a:rPr>
              <a:t>п'ятирічних з урахуванням результатів огляду, розробленої кошторисно-технічної документації на поточний ремонт, заходів із підготовки будівель до експлуатації в сезонних умовах. </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6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66700" y="190500"/>
            <a:ext cx="11010900" cy="2062103"/>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Капітальний ремонт – ремонт будівлі з метою відновлення його ресурсу із заміною за </a:t>
            </a:r>
            <a:r>
              <a:rPr lang="uk-UA" sz="3200" dirty="0" err="1" smtClean="0">
                <a:solidFill>
                  <a:srgbClr val="000000"/>
                </a:solidFill>
                <a:latin typeface="Times New Roman" panose="02020603050405020304" pitchFamily="18" charset="0"/>
              </a:rPr>
              <a:t>необхідностю</a:t>
            </a:r>
            <a:r>
              <a:rPr lang="uk-UA" sz="3200" dirty="0" smtClean="0">
                <a:solidFill>
                  <a:srgbClr val="000000"/>
                </a:solidFill>
                <a:latin typeface="Times New Roman" panose="02020603050405020304" pitchFamily="18" charset="0"/>
              </a:rPr>
              <a:t> конструктивних елементів і систем інженерного устаткування, а також поліпшення експлуатаційних показників. </a:t>
            </a:r>
            <a:endParaRPr lang="uk-UA" sz="3200" dirty="0"/>
          </a:p>
        </p:txBody>
      </p:sp>
      <p:sp>
        <p:nvSpPr>
          <p:cNvPr id="4" name="Подзаголовок 2"/>
          <p:cNvSpPr txBox="1">
            <a:spLocks/>
          </p:cNvSpPr>
          <p:nvPr/>
        </p:nvSpPr>
        <p:spPr>
          <a:xfrm>
            <a:off x="266700" y="2592265"/>
            <a:ext cx="10725150" cy="6037385"/>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indent="457200" algn="just"/>
            <a:r>
              <a:rPr lang="uk-UA" sz="3200" dirty="0" smtClean="0">
                <a:solidFill>
                  <a:schemeClr val="tx1"/>
                </a:solidFill>
                <a:latin typeface="Times New Roman" panose="02020603050405020304" pitchFamily="18" charset="0"/>
                <a:cs typeface="Times New Roman" panose="02020603050405020304" pitchFamily="18" charset="0"/>
              </a:rPr>
              <a:t>Додатково до об’єму капітального ремонту включено оновлення або проведення відновлювальних робіт з інженерних комунікацій, зовнішньої та внутрішньої обробки та заміни віконних та дверних заповнень.</a:t>
            </a:r>
            <a:endParaRPr lang="uk-UA"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1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33350" y="152400"/>
            <a:ext cx="11258550" cy="6001643"/>
          </a:xfrm>
          <a:prstGeom prst="rect">
            <a:avLst/>
          </a:prstGeom>
        </p:spPr>
        <p:txBody>
          <a:bodyPr wrap="square">
            <a:spAutoFit/>
          </a:bodyPr>
          <a:lstStyle/>
          <a:p>
            <a:pPr indent="457200" algn="ctr"/>
            <a:r>
              <a:rPr lang="uk-UA" sz="3200" dirty="0">
                <a:latin typeface="Times New Roman" panose="02020603050405020304" pitchFamily="18" charset="0"/>
                <a:cs typeface="Times New Roman" panose="02020603050405020304" pitchFamily="18" charset="0"/>
              </a:rPr>
              <a:t>Особливості робіт під час капітального </a:t>
            </a:r>
            <a:r>
              <a:rPr lang="uk-UA" sz="3200" dirty="0" smtClean="0">
                <a:latin typeface="Times New Roman" panose="02020603050405020304" pitchFamily="18" charset="0"/>
                <a:cs typeface="Times New Roman" panose="02020603050405020304" pitchFamily="18" charset="0"/>
              </a:rPr>
              <a:t>ремонту</a:t>
            </a:r>
          </a:p>
          <a:p>
            <a:pPr indent="457200" algn="ctr"/>
            <a:endParaRPr lang="uk-UA" sz="3200" dirty="0">
              <a:latin typeface="Times New Roman" panose="02020603050405020304" pitchFamily="18" charset="0"/>
              <a:cs typeface="Times New Roman" panose="02020603050405020304" pitchFamily="18" charset="0"/>
            </a:endParaRPr>
          </a:p>
          <a:p>
            <a:pPr indent="457200" algn="just"/>
            <a:r>
              <a:rPr lang="uk-UA" sz="3200" dirty="0">
                <a:latin typeface="Times New Roman" panose="02020603050405020304" pitchFamily="18" charset="0"/>
                <a:cs typeface="Times New Roman" panose="02020603050405020304" pitchFamily="18" charset="0"/>
              </a:rPr>
              <a:t>Якщо будівля або інша споруда була здана в експлуатацію давно, то згодом вона втрачає вихідні характеристики - конструкції, комунікації, оздоблення зношуються і можуть стати непридатними. Така ситуація потребує капітального ремонту, що включає роботу зі зміни, покращення стану основних елементів, інженерно-технічних систем у будівлі</a:t>
            </a:r>
            <a:r>
              <a:rPr lang="uk-UA" sz="3200" dirty="0" smtClean="0">
                <a:latin typeface="Times New Roman" panose="02020603050405020304" pitchFamily="18" charset="0"/>
                <a:cs typeface="Times New Roman" panose="02020603050405020304" pitchFamily="18" charset="0"/>
              </a:rPr>
              <a:t>.</a:t>
            </a:r>
          </a:p>
          <a:p>
            <a:pPr indent="457200" algn="just"/>
            <a:endParaRPr lang="uk-UA" sz="3200" dirty="0">
              <a:latin typeface="Times New Roman" panose="02020603050405020304" pitchFamily="18" charset="0"/>
              <a:cs typeface="Times New Roman" panose="02020603050405020304" pitchFamily="18" charset="0"/>
            </a:endParaRPr>
          </a:p>
          <a:p>
            <a:pPr indent="457200" algn="just"/>
            <a:r>
              <a:rPr lang="uk-UA" sz="3200" dirty="0">
                <a:latin typeface="Times New Roman" panose="02020603050405020304" pitchFamily="18" charset="0"/>
                <a:cs typeface="Times New Roman" panose="02020603050405020304" pitchFamily="18" charset="0"/>
              </a:rPr>
              <a:t>Відмінність капремонту від реконструкції полягає саме у вигляді робіт, які можуть виконуватися під час проведення будівельно-монтажних робіт.</a:t>
            </a:r>
          </a:p>
        </p:txBody>
      </p:sp>
    </p:spTree>
    <p:extLst>
      <p:ext uri="{BB962C8B-B14F-4D97-AF65-F5344CB8AC3E}">
        <p14:creationId xmlns:p14="http://schemas.microsoft.com/office/powerpoint/2010/main" val="272062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11887200" cy="6858000"/>
          </a:xfrm>
        </p:spPr>
        <p:txBody>
          <a:bodyPr>
            <a:normAutofit/>
          </a:bodyPr>
          <a:lstStyle/>
          <a:p>
            <a:pPr indent="457200" algn="just"/>
            <a:r>
              <a:rPr lang="uk-UA" sz="3600" dirty="0">
                <a:solidFill>
                  <a:schemeClr val="tx1"/>
                </a:solidFill>
                <a:latin typeface="Times New Roman" panose="02020603050405020304" pitchFamily="18" charset="0"/>
                <a:cs typeface="Times New Roman" panose="02020603050405020304" pitchFamily="18" charset="0"/>
              </a:rPr>
              <a:t>Для капітального ремонту будинків вони такі</a:t>
            </a:r>
            <a:r>
              <a:rPr lang="uk-UA" sz="3600" dirty="0" smtClean="0">
                <a:solidFill>
                  <a:schemeClr val="tx1"/>
                </a:solidFill>
                <a:latin typeface="Times New Roman" panose="02020603050405020304" pitchFamily="18" charset="0"/>
                <a:cs typeface="Times New Roman" panose="02020603050405020304" pitchFamily="18" charset="0"/>
              </a:rPr>
              <a:t>:</a:t>
            </a:r>
            <a:endParaRPr lang="uk-UA" sz="3600" dirty="0">
              <a:solidFill>
                <a:schemeClr val="tx1"/>
              </a:solidFill>
              <a:latin typeface="Times New Roman" panose="02020603050405020304" pitchFamily="18" charset="0"/>
              <a:cs typeface="Times New Roman" panose="02020603050405020304" pitchFamily="18" charset="0"/>
            </a:endParaRP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 відновлення </a:t>
            </a:r>
            <a:r>
              <a:rPr lang="uk-UA" sz="3600" dirty="0">
                <a:solidFill>
                  <a:schemeClr val="tx1"/>
                </a:solidFill>
                <a:latin typeface="Times New Roman" panose="02020603050405020304" pitchFamily="18" charset="0"/>
                <a:cs typeface="Times New Roman" panose="02020603050405020304" pitchFamily="18" charset="0"/>
              </a:rPr>
              <a:t>зруйнованих частин будівлі – фасаду, дахів, </a:t>
            </a:r>
            <a:r>
              <a:rPr lang="uk-UA" sz="3600" dirty="0" err="1">
                <a:solidFill>
                  <a:schemeClr val="tx1"/>
                </a:solidFill>
                <a:latin typeface="Times New Roman" panose="02020603050405020304" pitchFamily="18" charset="0"/>
                <a:cs typeface="Times New Roman" panose="02020603050405020304" pitchFamily="18" charset="0"/>
              </a:rPr>
              <a:t>ганків</a:t>
            </a:r>
            <a:r>
              <a:rPr lang="uk-UA" sz="3600" dirty="0">
                <a:solidFill>
                  <a:schemeClr val="tx1"/>
                </a:solidFill>
                <a:latin typeface="Times New Roman" panose="02020603050405020304" pitchFamily="18" charset="0"/>
                <a:cs typeface="Times New Roman" panose="02020603050405020304" pitchFamily="18" charset="0"/>
              </a:rPr>
              <a:t>, фундаменту та ін</a:t>
            </a:r>
            <a:r>
              <a:rPr lang="uk-UA" sz="3600" dirty="0" smtClean="0">
                <a:solidFill>
                  <a:schemeClr val="tx1"/>
                </a:solidFill>
                <a:latin typeface="Times New Roman" panose="02020603050405020304" pitchFamily="18" charset="0"/>
                <a:cs typeface="Times New Roman" panose="02020603050405020304" pitchFamily="18" charset="0"/>
              </a:rPr>
              <a:t>.;</a:t>
            </a:r>
            <a:endParaRPr lang="uk-UA" sz="3600" dirty="0">
              <a:solidFill>
                <a:schemeClr val="tx1"/>
              </a:solidFill>
              <a:latin typeface="Times New Roman" panose="02020603050405020304" pitchFamily="18" charset="0"/>
              <a:cs typeface="Times New Roman" panose="02020603050405020304" pitchFamily="18" charset="0"/>
            </a:endParaRP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 зміна оздоблення зовнішнього </a:t>
            </a:r>
            <a:r>
              <a:rPr lang="uk-UA" sz="3600" dirty="0">
                <a:solidFill>
                  <a:schemeClr val="tx1"/>
                </a:solidFill>
                <a:latin typeface="Times New Roman" panose="02020603050405020304" pitchFamily="18" charset="0"/>
                <a:cs typeface="Times New Roman" panose="02020603050405020304" pitchFamily="18" charset="0"/>
              </a:rPr>
              <a:t>та </a:t>
            </a:r>
            <a:r>
              <a:rPr lang="uk-UA" sz="3600" dirty="0" smtClean="0">
                <a:solidFill>
                  <a:schemeClr val="tx1"/>
                </a:solidFill>
                <a:latin typeface="Times New Roman" panose="02020603050405020304" pitchFamily="18" charset="0"/>
                <a:cs typeface="Times New Roman" panose="02020603050405020304" pitchFamily="18" charset="0"/>
              </a:rPr>
              <a:t>внутрішнього;</a:t>
            </a:r>
            <a:endParaRPr lang="uk-UA" sz="3600" dirty="0">
              <a:solidFill>
                <a:schemeClr val="tx1"/>
              </a:solidFill>
              <a:latin typeface="Times New Roman" panose="02020603050405020304" pitchFamily="18" charset="0"/>
              <a:cs typeface="Times New Roman" panose="02020603050405020304" pitchFamily="18" charset="0"/>
            </a:endParaRP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 заміна </a:t>
            </a:r>
            <a:r>
              <a:rPr lang="uk-UA" sz="3600" dirty="0">
                <a:solidFill>
                  <a:schemeClr val="tx1"/>
                </a:solidFill>
                <a:latin typeface="Times New Roman" panose="02020603050405020304" pitchFamily="18" charset="0"/>
                <a:cs typeface="Times New Roman" panose="02020603050405020304" pitchFamily="18" charset="0"/>
              </a:rPr>
              <a:t>інженерних комунікацій</a:t>
            </a:r>
            <a:r>
              <a:rPr lang="uk-UA" sz="3600" dirty="0" smtClean="0">
                <a:solidFill>
                  <a:schemeClr val="tx1"/>
                </a:solidFill>
                <a:latin typeface="Times New Roman" panose="02020603050405020304" pitchFamily="18" charset="0"/>
                <a:cs typeface="Times New Roman" panose="02020603050405020304" pitchFamily="18" charset="0"/>
              </a:rPr>
              <a:t>.</a:t>
            </a:r>
            <a:endParaRPr lang="uk-UA" sz="3600" dirty="0">
              <a:solidFill>
                <a:schemeClr val="tx1"/>
              </a:solidFill>
              <a:latin typeface="Times New Roman" panose="02020603050405020304" pitchFamily="18" charset="0"/>
              <a:cs typeface="Times New Roman" panose="02020603050405020304" pitchFamily="18" charset="0"/>
            </a:endParaRP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При </a:t>
            </a:r>
            <a:r>
              <a:rPr lang="uk-UA" sz="3600" dirty="0">
                <a:solidFill>
                  <a:schemeClr val="tx1"/>
                </a:solidFill>
                <a:latin typeface="Times New Roman" panose="02020603050405020304" pitchFamily="18" charset="0"/>
                <a:cs typeface="Times New Roman" panose="02020603050405020304" pitchFamily="18" charset="0"/>
              </a:rPr>
              <a:t>капітальному ремонті можна відновлювати та ремонтувати будь-які конструктивні елементи, у тому числі й несучі, але не можна їх змінювати, демонтувати чи додавати нові – це одразу призведе до зміни конструктивної схеми будівлі, а це є вірною ознакою реконструкції.</a:t>
            </a:r>
          </a:p>
        </p:txBody>
      </p:sp>
    </p:spTree>
    <p:extLst>
      <p:ext uri="{BB962C8B-B14F-4D97-AF65-F5344CB8AC3E}">
        <p14:creationId xmlns:p14="http://schemas.microsoft.com/office/powerpoint/2010/main" val="759848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6553200" cy="6858000"/>
          </a:xfrm>
        </p:spPr>
        <p:txBody>
          <a:bodyPr>
            <a:normAutofit/>
          </a:bodyPr>
          <a:lstStyle/>
          <a:p>
            <a:pPr indent="457200" algn="ctr"/>
            <a:r>
              <a:rPr lang="uk-UA" sz="3600" dirty="0">
                <a:solidFill>
                  <a:schemeClr val="tx1"/>
                </a:solidFill>
                <a:latin typeface="Times New Roman" panose="02020603050405020304" pitchFamily="18" charset="0"/>
                <a:cs typeface="Times New Roman" panose="02020603050405020304" pitchFamily="18" charset="0"/>
              </a:rPr>
              <a:t>Мета та різновиди ремонту</a:t>
            </a:r>
          </a:p>
          <a:p>
            <a:pPr indent="457200" algn="just"/>
            <a:r>
              <a:rPr lang="uk-UA" sz="3600" dirty="0">
                <a:solidFill>
                  <a:schemeClr val="tx1"/>
                </a:solidFill>
                <a:latin typeface="Times New Roman" panose="02020603050405020304" pitchFamily="18" charset="0"/>
                <a:cs typeface="Times New Roman" panose="02020603050405020304" pitchFamily="18" charset="0"/>
              </a:rPr>
              <a:t>Кожен вид будівельних робіт має свої цілі та різновиди – </a:t>
            </a:r>
            <a:r>
              <a:rPr lang="uk-UA" sz="3600" dirty="0" smtClean="0">
                <a:solidFill>
                  <a:schemeClr val="tx1"/>
                </a:solidFill>
                <a:latin typeface="Times New Roman" panose="02020603050405020304" pitchFamily="18" charset="0"/>
                <a:cs typeface="Times New Roman" panose="02020603050405020304" pitchFamily="18" charset="0"/>
              </a:rPr>
              <a:t>перепланування, перебудова </a:t>
            </a:r>
            <a:r>
              <a:rPr lang="uk-UA" sz="3600" dirty="0">
                <a:solidFill>
                  <a:schemeClr val="tx1"/>
                </a:solidFill>
                <a:latin typeface="Times New Roman" panose="02020603050405020304" pitchFamily="18" charset="0"/>
                <a:cs typeface="Times New Roman" panose="02020603050405020304" pitchFamily="18" charset="0"/>
              </a:rPr>
              <a:t>та реконструкція </a:t>
            </a:r>
            <a:r>
              <a:rPr lang="uk-UA" sz="3600" dirty="0" smtClean="0">
                <a:solidFill>
                  <a:schemeClr val="tx1"/>
                </a:solidFill>
                <a:latin typeface="Times New Roman" panose="02020603050405020304" pitchFamily="18" charset="0"/>
                <a:cs typeface="Times New Roman" panose="02020603050405020304" pitchFamily="18" charset="0"/>
              </a:rPr>
              <a:t>мають значні відмінності, </a:t>
            </a:r>
            <a:r>
              <a:rPr lang="uk-UA" sz="3600" dirty="0">
                <a:solidFill>
                  <a:schemeClr val="tx1"/>
                </a:solidFill>
                <a:latin typeface="Times New Roman" panose="02020603050405020304" pitchFamily="18" charset="0"/>
                <a:cs typeface="Times New Roman" panose="02020603050405020304" pitchFamily="18" charset="0"/>
              </a:rPr>
              <a:t>тому що кожен вид має </a:t>
            </a:r>
            <a:r>
              <a:rPr lang="uk-UA" sz="3600" dirty="0" smtClean="0">
                <a:solidFill>
                  <a:schemeClr val="tx1"/>
                </a:solidFill>
                <a:latin typeface="Times New Roman" panose="02020603050405020304" pitchFamily="18" charset="0"/>
                <a:cs typeface="Times New Roman" panose="02020603050405020304" pitchFamily="18" charset="0"/>
              </a:rPr>
              <a:t>певний об’єм </a:t>
            </a:r>
            <a:r>
              <a:rPr lang="uk-UA" sz="3600" dirty="0">
                <a:solidFill>
                  <a:schemeClr val="tx1"/>
                </a:solidFill>
                <a:latin typeface="Times New Roman" panose="02020603050405020304" pitchFamily="18" charset="0"/>
                <a:cs typeface="Times New Roman" panose="02020603050405020304" pitchFamily="18" charset="0"/>
              </a:rPr>
              <a:t>і склад технічної документації, допустимі зміни в конструкції. </a:t>
            </a:r>
          </a:p>
        </p:txBody>
      </p:sp>
      <p:pic>
        <p:nvPicPr>
          <p:cNvPr id="2" name="Рисунок 1"/>
          <p:cNvPicPr>
            <a:picLocks noChangeAspect="1"/>
          </p:cNvPicPr>
          <p:nvPr/>
        </p:nvPicPr>
        <p:blipFill>
          <a:blip r:embed="rId2"/>
          <a:stretch>
            <a:fillRect/>
          </a:stretch>
        </p:blipFill>
        <p:spPr>
          <a:xfrm>
            <a:off x="6719752" y="152400"/>
            <a:ext cx="7429500" cy="6553200"/>
          </a:xfrm>
          <a:prstGeom prst="rect">
            <a:avLst/>
          </a:prstGeom>
        </p:spPr>
      </p:pic>
    </p:spTree>
    <p:extLst>
      <p:ext uri="{BB962C8B-B14F-4D97-AF65-F5344CB8AC3E}">
        <p14:creationId xmlns:p14="http://schemas.microsoft.com/office/powerpoint/2010/main" val="4199295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12192000" cy="6858000"/>
          </a:xfrm>
        </p:spPr>
        <p:txBody>
          <a:bodyPr>
            <a:normAutofit/>
          </a:bodyPr>
          <a:lstStyle/>
          <a:p>
            <a:pPr indent="457200" algn="just"/>
            <a:r>
              <a:rPr lang="uk-UA" sz="3600" dirty="0" smtClean="0">
                <a:solidFill>
                  <a:schemeClr val="tx1"/>
                </a:solidFill>
                <a:latin typeface="Times New Roman" panose="02020603050405020304" pitchFamily="18" charset="0"/>
                <a:cs typeface="Times New Roman" panose="02020603050405020304" pitchFamily="18" charset="0"/>
              </a:rPr>
              <a:t>Метою капітального ремонту є своєчасна зміна застарілих систем будівлі, відновлення зношених чи зруйнованих елементів. Перебудова приміщень дозволяє повернути їм попередні характеристики, підвищити термін служби</a:t>
            </a:r>
            <a:r>
              <a:rPr lang="ru-RU" sz="3600" dirty="0" smtClean="0">
                <a:solidFill>
                  <a:schemeClr val="tx1"/>
                </a:solidFill>
                <a:latin typeface="Times New Roman" panose="02020603050405020304" pitchFamily="18" charset="0"/>
                <a:cs typeface="Times New Roman" panose="02020603050405020304" pitchFamily="18" charset="0"/>
              </a:rPr>
              <a:t>.</a:t>
            </a: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Капітальний </a:t>
            </a:r>
            <a:r>
              <a:rPr lang="uk-UA" sz="3600" dirty="0">
                <a:solidFill>
                  <a:schemeClr val="tx1"/>
                </a:solidFill>
                <a:latin typeface="Times New Roman" panose="02020603050405020304" pitchFamily="18" charset="0"/>
                <a:cs typeface="Times New Roman" panose="02020603050405020304" pitchFamily="18" charset="0"/>
              </a:rPr>
              <a:t>ремонт буває двох видів – комплексний чи вибірковий. Перший вид відрізняється тим, що при ньому замінюються або ремонтуються всі основні елементи будівлі, відбувається модернізація об'єктів. Вибірковий тип робіт передбачає заміну чи відновлення лише певних ділянок, систем чи конструкцій, які з часом втратили свої характеристики.</a:t>
            </a:r>
          </a:p>
        </p:txBody>
      </p:sp>
    </p:spTree>
    <p:extLst>
      <p:ext uri="{BB962C8B-B14F-4D97-AF65-F5344CB8AC3E}">
        <p14:creationId xmlns:p14="http://schemas.microsoft.com/office/powerpoint/2010/main" val="313430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1963400" cy="6986528"/>
          </a:xfrm>
          <a:prstGeom prst="rect">
            <a:avLst/>
          </a:prstGeom>
        </p:spPr>
        <p:txBody>
          <a:bodyPr wrap="square">
            <a:spAutoFit/>
          </a:bodyPr>
          <a:lstStyle/>
          <a:p>
            <a:pPr indent="457200" algn="just"/>
            <a:r>
              <a:rPr lang="uk-UA" sz="3200" i="1" dirty="0" smtClean="0">
                <a:solidFill>
                  <a:srgbClr val="000000"/>
                </a:solidFill>
                <a:latin typeface="Times New Roman" panose="02020603050405020304" pitchFamily="18" charset="0"/>
              </a:rPr>
              <a:t>Поняття реконструкції будівель і споруд. Обґрунтування проведення реконструкції будівель і споруд. </a:t>
            </a:r>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Реконструкція будівель і споруд – це їхня перебудова, з метою часткової або повної зміни функціонального призначення, встановлення нового ефективного обладнання, покращення забудови території, доведення значень основних техніко-економічних показників у відповідність із сучасними нормативними вимогами. Реконструкція будівель має на меті підвищення або зміну функціональних, конструктивних та естетичних якостей об'єктів у процесі їх служби. Реконструкція будівель і споруд здійснюється також в процесі технічного переобладнання підприємств, однак, у цьому випадку витрати на будівельно-монтажні роботи не повинні перевищувати 10% загальних капіталовкладень. </a:t>
            </a:r>
            <a:endParaRPr lang="uk-UA" sz="3200" dirty="0"/>
          </a:p>
        </p:txBody>
      </p:sp>
    </p:spTree>
    <p:extLst>
      <p:ext uri="{BB962C8B-B14F-4D97-AF65-F5344CB8AC3E}">
        <p14:creationId xmlns:p14="http://schemas.microsoft.com/office/powerpoint/2010/main" val="322316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1"/>
            <a:ext cx="11334750" cy="6986528"/>
          </a:xfrm>
          <a:prstGeom prst="rect">
            <a:avLst/>
          </a:prstGeom>
        </p:spPr>
        <p:txBody>
          <a:bodyPr wrap="square">
            <a:spAutoFit/>
          </a:bodyPr>
          <a:lstStyle/>
          <a:p>
            <a:pPr indent="457200" algn="ctr"/>
            <a:r>
              <a:rPr lang="uk-UA" sz="3200" b="1" dirty="0" smtClean="0">
                <a:latin typeface="Times New Roman" panose="02020603050405020304" pitchFamily="18" charset="0"/>
                <a:cs typeface="Times New Roman" panose="02020603050405020304" pitchFamily="18" charset="0"/>
              </a:rPr>
              <a:t>Організація робіт</a:t>
            </a:r>
            <a:r>
              <a:rPr lang="ru-RU" b="1" dirty="0" smtClean="0"/>
              <a:t> </a:t>
            </a:r>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Технічна експлуатація будівель – це комплекс заходів, які забезпечують безвідмовну роботу всіх елементів і систем будинку протягом не менш нормативного терміну служби, функціонування будівлі за призначенням. </a:t>
            </a:r>
          </a:p>
          <a:p>
            <a:pPr indent="457200" algn="just"/>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Функціонування будівлі – безпосереднє використання будівлі за призначенням, виконання ним заданих функцій. Використання будівлі за призначенням, часткове його пристосування під інші цілі знижують ефективність функціонування будівлі, так як використання будівлі за призначенням є основною частиною його експлуатації. Функціонування будівлі включає в себе період від закінчення будівництва до початку експлуатації, період ремонту. </a:t>
            </a:r>
            <a:endParaRPr lang="uk-UA" sz="3200" dirty="0"/>
          </a:p>
        </p:txBody>
      </p:sp>
    </p:spTree>
    <p:extLst>
      <p:ext uri="{BB962C8B-B14F-4D97-AF65-F5344CB8AC3E}">
        <p14:creationId xmlns:p14="http://schemas.microsoft.com/office/powerpoint/2010/main" val="410229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350" y="476250"/>
            <a:ext cx="10972800" cy="5509200"/>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Перебудова містить у собі перепланування й збільшення висоти приміщень, підсилення, часткове розбирання й заміну конструкцій, а також надбудову, прибудову і покращення фасадів будинку. </a:t>
            </a:r>
          </a:p>
          <a:p>
            <a:pPr indent="457200" algn="just"/>
            <a:r>
              <a:rPr lang="uk-UA" sz="3200" dirty="0" smtClean="0">
                <a:solidFill>
                  <a:srgbClr val="000000"/>
                </a:solidFill>
                <a:latin typeface="Times New Roman" panose="02020603050405020304" pitchFamily="18" charset="0"/>
              </a:rPr>
              <a:t>Реконструкція повинна носити комплексний характер, ураховувати тривалу перспективу розвитку міста, району підприємства. </a:t>
            </a:r>
          </a:p>
          <a:p>
            <a:pPr indent="457200" algn="just"/>
            <a:r>
              <a:rPr lang="uk-UA" sz="3200" dirty="0" smtClean="0">
                <a:solidFill>
                  <a:srgbClr val="000000"/>
                </a:solidFill>
                <a:latin typeface="Times New Roman" panose="02020603050405020304" pitchFamily="18" charset="0"/>
              </a:rPr>
              <a:t>Роботи з реконструкції будинків і споруджень відрізняються підвищеною, в порівнянні з новим будівництвом трудомісткістю на 25–30% , а на окремих ділянках і на 50–80%. </a:t>
            </a:r>
            <a:endParaRPr lang="uk-UA" sz="3200" dirty="0"/>
          </a:p>
        </p:txBody>
      </p:sp>
    </p:spTree>
    <p:extLst>
      <p:ext uri="{BB962C8B-B14F-4D97-AF65-F5344CB8AC3E}">
        <p14:creationId xmlns:p14="http://schemas.microsoft.com/office/powerpoint/2010/main" val="3929149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 y="190500"/>
            <a:ext cx="11125200" cy="5509200"/>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Фізичний знос конструкцій промислових будівель (за правильної їх експлуатації) наступає через 100–120 років після спорудження. </a:t>
            </a:r>
          </a:p>
          <a:p>
            <a:pPr indent="457200" algn="just"/>
            <a:r>
              <a:rPr lang="uk-UA" sz="3200" dirty="0" smtClean="0">
                <a:solidFill>
                  <a:srgbClr val="000000"/>
                </a:solidFill>
                <a:latin typeface="Times New Roman" panose="02020603050405020304" pitchFamily="18" charset="0"/>
              </a:rPr>
              <a:t>З іншого боку, неправильна експлуатація може призвести до зниження (нижче від допустимого рівня) несучої здатності конструкцій. Такі пошкодження частіше за все носять локальний характер. </a:t>
            </a:r>
          </a:p>
          <a:p>
            <a:pPr indent="457200" algn="just"/>
            <a:r>
              <a:rPr lang="uk-UA" sz="3200" dirty="0" smtClean="0">
                <a:solidFill>
                  <a:srgbClr val="000000"/>
                </a:solidFill>
                <a:latin typeface="Times New Roman" panose="02020603050405020304" pitchFamily="18" charset="0"/>
              </a:rPr>
              <a:t>Усі ці перераховані вище фактори викликають необхідність проведення реконструкцій будівель та споруд виробничого призначення. В середньому реконструкція проводиться від 4 і більше разів за термін експлуатації будівлі чи споруди. </a:t>
            </a:r>
            <a:endParaRPr lang="uk-UA" sz="3200" dirty="0"/>
          </a:p>
        </p:txBody>
      </p:sp>
    </p:spTree>
    <p:extLst>
      <p:ext uri="{BB962C8B-B14F-4D97-AF65-F5344CB8AC3E}">
        <p14:creationId xmlns:p14="http://schemas.microsoft.com/office/powerpoint/2010/main" val="1695674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1450" y="171451"/>
            <a:ext cx="11068050" cy="6001643"/>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Необхідність реконструкції житлових будинків пов'язується, в першу чергу, з моральним їх зносом, неможливістю нормальної експлуатації окремих конструкцій чи мереж, старістю. При цьому слід ураховувати фактор можливості розширення житлового фонду за рахунок надбудови будинків, що особливо актуально в престижних районах міст. Зараз є проблема економії енергоресурсів. </a:t>
            </a:r>
          </a:p>
          <a:p>
            <a:pPr indent="457200" algn="just"/>
            <a:r>
              <a:rPr lang="uk-UA" sz="3200" dirty="0" smtClean="0">
                <a:solidFill>
                  <a:srgbClr val="000000"/>
                </a:solidFill>
                <a:latin typeface="Times New Roman" panose="02020603050405020304" pitchFamily="18" charset="0"/>
              </a:rPr>
              <a:t>Утеплення житлових будинків, доведення теплозахисних властивостей їх </a:t>
            </a:r>
            <a:r>
              <a:rPr lang="uk-UA" sz="3200" dirty="0" err="1" smtClean="0">
                <a:solidFill>
                  <a:srgbClr val="000000"/>
                </a:solidFill>
                <a:latin typeface="Times New Roman" panose="02020603050405020304" pitchFamily="18" charset="0"/>
              </a:rPr>
              <a:t>огороджуючих</a:t>
            </a:r>
            <a:r>
              <a:rPr lang="uk-UA" sz="3200" dirty="0" smtClean="0">
                <a:solidFill>
                  <a:srgbClr val="000000"/>
                </a:solidFill>
                <a:latin typeface="Times New Roman" panose="02020603050405020304" pitchFamily="18" charset="0"/>
              </a:rPr>
              <a:t> конструкцій до вимог </a:t>
            </a:r>
            <a:r>
              <a:rPr lang="uk-UA" sz="3200" dirty="0" smtClean="0">
                <a:latin typeface="Times New Roman" panose="02020603050405020304" pitchFamily="18" charset="0"/>
                <a:cs typeface="Times New Roman" panose="02020603050405020304" pitchFamily="18" charset="0"/>
              </a:rPr>
              <a:t>існуючих нормативів, незважаючи на доволі значні одноразові фінансові затрати, дозволить швидко окупити реконструкцію та заощадити значні кошти на експлуатаційних витратах. </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7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650" y="285751"/>
            <a:ext cx="10839450" cy="6494085"/>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Доцільність проведення реконструкції обґрунтовується з різних точок зору: архітектурної, технічної, економічної. Наприклад, якщо будівля чи споруда є пам'ятником архітектури чи входить у заповідний архітектурний ансамбль, рішення про реконструкцію може бути прийняте навіть за тієї умови, що витрати на реконструкцію значно перевищують суму, необхідну для зведення нового аналогічного будинку. З технічної точки зору на діючих підприємствах часто виникають ситуації, коли дорога реконструкція краща, ніж нове будівництво через, наприклад, складність проведення будівельних робіт на забудованій території, неможливість зупинення виробництва даного об'єкта тощо. </a:t>
            </a:r>
            <a:endParaRPr lang="uk-UA" sz="3200" dirty="0"/>
          </a:p>
        </p:txBody>
      </p:sp>
    </p:spTree>
    <p:extLst>
      <p:ext uri="{BB962C8B-B14F-4D97-AF65-F5344CB8AC3E}">
        <p14:creationId xmlns:p14="http://schemas.microsoft.com/office/powerpoint/2010/main" val="835732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209550"/>
            <a:ext cx="10782300" cy="6001643"/>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З огляду на рентабельність, вважається, що реконструкція будівель та споруд є ефективною, коли витрати на реконструкцію не перевищують 70% вартості нової будівлі чи споруди. При цьому слід мати на увазі, що кошти, витрачені на реконструкцію, окупляться за 3 – 4 роки проти 4,8 року при новому будівництві. </a:t>
            </a:r>
          </a:p>
          <a:p>
            <a:pPr indent="457200" algn="just"/>
            <a:r>
              <a:rPr lang="uk-UA" sz="3200" dirty="0" smtClean="0">
                <a:solidFill>
                  <a:srgbClr val="000000"/>
                </a:solidFill>
                <a:latin typeface="Times New Roman" panose="02020603050405020304" pitchFamily="18" charset="0"/>
              </a:rPr>
              <a:t>У кожному конкретному випадку повинно бути проведене техніко-економічне обґрунтування реконструкції. Ці роботи належать до спеціальних, і виконувати їх можуть лише спеціалізовані організації, що мають необхідне устаткування, навчений персонал і певний досвід виконання робіт. </a:t>
            </a:r>
            <a:endParaRPr lang="uk-UA" sz="3200" dirty="0"/>
          </a:p>
        </p:txBody>
      </p:sp>
    </p:spTree>
    <p:extLst>
      <p:ext uri="{BB962C8B-B14F-4D97-AF65-F5344CB8AC3E}">
        <p14:creationId xmlns:p14="http://schemas.microsoft.com/office/powerpoint/2010/main" val="2262150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190500"/>
            <a:ext cx="10629900" cy="3539430"/>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cs typeface="Times New Roman" panose="02020603050405020304" pitchFamily="18" charset="0"/>
              </a:rPr>
              <a:t>Тому найефективнішою формою реконструкції не завжди буває найбільш економічний варіант із точки зору вартості матеріалів та виконання робіт. У процесі проведення техніко-економічного обґрунтування слід ураховувати </a:t>
            </a:r>
            <a:r>
              <a:rPr lang="uk-UA" sz="3200" dirty="0" smtClean="0">
                <a:latin typeface="Times New Roman" panose="02020603050405020304" pitchFamily="18" charset="0"/>
                <a:cs typeface="Times New Roman" panose="02020603050405020304" pitchFamily="18" charset="0"/>
              </a:rPr>
              <a:t>місцеві фактори: наявність кваліфікованої підрядної організації, втрати від зупинення виробництва, фінансові можливості замовника.                             </a:t>
            </a:r>
            <a:r>
              <a:rPr lang="uk-UA" sz="1400" dirty="0" smtClean="0">
                <a:latin typeface="Times New Roman" panose="02020603050405020304" pitchFamily="18" charset="0"/>
                <a:cs typeface="Times New Roman" panose="02020603050405020304" pitchFamily="18" charset="0"/>
              </a:rPr>
              <a:t>стр12</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367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624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192000" cy="6858000"/>
          </a:xfrm>
        </p:spPr>
        <p:txBody>
          <a:bodyPr>
            <a:normAutofit fontScale="92500" lnSpcReduction="10000"/>
          </a:bodyPr>
          <a:lstStyle/>
          <a:p>
            <a:pPr indent="457200" algn="just"/>
            <a:r>
              <a:rPr lang="uk-UA" sz="3600" dirty="0">
                <a:solidFill>
                  <a:schemeClr val="tx1"/>
                </a:solidFill>
                <a:latin typeface="Times New Roman" panose="02020603050405020304" pitchFamily="18" charset="0"/>
                <a:cs typeface="Times New Roman" panose="02020603050405020304" pitchFamily="18" charset="0"/>
              </a:rPr>
              <a:t>Реконструкція це суттєві зміни </a:t>
            </a:r>
            <a:r>
              <a:rPr lang="uk-UA" sz="3600" dirty="0" smtClean="0">
                <a:solidFill>
                  <a:schemeClr val="tx1"/>
                </a:solidFill>
                <a:latin typeface="Times New Roman" panose="02020603050405020304" pitchFamily="18" charset="0"/>
                <a:cs typeface="Times New Roman" panose="02020603050405020304" pitchFamily="18" charset="0"/>
              </a:rPr>
              <a:t>початкових </a:t>
            </a:r>
            <a:r>
              <a:rPr lang="uk-UA" sz="3600" dirty="0">
                <a:solidFill>
                  <a:schemeClr val="tx1"/>
                </a:solidFill>
                <a:latin typeface="Times New Roman" panose="02020603050405020304" pitchFamily="18" charset="0"/>
                <a:cs typeface="Times New Roman" panose="02020603050405020304" pitchFamily="18" charset="0"/>
              </a:rPr>
              <a:t>технічних </a:t>
            </a:r>
            <a:r>
              <a:rPr lang="uk-UA" sz="3600" dirty="0" smtClean="0">
                <a:solidFill>
                  <a:schemeClr val="tx1"/>
                </a:solidFill>
                <a:latin typeface="Times New Roman" panose="02020603050405020304" pitchFamily="18" charset="0"/>
                <a:cs typeface="Times New Roman" panose="02020603050405020304" pitchFamily="18" charset="0"/>
              </a:rPr>
              <a:t>параметрів об’єктів. </a:t>
            </a:r>
            <a:r>
              <a:rPr lang="uk-UA" sz="3600" dirty="0">
                <a:solidFill>
                  <a:schemeClr val="tx1"/>
                </a:solidFill>
                <a:latin typeface="Times New Roman" panose="02020603050405020304" pitchFamily="18" charset="0"/>
                <a:cs typeface="Times New Roman" panose="02020603050405020304" pitchFamily="18" charset="0"/>
              </a:rPr>
              <a:t>Тобто у разі початку робіт можуть здійснюватися такі дії</a:t>
            </a:r>
            <a:r>
              <a:rPr lang="uk-UA" sz="3600" dirty="0" smtClean="0">
                <a:solidFill>
                  <a:schemeClr val="tx1"/>
                </a:solidFill>
                <a:latin typeface="Times New Roman" panose="02020603050405020304" pitchFamily="18" charset="0"/>
                <a:cs typeface="Times New Roman" panose="02020603050405020304" pitchFamily="18" charset="0"/>
              </a:rPr>
              <a:t>:</a:t>
            </a:r>
            <a:endParaRPr lang="uk-UA" sz="3600" dirty="0">
              <a:solidFill>
                <a:schemeClr val="tx1"/>
              </a:solidFill>
              <a:latin typeface="Times New Roman" panose="02020603050405020304" pitchFamily="18" charset="0"/>
              <a:cs typeface="Times New Roman" panose="02020603050405020304" pitchFamily="18" charset="0"/>
            </a:endParaRP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 зміна </a:t>
            </a:r>
            <a:r>
              <a:rPr lang="uk-UA" sz="3600" dirty="0">
                <a:solidFill>
                  <a:schemeClr val="tx1"/>
                </a:solidFill>
                <a:latin typeface="Times New Roman" panose="02020603050405020304" pitchFamily="18" charset="0"/>
                <a:cs typeface="Times New Roman" panose="02020603050405020304" pitchFamily="18" charset="0"/>
              </a:rPr>
              <a:t>площі об'єкта - вона може змінитися внаслідок зміни поверховості, вбудовування антресолей, влаштування прибудов тощо</a:t>
            </a:r>
            <a:r>
              <a:rPr lang="uk-UA" sz="3600" dirty="0" smtClean="0">
                <a:solidFill>
                  <a:schemeClr val="tx1"/>
                </a:solidFill>
                <a:latin typeface="Times New Roman" panose="02020603050405020304" pitchFamily="18" charset="0"/>
                <a:cs typeface="Times New Roman" panose="02020603050405020304" pitchFamily="18" charset="0"/>
              </a:rPr>
              <a:t>;</a:t>
            </a:r>
            <a:endParaRPr lang="uk-UA" sz="3600" dirty="0">
              <a:solidFill>
                <a:schemeClr val="tx1"/>
              </a:solidFill>
              <a:latin typeface="Times New Roman" panose="02020603050405020304" pitchFamily="18" charset="0"/>
              <a:cs typeface="Times New Roman" panose="02020603050405020304" pitchFamily="18" charset="0"/>
            </a:endParaRP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 поширеними </a:t>
            </a:r>
            <a:r>
              <a:rPr lang="uk-UA" sz="3600" dirty="0">
                <a:solidFill>
                  <a:schemeClr val="tx1"/>
                </a:solidFill>
                <a:latin typeface="Times New Roman" panose="02020603050405020304" pitchFamily="18" charset="0"/>
                <a:cs typeface="Times New Roman" panose="02020603050405020304" pitchFamily="18" charset="0"/>
              </a:rPr>
              <a:t>та основними діями при реконструкції об'єкта є надбудова, прибудова додаткових обсягів, а також зміна його первісного призначення (виду дозволеного використання</a:t>
            </a:r>
            <a:r>
              <a:rPr lang="uk-UA" sz="3600" dirty="0" smtClean="0">
                <a:solidFill>
                  <a:schemeClr val="tx1"/>
                </a:solidFill>
                <a:latin typeface="Times New Roman" panose="02020603050405020304" pitchFamily="18" charset="0"/>
                <a:cs typeface="Times New Roman" panose="02020603050405020304" pitchFamily="18" charset="0"/>
              </a:rPr>
              <a:t>);</a:t>
            </a:r>
            <a:endParaRPr lang="uk-UA" sz="3600" dirty="0">
              <a:solidFill>
                <a:schemeClr val="tx1"/>
              </a:solidFill>
              <a:latin typeface="Times New Roman" panose="02020603050405020304" pitchFamily="18" charset="0"/>
              <a:cs typeface="Times New Roman" panose="02020603050405020304" pitchFamily="18" charset="0"/>
            </a:endParaRP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 зміна </a:t>
            </a:r>
            <a:r>
              <a:rPr lang="uk-UA" sz="3600" dirty="0">
                <a:solidFill>
                  <a:schemeClr val="tx1"/>
                </a:solidFill>
                <a:latin typeface="Times New Roman" panose="02020603050405020304" pitchFamily="18" charset="0"/>
                <a:cs typeface="Times New Roman" panose="02020603050405020304" pitchFamily="18" charset="0"/>
              </a:rPr>
              <a:t>конструктивної схеми в будинку - влаштування нових несучих конструкцій, демонтаж існуючих (для збільшення прольоту, наприклад</a:t>
            </a:r>
            <a:r>
              <a:rPr lang="uk-UA" sz="3600" dirty="0" smtClean="0">
                <a:solidFill>
                  <a:schemeClr val="tx1"/>
                </a:solidFill>
                <a:latin typeface="Times New Roman" panose="02020603050405020304" pitchFamily="18" charset="0"/>
                <a:cs typeface="Times New Roman" panose="02020603050405020304" pitchFamily="18" charset="0"/>
              </a:rPr>
              <a:t>);</a:t>
            </a:r>
            <a:endParaRPr lang="uk-UA" sz="3600" dirty="0">
              <a:solidFill>
                <a:schemeClr val="tx1"/>
              </a:solidFill>
              <a:latin typeface="Times New Roman" panose="02020603050405020304" pitchFamily="18" charset="0"/>
              <a:cs typeface="Times New Roman" panose="02020603050405020304" pitchFamily="18" charset="0"/>
            </a:endParaRP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 зміна </a:t>
            </a:r>
            <a:r>
              <a:rPr lang="uk-UA" sz="3600" dirty="0">
                <a:solidFill>
                  <a:schemeClr val="tx1"/>
                </a:solidFill>
                <a:latin typeface="Times New Roman" panose="02020603050405020304" pitchFamily="18" charset="0"/>
                <a:cs typeface="Times New Roman" panose="02020603050405020304" pitchFamily="18" charset="0"/>
              </a:rPr>
              <a:t>навантажень на несучі конструкції будівлі.</a:t>
            </a:r>
          </a:p>
        </p:txBody>
      </p:sp>
    </p:spTree>
    <p:extLst>
      <p:ext uri="{BB962C8B-B14F-4D97-AF65-F5344CB8AC3E}">
        <p14:creationId xmlns:p14="http://schemas.microsoft.com/office/powerpoint/2010/main" val="1243846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192000" cy="6858000"/>
          </a:xfrm>
        </p:spPr>
        <p:txBody>
          <a:bodyPr>
            <a:normAutofit/>
          </a:bodyPr>
          <a:lstStyle/>
          <a:p>
            <a:pPr indent="457200" algn="just"/>
            <a:r>
              <a:rPr lang="uk-UA" sz="3600" dirty="0">
                <a:solidFill>
                  <a:schemeClr val="tx1"/>
                </a:solidFill>
                <a:latin typeface="Times New Roman" panose="02020603050405020304" pitchFamily="18" charset="0"/>
                <a:cs typeface="Times New Roman" panose="02020603050405020304" pitchFamily="18" charset="0"/>
              </a:rPr>
              <a:t>Перепланування – це зміна розташування внутрішніх перегородок, не торкаючись несучих конструкцій. Реставрація – процес відновлення первісних характеристик будь-яких будівель. Реновація - це сучасний вид робіт, різновид реконструкції, що дозволяє повністю змінити будівлі, що стали непридатними або втратили своє початкове призначення, і зробити їх придатними для сучасного використання.</a:t>
            </a:r>
          </a:p>
        </p:txBody>
      </p:sp>
      <p:pic>
        <p:nvPicPr>
          <p:cNvPr id="9218" name="Picture 2" descr="https://www.ktbbeton.com/upload/medialibrary/fc0/1fmir9f6rf620fnwdfx2i5kvzfcco10d/content-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90673"/>
            <a:ext cx="59436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484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192000" cy="6858000"/>
          </a:xfrm>
        </p:spPr>
        <p:txBody>
          <a:bodyPr>
            <a:normAutofit fontScale="92500" lnSpcReduction="10000"/>
          </a:bodyPr>
          <a:lstStyle/>
          <a:p>
            <a:pPr indent="457200" algn="ctr"/>
            <a:r>
              <a:rPr lang="uk-UA" sz="3600" dirty="0">
                <a:solidFill>
                  <a:schemeClr val="tx1"/>
                </a:solidFill>
                <a:latin typeface="Times New Roman" panose="02020603050405020304" pitchFamily="18" charset="0"/>
                <a:cs typeface="Times New Roman" panose="02020603050405020304" pitchFamily="18" charset="0"/>
              </a:rPr>
              <a:t>Реконструкція та капремонт: у чому різниця</a:t>
            </a:r>
          </a:p>
          <a:p>
            <a:pPr indent="457200" algn="just"/>
            <a:r>
              <a:rPr lang="uk-UA" sz="3600" dirty="0">
                <a:solidFill>
                  <a:schemeClr val="tx1"/>
                </a:solidFill>
                <a:latin typeface="Times New Roman" panose="02020603050405020304" pitchFamily="18" charset="0"/>
                <a:cs typeface="Times New Roman" panose="02020603050405020304" pitchFamily="18" charset="0"/>
              </a:rPr>
              <a:t>Після вивчення термінології та інших нюансів легше визначити відмінність реконструкції від капітального ремонту будівлі. Головна різниця між поняттями така</a:t>
            </a:r>
            <a:r>
              <a:rPr lang="uk-UA" sz="3600" dirty="0" smtClean="0">
                <a:solidFill>
                  <a:schemeClr val="tx1"/>
                </a:solidFill>
                <a:latin typeface="Times New Roman" panose="02020603050405020304" pitchFamily="18" charset="0"/>
                <a:cs typeface="Times New Roman" panose="02020603050405020304" pitchFamily="18" charset="0"/>
              </a:rPr>
              <a:t>:</a:t>
            </a:r>
            <a:endParaRPr lang="uk-UA" sz="3600" dirty="0">
              <a:solidFill>
                <a:schemeClr val="tx1"/>
              </a:solidFill>
              <a:latin typeface="Times New Roman" panose="02020603050405020304" pitchFamily="18" charset="0"/>
              <a:cs typeface="Times New Roman" panose="02020603050405020304" pitchFamily="18" charset="0"/>
            </a:endParaRP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 при </a:t>
            </a:r>
            <a:r>
              <a:rPr lang="uk-UA" sz="3600" dirty="0">
                <a:solidFill>
                  <a:schemeClr val="tx1"/>
                </a:solidFill>
                <a:latin typeface="Times New Roman" panose="02020603050405020304" pitchFamily="18" charset="0"/>
                <a:cs typeface="Times New Roman" panose="02020603050405020304" pitchFamily="18" charset="0"/>
              </a:rPr>
              <a:t>капремонті експлуатація об'єкта може продовжуватися, при реконструкції – експлуатація має бути зупинена</a:t>
            </a:r>
            <a:r>
              <a:rPr lang="uk-UA" sz="3600" dirty="0" smtClean="0">
                <a:solidFill>
                  <a:schemeClr val="tx1"/>
                </a:solidFill>
                <a:latin typeface="Times New Roman" panose="02020603050405020304" pitchFamily="18" charset="0"/>
                <a:cs typeface="Times New Roman" panose="02020603050405020304" pitchFamily="18" charset="0"/>
              </a:rPr>
              <a:t>;</a:t>
            </a:r>
            <a:endParaRPr lang="uk-UA" sz="3600" dirty="0">
              <a:solidFill>
                <a:schemeClr val="tx1"/>
              </a:solidFill>
              <a:latin typeface="Times New Roman" panose="02020603050405020304" pitchFamily="18" charset="0"/>
              <a:cs typeface="Times New Roman" panose="02020603050405020304" pitchFamily="18" charset="0"/>
            </a:endParaRP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 під час капремонту </a:t>
            </a:r>
            <a:r>
              <a:rPr lang="uk-UA" sz="3600" dirty="0">
                <a:solidFill>
                  <a:schemeClr val="tx1"/>
                </a:solidFill>
                <a:latin typeface="Times New Roman" panose="02020603050405020304" pitchFamily="18" charset="0"/>
                <a:cs typeface="Times New Roman" panose="02020603050405020304" pitchFamily="18" charset="0"/>
              </a:rPr>
              <a:t>відновлюють основні елементи будівлі, їх експлуатаційні характеристики не змінюючи основних параметрів, реконструкція дозволяє значно змінити параметри об'єкта</a:t>
            </a:r>
            <a:r>
              <a:rPr lang="uk-UA" sz="3600" dirty="0" smtClean="0">
                <a:solidFill>
                  <a:schemeClr val="tx1"/>
                </a:solidFill>
                <a:latin typeface="Times New Roman" panose="02020603050405020304" pitchFamily="18" charset="0"/>
                <a:cs typeface="Times New Roman" panose="02020603050405020304" pitchFamily="18" charset="0"/>
              </a:rPr>
              <a:t>;</a:t>
            </a:r>
            <a:endParaRPr lang="uk-UA" sz="3600" dirty="0">
              <a:solidFill>
                <a:schemeClr val="tx1"/>
              </a:solidFill>
              <a:latin typeface="Times New Roman" panose="02020603050405020304" pitchFamily="18" charset="0"/>
              <a:cs typeface="Times New Roman" panose="02020603050405020304" pitchFamily="18" charset="0"/>
            </a:endParaRPr>
          </a:p>
          <a:p>
            <a:pPr indent="457200" algn="just"/>
            <a:r>
              <a:rPr lang="uk-UA" sz="3600" dirty="0" smtClean="0">
                <a:solidFill>
                  <a:schemeClr val="tx1"/>
                </a:solidFill>
                <a:latin typeface="Times New Roman" panose="02020603050405020304" pitchFamily="18" charset="0"/>
                <a:cs typeface="Times New Roman" panose="02020603050405020304" pitchFamily="18" charset="0"/>
              </a:rPr>
              <a:t>- різні </a:t>
            </a:r>
            <a:r>
              <a:rPr lang="uk-UA" sz="3600" dirty="0">
                <a:solidFill>
                  <a:schemeClr val="tx1"/>
                </a:solidFill>
                <a:latin typeface="Times New Roman" panose="02020603050405020304" pitchFamily="18" charset="0"/>
                <a:cs typeface="Times New Roman" panose="02020603050405020304" pitchFamily="18" charset="0"/>
              </a:rPr>
              <a:t>терміни реалізації – реконструкція триває значно довше, </a:t>
            </a:r>
            <a:r>
              <a:rPr lang="uk-UA" sz="3600" dirty="0" err="1">
                <a:solidFill>
                  <a:schemeClr val="tx1"/>
                </a:solidFill>
                <a:latin typeface="Times New Roman" panose="02020603050405020304" pitchFamily="18" charset="0"/>
                <a:cs typeface="Times New Roman" panose="02020603050405020304" pitchFamily="18" charset="0"/>
              </a:rPr>
              <a:t>т.к</a:t>
            </a:r>
            <a:r>
              <a:rPr lang="uk-UA" sz="3600" dirty="0">
                <a:solidFill>
                  <a:schemeClr val="tx1"/>
                </a:solidFill>
                <a:latin typeface="Times New Roman" panose="02020603050405020304" pitchFamily="18" charset="0"/>
                <a:cs typeface="Times New Roman" panose="02020603050405020304" pitchFamily="18" charset="0"/>
              </a:rPr>
              <a:t>. торкається суттєвих параметрів об'єкта, на що потрібно більше часу, включаючи і на підготовку до реконструкції – проведення </a:t>
            </a:r>
            <a:r>
              <a:rPr lang="uk-UA" sz="3600" dirty="0" err="1">
                <a:solidFill>
                  <a:schemeClr val="tx1"/>
                </a:solidFill>
                <a:latin typeface="Times New Roman" panose="02020603050405020304" pitchFamily="18" charset="0"/>
                <a:cs typeface="Times New Roman" panose="02020603050405020304" pitchFamily="18" charset="0"/>
              </a:rPr>
              <a:t>вишукувань</a:t>
            </a:r>
            <a:r>
              <a:rPr lang="uk-UA" sz="3600" dirty="0">
                <a:solidFill>
                  <a:schemeClr val="tx1"/>
                </a:solidFill>
                <a:latin typeface="Times New Roman" panose="02020603050405020304" pitchFamily="18" charset="0"/>
                <a:cs typeface="Times New Roman" panose="02020603050405020304" pitchFamily="18" charset="0"/>
              </a:rPr>
              <a:t> та збір вихідних даних;</a:t>
            </a:r>
          </a:p>
        </p:txBody>
      </p:sp>
    </p:spTree>
    <p:extLst>
      <p:ext uri="{BB962C8B-B14F-4D97-AF65-F5344CB8AC3E}">
        <p14:creationId xmlns:p14="http://schemas.microsoft.com/office/powerpoint/2010/main" val="244565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47650" y="1"/>
            <a:ext cx="11334750" cy="5509200"/>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Технічна експлуатація будівель включає в себе технічне обслуговування, систему ремонтів, санітарне утримання. </a:t>
            </a:r>
          </a:p>
          <a:p>
            <a:pPr indent="457200" algn="just"/>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Система технічного обслуговування будівель включає в себе забезпечення нормативних режимів і параметрів, налагодження інженерного обладнання, технічні огляди несучих і огороджувальних конструкцій будівель. </a:t>
            </a:r>
          </a:p>
          <a:p>
            <a:pPr indent="457200" algn="just"/>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Система ремонтів складається з поточного і капітального ремонту. Санітарне утримання будівель полягає в збиранні громадських приміщень, прибудинкової території, збір сміття. </a:t>
            </a:r>
            <a:endParaRPr lang="uk-UA" sz="3200" dirty="0"/>
          </a:p>
        </p:txBody>
      </p:sp>
    </p:spTree>
    <p:extLst>
      <p:ext uri="{BB962C8B-B14F-4D97-AF65-F5344CB8AC3E}">
        <p14:creationId xmlns:p14="http://schemas.microsoft.com/office/powerpoint/2010/main" val="2411688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ktbbeton.com/upload/medialibrary/c1e/i6a3mtl1ov1mjj5iwcv83ukxkpm39wk1/content-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382" y="3233453"/>
            <a:ext cx="7367154" cy="3624547"/>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27364" y="519545"/>
            <a:ext cx="11035145" cy="4675909"/>
          </a:xfrm>
        </p:spPr>
        <p:txBody>
          <a:bodyPr>
            <a:normAutofit/>
          </a:bodyPr>
          <a:lstStyle/>
          <a:p>
            <a:pPr indent="457200" algn="just"/>
            <a:r>
              <a:rPr lang="uk-UA" sz="3600">
                <a:solidFill>
                  <a:schemeClr val="tx1"/>
                </a:solidFill>
                <a:latin typeface="Times New Roman" panose="02020603050405020304" pitchFamily="18" charset="0"/>
                <a:cs typeface="Times New Roman" panose="02020603050405020304" pitchFamily="18" charset="0"/>
              </a:rPr>
              <a:t>Багато будівельників з великим досвідом роботи намагаються відмовитися від проектів з реконструкцією, займаються лише капітальним ремонтом, оскільки підготовка до реконструкції, що включає збір вихідно-дозвільної документації та проектування може тривати роками.</a:t>
            </a:r>
            <a:endParaRPr lang="uk-UA"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329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1688"/>
            <a:ext cx="12192000" cy="6806312"/>
          </a:xfrm>
        </p:spPr>
        <p:txBody>
          <a:bodyPr>
            <a:normAutofit/>
          </a:bodyPr>
          <a:lstStyle/>
          <a:p>
            <a:pPr indent="457200" algn="just"/>
            <a:r>
              <a:rPr lang="uk-UA" sz="3600" dirty="0" smtClean="0">
                <a:solidFill>
                  <a:schemeClr val="tx1"/>
                </a:solidFill>
                <a:latin typeface="Times New Roman" panose="02020603050405020304" pitchFamily="18" charset="0"/>
                <a:cs typeface="Times New Roman" panose="02020603050405020304" pitchFamily="18" charset="0"/>
              </a:rPr>
              <a:t> </a:t>
            </a:r>
            <a:endParaRPr lang="uk-UA" sz="36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2"/>
          <a:srcRect l="31588" t="19863" r="36536" b="4001"/>
          <a:stretch/>
        </p:blipFill>
        <p:spPr>
          <a:xfrm>
            <a:off x="1" y="187682"/>
            <a:ext cx="4506684" cy="6051925"/>
          </a:xfrm>
          <a:prstGeom prst="rect">
            <a:avLst/>
          </a:prstGeom>
        </p:spPr>
      </p:pic>
      <p:sp>
        <p:nvSpPr>
          <p:cNvPr id="4" name="Прямоугольник 3"/>
          <p:cNvSpPr/>
          <p:nvPr/>
        </p:nvSpPr>
        <p:spPr>
          <a:xfrm>
            <a:off x="4800600" y="187682"/>
            <a:ext cx="6096000" cy="923330"/>
          </a:xfrm>
          <a:prstGeom prst="rect">
            <a:avLst/>
          </a:prstGeom>
        </p:spPr>
        <p:txBody>
          <a:bodyPr>
            <a:spAutoFit/>
          </a:bodyPr>
          <a:lstStyle/>
          <a:p>
            <a:pPr>
              <a:buFont typeface="+mj-lt"/>
              <a:buAutoNum type="arabicPeriod"/>
            </a:pPr>
            <a:r>
              <a:rPr lang="uk-UA" dirty="0" smtClean="0">
                <a:solidFill>
                  <a:srgbClr val="202122"/>
                </a:solidFill>
                <a:latin typeface="Arial" panose="020B0604020202020204" pitchFamily="34" charset="0"/>
              </a:rPr>
              <a:t>ДБН А.2.2-3-2004 «Склад, порядок розроблення, погодження та затвердження </a:t>
            </a:r>
            <a:r>
              <a:rPr lang="uk-UA" dirty="0" err="1" smtClean="0">
                <a:solidFill>
                  <a:srgbClr val="202122"/>
                </a:solidFill>
                <a:latin typeface="Arial" panose="020B0604020202020204" pitchFamily="34" charset="0"/>
              </a:rPr>
              <a:t>проєктної</a:t>
            </a:r>
            <a:r>
              <a:rPr lang="uk-UA" dirty="0" smtClean="0">
                <a:solidFill>
                  <a:srgbClr val="202122"/>
                </a:solidFill>
                <a:latin typeface="Arial" panose="020B0604020202020204" pitchFamily="34" charset="0"/>
              </a:rPr>
              <a:t> документації для будівництва»</a:t>
            </a:r>
            <a:endParaRPr lang="uk-UA" b="0" i="0" dirty="0">
              <a:solidFill>
                <a:srgbClr val="202122"/>
              </a:solidFill>
              <a:effectLst/>
              <a:latin typeface="Arial" panose="020B0604020202020204" pitchFamily="34" charset="0"/>
            </a:endParaRPr>
          </a:p>
        </p:txBody>
      </p:sp>
      <p:sp>
        <p:nvSpPr>
          <p:cNvPr id="5" name="Прямоугольник 4"/>
          <p:cNvSpPr/>
          <p:nvPr/>
        </p:nvSpPr>
        <p:spPr>
          <a:xfrm>
            <a:off x="4800600" y="1247006"/>
            <a:ext cx="6096000" cy="1200329"/>
          </a:xfrm>
          <a:prstGeom prst="rect">
            <a:avLst/>
          </a:prstGeom>
        </p:spPr>
        <p:txBody>
          <a:bodyPr>
            <a:spAutoFit/>
          </a:bodyPr>
          <a:lstStyle/>
          <a:p>
            <a:r>
              <a:rPr lang="uk-UA" dirty="0" smtClean="0">
                <a:latin typeface="-apple-system"/>
                <a:hlinkClick r:id="rId3" tooltip="Настанова щодо обстеження будівель для визначення та оцінки їх технічного стану"/>
              </a:rPr>
              <a:t>2. Настанова щодо обстеження будівель для визначення та оцінки їх технічного стану</a:t>
            </a:r>
            <a:r>
              <a:rPr lang="uk-UA" dirty="0" smtClean="0">
                <a:latin typeface="-apple-system"/>
              </a:rPr>
              <a:t> :  ДСТУ–Н Б В.1.2–18:2016. – [Чинний з 2017-04-01]. – К. : ДП «</a:t>
            </a:r>
            <a:r>
              <a:rPr lang="uk-UA" dirty="0" err="1" smtClean="0">
                <a:latin typeface="-apple-system"/>
              </a:rPr>
              <a:t>УкрНДНЦ</a:t>
            </a:r>
            <a:r>
              <a:rPr lang="uk-UA" dirty="0" smtClean="0">
                <a:latin typeface="-apple-system"/>
              </a:rPr>
              <a:t>», 2017. – (Національний стандарт України).</a:t>
            </a:r>
            <a:endParaRPr lang="uk-UA" dirty="0"/>
          </a:p>
        </p:txBody>
      </p:sp>
      <p:sp>
        <p:nvSpPr>
          <p:cNvPr id="6" name="Прямоугольник 5"/>
          <p:cNvSpPr/>
          <p:nvPr/>
        </p:nvSpPr>
        <p:spPr>
          <a:xfrm>
            <a:off x="4800600" y="2613958"/>
            <a:ext cx="6096000" cy="1754326"/>
          </a:xfrm>
          <a:prstGeom prst="rect">
            <a:avLst/>
          </a:prstGeom>
        </p:spPr>
        <p:txBody>
          <a:bodyPr>
            <a:spAutoFit/>
          </a:bodyPr>
          <a:lstStyle/>
          <a:p>
            <a:r>
              <a:rPr lang="ru-RU" dirty="0">
                <a:solidFill>
                  <a:srgbClr val="1D2125"/>
                </a:solidFill>
                <a:latin typeface="-apple-system"/>
              </a:rPr>
              <a:t> </a:t>
            </a:r>
            <a:r>
              <a:rPr lang="ru-RU" dirty="0" smtClean="0">
                <a:solidFill>
                  <a:srgbClr val="1D2125"/>
                </a:solidFill>
                <a:latin typeface="-apple-system"/>
              </a:rPr>
              <a:t>3, </a:t>
            </a:r>
            <a:r>
              <a:rPr lang="uk-UA" dirty="0" smtClean="0">
                <a:solidFill>
                  <a:schemeClr val="accent2"/>
                </a:solidFill>
                <a:latin typeface="-apple-system"/>
                <a:hlinkClick r:id="rId4" tooltip="Ремонт і підсилення несучих і огороджувальних будівельних конструкцій і основ промислових будинків та споруд"/>
              </a:rPr>
              <a:t>Ремонт і підсилення несучих і огороджувальних будівельних конструкцій і основ промислових будинків та споруд</a:t>
            </a:r>
            <a:r>
              <a:rPr lang="uk-UA" dirty="0" smtClean="0">
                <a:solidFill>
                  <a:srgbClr val="1D2125"/>
                </a:solidFill>
                <a:latin typeface="-apple-system"/>
              </a:rPr>
              <a:t> : ДБН В.3.1–1–2002. – [Введені в дію з 2003-07-01]. – К.: Державний комітет з будівництва і архітектури, 2003. – 82 с. – (Державні будівельні норми України</a:t>
            </a:r>
            <a:r>
              <a:rPr lang="ru-RU" dirty="0" smtClean="0">
                <a:solidFill>
                  <a:srgbClr val="1D2125"/>
                </a:solidFill>
                <a:latin typeface="-apple-system"/>
              </a:rPr>
              <a:t>).</a:t>
            </a:r>
            <a:endParaRPr lang="ru-RU" dirty="0"/>
          </a:p>
        </p:txBody>
      </p:sp>
    </p:spTree>
    <p:extLst>
      <p:ext uri="{BB962C8B-B14F-4D97-AF65-F5344CB8AC3E}">
        <p14:creationId xmlns:p14="http://schemas.microsoft.com/office/powerpoint/2010/main" val="247884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47650" y="171450"/>
            <a:ext cx="11258550" cy="6494085"/>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Завдання експлуатації будівлі полягає у забезпеченні безвідмовної роботи його конструкцій, дотриманні нормальних санітарно-гігієнічних умов, правильному використанні інженерного обладнання; підтримці </a:t>
            </a:r>
            <a:r>
              <a:rPr lang="uk-UA" sz="3200" dirty="0" err="1" smtClean="0">
                <a:solidFill>
                  <a:srgbClr val="000000"/>
                </a:solidFill>
                <a:latin typeface="Times New Roman" panose="02020603050405020304" pitchFamily="18" charset="0"/>
              </a:rPr>
              <a:t>температурно-вологісного</a:t>
            </a:r>
            <a:r>
              <a:rPr lang="uk-UA" sz="3200" dirty="0" smtClean="0">
                <a:solidFill>
                  <a:srgbClr val="000000"/>
                </a:solidFill>
                <a:latin typeface="Times New Roman" panose="02020603050405020304" pitchFamily="18" charset="0"/>
              </a:rPr>
              <a:t> режиму приміщень; проведенні своєчасного ремонту; підвищенні ступеня благоустрою будівель і </a:t>
            </a:r>
            <a:r>
              <a:rPr lang="uk-UA" sz="3200" dirty="0" err="1" smtClean="0">
                <a:solidFill>
                  <a:srgbClr val="000000"/>
                </a:solidFill>
                <a:latin typeface="Times New Roman" panose="02020603050405020304" pitchFamily="18" charset="0"/>
              </a:rPr>
              <a:t>т.д</a:t>
            </a:r>
            <a:r>
              <a:rPr lang="uk-UA" sz="3200" dirty="0" smtClean="0">
                <a:solidFill>
                  <a:srgbClr val="000000"/>
                </a:solidFill>
                <a:latin typeface="Times New Roman" panose="02020603050405020304" pitchFamily="18" charset="0"/>
              </a:rPr>
              <a:t>. </a:t>
            </a:r>
          </a:p>
          <a:p>
            <a:pPr indent="457200" algn="just"/>
            <a:endParaRPr lang="uk-UA" sz="3200" dirty="0" smtClean="0">
              <a:solidFill>
                <a:srgbClr val="000000"/>
              </a:solidFill>
              <a:latin typeface="Times New Roman" panose="02020603050405020304" pitchFamily="18" charset="0"/>
            </a:endParaRPr>
          </a:p>
          <a:p>
            <a:pPr indent="457200" algn="just"/>
            <a:r>
              <a:rPr lang="uk-UA" sz="3200" dirty="0" smtClean="0">
                <a:latin typeface="Times New Roman" panose="02020603050405020304" pitchFamily="18" charset="0"/>
                <a:cs typeface="Times New Roman" panose="02020603050405020304" pitchFamily="18" charset="0"/>
              </a:rPr>
              <a:t>Тривалість безвідмовної роботи конструкцій будівель і його систем неоднакова. При визначенні нормативних термінів служби будівлі беруть безвідмовний термін служби основних несучих елементів, фундаментів і стін. Терміни служби окремих елементів будівлі можуть бути у 2 – 3 рази менше нормативного терміну служби будинку. </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563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09550" y="209550"/>
            <a:ext cx="11106150" cy="6001643"/>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Безвідмовне і комфортне використання будівлі вимагає протягом всього терміну його експлуатації повної заміни відповідних елементів або систем. </a:t>
            </a:r>
          </a:p>
          <a:p>
            <a:pPr indent="457200" algn="just"/>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За весь термін служби елементи і інженерні системи будівлі вимагають неодноразових робіт з налагодження, попередження та відновлення елементів, які зношуються у процесі експлуатації. Частини будинку не можуть використовуватись до повного зносу. Під час роботи проводять заходи, компенсуючі нормативний знос. Невиконання незначних за обсягом планових робіт може призвести до передчасної відмови конструкції. </a:t>
            </a:r>
            <a:endParaRPr lang="uk-UA" sz="3200" dirty="0"/>
          </a:p>
        </p:txBody>
      </p:sp>
    </p:spTree>
    <p:extLst>
      <p:ext uri="{BB962C8B-B14F-4D97-AF65-F5344CB8AC3E}">
        <p14:creationId xmlns:p14="http://schemas.microsoft.com/office/powerpoint/2010/main" val="193993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685800"/>
            <a:ext cx="12095018" cy="61722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419101"/>
            <a:ext cx="11468100" cy="6001643"/>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У процесі експлуатації будівля вимагає постійного обслуговування і ремонту. Технічне обслуговування будівлі являє собою комплекс з підтримання справного стану елементів будівлі та заданих параметрів та режимів роботи технічних пристроїв, спрямованих на забезпечення довговічності будівель. </a:t>
            </a:r>
          </a:p>
          <a:p>
            <a:pPr indent="457200" algn="just"/>
            <a:endParaRPr lang="uk-UA" sz="3200" dirty="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Система технічного обслуговування і ремонту повинна забезпечувати нормальне функціонування будівель протягом всього періоду їх використання за призначенням. </a:t>
            </a:r>
          </a:p>
          <a:p>
            <a:pPr indent="457200" algn="just"/>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Терміни проведення ремонту будинків повинні визначатися на основі оцінки їх технічного стану. </a:t>
            </a:r>
            <a:endParaRPr lang="uk-UA" sz="3200" dirty="0"/>
          </a:p>
        </p:txBody>
      </p:sp>
    </p:spTree>
    <p:extLst>
      <p:ext uri="{BB962C8B-B14F-4D97-AF65-F5344CB8AC3E}">
        <p14:creationId xmlns:p14="http://schemas.microsoft.com/office/powerpoint/2010/main" val="393775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1450" y="152400"/>
            <a:ext cx="11430000" cy="6278642"/>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Технічне</a:t>
            </a:r>
            <a:r>
              <a:rPr lang="ru-RU" sz="3200" dirty="0" smtClean="0">
                <a:solidFill>
                  <a:srgbClr val="000000"/>
                </a:solidFill>
                <a:latin typeface="Times New Roman" panose="02020603050405020304" pitchFamily="18" charset="0"/>
              </a:rPr>
              <a:t> </a:t>
            </a:r>
            <a:r>
              <a:rPr lang="uk-UA" sz="3200" dirty="0" smtClean="0">
                <a:solidFill>
                  <a:srgbClr val="000000"/>
                </a:solidFill>
                <a:latin typeface="Times New Roman" panose="02020603050405020304" pitchFamily="18" charset="0"/>
              </a:rPr>
              <a:t>обслуговування</a:t>
            </a:r>
            <a:r>
              <a:rPr lang="ru-RU" sz="3200" dirty="0" smtClean="0">
                <a:solidFill>
                  <a:srgbClr val="000000"/>
                </a:solidFill>
                <a:latin typeface="Times New Roman" panose="02020603050405020304" pitchFamily="18" charset="0"/>
              </a:rPr>
              <a:t> </a:t>
            </a:r>
            <a:r>
              <a:rPr lang="uk-UA" sz="3200" dirty="0" smtClean="0">
                <a:solidFill>
                  <a:srgbClr val="000000"/>
                </a:solidFill>
                <a:latin typeface="Times New Roman" panose="02020603050405020304" pitchFamily="18" charset="0"/>
              </a:rPr>
              <a:t>будівель включає роботи з контролю технічного стану, підтримання справності, налагодження інженерного обладнання, підготовці до сезонної експлуатації будівлі в цілому, а також його </a:t>
            </a:r>
            <a:r>
              <a:rPr lang="uk-UA" sz="3200" dirty="0" smtClean="0">
                <a:latin typeface="Times New Roman" panose="02020603050405020304" pitchFamily="18" charset="0"/>
                <a:cs typeface="Times New Roman" panose="02020603050405020304" pitchFamily="18" charset="0"/>
              </a:rPr>
              <a:t>елементів і систем.</a:t>
            </a:r>
          </a:p>
          <a:p>
            <a:pPr indent="457200" algn="just"/>
            <a:endParaRPr lang="uk-UA" sz="3200" dirty="0" smtClean="0">
              <a:latin typeface="Times New Roman" panose="02020603050405020304" pitchFamily="18" charset="0"/>
              <a:cs typeface="Times New Roman" panose="02020603050405020304" pitchFamily="18" charset="0"/>
            </a:endParaRPr>
          </a:p>
          <a:p>
            <a:pPr indent="457200" algn="just"/>
            <a:r>
              <a:rPr lang="uk-UA" sz="3200" dirty="0" smtClean="0">
                <a:latin typeface="Times New Roman" panose="02020603050405020304" pitchFamily="18" charset="0"/>
                <a:cs typeface="Times New Roman" panose="02020603050405020304" pitchFamily="18" charset="0"/>
              </a:rPr>
              <a:t>Контроль за технічним станом будівель здійснюють шляхом проведення систематичних планових і непланових оглядів з використанням сучасних засобів технічної діагностики</a:t>
            </a:r>
            <a:r>
              <a:rPr lang="ru-RU" dirty="0" smtClean="0"/>
              <a:t>.</a:t>
            </a:r>
          </a:p>
          <a:p>
            <a:pPr indent="457200" algn="just"/>
            <a:endParaRPr lang="ru-RU" dirty="0"/>
          </a:p>
          <a:p>
            <a:pPr indent="457200" algn="just"/>
            <a:r>
              <a:rPr lang="uk-UA" sz="3200" dirty="0" smtClean="0">
                <a:latin typeface="Times New Roman" panose="02020603050405020304" pitchFamily="18" charset="0"/>
                <a:cs typeface="Times New Roman" panose="02020603050405020304" pitchFamily="18" charset="0"/>
              </a:rPr>
              <a:t>Планові огляди поділяються на загальні і часткові. Під час загальних оглядів необхідно контролювати технічний стан будівлі в цілому, при проведенні часткових оглядів аналізу піддаються окремі конструкції будівлі.</a:t>
            </a:r>
            <a:r>
              <a:rPr lang="ru-RU" dirty="0" smtClean="0"/>
              <a:t>  </a:t>
            </a:r>
            <a:r>
              <a:rPr lang="uk-UA" sz="3200" dirty="0" smtClean="0">
                <a:solidFill>
                  <a:srgbClr val="000000"/>
                </a:solidFill>
                <a:latin typeface="Times New Roman" panose="02020603050405020304" pitchFamily="18" charset="0"/>
              </a:rPr>
              <a:t> </a:t>
            </a:r>
            <a:endParaRPr lang="uk-UA" sz="3200" dirty="0"/>
          </a:p>
        </p:txBody>
      </p:sp>
    </p:spTree>
    <p:extLst>
      <p:ext uri="{BB962C8B-B14F-4D97-AF65-F5344CB8AC3E}">
        <p14:creationId xmlns:p14="http://schemas.microsoft.com/office/powerpoint/2010/main" val="193496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457199"/>
            <a:ext cx="12095018" cy="6400801"/>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33350" y="457199"/>
            <a:ext cx="11372850" cy="5509200"/>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Непланові огляди проводяться після ураганних вітрів, злив, сильних снігопадів, повеней та інших явищ стихійного характеру, після аварій. Загальні огляди проводяться двічі на рік: навесні та восени. </a:t>
            </a:r>
          </a:p>
          <a:p>
            <a:pPr indent="457200" algn="just"/>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Під час весняного огляду перевіряють готовність будівель до експлуатації у весняно-літній період, після дії снігових навантажень встановлюють обсяги робіт із підготовки до експлуатації в осінньо-зимовий період, уточнюють обсяги ремонтних робіт на будівлях, включених до плану поточного ремонту у рік проведення огляду. </a:t>
            </a:r>
            <a:endParaRPr lang="uk-UA" sz="3200" dirty="0"/>
          </a:p>
        </p:txBody>
      </p:sp>
    </p:spTree>
    <p:extLst>
      <p:ext uri="{BB962C8B-B14F-4D97-AF65-F5344CB8AC3E}">
        <p14:creationId xmlns:p14="http://schemas.microsoft.com/office/powerpoint/2010/main" val="159349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
            <a:ext cx="12095018" cy="6858000"/>
          </a:xfrm>
        </p:spPr>
        <p:txBody>
          <a:bodyPr>
            <a:normAutofit/>
          </a:bodyPr>
          <a:lstStyle/>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a:p>
            <a:pPr algn="ctr"/>
            <a:endParaRPr lang="ru-UA" sz="3600" b="1" dirty="0">
              <a:solidFill>
                <a:schemeClr val="tx1"/>
              </a:solidFill>
              <a:latin typeface="Times New Roman" panose="02020603050405020304" pitchFamily="18" charset="0"/>
              <a:cs typeface="Times New Roman" panose="02020603050405020304" pitchFamily="18" charset="0"/>
            </a:endParaRPr>
          </a:p>
          <a:p>
            <a:pPr algn="ctr"/>
            <a:endParaRPr lang="ru-UA" sz="3600" b="1" dirty="0" smtClean="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52400" y="342900"/>
            <a:ext cx="11220450" cy="5509200"/>
          </a:xfrm>
          <a:prstGeom prst="rect">
            <a:avLst/>
          </a:prstGeom>
        </p:spPr>
        <p:txBody>
          <a:bodyPr wrap="square">
            <a:spAutoFit/>
          </a:bodyPr>
          <a:lstStyle/>
          <a:p>
            <a:pPr indent="457200" algn="just"/>
            <a:r>
              <a:rPr lang="uk-UA" sz="3200" dirty="0" smtClean="0">
                <a:solidFill>
                  <a:srgbClr val="000000"/>
                </a:solidFill>
                <a:latin typeface="Times New Roman" panose="02020603050405020304" pitchFamily="18" charset="0"/>
              </a:rPr>
              <a:t>Під час підготовки будівель до експлуатації у весняно-літній період виконують такі види робіт: зміцнення водостічних труб, колін, воронок; розконсервування та ремонт поливальної системи; ремонт обладнання майданчиків, відмосток, тротуарів, пішохідних доріжок; розкривають продухи у цоколях; оглядають покрівлю, фасади та </a:t>
            </a:r>
            <a:r>
              <a:rPr lang="uk-UA" sz="3200" dirty="0" err="1" smtClean="0">
                <a:solidFill>
                  <a:srgbClr val="000000"/>
                </a:solidFill>
                <a:latin typeface="Times New Roman" panose="02020603050405020304" pitchFamily="18" charset="0"/>
              </a:rPr>
              <a:t>т.і</a:t>
            </a:r>
            <a:r>
              <a:rPr lang="uk-UA" sz="3200" dirty="0" smtClean="0">
                <a:solidFill>
                  <a:srgbClr val="000000"/>
                </a:solidFill>
                <a:latin typeface="Times New Roman" panose="02020603050405020304" pitchFamily="18" charset="0"/>
              </a:rPr>
              <a:t>. </a:t>
            </a:r>
          </a:p>
          <a:p>
            <a:pPr indent="457200" algn="just"/>
            <a:endParaRPr lang="uk-UA" sz="3200" dirty="0" smtClean="0">
              <a:solidFill>
                <a:srgbClr val="000000"/>
              </a:solidFill>
              <a:latin typeface="Times New Roman" panose="02020603050405020304" pitchFamily="18" charset="0"/>
            </a:endParaRPr>
          </a:p>
          <a:p>
            <a:pPr indent="457200" algn="just"/>
            <a:r>
              <a:rPr lang="uk-UA" sz="3200" dirty="0" smtClean="0">
                <a:solidFill>
                  <a:srgbClr val="000000"/>
                </a:solidFill>
                <a:latin typeface="Times New Roman" panose="02020603050405020304" pitchFamily="18" charset="0"/>
              </a:rPr>
              <a:t>Під час осіннього огляду слід перевіряти готовність будинку до експлуатації та осінньо-зимовий період, уточнити обсяги ремонтних робіт на будівлях, які включені до плану поточного ремонту наступного року. </a:t>
            </a:r>
            <a:endParaRPr lang="uk-UA" sz="3200" dirty="0"/>
          </a:p>
        </p:txBody>
      </p:sp>
    </p:spTree>
    <p:extLst>
      <p:ext uri="{BB962C8B-B14F-4D97-AF65-F5344CB8AC3E}">
        <p14:creationId xmlns:p14="http://schemas.microsoft.com/office/powerpoint/2010/main" val="1520066441"/>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724</TotalTime>
  <Words>2105</Words>
  <Application>Microsoft Office PowerPoint</Application>
  <PresentationFormat>Широкоэкранный</PresentationFormat>
  <Paragraphs>170</Paragraphs>
  <Slides>31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-apple-system</vt:lpstr>
      <vt:lpstr>Arial</vt:lpstr>
      <vt:lpstr>Times New Roman</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dc:creator>
  <cp:lastModifiedBy>Admin</cp:lastModifiedBy>
  <cp:revision>57</cp:revision>
  <dcterms:created xsi:type="dcterms:W3CDTF">2022-10-23T14:33:03Z</dcterms:created>
  <dcterms:modified xsi:type="dcterms:W3CDTF">2024-10-07T16:30:36Z</dcterms:modified>
</cp:coreProperties>
</file>