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9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5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3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5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2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7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C5573-67A6-4808-A191-232D2F86FC1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7A120-E5BE-43A2-8F30-A2E92F968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7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СТРОЕНИЕ ЖИДКОЙ СТАЛИ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3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ОБЩИЕ СВЕДЕНИЯ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32688"/>
            <a:ext cx="10515600" cy="52442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Расплавленные металлы обладают комплексом свойств, с одной сторо­ны, сходных со свойствами неметал­лических жидкостей, а с другой — со свойствами твердых металлов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dirty="0"/>
              <a:t>Используемые понятия и термины</a:t>
            </a:r>
            <a:r>
              <a:rPr lang="ru-RU" dirty="0"/>
              <a:t>. В специальной литературе, освещающей проблемы строения жидких металлов, используют термины: </a:t>
            </a:r>
            <a:r>
              <a:rPr lang="ru-RU" i="1" dirty="0"/>
              <a:t>статистическая теория жидкости, парный потенциал взаимодействия, функция радиального распределения атомов. </a:t>
            </a:r>
            <a:r>
              <a:rPr lang="ru-RU" dirty="0"/>
              <a:t>Статистическая теория обосновывает взаимосвязь дей­ствующих на частицы сил и структу­ры. Частицы в жидких металлах — это катионы, окруженные электронным газом. Энергия взаимодействия двух частиц, находящихся одна от другой на расстоянии </a:t>
            </a:r>
            <a:r>
              <a:rPr lang="en-US" i="1" dirty="0"/>
              <a:t>r</a:t>
            </a:r>
            <a:r>
              <a:rPr lang="ru-RU" i="1" dirty="0"/>
              <a:t>, </a:t>
            </a:r>
            <a:r>
              <a:rPr lang="ru-RU" dirty="0"/>
              <a:t>характеризуется величиной, называемой </a:t>
            </a:r>
            <a:r>
              <a:rPr lang="ru-RU" i="1" dirty="0"/>
              <a:t>эффективным парным потенциалом взаимодействия </a:t>
            </a:r>
            <a:r>
              <a:rPr lang="ru-RU" dirty="0"/>
              <a:t>и обозначаемой обычно φ(</a:t>
            </a:r>
            <a:r>
              <a:rPr lang="en-US" dirty="0"/>
              <a:t>r</a:t>
            </a:r>
            <a:r>
              <a:rPr lang="ru-RU" dirty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2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В статистической теории жидкости используется также </a:t>
            </a:r>
            <a:r>
              <a:rPr lang="ru-RU" i="1" dirty="0"/>
              <a:t>функция радиального распределения. </a:t>
            </a:r>
            <a:r>
              <a:rPr lang="ru-RU" dirty="0"/>
              <a:t>Физический смысл этого понятия может быть объяснен следующим образом. Для одноатом­ной жидкости, не подвергаемой внеш­ним воздействиям и обладающей оди­наковыми во всех направлениях свой­ствами (изотропной), все положения любой ее частицы равновероятны.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Функцию </a:t>
            </a:r>
            <a:r>
              <a:rPr lang="en-US" i="1" dirty="0"/>
              <a:t>g</a:t>
            </a:r>
            <a:r>
              <a:rPr lang="ru-RU" i="1" dirty="0"/>
              <a:t>(</a:t>
            </a:r>
            <a:r>
              <a:rPr lang="en-US" i="1" dirty="0"/>
              <a:t>r</a:t>
            </a:r>
            <a:r>
              <a:rPr lang="ru-RU" i="1" dirty="0"/>
              <a:t>) </a:t>
            </a:r>
            <a:r>
              <a:rPr lang="ru-RU" dirty="0"/>
              <a:t>называют </a:t>
            </a:r>
            <a:r>
              <a:rPr lang="ru-RU" i="1" dirty="0"/>
              <a:t>радиальной функцией атомного распределения </a:t>
            </a:r>
            <a:r>
              <a:rPr lang="ru-RU" dirty="0"/>
              <a:t>(или просто </a:t>
            </a:r>
            <a:r>
              <a:rPr lang="ru-RU" i="1" dirty="0"/>
              <a:t>функцией радиального распределения) </a:t>
            </a:r>
            <a:r>
              <a:rPr lang="ru-RU" dirty="0"/>
              <a:t>и определяют экспериментально мето­дами рентгене-, электроне- и нейтро­нографии. </a:t>
            </a:r>
          </a:p>
          <a:p>
            <a:pPr marL="0" indent="0" algn="just">
              <a:buNone/>
            </a:pPr>
            <a:r>
              <a:rPr lang="ru-RU" dirty="0"/>
              <a:t>На определенном рас­стоянии от начала координат (обычно равном нескольким диаметрам части­цы) все взаимные расположения час­тиц равновероятны, т. е. имеет место </a:t>
            </a:r>
            <a:r>
              <a:rPr lang="ru-RU" i="1" dirty="0"/>
              <a:t>дальний порядок. </a:t>
            </a:r>
            <a:r>
              <a:rPr lang="ru-RU" dirty="0"/>
              <a:t>Колебания значений функции </a:t>
            </a:r>
            <a:r>
              <a:rPr lang="en-US" i="1" dirty="0"/>
              <a:t>g </a:t>
            </a:r>
            <a:r>
              <a:rPr lang="ru-RU" i="1" baseline="-25000" dirty="0"/>
              <a:t>(</a:t>
            </a:r>
            <a:r>
              <a:rPr lang="en-US" i="1" dirty="0"/>
              <a:t>r</a:t>
            </a:r>
            <a:r>
              <a:rPr lang="ru-RU" i="1" baseline="-25000" dirty="0"/>
              <a:t>) </a:t>
            </a:r>
            <a:r>
              <a:rPr lang="ru-RU" i="1" dirty="0"/>
              <a:t> </a:t>
            </a:r>
            <a:r>
              <a:rPr lang="ru-RU" dirty="0"/>
              <a:t>вблизи начала координат свидетельствуют о наличии </a:t>
            </a:r>
            <a:r>
              <a:rPr lang="ru-RU" i="1" dirty="0"/>
              <a:t>ближнего порядка. 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0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80"/>
            <a:ext cx="11058144" cy="65105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Модели строения жидкого металла. </a:t>
            </a:r>
            <a:r>
              <a:rPr lang="ru-RU" dirty="0"/>
              <a:t>В настоящее время существует боль­шое число модельных теорий строения жидкости. </a:t>
            </a:r>
          </a:p>
          <a:p>
            <a:pPr marL="0" indent="0" algn="just">
              <a:buNone/>
            </a:pPr>
            <a:r>
              <a:rPr lang="ru-RU" dirty="0"/>
              <a:t>В 1924 г. советский ученый Я. И. Френкель один из первых, кто об­ратил внимание на то, что жидкие ме­таллы при температурах, близких к температуре плавления, по многим ха­рактеристикам незначительно отлича­ются от кристаллических тел. При этом свободный объем жидкости, равный избытку объема по сравнению с объе­мом соответствующего твердого тела при абсолютном нуле, представлен отдельными </a:t>
            </a:r>
            <a:r>
              <a:rPr lang="ru-RU" dirty="0" err="1"/>
              <a:t>микрополостями</a:t>
            </a:r>
            <a:r>
              <a:rPr lang="ru-RU" dirty="0"/>
              <a:t>, вакан­тными узлами или «дырками». Мо­дель получила название </a:t>
            </a:r>
            <a:r>
              <a:rPr lang="ru-RU" i="1" dirty="0"/>
              <a:t>дырочная. </a:t>
            </a:r>
            <a:endParaRPr lang="ru-RU" i="1" dirty="0" smtClean="0"/>
          </a:p>
          <a:p>
            <a:pPr marL="0" indent="0" algn="just">
              <a:buNone/>
            </a:pPr>
            <a:r>
              <a:rPr lang="ru-RU" dirty="0"/>
              <a:t>В 1927 г. Стюарт и </a:t>
            </a:r>
            <a:r>
              <a:rPr lang="ru-RU" dirty="0" err="1"/>
              <a:t>Морроу</a:t>
            </a:r>
            <a:r>
              <a:rPr lang="ru-RU" dirty="0"/>
              <a:t> разра­ботали модель строения жидкости, ос­нованную на представлении о том, что при плавлении межмолекулярное вза­имодействие в определенной степени сохраняется (по крайней мере, вплоть до достижения определенной крити­ческой степени перегрева). При этом допускается, что упорядоченное раз­мещение частиц в жидкости не огра­ничивается непосредственно соседни­ми частицами, а простирается на большие объемы, комплексы или группы (так называемый дальний по­рядок взаимного расположения час­тиц). Эти группы вначале были назва­ны </a:t>
            </a:r>
            <a:r>
              <a:rPr lang="ru-RU" i="1" dirty="0" err="1" smtClean="0"/>
              <a:t>сиботаксисами</a:t>
            </a:r>
            <a:r>
              <a:rPr lang="ru-RU" dirty="0" smtClean="0"/>
              <a:t>‘.</a:t>
            </a:r>
          </a:p>
          <a:p>
            <a:pPr marL="0" indent="0" algn="just">
              <a:buNone/>
            </a:pPr>
            <a:r>
              <a:rPr lang="ru-RU" dirty="0"/>
              <a:t>В последние годы в технической литературе вместо термина «</a:t>
            </a:r>
            <a:r>
              <a:rPr lang="ru-RU" dirty="0" err="1"/>
              <a:t>сиботак-сис</a:t>
            </a:r>
            <a:r>
              <a:rPr lang="ru-RU" dirty="0"/>
              <a:t>» часто стали применять «</a:t>
            </a:r>
            <a:r>
              <a:rPr lang="ru-RU" dirty="0" err="1"/>
              <a:t>кластер»</a:t>
            </a:r>
            <a:r>
              <a:rPr lang="ru-RU" baseline="30000" dirty="0" err="1"/>
              <a:t>2</a:t>
            </a:r>
            <a:r>
              <a:rPr lang="ru-RU" baseline="30000" dirty="0"/>
              <a:t> </a:t>
            </a:r>
            <a:r>
              <a:rPr lang="ru-RU" dirty="0"/>
              <a:t>(используют также термины «микро­группировка», «группировка», «рой», «комплекс» и др.).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Имеются и другие модели жидко­стей.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6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9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СВОЙСТВА ЖИДКОЙ СТАЛИ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0496" y="841248"/>
            <a:ext cx="10893552" cy="576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Свойства жидкости, которые зависят от изменения ее структуры, называют </a:t>
            </a:r>
            <a:r>
              <a:rPr lang="ru-RU" i="1" dirty="0"/>
              <a:t>структурно-чувствительными. </a:t>
            </a:r>
            <a:r>
              <a:rPr lang="ru-RU" dirty="0"/>
              <a:t>К их числу прежде всего относят плот­ность, вязкость, поверхностное натя­жение, электрическую проводимость, теплопроводность, скорость распрос­транения звука и др. В металлургии стали наиболее часто используют данные о плотности, вязкости и по­верхностном натяжении.</a:t>
            </a:r>
          </a:p>
          <a:p>
            <a:pPr marL="0" indent="0" algn="just">
              <a:buNone/>
            </a:pPr>
            <a:r>
              <a:rPr lang="ru-RU" b="1" dirty="0"/>
              <a:t>Плотность </a:t>
            </a:r>
            <a:r>
              <a:rPr lang="ru-RU" dirty="0"/>
              <a:t>является одним из важ­нейших структурно-чувствительных свойств и определяется выражением ρ=1/</a:t>
            </a:r>
            <a:r>
              <a:rPr lang="en-US" dirty="0"/>
              <a:t>V</a:t>
            </a:r>
            <a:r>
              <a:rPr lang="uk-UA" baseline="-25000" dirty="0" err="1"/>
              <a:t>уд</a:t>
            </a:r>
            <a:r>
              <a:rPr lang="ru-RU" dirty="0"/>
              <a:t>, где  </a:t>
            </a:r>
            <a:r>
              <a:rPr lang="en-US" i="1" dirty="0"/>
              <a:t>V</a:t>
            </a:r>
            <a:r>
              <a:rPr lang="ru-RU" baseline="-25000" dirty="0"/>
              <a:t>уд</a:t>
            </a:r>
            <a:r>
              <a:rPr lang="ru-RU" dirty="0"/>
              <a:t>— удельный объем жидкого (или твердого) металла; </a:t>
            </a:r>
            <a:r>
              <a:rPr lang="en-US" i="1" dirty="0"/>
              <a:t>V </a:t>
            </a:r>
            <a:r>
              <a:rPr lang="ru-RU" baseline="-25000" dirty="0"/>
              <a:t>уд</a:t>
            </a:r>
            <a:r>
              <a:rPr lang="ru-RU" cap="small" dirty="0"/>
              <a:t> </a:t>
            </a:r>
            <a:r>
              <a:rPr lang="ru-RU" dirty="0"/>
              <a:t>= </a:t>
            </a:r>
            <a:r>
              <a:rPr lang="en-US" i="1" dirty="0"/>
              <a:t>V</a:t>
            </a:r>
            <a:r>
              <a:rPr lang="ru-RU" i="1" baseline="-25000" dirty="0" err="1"/>
              <a:t>ат</a:t>
            </a:r>
            <a:r>
              <a:rPr lang="ru-RU" i="1" dirty="0"/>
              <a:t> + </a:t>
            </a:r>
            <a:r>
              <a:rPr lang="en-US" i="1" dirty="0"/>
              <a:t>V </a:t>
            </a:r>
            <a:r>
              <a:rPr lang="ru-RU" baseline="-25000" dirty="0" err="1"/>
              <a:t>св</a:t>
            </a:r>
            <a:r>
              <a:rPr lang="ru-RU" i="1" cap="small" dirty="0"/>
              <a:t>, </a:t>
            </a:r>
            <a:r>
              <a:rPr lang="ru-RU" dirty="0"/>
              <a:t>где </a:t>
            </a:r>
            <a:r>
              <a:rPr lang="en-US" i="1" dirty="0"/>
              <a:t>V</a:t>
            </a:r>
            <a:r>
              <a:rPr lang="ru-RU" i="1" baseline="-25000" dirty="0" err="1"/>
              <a:t>ат</a:t>
            </a:r>
            <a:r>
              <a:rPr lang="ru-RU" dirty="0"/>
              <a:t> — сумма объема атомов или молекул, не изменяющая­ся при изменении температуры и дав­ления; </a:t>
            </a:r>
            <a:r>
              <a:rPr lang="en-US" i="1" dirty="0"/>
              <a:t>V </a:t>
            </a:r>
            <a:r>
              <a:rPr lang="ru-RU" baseline="-25000" dirty="0" err="1"/>
              <a:t>св</a:t>
            </a:r>
            <a:r>
              <a:rPr lang="ru-RU" dirty="0"/>
              <a:t> — свободное пространство между атомами (молекулами), которое изменяется при изменении внешних условий.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95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80"/>
            <a:ext cx="10728960" cy="66751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Вязкость, </a:t>
            </a:r>
            <a:r>
              <a:rPr lang="ru-RU" dirty="0"/>
              <a:t>так же как и плотность, является важнейшим физико-хими­ческим свойством жидкости. Вяз­кость (внутреннее трение) характе­ризует свойство текучих тел (жидко­стей и газов) оказывать сопротивле­ние необратимому перемещению одной их части относительно другой при сдвиге, растяжении или других видах деформации. Основной закон вязкого течения был установлен Ньютоном: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ru-RU" dirty="0" smtClean="0"/>
              <a:t>Наряду </a:t>
            </a:r>
            <a:r>
              <a:rPr lang="ru-RU" dirty="0"/>
              <a:t>с динамической вязкостью для характеристики свойств жидкости часто используют величину </a:t>
            </a:r>
            <a:r>
              <a:rPr lang="en-US" dirty="0"/>
              <a:t>v</a:t>
            </a:r>
            <a:r>
              <a:rPr lang="ru-RU" dirty="0"/>
              <a:t> = η/р (р — плотность жидкости), называе­мую </a:t>
            </a:r>
            <a:r>
              <a:rPr lang="ru-RU" i="1" dirty="0"/>
              <a:t>кинематической вязкостью </a:t>
            </a:r>
            <a:r>
              <a:rPr lang="ru-RU" dirty="0"/>
              <a:t>(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/с или </a:t>
            </a:r>
            <a:r>
              <a:rPr lang="ru-RU" dirty="0" err="1"/>
              <a:t>см</a:t>
            </a:r>
            <a:r>
              <a:rPr lang="ru-RU" baseline="30000" dirty="0" err="1"/>
              <a:t>2</a:t>
            </a:r>
            <a:r>
              <a:rPr lang="ru-RU" dirty="0"/>
              <a:t>/с). Приборы, при помощи ко­торых определяют вязкость жидкостей (и газов), называют </a:t>
            </a:r>
            <a:r>
              <a:rPr lang="ru-RU" i="1" dirty="0"/>
              <a:t>вискозиметрами, </a:t>
            </a:r>
            <a:r>
              <a:rPr lang="ru-RU" dirty="0"/>
              <a:t>а раздел физики, посвященный измере­нию вязкости, — </a:t>
            </a:r>
            <a:r>
              <a:rPr lang="ru-RU" i="1" dirty="0"/>
              <a:t>вискозиметрией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45152" y="29443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838762"/>
              </p:ext>
            </p:extLst>
          </p:nvPr>
        </p:nvGraphicFramePr>
        <p:xfrm>
          <a:off x="4837175" y="1911096"/>
          <a:ext cx="1881395" cy="79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3" imgW="1040948" imgH="431613" progId="Equation.3">
                  <p:embed/>
                </p:oleObj>
              </mc:Choice>
              <mc:Fallback>
                <p:oleObj name="Формула" r:id="rId3" imgW="1040948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75" y="1911096"/>
                        <a:ext cx="1881395" cy="795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904" y="2781776"/>
            <a:ext cx="108112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тангенциальная (касательная) сила, вызывающая сдвиг слоев жидкости (газа) одного относительно другого; η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коэффи­циент пропорциональности, называемый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коэффициентом динамической вязкости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вязкостью,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 • с (то же, что и Н • с/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Ве­личину, обратную вязкости (1/п), называют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текучестью;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отношение (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)/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\) —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градиент скорости течения (быстрота изме­нения от слоя к слою), или скорость сдвига;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—площадь слоя, по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которому происходит сдвиг.</a:t>
            </a:r>
          </a:p>
        </p:txBody>
      </p:sp>
    </p:spTree>
    <p:extLst>
      <p:ext uri="{BB962C8B-B14F-4D97-AF65-F5344CB8AC3E}">
        <p14:creationId xmlns:p14="http://schemas.microsoft.com/office/powerpoint/2010/main" val="259218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1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ВЛИЯНИЕ ПЕРЕМЕШИВАНИЯ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6696"/>
            <a:ext cx="10930128" cy="53949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Установление наличия (или отсут­ствия) элементов структуры жидкой стали или </a:t>
            </a:r>
            <a:r>
              <a:rPr lang="ru-RU" dirty="0" err="1"/>
              <a:t>микронеравновесности</a:t>
            </a:r>
            <a:r>
              <a:rPr lang="ru-RU" dirty="0"/>
              <a:t> рас­плавленного металла для технолога важно еще и потому, что в этом случае возможное внешнее воздействие спо­собно влиять на эту неравновесность. К числу таких внешних воздействий могут быть отнесены: перемешивание жидкого металла (продувка газами, вакуумно-пульсационное воздействие, электромагнитное перемешивание и т. п.), воздействие на металл ультра­звуком, раздробление на мельчайшие капли и т. д. Наиболее распространен­ным из перечисленных способов явля­ется перемешивание жидкой стали инертным газом (обычно аргоном).</a:t>
            </a:r>
          </a:p>
          <a:p>
            <a:pPr marL="0" indent="0" algn="just">
              <a:buNone/>
            </a:pPr>
            <a:r>
              <a:rPr lang="ru-RU" dirty="0"/>
              <a:t>Можно предположить, что дли­тельное перемешивание должно спо­собствовать не только выравниванию состава и температуры, но и достиже­нию </a:t>
            </a:r>
            <a:r>
              <a:rPr lang="ru-RU" dirty="0" err="1"/>
              <a:t>микроравновесного</a:t>
            </a:r>
            <a:r>
              <a:rPr lang="ru-RU" dirty="0"/>
              <a:t> состояния расплавленной стали. Не исключено, что приближение к равновесию мик­роскопических состояний расплава, т. е. повышение однородности его структуры ближнего порядка, вызовет изменение физических структурно-чувствительных свойств и улучшит ка­чественные характеристики рафини­рованного таким образом металла.</a:t>
            </a:r>
          </a:p>
        </p:txBody>
      </p:sp>
    </p:spTree>
    <p:extLst>
      <p:ext uri="{BB962C8B-B14F-4D97-AF65-F5344CB8AC3E}">
        <p14:creationId xmlns:p14="http://schemas.microsoft.com/office/powerpoint/2010/main" val="35812802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927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Microsoft Equation 3.0</vt:lpstr>
      <vt:lpstr>Лекция 7</vt:lpstr>
      <vt:lpstr>1. ОБЩИЕ СВЕДЕНИЯ</vt:lpstr>
      <vt:lpstr>Презентация PowerPoint</vt:lpstr>
      <vt:lpstr>Презентация PowerPoint</vt:lpstr>
      <vt:lpstr>2. СВОЙСТВА ЖИДКОЙ СТАЛИ</vt:lpstr>
      <vt:lpstr>Презентация PowerPoint</vt:lpstr>
      <vt:lpstr>3. ВЛИЯНИЕ ПЕРЕМЕШИВАНИЯ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7</dc:title>
  <dc:creator>nazarkirichenko08@gmail.com</dc:creator>
  <cp:lastModifiedBy>nazarkirichenko08@gmail.com</cp:lastModifiedBy>
  <cp:revision>2</cp:revision>
  <dcterms:created xsi:type="dcterms:W3CDTF">2020-10-26T08:48:47Z</dcterms:created>
  <dcterms:modified xsi:type="dcterms:W3CDTF">2020-10-26T09:02:45Z</dcterms:modified>
</cp:coreProperties>
</file>