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59" r:id="rId8"/>
    <p:sldId id="262" r:id="rId9"/>
    <p:sldId id="268" r:id="rId10"/>
    <p:sldId id="269" r:id="rId11"/>
    <p:sldId id="273" r:id="rId12"/>
    <p:sldId id="274" r:id="rId13"/>
    <p:sldId id="275" r:id="rId14"/>
    <p:sldId id="276" r:id="rId15"/>
    <p:sldId id="279" r:id="rId16"/>
    <p:sldId id="277" r:id="rId17"/>
    <p:sldId id="278" r:id="rId18"/>
    <p:sldId id="270" r:id="rId19"/>
    <p:sldId id="271" r:id="rId20"/>
    <p:sldId id="272" r:id="rId21"/>
    <p:sldId id="280" r:id="rId22"/>
    <p:sldId id="281" r:id="rId23"/>
    <p:sldId id="282" r:id="rId24"/>
    <p:sldId id="283" r:id="rId25"/>
    <p:sldId id="265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12E32B-5D0C-42F2-B40C-D102144B032A}">
          <p14:sldIdLst>
            <p14:sldId id="256"/>
            <p14:sldId id="257"/>
            <p14:sldId id="258"/>
            <p14:sldId id="260"/>
            <p14:sldId id="261"/>
            <p14:sldId id="267"/>
            <p14:sldId id="259"/>
            <p14:sldId id="262"/>
            <p14:sldId id="268"/>
            <p14:sldId id="269"/>
            <p14:sldId id="273"/>
            <p14:sldId id="274"/>
            <p14:sldId id="275"/>
            <p14:sldId id="276"/>
            <p14:sldId id="279"/>
            <p14:sldId id="277"/>
            <p14:sldId id="278"/>
            <p14:sldId id="270"/>
            <p14:sldId id="271"/>
            <p14:sldId id="272"/>
            <p14:sldId id="280"/>
            <p14:sldId id="281"/>
            <p14:sldId id="282"/>
            <p14:sldId id="283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84E93DC-E01B-4263-9598-517818ECA6F2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84E2576-1C38-4B46-825B-45B1A5F51A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3501008"/>
            <a:ext cx="3672408" cy="10814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Динаміка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підробки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грошей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Україні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725144"/>
            <a:ext cx="3309803" cy="664104"/>
          </a:xfrm>
        </p:spPr>
        <p:txBody>
          <a:bodyPr/>
          <a:lstStyle/>
          <a:p>
            <a:pPr algn="ctr"/>
            <a:r>
              <a:rPr lang="uk-UA" dirty="0" err="1" smtClean="0"/>
              <a:t>Кайрачка</a:t>
            </a:r>
            <a:r>
              <a:rPr lang="uk-UA" dirty="0" smtClean="0"/>
              <a:t> Н., 4 курс, гр. 6.0720-2фк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040"/>
            <a:ext cx="4104456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2" y="3356992"/>
            <a:ext cx="4104456" cy="305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6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888" y="692696"/>
            <a:ext cx="7843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наявність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наскрізного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елемента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суміщене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–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фрагментарне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цифрового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позначення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виконаного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лицьового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зворотного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боків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набуває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цілісного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вигляду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без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розривів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зсувів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під час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розглядання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проти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наявність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повністю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зануреної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товщу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паперу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захисної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стрічки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на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якій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 допомогою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збільшувального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скла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під час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розглядання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проти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можна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побачити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прямому та перевернутому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вигляді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цифрового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позначення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напису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“ГРН”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малого Державного Герба України (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тризуба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);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888" y="2735322"/>
            <a:ext cx="78435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3)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змінюючи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кут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нахилу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візуально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перевіряються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 algn="just"/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виконані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оптично-змінними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фарбами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які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змінюють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колір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під час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розглядання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під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різними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кутами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(на банкнотах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середніх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високих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2003–2007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років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нових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банкнотах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номіналами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2018 року та 50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2019 року) і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мають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кінетичний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ефект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поступового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переходу одного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кольору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інший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елемент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SPARK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міститься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банкнотах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номіналами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100, 200, 500 та 1000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2014–2019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років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віконна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 (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частково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введена в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товщу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паперу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полімерна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захисна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стрічка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відповідного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кольору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(на банкнотах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номіналом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2014 року  коричневого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кольору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200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2019 року –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синього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номіналом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500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2015 року – темно-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сірого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1000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2019 року – пурпурного), що містить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цифрового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позначення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графічного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гривні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(в банкнот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номіналом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100–500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грн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малого Державного Герба України (в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грн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 При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зміні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кута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нахилу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банкнот 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спостерігається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яскраво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виражений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кінетичний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ефект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зміни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напрямку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руху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фонових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стрічки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7863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6"/>
            <a:ext cx="4538770" cy="64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464562"/>
            <a:ext cx="453877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100-гривневої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Буклет НБУ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14" y="4936"/>
            <a:ext cx="4600686" cy="645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3508" y="6464561"/>
            <a:ext cx="4322746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200-гривневої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Буклет НБУ</a:t>
            </a:r>
          </a:p>
        </p:txBody>
      </p:sp>
    </p:spTree>
    <p:extLst>
      <p:ext uri="{BB962C8B-B14F-4D97-AF65-F5344CB8AC3E}">
        <p14:creationId xmlns:p14="http://schemas.microsoft.com/office/powerpoint/2010/main" val="378308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81328"/>
            <a:ext cx="4572000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500-гривневої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Буклет НБУ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66592" y="3645024"/>
            <a:ext cx="374441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https://bank.gov.ua/admin_uploads/banknote/2ed4fc08cc3f8786f23450de9a3530a8/Booklet_100_2014.pdf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6592" y="5180999"/>
            <a:ext cx="374441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https://bank.gov.ua/admin_uploads/banknote/549c48ad1e0d9806f6b71e3a34016aee/Booklet_500_2015.pdf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0744" y="2544333"/>
            <a:ext cx="378026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https://bank.gov.ua/ua/uah/obig-banknote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4" y="1024743"/>
            <a:ext cx="3744416" cy="99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8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555606"/>
            <a:ext cx="496855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7280" y="1340768"/>
            <a:ext cx="7416824" cy="1077218"/>
          </a:xfrm>
          <a:prstGeom prst="rect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це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найпопулярніша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валюта у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серед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фальшивомонетників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Особливо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злочинці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люблять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купюру в 100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доларів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Бенджаміном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Франкліном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аверсі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Це й не дивно,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адже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ця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банкнота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найчастіше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зустрічається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обігу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7280" y="2780928"/>
            <a:ext cx="7416824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набагато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нижчим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трьох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підробок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мільйон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купюр.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популярні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фальшивомонетників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країни,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українці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тримають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більшість своїх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заощаджень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іноземній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7280" y="4077072"/>
            <a:ext cx="741682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Купувати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її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лише в банках і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ліцензованих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обмінниках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перекупники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тільки не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гарантують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справжність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часто є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розповсюджувачами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фальшивок. І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доказати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що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придбали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підробку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цього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продавця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практично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неможливо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7280" y="5469324"/>
            <a:ext cx="7416824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що ж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потрібно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звернути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увагу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купівлі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Насамперед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брати цілі,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розгладжені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фальшивку часто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намагаються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сховати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видимою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зношеністю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купюри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16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4666"/>
          <a:stretch/>
        </p:blipFill>
        <p:spPr bwMode="auto">
          <a:xfrm>
            <a:off x="323527" y="-19338"/>
            <a:ext cx="6192689" cy="687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15876" y="1289953"/>
            <a:ext cx="1920619" cy="42780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Попри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кожен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мільйон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надрукованих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купюр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американської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припадає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приблизно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27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підробок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Це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всю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історію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були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введені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обіг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мільярди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таких банкнот.</a:t>
            </a:r>
          </a:p>
        </p:txBody>
      </p:sp>
    </p:spTree>
    <p:extLst>
      <p:ext uri="{BB962C8B-B14F-4D97-AF65-F5344CB8AC3E}">
        <p14:creationId xmlns:p14="http://schemas.microsoft.com/office/powerpoint/2010/main" val="232466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92088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грошах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бути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присутні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водяні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знаки,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вдруковані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стрічки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світловідбивальні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притаманні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Перед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візитом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обмінника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ознайомитися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особливостями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обраної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грошової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одиниці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1287" y="177281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Якщо ж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постійно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працюєте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грошима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то можна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придбати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спеціальний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ультрафіолетовий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ліхтарик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який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мінімізує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ризик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отримання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підробки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3708" y="2759281"/>
            <a:ext cx="525658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Банківська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3738" y="3336667"/>
            <a:ext cx="79487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без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винятку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банки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нашої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держави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пропонують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послугу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перевірки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 на предмет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підробки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Це особливо актуально при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передачі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отриманні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великої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суми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коштів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адже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такому разі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ймовірність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обману дуже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висока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Повернути втрачені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гроші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більшості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випадків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неможливо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фальшивки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вилучаються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без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відповідної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компенсації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Коштує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перевірка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зазвичай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недорого –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приблизно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гривню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одну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перевірену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банкноту. А от в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регіональних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відділеннях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Національного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банку України плата за це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взагалі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знімається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Тож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краще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витратити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трохи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часу на цю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перевірку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ніж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втратити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гроші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921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2607" y="5821573"/>
            <a:ext cx="691276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https://finance.ua/ua/saving/kak-proverit-podlinnost-deneg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836712"/>
            <a:ext cx="7535863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85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89199"/>
            <a:ext cx="518457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Банківська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9641" y="4581128"/>
            <a:ext cx="7667037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Коштує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зазвичай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недорого –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приблизно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гривню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одну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перевірену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банкноту. А от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відділеннях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банку України плата за це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взагалі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знімається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краще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витратити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трохи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часу на цю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втратити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0788" y="3140968"/>
            <a:ext cx="763589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Повернути втрачені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випадків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неможливо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фальшивки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компенсації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9641" y="1340768"/>
            <a:ext cx="7614187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винятку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пропонують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послугу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на предмет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Це особливо актуально при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передачі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отриманні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такому разі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ймовірність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обману дуже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379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752" y="383079"/>
            <a:ext cx="72008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752" y="4220636"/>
            <a:ext cx="4525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 та 50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США (92% та 7% від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кількості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вилучених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підроблених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США);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50 та 200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(39% та 30% від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кількості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вилучених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підроблених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040" y="1340768"/>
            <a:ext cx="7200800" cy="230832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торік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також був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низьким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 2023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банки та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фінансові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установи по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вилучили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обігу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сімсот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(у 2022 році –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шестисот).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обігу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2023 році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– 97% від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кількості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торік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припадало лише 3%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Найчастіше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зловмисники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підробляли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таких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44639"/>
            <a:ext cx="36512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43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448" y="332656"/>
            <a:ext cx="756084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перевірити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справжність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4568" y="1268760"/>
            <a:ext cx="74724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Насамперед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радимо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ніколи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 здійснювати валютно-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обмінні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операції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«на руках», через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інтернет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тощо. Для цього необхідно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звертатися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виключно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ліцензованих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Національним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банком пунктів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обміну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небанківських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фінансових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установ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 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вилучені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обігу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підробки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іноземної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гарантовано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відсортовуються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як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сумнівні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допомогою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належним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чином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налаштованих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лічильників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сортувальників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 (зокрема з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функцією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контролю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ультрафіолетового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інфрачервоного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магнітного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захисту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 Тобто вони не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становлять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загрози  для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фінансових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установ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розраховані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насамперед на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неуважність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недостатність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знань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громадян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Водночас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ознайомившись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із системою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захисту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США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громадяни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можуть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перевірити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їх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справжність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без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застосування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спеціального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обладнання,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звертаючи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увагу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візуальні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тактильні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захисту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водяні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знаки,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занурені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“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віконні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стрічки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рельєфний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друк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оптично-змінні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фарби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голографічні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тощо).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Детальний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захисних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доларів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що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перебувають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обігу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розміщено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сайті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Бюро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гравіювання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друку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Міністерства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фінансів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США та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Європейського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центрального банку відповідно.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36958"/>
            <a:ext cx="36512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7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4440" y="908720"/>
            <a:ext cx="7313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Фальшивомонетництво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—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карний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кримінальний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злочин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який полягає у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виготовленні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метою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збуту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а також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збут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підроблених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державних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казначейських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білетів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(в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їх не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випускають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 банкнот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Національного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банку України,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металевої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монети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державних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цінних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паперів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акції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облігації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ощадні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сертифікати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векселі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приватизаційні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папери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казначейські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зобов'язання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або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іноземної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валюти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25096" y="2996952"/>
            <a:ext cx="7313134" cy="141806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слово «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фальшивомонетництво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походить від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латинського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falsus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означає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неправдивий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фальшивий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українській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—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означає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підробка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обман,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шахрайство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неправда», 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фальшивомонетництво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дослівно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означає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монет.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365125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39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77686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робити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сумніви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щодо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справжності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грошей?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984" y="1358672"/>
            <a:ext cx="7781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 час здійснення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готівкових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розрахунків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валютно-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обмінних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операцій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треба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завжди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бути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уважними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не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поспішати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намагатися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перевіряти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кілька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захисту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банкнот. Якщо є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сумніви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щодо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справжності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платіжності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банкнот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гривні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й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іноземної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громадяни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можуть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звертатися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які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передають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ці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проведення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досліджень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Національному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банку. За результатами таких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досліджень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що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здійснюються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безкоштовно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клієнтам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відшкодовують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відповідну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суму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грошових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знаків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національної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визнаних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справжніми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платіжними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іноземної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визнані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справжніми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повертаються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власнику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Підроблені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вилучаються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без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відшкодування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їхньої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вартості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Про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їхнє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вилучення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Національний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банк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повідомляє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правоохоронні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всі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підроблені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установленому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порядку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передаються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їх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уповноваженим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працівникам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проведення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розслідувань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36512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89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6357" y="1181526"/>
            <a:ext cx="590257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100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чеських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крон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00" y="1844824"/>
            <a:ext cx="61470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903" y="3573016"/>
            <a:ext cx="763284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Детальний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опис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захисних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елементів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видимі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 денному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ілюстративними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прикладами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окремих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елементів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банкноті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 крон 1997 року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випуску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8678" y="4581128"/>
            <a:ext cx="763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Водяний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знак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Віконний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потік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мікротекстом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Кольорові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волокна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Регістр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від початку до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кінця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Прихований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образ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Чорнило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що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змінюють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колір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банкнота не містить цього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захисного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елемента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Райдужна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смужка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банкнота не містить цього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захисного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елемента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Мікротекст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5316" y="242211"/>
            <a:ext cx="505619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Чеська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республіка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38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2470" y="474345"/>
            <a:ext cx="19912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9" y="980728"/>
            <a:ext cx="3143943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3058" y="3275112"/>
            <a:ext cx="2919389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зворотний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7149" y="1010500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 добре видно, коли банкноту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підносять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світла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Використовується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"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локалізований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ступінчастий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 (тобто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Комбінація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позитивних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знаків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видимих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вигляді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темних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областей, і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негативних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знаків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видимих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вигляді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світлих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областей, з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різними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відтінками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між самими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темними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світлими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частинами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розташований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середині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широкого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нецензурної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поля і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являє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собою портрет Карла IV,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зображений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банкноті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При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погляді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лицьового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боку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портрет водяного знака </a:t>
            </a:r>
            <a:r>
              <a:rPr lang="ru-RU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дзеркально</a:t>
            </a: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перевернуть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40021" y="3785205"/>
            <a:ext cx="41941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Віконний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потік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мікротекстом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5" y="4184763"/>
            <a:ext cx="3548794" cy="251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37096" y="4286194"/>
            <a:ext cx="4058525" cy="230832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Віконна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нитка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являє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собою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смужку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металевого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пластику,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вбудовану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папір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лицьовій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стороні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вона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виступає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сегментами на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 мм один від одного. Ці "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віконця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сріблястого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довжину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 мм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кожна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містять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читається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негативний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мікротекст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який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позначає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номінальну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вартість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При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огляді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видно тільки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виступаюча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смужки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лицьовій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стороні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При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погляді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проти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уся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смуга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видно з обох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сторін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вигляді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безперервної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темної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лінії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просвічує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мікротекстом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"100 </a:t>
            </a:r>
            <a:r>
              <a:rPr lang="en-US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Kč</a:t>
            </a: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".</a:t>
            </a: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30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94708"/>
            <a:ext cx="26228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Кольорові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волокна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62283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4476" y="1196752"/>
            <a:ext cx="396044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Помаранчеві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волокна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довжиною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 мм,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в'їдаються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папір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видимі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неозброєним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оком.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Найкраще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їх видно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білих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нецензурних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полях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7232" y="2627620"/>
            <a:ext cx="37176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Регістр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від початку до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кінця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33" y="3356992"/>
            <a:ext cx="390304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11633" y="5085184"/>
            <a:ext cx="390304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зворотний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наскрізного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огляду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66045"/>
            <a:ext cx="3491880" cy="24622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кожній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стороні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видно тільки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цього знака. Повний знак з точно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збігаються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окремими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лініями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видно, коли банкноту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розглядають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проти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Регістр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спереду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назад"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являє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собою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круглу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мітку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утворену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буквою "</a:t>
            </a:r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C"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вставленою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буквою "</a:t>
            </a:r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S"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версії 1995 року і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аналогічно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складеної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парою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літер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</a:t>
            </a:r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ČR"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версії 1997 року.</a:t>
            </a:r>
          </a:p>
        </p:txBody>
      </p:sp>
    </p:spTree>
    <p:extLst>
      <p:ext uri="{BB962C8B-B14F-4D97-AF65-F5344CB8AC3E}">
        <p14:creationId xmlns:p14="http://schemas.microsoft.com/office/powerpoint/2010/main" val="396541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1116" y="138698"/>
            <a:ext cx="26276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Прихований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образ</a:t>
            </a:r>
          </a:p>
        </p:txBody>
      </p:sp>
      <p:pic>
        <p:nvPicPr>
          <p:cNvPr id="4098" name="Picture 2" descr="Прихований тепловіз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62" y="692696"/>
            <a:ext cx="376539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53458"/>
            <a:ext cx="3816424" cy="33239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Приховане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зображення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стає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видимим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тільки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коли банкноту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нахиляють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горизонтально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очей і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підносять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джерела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Воно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складається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цифр, що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позначають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При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погляді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банкноту в поперечному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довга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сторона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ближче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очей) видно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позитивний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малюнок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при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погляді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поздовжньому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напрямку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(коротка сторона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ближче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очей) видно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негативний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світлий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малюнок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Приховане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зображення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розташоване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лицьовій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стороні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оздобленні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плечі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портрета.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7706" y="2840923"/>
            <a:ext cx="38490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Чорнило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що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змінюють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колір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754" y="3308797"/>
            <a:ext cx="377600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Банкнота не містить цього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захисного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22429" y="3686487"/>
            <a:ext cx="26035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Райдужна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смужка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8759" y="4272115"/>
            <a:ext cx="4593681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Банкнота не містить цього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захисного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елемента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15548" y="4056672"/>
            <a:ext cx="17956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Мікротекст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9" y="4644684"/>
            <a:ext cx="2663058" cy="167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4019" y="6443038"/>
            <a:ext cx="2663058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зворотний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бік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811582"/>
            <a:ext cx="5178413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Надрукована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офсетним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друком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мікротекст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прихований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смужці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основного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правого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білого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поля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праворуч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від портрета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лицьовій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стороні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що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складається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цифр, що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позначають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зворотному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боці у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смузі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основного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кольору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між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державним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символом і правим полем також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прихований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мікротекст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що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складається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слів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що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позначають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36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889" y="908720"/>
            <a:ext cx="5976664" cy="72008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Використані джерела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916832"/>
            <a:ext cx="7873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https://uk.wikipedia.org/wiki/%D0%A4%D0%B0%D0%BB%D1%8C%D1%88%D0%B8%D0%B2%D0%BE%D0%BC%D0%BE%D0%BD%D0%B5%D1%82%D0%BD%D0%B8%D1%86%D1%82%D0%B2%D0%BE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https://www.epravda.com.ua/news/2016/04/11/589161/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https://ssu.gov.ua/novyny/sbu-zablokuvala-kanal-zbutu-falshyvykh-dolariv-ssha-premiumiakosti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https://</a:t>
            </a:r>
            <a:r>
              <a:rPr lang="en-US" dirty="0" smtClean="0"/>
              <a:t>bank.gov.ua/ua/news/all/riven-pidroblennya-banknot-grivni-u-2023-rotsi-zalishavsya-nizkim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https://www.cnb.cz/en/banknotes-and-coins/banknotes/protective-elements-czk-100/</a:t>
            </a:r>
            <a:endParaRPr lang="ru-RU" dirty="0"/>
          </a:p>
          <a:p>
            <a:pPr marL="342900" indent="-342900" algn="just">
              <a:buFont typeface="+mj-lt"/>
              <a:buAutoNum type="arabicPeriod"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36512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20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7024744" cy="85496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Дякую за увагу!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72920"/>
            <a:ext cx="36512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08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84568" y="1124744"/>
            <a:ext cx="7516256" cy="34563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Фальшивомонетництво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завжди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в усіх державах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вважалося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тяжким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кримінальним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злочином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 метою його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попередження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покарання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осіб,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виготовленні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грошей,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кримінальному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законодавстві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держав, у тому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Кримінальному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кодексі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України (ст. 199),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передбачена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відповідальність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вчинення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такого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протиправного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відповідальність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згідно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ст. 199 КК України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наступає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виготовлення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зберігання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придбання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пересилання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ввезення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метою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цінних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паперів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білетів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лотереї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статті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 КК України 2001 року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законодавець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посилив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відповідальність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вчинення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фальшивомонетництва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організованою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групою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12142"/>
            <a:ext cx="3059832" cy="203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8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232" y="200472"/>
            <a:ext cx="5694759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511641"/>
            <a:ext cx="3024336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Національний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 України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оцінив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в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2015 році в 2,7 штуки на 1 млн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00472"/>
            <a:ext cx="3024336" cy="11695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ількість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в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знизилася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3 штук на 1 млн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купюр у 2014 році, 3,5 штуки в 2013 році та 4,1 штуки в 2012 році.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72816"/>
            <a:ext cx="302433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Згідно з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наведеними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2012 році ЄЦБ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зафіксував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35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на 1 млн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2013 році - 43 штуки, в 2014-му - 48, в 2015-му - 50.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480" y="3636640"/>
            <a:ext cx="3024336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інформацією НБУ,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підробок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зафіксована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номіналами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50, 100 і 200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гривень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100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100 і 200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6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184698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жовтня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2021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264" y="692696"/>
            <a:ext cx="3816424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СБУ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заблокувала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канал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преміум-якості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264" y="1844824"/>
            <a:ext cx="3783672" cy="2031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Співробітники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Служби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безпеки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України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викрили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угруповання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яке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займалося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збутом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підробленої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Ділки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продавали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високоякісні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100-доларові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підробки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50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відсотків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їх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номінальної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вартості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попередніми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вони «вкинули» в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український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валютний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ринок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сотні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004280"/>
            <a:ext cx="8784976" cy="11521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Досудовим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слідством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встановлено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організатором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схеми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житель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який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раніше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вже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потрапляв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поле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зору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правоохоронців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зв’язку з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причетністю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аналогічних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злочинів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Фігурант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налагодив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американських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України, у тому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до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Житомирщини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301208"/>
            <a:ext cx="8784976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 цьому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гроші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були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преміум-якості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не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ідентифікувалися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детекторами валют як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фальшиві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попередніми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схема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працювала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щонайменше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початку цього року.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Підроблені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банкноти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збували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особисті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зв’язки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декілька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тиждень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великими, так і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дрібногуртовими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партіями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середньому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декілька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Оперативники СБУ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задокументували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декілька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фактів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киянином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фальшивок жителю Житомира.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211960" y="-11792"/>
            <a:ext cx="4932040" cy="3887941"/>
            <a:chOff x="4211960" y="-11792"/>
            <a:chExt cx="4932040" cy="388794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-11792"/>
              <a:ext cx="4932040" cy="1856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844824"/>
              <a:ext cx="4932040" cy="2031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552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400" y="476672"/>
            <a:ext cx="8712968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ході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спецоперації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правоохоронці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затримали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організатора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схеми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покупця-житомирянина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згідно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ст. 208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процесуального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кодексу України під час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реалізації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чергової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 – 2-х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доларів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США. Було проведено 11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одночасних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санкціонованих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обшуків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зловмисників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приміщеннях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які вони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використовували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злочинній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діяльності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Вилучили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096" y="2348880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гроші</a:t>
            </a:r>
            <a:r>
              <a:rPr lang="ru-RU" dirty="0" smtClean="0"/>
              <a:t>, </a:t>
            </a:r>
            <a:r>
              <a:rPr lang="ru-RU" dirty="0" err="1" smtClean="0"/>
              <a:t>отримані</a:t>
            </a:r>
            <a:r>
              <a:rPr lang="ru-RU" dirty="0" smtClean="0"/>
              <a:t> </a:t>
            </a:r>
            <a:r>
              <a:rPr lang="ru-RU" dirty="0" err="1" smtClean="0"/>
              <a:t>злочинним</a:t>
            </a:r>
            <a:r>
              <a:rPr lang="ru-RU" dirty="0" smtClean="0"/>
              <a:t> шляхом;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вогнепальну</a:t>
            </a:r>
            <a:r>
              <a:rPr lang="ru-RU" dirty="0" smtClean="0"/>
              <a:t> </a:t>
            </a:r>
            <a:r>
              <a:rPr lang="ru-RU" dirty="0" err="1" smtClean="0"/>
              <a:t>зброю</a:t>
            </a:r>
            <a:r>
              <a:rPr lang="ru-RU" dirty="0" smtClean="0"/>
              <a:t> та </a:t>
            </a:r>
            <a:r>
              <a:rPr lang="ru-RU" dirty="0" err="1" smtClean="0"/>
              <a:t>набої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чорнові</a:t>
            </a:r>
            <a:r>
              <a:rPr lang="ru-RU" dirty="0" smtClean="0"/>
              <a:t> записи із «</a:t>
            </a:r>
            <a:r>
              <a:rPr lang="ru-RU" dirty="0" err="1" smtClean="0"/>
              <a:t>клієнтською</a:t>
            </a:r>
            <a:r>
              <a:rPr lang="ru-RU" dirty="0" smtClean="0"/>
              <a:t> базою» </a:t>
            </a:r>
            <a:r>
              <a:rPr lang="ru-RU" dirty="0" err="1" smtClean="0"/>
              <a:t>організатора</a:t>
            </a:r>
            <a:r>
              <a:rPr lang="ru-RU" dirty="0" smtClean="0"/>
              <a:t> </a:t>
            </a:r>
            <a:r>
              <a:rPr lang="ru-RU" dirty="0" err="1" smtClean="0"/>
              <a:t>схеми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4712" y="3752210"/>
            <a:ext cx="8712968" cy="255454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межах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провадження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ч. 2 ст. 199 (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виготовлення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зберігання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придбання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пересилання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ввезення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метою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грошей,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цінних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паперів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білетів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лотереї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Кримінального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кодексу України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тривають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слідчі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дії для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притягнення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відповідальності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осіб,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причетних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Встановлюються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блокуються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шляхи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надходження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фігурантів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Заходи із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документування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незаконної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діяльності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здійснювали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співробітники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Управління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СБУ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Житомирській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координації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Департаменту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державності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СБ України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слідчими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Нацполіції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під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процесуальним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керівництвом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Житомирської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обласної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прокуратури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424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568" y="260648"/>
            <a:ext cx="784887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втричі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знизився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підсумками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2023 року.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8" y="1052736"/>
            <a:ext cx="886059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63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5" y="260648"/>
            <a:ext cx="8735399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5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920" y="1268760"/>
            <a:ext cx="75383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Найчастіше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2023 році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підробляли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старого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зразка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зокрема більшість (93%)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вилучених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обігу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підробок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припадала на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трьох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just"/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грн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(61% від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кількості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вилучених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підробок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41% від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їхньої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суми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грн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(24% та 41% відповідно);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100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грн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(8% та 3% відповідно).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7240" y="553184"/>
            <a:ext cx="754187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підроблення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240" y="3039335"/>
            <a:ext cx="754188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перевірити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справжність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банкнот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гривні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0768" y="3789040"/>
            <a:ext cx="7538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правжність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перевіряється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такий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спосіб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just"/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just">
              <a:buAutoNum type="arabicParenR"/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дотик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перевіряється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банкнотний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папір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рельєфність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окремих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зображень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із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лицьового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боку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банкноти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що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забезпечується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спеціальним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видом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друку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</a:p>
          <a:p>
            <a:pPr marL="342900" indent="-342900" algn="just">
              <a:buAutoNum type="arabicParenR"/>
            </a:pPr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 algn="just">
              <a:buAutoNum type="arabicParenR"/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проти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світла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візуально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перевіряються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наявність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водяних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знаків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багатотоновий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водяний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 –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портрета, що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повторює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портрет,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надрукований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лицьовому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боці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банкноти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та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світлий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елемент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водяного знака –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зображення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цифрового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позначення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номіналу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графічного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знака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національної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грошової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одиниці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України –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гривні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1884182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881</TotalTime>
  <Words>2557</Words>
  <Application>Microsoft Office PowerPoint</Application>
  <PresentationFormat>Экран (4:3)</PresentationFormat>
  <Paragraphs>110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Остин</vt:lpstr>
      <vt:lpstr>Динаміка підробки грошей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</vt:lpstr>
      <vt:lpstr>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2024-03-25T08:39:46Z</dcterms:created>
  <dcterms:modified xsi:type="dcterms:W3CDTF">2024-04-02T12:12:45Z</dcterms:modified>
</cp:coreProperties>
</file>