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2F51A096-BB22-495B-8E72-489A0C2887FC}" type="datetimeFigureOut">
              <a:rPr lang="ru-RU" smtClean="0"/>
              <a:pPr/>
              <a:t>16.09.2024</a:t>
            </a:fld>
            <a:endParaRPr lang="ru-RU"/>
          </a:p>
        </p:txBody>
      </p:sp>
      <p:sp>
        <p:nvSpPr>
          <p:cNvPr id="16" name="Номер слайда 15"/>
          <p:cNvSpPr>
            <a:spLocks noGrp="1"/>
          </p:cNvSpPr>
          <p:nvPr>
            <p:ph type="sldNum" sz="quarter" idx="11"/>
          </p:nvPr>
        </p:nvSpPr>
        <p:spPr/>
        <p:txBody>
          <a:bodyPr/>
          <a:lstStyle/>
          <a:p>
            <a:fld id="{B3EEBC1A-9B25-4C7E-B9AF-C12529A875BF}"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51A096-BB22-495B-8E72-489A0C2887FC}"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EEBC1A-9B25-4C7E-B9AF-C12529A875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51A096-BB22-495B-8E72-489A0C2887FC}"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EEBC1A-9B25-4C7E-B9AF-C12529A875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2F51A096-BB22-495B-8E72-489A0C2887FC}" type="datetimeFigureOut">
              <a:rPr lang="ru-RU" smtClean="0"/>
              <a:pPr/>
              <a:t>16.09.2024</a:t>
            </a:fld>
            <a:endParaRPr lang="ru-RU"/>
          </a:p>
        </p:txBody>
      </p:sp>
      <p:sp>
        <p:nvSpPr>
          <p:cNvPr id="15" name="Номер слайда 14"/>
          <p:cNvSpPr>
            <a:spLocks noGrp="1"/>
          </p:cNvSpPr>
          <p:nvPr>
            <p:ph type="sldNum" sz="quarter" idx="15"/>
          </p:nvPr>
        </p:nvSpPr>
        <p:spPr/>
        <p:txBody>
          <a:bodyPr/>
          <a:lstStyle>
            <a:lvl1pPr algn="ctr">
              <a:defRPr/>
            </a:lvl1pPr>
          </a:lstStyle>
          <a:p>
            <a:fld id="{B3EEBC1A-9B25-4C7E-B9AF-C12529A875BF}"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F51A096-BB22-495B-8E72-489A0C2887FC}" type="datetimeFigureOut">
              <a:rPr lang="ru-RU" smtClean="0"/>
              <a:pPr/>
              <a:t>16.09.2024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EEBC1A-9B25-4C7E-B9AF-C12529A875BF}"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2F51A096-BB22-495B-8E72-489A0C2887FC}" type="datetimeFigureOut">
              <a:rPr lang="ru-RU" smtClean="0"/>
              <a:pPr/>
              <a:t>16.09.2024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EEBC1A-9B25-4C7E-B9AF-C12529A875BF}"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3EEBC1A-9B25-4C7E-B9AF-C12529A875BF}"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2F51A096-BB22-495B-8E72-489A0C2887FC}" type="datetimeFigureOut">
              <a:rPr lang="ru-RU" smtClean="0"/>
              <a:pPr/>
              <a:t>16.09.2024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F51A096-BB22-495B-8E72-489A0C2887FC}" type="datetimeFigureOut">
              <a:rPr lang="ru-RU" smtClean="0"/>
              <a:pPr/>
              <a:t>16.09.2024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EEBC1A-9B25-4C7E-B9AF-C12529A875BF}"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51A096-BB22-495B-8E72-489A0C2887FC}" type="datetimeFigureOut">
              <a:rPr lang="ru-RU" smtClean="0"/>
              <a:pPr/>
              <a:t>16.09.2024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EEBC1A-9B25-4C7E-B9AF-C12529A875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2F51A096-BB22-495B-8E72-489A0C2887FC}" type="datetimeFigureOut">
              <a:rPr lang="ru-RU" smtClean="0"/>
              <a:pPr/>
              <a:t>16.09.2024</a:t>
            </a:fld>
            <a:endParaRPr lang="ru-RU"/>
          </a:p>
        </p:txBody>
      </p:sp>
      <p:sp>
        <p:nvSpPr>
          <p:cNvPr id="9" name="Номер слайда 8"/>
          <p:cNvSpPr>
            <a:spLocks noGrp="1"/>
          </p:cNvSpPr>
          <p:nvPr>
            <p:ph type="sldNum" sz="quarter" idx="15"/>
          </p:nvPr>
        </p:nvSpPr>
        <p:spPr/>
        <p:txBody>
          <a:bodyPr/>
          <a:lstStyle/>
          <a:p>
            <a:fld id="{B3EEBC1A-9B25-4C7E-B9AF-C12529A875BF}"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2F51A096-BB22-495B-8E72-489A0C2887FC}" type="datetimeFigureOut">
              <a:rPr lang="ru-RU" smtClean="0"/>
              <a:pPr/>
              <a:t>16.09.2024</a:t>
            </a:fld>
            <a:endParaRPr lang="ru-RU"/>
          </a:p>
        </p:txBody>
      </p:sp>
      <p:sp>
        <p:nvSpPr>
          <p:cNvPr id="9" name="Номер слайда 8"/>
          <p:cNvSpPr>
            <a:spLocks noGrp="1"/>
          </p:cNvSpPr>
          <p:nvPr>
            <p:ph type="sldNum" sz="quarter" idx="11"/>
          </p:nvPr>
        </p:nvSpPr>
        <p:spPr/>
        <p:txBody>
          <a:bodyPr/>
          <a:lstStyle/>
          <a:p>
            <a:fld id="{B3EEBC1A-9B25-4C7E-B9AF-C12529A875BF}"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F51A096-BB22-495B-8E72-489A0C2887FC}" type="datetimeFigureOut">
              <a:rPr lang="ru-RU" smtClean="0"/>
              <a:pPr/>
              <a:t>16.09.2024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3EEBC1A-9B25-4C7E-B9AF-C12529A875BF}"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uk-UA" dirty="0" smtClean="0"/>
              <a:t>Лекція 2</a:t>
            </a:r>
            <a:endParaRPr lang="ru-RU" dirty="0"/>
          </a:p>
        </p:txBody>
      </p:sp>
      <p:sp>
        <p:nvSpPr>
          <p:cNvPr id="2" name="Заголовок 1"/>
          <p:cNvSpPr>
            <a:spLocks noGrp="1"/>
          </p:cNvSpPr>
          <p:nvPr>
            <p:ph type="ctrTitle"/>
          </p:nvPr>
        </p:nvSpPr>
        <p:spPr>
          <a:xfrm>
            <a:off x="467544" y="1844824"/>
            <a:ext cx="8305800" cy="1981200"/>
          </a:xfrm>
        </p:spPr>
        <p:txBody>
          <a:bodyPr>
            <a:normAutofit fontScale="90000"/>
          </a:bodyPr>
          <a:lstStyle/>
          <a:p>
            <a:pPr lvl="0"/>
            <a:r>
              <a:rPr lang="uk-UA" dirty="0"/>
              <a:t>Фізико</a:t>
            </a:r>
            <a:r>
              <a:rPr lang="uk-UA" b="1" dirty="0"/>
              <a:t>-</a:t>
            </a:r>
            <a:r>
              <a:rPr lang="uk-UA" dirty="0"/>
              <a:t>географічна характеристика України</a:t>
            </a:r>
            <a:r>
              <a:rPr lang="ru-RU" dirty="0"/>
              <a:t/>
            </a:r>
            <a:br>
              <a:rPr lang="ru-RU" dirty="0"/>
            </a:br>
            <a:endParaRPr lang="ru-RU" dirty="0"/>
          </a:p>
        </p:txBody>
      </p:sp>
      <p:pic>
        <p:nvPicPr>
          <p:cNvPr id="38913" name="Picture 1" descr="C:\Users\91_am\OneDrive\Робочий стіл\1468151249.jpg"/>
          <p:cNvPicPr>
            <a:picLocks noChangeAspect="1" noChangeArrowheads="1"/>
          </p:cNvPicPr>
          <p:nvPr/>
        </p:nvPicPr>
        <p:blipFill>
          <a:blip r:embed="rId2" cstate="print"/>
          <a:srcRect/>
          <a:stretch>
            <a:fillRect/>
          </a:stretch>
        </p:blipFill>
        <p:spPr bwMode="auto">
          <a:xfrm>
            <a:off x="2627784" y="4210050"/>
            <a:ext cx="4286250" cy="26479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78313"/>
          </a:xfrm>
          <a:prstGeom prst="rect">
            <a:avLst/>
          </a:prstGeom>
        </p:spPr>
        <p:txBody>
          <a:bodyPr wrap="square">
            <a:spAutoFit/>
          </a:bodyPr>
          <a:lstStyle/>
          <a:p>
            <a:pPr algn="just"/>
            <a:r>
              <a:rPr lang="uk-UA" dirty="0"/>
              <a:t>В Україні добре була виражена </a:t>
            </a:r>
            <a:r>
              <a:rPr lang="uk-UA" dirty="0" err="1"/>
              <a:t>грунтово-рослинна</a:t>
            </a:r>
            <a:r>
              <a:rPr lang="uk-UA" dirty="0"/>
              <a:t> зональна. Для рівнинної частини України характерні наступні типи ґрунтів. </a:t>
            </a:r>
            <a:r>
              <a:rPr lang="uk-UA" dirty="0" err="1"/>
              <a:t>Дерново-</a:t>
            </a:r>
            <a:r>
              <a:rPr lang="uk-UA" dirty="0"/>
              <a:t> підзолисті ґрунти сформувалися в умовах помірно теплого вологого клімату, при близькому до поверхні рівні залягання підземних вод. </a:t>
            </a:r>
            <a:r>
              <a:rPr lang="uk-UA" dirty="0" smtClean="0"/>
              <a:t>Ці</a:t>
            </a:r>
            <a:r>
              <a:rPr lang="ru-RU" dirty="0" smtClean="0"/>
              <a:t> </a:t>
            </a:r>
            <a:r>
              <a:rPr lang="uk-UA" dirty="0" smtClean="0"/>
              <a:t>ґрунти </a:t>
            </a:r>
            <a:r>
              <a:rPr lang="uk-UA" dirty="0"/>
              <a:t>знаходяться під дубово-сосновими лісами. Ґрунти бідні гумусом. Рівень родючості невеликий. Ці ґрунти потребують осушення, внесення мінеральних добрив. Сірі лісові ґрунти сформувалися в умовах помірно теплого клімату з достатнім або дещо недостатнім зволоженням. Ці ґрунти знаходяться під широколистяними лісами. Найбільш родючі темні лісові ґрунти. Для поліпшення родючості ці ґрунти потребують внесення мінеральних добрив та протиерозійних заходів.</a:t>
            </a:r>
            <a:endParaRPr lang="ru-RU" dirty="0"/>
          </a:p>
          <a:p>
            <a:pPr algn="just"/>
            <a:r>
              <a:rPr lang="uk-UA" dirty="0"/>
              <a:t>Чорноземи – це найродючіші ґрунти. Вони сформувалися під трав’янистою рослинністю в умовах ослабленого вимивання гумусу. Чорноземи підрозділяються на опідзолені, типові, звичайні, південні. Опідзолені чорноземи займають значні площі в північній частині Лісостепової зони. Типові чорноземи розташовані в лівобережній частині Лісостепової зони. Звичайні і південні чорноземи формуються в умовах посушливого клімату. Шар гумусу у них менш могутній, ніж у типових чорноземів. Коричневі ґрунти поширені в сухих субтропіках. Вони сформувалися на Південному березі Криму в умовах вологої зими і сухого жаркого літа.</a:t>
            </a:r>
            <a:endParaRPr lang="ru-RU" dirty="0"/>
          </a:p>
        </p:txBody>
      </p:sp>
      <p:pic>
        <p:nvPicPr>
          <p:cNvPr id="5122" name="Picture 2" descr="Грунти України - Сайт geografiamozil2!"/>
          <p:cNvPicPr>
            <a:picLocks noChangeAspect="1" noChangeArrowheads="1"/>
          </p:cNvPicPr>
          <p:nvPr/>
        </p:nvPicPr>
        <p:blipFill>
          <a:blip r:embed="rId2" cstate="print"/>
          <a:srcRect/>
          <a:stretch>
            <a:fillRect/>
          </a:stretch>
        </p:blipFill>
        <p:spPr bwMode="auto">
          <a:xfrm>
            <a:off x="6228184" y="4725144"/>
            <a:ext cx="2658641" cy="193675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86309"/>
          </a:xfrm>
          <a:prstGeom prst="rect">
            <a:avLst/>
          </a:prstGeom>
        </p:spPr>
        <p:txBody>
          <a:bodyPr wrap="square">
            <a:spAutoFit/>
          </a:bodyPr>
          <a:lstStyle/>
          <a:p>
            <a:pPr algn="just"/>
            <a:r>
              <a:rPr lang="uk-UA" dirty="0"/>
              <a:t>Болотяні ґрунти поширені в зоні змішаних лісів, в районах з надмірним зволоженням і при високому рівні ґрунтових вод. Ці ґрунти мають шар торфу.</a:t>
            </a:r>
            <a:endParaRPr lang="ru-RU" dirty="0"/>
          </a:p>
          <a:p>
            <a:pPr algn="just"/>
            <a:r>
              <a:rPr lang="uk-UA" dirty="0"/>
              <a:t>Солончаки і солонці – типові для районів, в яких посушливий клімат. Вони не мають розподілу на горизонти, ґрунти малородючі.</a:t>
            </a:r>
            <a:endParaRPr lang="ru-RU" dirty="0"/>
          </a:p>
          <a:p>
            <a:pPr algn="just"/>
            <a:r>
              <a:rPr lang="uk-UA" dirty="0"/>
              <a:t>Буроземно-підзолисті ґрунти формуються на схилах гір в умовах достатнього і надмірного зволоження. Характерні для Карпат.</a:t>
            </a:r>
            <a:endParaRPr lang="ru-RU" dirty="0"/>
          </a:p>
          <a:p>
            <a:pPr algn="just"/>
            <a:r>
              <a:rPr lang="uk-UA" dirty="0"/>
              <a:t>Бурі лісові ґрунти були сформовані на схилах гір в Криму і Карпатах.</a:t>
            </a:r>
            <a:endParaRPr lang="ru-RU" dirty="0"/>
          </a:p>
          <a:p>
            <a:pPr algn="just"/>
            <a:r>
              <a:rPr lang="uk-UA" dirty="0"/>
              <a:t>Україна – морська держава. На півдні її омивають Чорне і Азовське моря. Протяжність берегової лінії Чорного моря в межах України складає 1540 км. Чорне море з’єднується з Азовським, Мармуровим і Середземним морями, а також має вихід до світового океану.</a:t>
            </a:r>
            <a:endParaRPr lang="ru-RU" dirty="0"/>
          </a:p>
          <a:p>
            <a:pPr algn="just"/>
            <a:r>
              <a:rPr lang="uk-UA" dirty="0"/>
              <a:t>Територія України покрита густою мережею великих і малих річок, також тут розташовано близько 7000 озер. Основні річки України – Дніпро, Південний Буг і Дунай, що впадає в Чорне море.</a:t>
            </a:r>
            <a:endParaRPr lang="ru-RU" dirty="0"/>
          </a:p>
          <a:p>
            <a:pPr algn="just"/>
            <a:r>
              <a:rPr lang="uk-UA" dirty="0"/>
              <a:t/>
            </a:r>
            <a:br>
              <a:rPr lang="uk-UA" dirty="0"/>
            </a:br>
            <a:r>
              <a:rPr lang="uk-UA" dirty="0"/>
              <a:t>Найбільшими річковими системами є Дніпровська, Дунайська, Дністровська, </a:t>
            </a:r>
            <a:r>
              <a:rPr lang="uk-UA" dirty="0" err="1"/>
              <a:t>Південнобузька</a:t>
            </a:r>
            <a:r>
              <a:rPr lang="uk-UA" dirty="0"/>
              <a:t> і </a:t>
            </a:r>
            <a:r>
              <a:rPr lang="uk-UA" dirty="0" err="1"/>
              <a:t>Північнодонецька</a:t>
            </a:r>
            <a:r>
              <a:rPr lang="uk-UA" dirty="0"/>
              <a:t>.</a:t>
            </a:r>
            <a:endParaRPr lang="ru-RU" dirty="0"/>
          </a:p>
          <a:p>
            <a:pPr algn="just"/>
            <a:r>
              <a:rPr lang="uk-UA" dirty="0"/>
              <a:t>Азово-Чорноморський регіон України багатий водно-болотними угіддями і водно-болотними організмами. Тут водно-болотні угіддя представлені річками, їх дельтами, заплавами, озерами і ставками, водосховищами, солоними озерами і лиманами, болотами, морським узбережжям, яке тягнеться на 1050 км, а також мілководними затоками і бухтами.</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74345"/>
            <a:ext cx="8784976" cy="3139321"/>
          </a:xfrm>
          <a:prstGeom prst="rect">
            <a:avLst/>
          </a:prstGeom>
        </p:spPr>
        <p:txBody>
          <a:bodyPr wrap="square">
            <a:spAutoFit/>
          </a:bodyPr>
          <a:lstStyle/>
          <a:p>
            <a:pPr algn="just"/>
            <a:r>
              <a:rPr lang="uk-UA" dirty="0"/>
              <a:t>Дельти та гирлові зони великих річок на Чорноморському узбережжі України належать до найбільш продуктивних і важливих для збереження </a:t>
            </a:r>
            <a:r>
              <a:rPr lang="uk-UA" dirty="0" err="1"/>
              <a:t>біорізноманіття</a:t>
            </a:r>
            <a:r>
              <a:rPr lang="uk-UA" dirty="0"/>
              <a:t> екосистеми водно-болотних угідь. Типовий плавневий ландшафт з багатою рослинністю у гирлах Дунаю, Дністра, Північного Бугу та Дніпра притягують на гніздування велику кількість птахів водно-болотяного комплексу. Ці угіддя становлять велику цінність для видів, які гніздяться, а також як території видів перелітних і зимуючих птахів.</a:t>
            </a:r>
            <a:endParaRPr lang="ru-RU" dirty="0"/>
          </a:p>
          <a:p>
            <a:pPr algn="just"/>
            <a:r>
              <a:rPr lang="uk-UA" dirty="0"/>
              <a:t>За геоботанічним районуванням територія України розподіляється на три природні зоні – лісову, лісостепову та степову. На всьому своєму протязі вони різноманітні як за характером рельєфу, ґрунту, клімату, рослинності, так і тваринного світу.</a:t>
            </a:r>
            <a:endParaRPr lang="ru-RU" dirty="0"/>
          </a:p>
        </p:txBody>
      </p:sp>
      <p:pic>
        <p:nvPicPr>
          <p:cNvPr id="5122" name="Picture 2" descr="Презентація дослідження: &quot;Порівняльна оцінка географічного положення України  з країнами світу.&quot;"/>
          <p:cNvPicPr>
            <a:picLocks noChangeAspect="1" noChangeArrowheads="1"/>
          </p:cNvPicPr>
          <p:nvPr/>
        </p:nvPicPr>
        <p:blipFill>
          <a:blip r:embed="rId2" cstate="print"/>
          <a:srcRect/>
          <a:stretch>
            <a:fillRect/>
          </a:stretch>
        </p:blipFill>
        <p:spPr bwMode="auto">
          <a:xfrm>
            <a:off x="2843808" y="3501008"/>
            <a:ext cx="4536504" cy="3398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556792"/>
            <a:ext cx="9144000" cy="2031325"/>
          </a:xfrm>
          <a:prstGeom prst="rect">
            <a:avLst/>
          </a:prstGeom>
        </p:spPr>
        <p:txBody>
          <a:bodyPr wrap="square">
            <a:spAutoFit/>
          </a:bodyPr>
          <a:lstStyle/>
          <a:p>
            <a:r>
              <a:rPr lang="ru-RU" dirty="0" smtClean="0"/>
              <a:t>1. </a:t>
            </a:r>
            <a:r>
              <a:rPr lang="ru-RU" dirty="0" err="1" smtClean="0"/>
              <a:t>Настанова</a:t>
            </a:r>
            <a:r>
              <a:rPr lang="ru-RU" dirty="0" smtClean="0"/>
              <a:t> </a:t>
            </a:r>
            <a:r>
              <a:rPr lang="ru-RU" dirty="0" err="1" smtClean="0"/>
              <a:t>з</a:t>
            </a:r>
            <a:r>
              <a:rPr lang="ru-RU" dirty="0" smtClean="0"/>
              <a:t> </a:t>
            </a:r>
            <a:r>
              <a:rPr lang="ru-RU" dirty="0" err="1" smtClean="0"/>
              <a:t>упорядкування</a:t>
            </a:r>
            <a:r>
              <a:rPr lang="ru-RU" dirty="0" smtClean="0"/>
              <a:t> </a:t>
            </a:r>
            <a:r>
              <a:rPr lang="ru-RU" dirty="0" err="1" smtClean="0"/>
              <a:t>мисливських</a:t>
            </a:r>
            <a:r>
              <a:rPr lang="ru-RU" dirty="0" smtClean="0"/>
              <a:t> </a:t>
            </a:r>
            <a:r>
              <a:rPr lang="ru-RU" dirty="0" err="1" smtClean="0"/>
              <a:t>угідь</a:t>
            </a:r>
            <a:r>
              <a:rPr lang="ru-RU" dirty="0" smtClean="0"/>
              <a:t>. </a:t>
            </a:r>
            <a:r>
              <a:rPr lang="ru-RU" dirty="0" err="1" smtClean="0"/>
              <a:t>Київ</a:t>
            </a:r>
            <a:r>
              <a:rPr lang="ru-RU" dirty="0" smtClean="0"/>
              <a:t> : </a:t>
            </a:r>
            <a:r>
              <a:rPr lang="ru-RU" dirty="0" err="1" smtClean="0"/>
              <a:t>Держкомлісгосп</a:t>
            </a:r>
            <a:r>
              <a:rPr lang="ru-RU" dirty="0" smtClean="0"/>
              <a:t> </a:t>
            </a:r>
            <a:r>
              <a:rPr lang="ru-RU" dirty="0" err="1" smtClean="0"/>
              <a:t>України</a:t>
            </a:r>
            <a:r>
              <a:rPr lang="ru-RU" dirty="0" smtClean="0"/>
              <a:t>, 2002. 113 с. </a:t>
            </a:r>
          </a:p>
          <a:p>
            <a:r>
              <a:rPr lang="ru-RU" dirty="0" smtClean="0"/>
              <a:t>2. Петриченко В.В., </a:t>
            </a:r>
            <a:r>
              <a:rPr lang="ru-RU" dirty="0" err="1" smtClean="0"/>
              <a:t>Лебедєва</a:t>
            </a:r>
            <a:r>
              <a:rPr lang="ru-RU" dirty="0" smtClean="0"/>
              <a:t> Н.І., Карташова Я.М. </a:t>
            </a:r>
            <a:r>
              <a:rPr lang="ru-RU" dirty="0" err="1" smtClean="0"/>
              <a:t>Типологія</a:t>
            </a:r>
            <a:r>
              <a:rPr lang="ru-RU" dirty="0" smtClean="0"/>
              <a:t> </a:t>
            </a:r>
            <a:r>
              <a:rPr lang="ru-RU" dirty="0" err="1" smtClean="0"/>
              <a:t>мисливських</a:t>
            </a:r>
            <a:r>
              <a:rPr lang="ru-RU" dirty="0" smtClean="0"/>
              <a:t> </a:t>
            </a:r>
            <a:r>
              <a:rPr lang="ru-RU" dirty="0" err="1" smtClean="0"/>
              <a:t>угідь</a:t>
            </a:r>
            <a:r>
              <a:rPr lang="ru-RU" dirty="0" smtClean="0"/>
              <a:t> : </a:t>
            </a:r>
            <a:r>
              <a:rPr lang="ru-RU" dirty="0" err="1" smtClean="0"/>
              <a:t>Навч</a:t>
            </a:r>
            <a:r>
              <a:rPr lang="ru-RU" dirty="0" smtClean="0"/>
              <a:t>. </a:t>
            </a:r>
            <a:r>
              <a:rPr lang="ru-RU" dirty="0" err="1" smtClean="0"/>
              <a:t>посібник</a:t>
            </a:r>
            <a:r>
              <a:rPr lang="ru-RU" dirty="0" smtClean="0"/>
              <a:t>. </a:t>
            </a:r>
            <a:r>
              <a:rPr lang="ru-RU" dirty="0" err="1" smtClean="0"/>
              <a:t>Запоріжжя</a:t>
            </a:r>
            <a:r>
              <a:rPr lang="ru-RU" dirty="0" smtClean="0"/>
              <a:t>: ЗНУ, 2009. 110 с. </a:t>
            </a:r>
          </a:p>
          <a:p>
            <a:r>
              <a:rPr lang="ru-RU" dirty="0" smtClean="0"/>
              <a:t>3. </a:t>
            </a:r>
            <a:r>
              <a:rPr lang="ru-RU" dirty="0" err="1" smtClean="0"/>
              <a:t>Свириденко</a:t>
            </a:r>
            <a:r>
              <a:rPr lang="ru-RU" dirty="0" smtClean="0"/>
              <a:t> В.Є., </a:t>
            </a:r>
            <a:r>
              <a:rPr lang="ru-RU" dirty="0" err="1" smtClean="0"/>
              <a:t>Бабіч</a:t>
            </a:r>
            <a:r>
              <a:rPr lang="ru-RU" dirty="0" smtClean="0"/>
              <a:t> О.Г., </a:t>
            </a:r>
            <a:r>
              <a:rPr lang="ru-RU" dirty="0" err="1" smtClean="0"/>
              <a:t>Киричок</a:t>
            </a:r>
            <a:r>
              <a:rPr lang="ru-RU" dirty="0" smtClean="0"/>
              <a:t> Л.С. </a:t>
            </a:r>
            <a:r>
              <a:rPr lang="ru-RU" dirty="0" err="1" smtClean="0"/>
              <a:t>Лісівництво</a:t>
            </a:r>
            <a:r>
              <a:rPr lang="ru-RU" dirty="0" smtClean="0"/>
              <a:t>. </a:t>
            </a:r>
            <a:r>
              <a:rPr lang="ru-RU" dirty="0" err="1" smtClean="0"/>
              <a:t>Київ</a:t>
            </a:r>
            <a:r>
              <a:rPr lang="ru-RU" dirty="0" smtClean="0"/>
              <a:t> : </a:t>
            </a:r>
            <a:r>
              <a:rPr lang="ru-RU" dirty="0" err="1" smtClean="0"/>
              <a:t>Арістей</a:t>
            </a:r>
            <a:r>
              <a:rPr lang="ru-RU" dirty="0" smtClean="0"/>
              <a:t>, 2005. 544 с. </a:t>
            </a:r>
          </a:p>
          <a:p>
            <a:r>
              <a:rPr lang="ru-RU" dirty="0" smtClean="0"/>
              <a:t>4. </a:t>
            </a:r>
            <a:r>
              <a:rPr lang="ru-RU" dirty="0" err="1" smtClean="0"/>
              <a:t>Хоєцький</a:t>
            </a:r>
            <a:r>
              <a:rPr lang="ru-RU" dirty="0" smtClean="0"/>
              <a:t> П.Б. </a:t>
            </a:r>
            <a:r>
              <a:rPr lang="ru-RU" dirty="0" err="1" smtClean="0"/>
              <a:t>Мисливствознавство</a:t>
            </a:r>
            <a:r>
              <a:rPr lang="ru-RU" dirty="0" smtClean="0"/>
              <a:t>. </a:t>
            </a:r>
            <a:r>
              <a:rPr lang="ru-RU" dirty="0" err="1" smtClean="0"/>
              <a:t>Львів</a:t>
            </a:r>
            <a:r>
              <a:rPr lang="ru-RU" dirty="0" smtClean="0"/>
              <a:t> : </a:t>
            </a:r>
            <a:r>
              <a:rPr lang="ru-RU" dirty="0" err="1" smtClean="0"/>
              <a:t>Сполом</a:t>
            </a:r>
            <a:r>
              <a:rPr lang="ru-RU" dirty="0" smtClean="0"/>
              <a:t>, 2006. 112 с. 5. </a:t>
            </a:r>
            <a:r>
              <a:rPr lang="ru-RU" dirty="0" err="1" smtClean="0"/>
              <a:t>Хоєцький</a:t>
            </a:r>
            <a:r>
              <a:rPr lang="ru-RU" dirty="0" smtClean="0"/>
              <a:t> П.Б. Практикум </a:t>
            </a:r>
            <a:r>
              <a:rPr lang="ru-RU" dirty="0" err="1" smtClean="0"/>
              <a:t>з</a:t>
            </a:r>
            <a:r>
              <a:rPr lang="ru-RU" dirty="0" smtClean="0"/>
              <a:t> </a:t>
            </a:r>
            <a:r>
              <a:rPr lang="ru-RU" dirty="0" err="1" smtClean="0"/>
              <a:t>мисливствознавства</a:t>
            </a:r>
            <a:r>
              <a:rPr lang="ru-RU" dirty="0" smtClean="0"/>
              <a:t>. </a:t>
            </a:r>
            <a:r>
              <a:rPr lang="ru-RU" dirty="0" err="1" smtClean="0"/>
              <a:t>Львів</a:t>
            </a:r>
            <a:r>
              <a:rPr lang="ru-RU" dirty="0" smtClean="0"/>
              <a:t> : </a:t>
            </a:r>
            <a:r>
              <a:rPr lang="ru-RU" dirty="0" err="1" smtClean="0"/>
              <a:t>Сполом</a:t>
            </a:r>
            <a:r>
              <a:rPr lang="ru-RU" dirty="0" smtClean="0"/>
              <a:t>, 2007. 64 с. </a:t>
            </a:r>
            <a:endParaRPr lang="ru-RU" dirty="0"/>
          </a:p>
        </p:txBody>
      </p:sp>
      <p:sp>
        <p:nvSpPr>
          <p:cNvPr id="3" name="Прямоугольник 2"/>
          <p:cNvSpPr/>
          <p:nvPr/>
        </p:nvSpPr>
        <p:spPr>
          <a:xfrm>
            <a:off x="0" y="3717032"/>
            <a:ext cx="9144000" cy="2862322"/>
          </a:xfrm>
          <a:prstGeom prst="rect">
            <a:avLst/>
          </a:prstGeom>
        </p:spPr>
        <p:txBody>
          <a:bodyPr wrap="square">
            <a:spAutoFit/>
          </a:bodyPr>
          <a:lstStyle/>
          <a:p>
            <a:r>
              <a:rPr lang="ru-RU" dirty="0" err="1" smtClean="0"/>
              <a:t>Додаткова</a:t>
            </a:r>
            <a:r>
              <a:rPr lang="ru-RU" dirty="0" smtClean="0"/>
              <a:t>: 1. Бондаренко В. Д. </a:t>
            </a:r>
            <a:r>
              <a:rPr lang="ru-RU" dirty="0" err="1" smtClean="0"/>
              <a:t>Біотехнія</a:t>
            </a:r>
            <a:r>
              <a:rPr lang="ru-RU" dirty="0" smtClean="0"/>
              <a:t>: </a:t>
            </a:r>
            <a:r>
              <a:rPr lang="ru-RU" dirty="0" err="1" smtClean="0"/>
              <a:t>Навч</a:t>
            </a:r>
            <a:r>
              <a:rPr lang="ru-RU" dirty="0" smtClean="0"/>
              <a:t>. </a:t>
            </a:r>
            <a:r>
              <a:rPr lang="ru-RU" dirty="0" err="1" smtClean="0"/>
              <a:t>посібник</a:t>
            </a:r>
            <a:r>
              <a:rPr lang="ru-RU" dirty="0" smtClean="0"/>
              <a:t>: в 2 ч.  </a:t>
            </a:r>
            <a:r>
              <a:rPr lang="ru-RU" dirty="0" err="1" smtClean="0"/>
              <a:t>Львів</a:t>
            </a:r>
            <a:r>
              <a:rPr lang="ru-RU" dirty="0" smtClean="0"/>
              <a:t> : ІЗМН, 2001. Ч. 2. 203 с. 2. Бондаренко В.Д. </a:t>
            </a:r>
            <a:r>
              <a:rPr lang="ru-RU" dirty="0" err="1" smtClean="0"/>
              <a:t>Біотехнія</a:t>
            </a:r>
            <a:r>
              <a:rPr lang="ru-RU" dirty="0" smtClean="0"/>
              <a:t>: </a:t>
            </a:r>
            <a:r>
              <a:rPr lang="ru-RU" dirty="0" err="1" smtClean="0"/>
              <a:t>Навч</a:t>
            </a:r>
            <a:r>
              <a:rPr lang="ru-RU" dirty="0" smtClean="0"/>
              <a:t>. </a:t>
            </a:r>
            <a:r>
              <a:rPr lang="ru-RU" dirty="0" err="1" smtClean="0"/>
              <a:t>посібник</a:t>
            </a:r>
            <a:r>
              <a:rPr lang="ru-RU" dirty="0" smtClean="0"/>
              <a:t>: в 2 ч. </a:t>
            </a:r>
            <a:r>
              <a:rPr lang="ru-RU" dirty="0" err="1" smtClean="0"/>
              <a:t>Львів</a:t>
            </a:r>
            <a:r>
              <a:rPr lang="ru-RU" dirty="0" smtClean="0"/>
              <a:t> : ІЗМН, 1998. Ч. 1. 203 с. 3. </a:t>
            </a:r>
            <a:r>
              <a:rPr lang="ru-RU" dirty="0" err="1" smtClean="0"/>
              <a:t>Лебедєва</a:t>
            </a:r>
            <a:r>
              <a:rPr lang="ru-RU" dirty="0" smtClean="0"/>
              <a:t> Н.І., </a:t>
            </a:r>
            <a:r>
              <a:rPr lang="ru-RU" dirty="0" err="1" smtClean="0"/>
              <a:t>Домніч</a:t>
            </a:r>
            <a:r>
              <a:rPr lang="ru-RU" dirty="0" smtClean="0"/>
              <a:t> В.І., Карташова Я.М. </a:t>
            </a:r>
            <a:r>
              <a:rPr lang="ru-RU" dirty="0" err="1" smtClean="0"/>
              <a:t>Упорядкування</a:t>
            </a:r>
            <a:r>
              <a:rPr lang="ru-RU" dirty="0" smtClean="0"/>
              <a:t> </a:t>
            </a:r>
            <a:r>
              <a:rPr lang="ru-RU" dirty="0" err="1" smtClean="0"/>
              <a:t>мисливських</a:t>
            </a:r>
            <a:r>
              <a:rPr lang="ru-RU" dirty="0" smtClean="0"/>
              <a:t> </a:t>
            </a:r>
            <a:r>
              <a:rPr lang="ru-RU" dirty="0" err="1" smtClean="0"/>
              <a:t>угідь</a:t>
            </a:r>
            <a:r>
              <a:rPr lang="ru-RU" dirty="0" smtClean="0"/>
              <a:t>: конспект </a:t>
            </a:r>
            <a:r>
              <a:rPr lang="ru-RU" dirty="0" err="1" smtClean="0"/>
              <a:t>лекцій</a:t>
            </a:r>
            <a:r>
              <a:rPr lang="ru-RU" dirty="0" smtClean="0"/>
              <a:t> для </a:t>
            </a:r>
            <a:r>
              <a:rPr lang="ru-RU" dirty="0" err="1" smtClean="0"/>
              <a:t>здобувачів</a:t>
            </a:r>
            <a:r>
              <a:rPr lang="ru-RU" dirty="0" smtClean="0"/>
              <a:t> </a:t>
            </a:r>
            <a:r>
              <a:rPr lang="ru-RU" dirty="0" err="1" smtClean="0"/>
              <a:t>ступеня</a:t>
            </a:r>
            <a:r>
              <a:rPr lang="ru-RU" dirty="0" smtClean="0"/>
              <a:t> </a:t>
            </a:r>
            <a:r>
              <a:rPr lang="ru-RU" dirty="0" err="1" smtClean="0"/>
              <a:t>вищої</a:t>
            </a:r>
            <a:r>
              <a:rPr lang="ru-RU" dirty="0" smtClean="0"/>
              <a:t> </a:t>
            </a:r>
            <a:r>
              <a:rPr lang="ru-RU" dirty="0" err="1" smtClean="0"/>
              <a:t>освіти</a:t>
            </a:r>
            <a:r>
              <a:rPr lang="ru-RU" dirty="0" smtClean="0"/>
              <a:t> </a:t>
            </a:r>
            <a:r>
              <a:rPr lang="ru-RU" dirty="0" err="1" smtClean="0"/>
              <a:t>магістра</a:t>
            </a:r>
            <a:r>
              <a:rPr lang="ru-RU" dirty="0" smtClean="0"/>
              <a:t> </a:t>
            </a:r>
            <a:r>
              <a:rPr lang="ru-RU" dirty="0" err="1" smtClean="0"/>
              <a:t>спеціальності</a:t>
            </a:r>
            <a:r>
              <a:rPr lang="ru-RU" dirty="0" smtClean="0"/>
              <a:t> «</a:t>
            </a:r>
            <a:r>
              <a:rPr lang="ru-RU" dirty="0" err="1" smtClean="0"/>
              <a:t>Лісове</a:t>
            </a:r>
            <a:r>
              <a:rPr lang="ru-RU" dirty="0" smtClean="0"/>
              <a:t> </a:t>
            </a:r>
            <a:r>
              <a:rPr lang="ru-RU" dirty="0" err="1" smtClean="0"/>
              <a:t>господарство</a:t>
            </a:r>
            <a:r>
              <a:rPr lang="ru-RU" dirty="0" smtClean="0"/>
              <a:t>» </a:t>
            </a:r>
            <a:r>
              <a:rPr lang="ru-RU" dirty="0" err="1" smtClean="0"/>
              <a:t>освітньо-професійної</a:t>
            </a:r>
            <a:r>
              <a:rPr lang="ru-RU" dirty="0" smtClean="0"/>
              <a:t> </a:t>
            </a:r>
            <a:r>
              <a:rPr lang="ru-RU" dirty="0" err="1" smtClean="0"/>
              <a:t>програми</a:t>
            </a:r>
            <a:r>
              <a:rPr lang="ru-RU" dirty="0" smtClean="0"/>
              <a:t> «</a:t>
            </a:r>
            <a:r>
              <a:rPr lang="ru-RU" dirty="0" err="1" smtClean="0"/>
              <a:t>Мисливське</a:t>
            </a:r>
            <a:r>
              <a:rPr lang="ru-RU" dirty="0" smtClean="0"/>
              <a:t> </a:t>
            </a:r>
            <a:r>
              <a:rPr lang="ru-RU" dirty="0" err="1" smtClean="0"/>
              <a:t>господарство</a:t>
            </a:r>
            <a:r>
              <a:rPr lang="ru-RU" dirty="0" smtClean="0"/>
              <a:t>». </a:t>
            </a:r>
            <a:r>
              <a:rPr lang="ru-RU" dirty="0" err="1" smtClean="0"/>
              <a:t>Запоріжжя</a:t>
            </a:r>
            <a:r>
              <a:rPr lang="ru-RU" dirty="0" smtClean="0"/>
              <a:t> : ЗНУ, 2019. 60 с. 4. </a:t>
            </a:r>
            <a:r>
              <a:rPr lang="ru-RU" dirty="0" err="1" smtClean="0"/>
              <a:t>Лебедєва</a:t>
            </a:r>
            <a:r>
              <a:rPr lang="ru-RU" dirty="0" smtClean="0"/>
              <a:t> Н.І., </a:t>
            </a:r>
            <a:r>
              <a:rPr lang="ru-RU" dirty="0" err="1" smtClean="0"/>
              <a:t>Домніч</a:t>
            </a:r>
            <a:r>
              <a:rPr lang="ru-RU" dirty="0" smtClean="0"/>
              <a:t> В.І., Карташова Я.М., </a:t>
            </a:r>
            <a:r>
              <a:rPr lang="ru-RU" dirty="0" err="1" smtClean="0"/>
              <a:t>Домніч</a:t>
            </a:r>
            <a:r>
              <a:rPr lang="ru-RU" dirty="0" smtClean="0"/>
              <a:t> А.В. </a:t>
            </a:r>
            <a:r>
              <a:rPr lang="ru-RU" dirty="0" err="1" smtClean="0"/>
              <a:t>Упорядкування</a:t>
            </a:r>
            <a:r>
              <a:rPr lang="ru-RU" dirty="0" smtClean="0"/>
              <a:t> </a:t>
            </a:r>
            <a:r>
              <a:rPr lang="ru-RU" dirty="0" err="1" smtClean="0"/>
              <a:t>мисливських</a:t>
            </a:r>
            <a:r>
              <a:rPr lang="ru-RU" dirty="0" smtClean="0"/>
              <a:t> </a:t>
            </a:r>
            <a:r>
              <a:rPr lang="ru-RU" dirty="0" err="1" smtClean="0"/>
              <a:t>угідь</a:t>
            </a:r>
            <a:r>
              <a:rPr lang="ru-RU" dirty="0" smtClean="0"/>
              <a:t>: </a:t>
            </a:r>
            <a:r>
              <a:rPr lang="ru-RU" dirty="0" err="1" smtClean="0"/>
              <a:t>методичні</a:t>
            </a:r>
            <a:r>
              <a:rPr lang="ru-RU" dirty="0" smtClean="0"/>
              <a:t> </a:t>
            </a:r>
            <a:r>
              <a:rPr lang="ru-RU" dirty="0" err="1" smtClean="0"/>
              <a:t>рекомендації</a:t>
            </a:r>
            <a:r>
              <a:rPr lang="ru-RU" dirty="0" smtClean="0"/>
              <a:t> до </a:t>
            </a:r>
            <a:r>
              <a:rPr lang="ru-RU" dirty="0" err="1" smtClean="0"/>
              <a:t>лабораторних</a:t>
            </a:r>
            <a:r>
              <a:rPr lang="ru-RU" dirty="0" smtClean="0"/>
              <a:t> занять для </a:t>
            </a:r>
            <a:r>
              <a:rPr lang="ru-RU" dirty="0" err="1" smtClean="0"/>
              <a:t>здобувачів</a:t>
            </a:r>
            <a:r>
              <a:rPr lang="ru-RU" dirty="0" smtClean="0"/>
              <a:t> </a:t>
            </a:r>
            <a:r>
              <a:rPr lang="ru-RU" dirty="0" err="1" smtClean="0"/>
              <a:t>ступеня</a:t>
            </a:r>
            <a:r>
              <a:rPr lang="ru-RU" dirty="0" smtClean="0"/>
              <a:t> </a:t>
            </a:r>
            <a:r>
              <a:rPr lang="ru-RU" dirty="0" err="1" smtClean="0"/>
              <a:t>вищої</a:t>
            </a:r>
            <a:r>
              <a:rPr lang="ru-RU" dirty="0" smtClean="0"/>
              <a:t> </a:t>
            </a:r>
            <a:r>
              <a:rPr lang="ru-RU" dirty="0" err="1" smtClean="0"/>
              <a:t>освіти</a:t>
            </a:r>
            <a:r>
              <a:rPr lang="ru-RU" dirty="0" smtClean="0"/>
              <a:t> </a:t>
            </a:r>
            <a:r>
              <a:rPr lang="ru-RU" dirty="0" err="1" smtClean="0"/>
              <a:t>магістра</a:t>
            </a:r>
            <a:r>
              <a:rPr lang="ru-RU" dirty="0" smtClean="0"/>
              <a:t> </a:t>
            </a:r>
            <a:r>
              <a:rPr lang="ru-RU" dirty="0" err="1" smtClean="0"/>
              <a:t>спеціальності</a:t>
            </a:r>
            <a:r>
              <a:rPr lang="ru-RU" dirty="0" smtClean="0"/>
              <a:t> «</a:t>
            </a:r>
            <a:r>
              <a:rPr lang="ru-RU" dirty="0" err="1" smtClean="0"/>
              <a:t>Лісове</a:t>
            </a:r>
            <a:r>
              <a:rPr lang="ru-RU" dirty="0" smtClean="0"/>
              <a:t> </a:t>
            </a:r>
            <a:r>
              <a:rPr lang="ru-RU" dirty="0" err="1" smtClean="0"/>
              <a:t>господарство</a:t>
            </a:r>
            <a:r>
              <a:rPr lang="ru-RU" dirty="0" smtClean="0"/>
              <a:t>» </a:t>
            </a:r>
            <a:r>
              <a:rPr lang="ru-RU" dirty="0" err="1" smtClean="0"/>
              <a:t>освітньо-професійної</a:t>
            </a:r>
            <a:r>
              <a:rPr lang="ru-RU" dirty="0" smtClean="0"/>
              <a:t> </a:t>
            </a:r>
            <a:r>
              <a:rPr lang="ru-RU" dirty="0" err="1" smtClean="0"/>
              <a:t>програми</a:t>
            </a:r>
            <a:r>
              <a:rPr lang="ru-RU" dirty="0" smtClean="0"/>
              <a:t> «</a:t>
            </a:r>
            <a:r>
              <a:rPr lang="ru-RU" dirty="0" err="1" smtClean="0"/>
              <a:t>Мисливське</a:t>
            </a:r>
            <a:r>
              <a:rPr lang="ru-RU" dirty="0" smtClean="0"/>
              <a:t> </a:t>
            </a:r>
            <a:r>
              <a:rPr lang="ru-RU" dirty="0" err="1" smtClean="0"/>
              <a:t>господарство</a:t>
            </a:r>
            <a:r>
              <a:rPr lang="ru-RU" dirty="0" smtClean="0"/>
              <a:t>» / </a:t>
            </a:r>
            <a:r>
              <a:rPr lang="ru-RU" dirty="0" err="1" smtClean="0"/>
              <a:t>Запоріжжя</a:t>
            </a:r>
            <a:r>
              <a:rPr lang="ru-RU" dirty="0" smtClean="0"/>
              <a:t> : ЗНУ, 2018. 55 с. </a:t>
            </a:r>
            <a:endParaRPr lang="ru-RU" dirty="0"/>
          </a:p>
        </p:txBody>
      </p:sp>
      <p:sp>
        <p:nvSpPr>
          <p:cNvPr id="4" name="TextBox 3"/>
          <p:cNvSpPr txBox="1"/>
          <p:nvPr/>
        </p:nvSpPr>
        <p:spPr>
          <a:xfrm>
            <a:off x="2699792" y="476672"/>
            <a:ext cx="4392488" cy="584775"/>
          </a:xfrm>
          <a:prstGeom prst="rect">
            <a:avLst/>
          </a:prstGeom>
          <a:noFill/>
        </p:spPr>
        <p:txBody>
          <a:bodyPr wrap="square" rtlCol="0">
            <a:spAutoFit/>
          </a:bodyPr>
          <a:lstStyle/>
          <a:p>
            <a:pPr algn="ctr"/>
            <a:r>
              <a:rPr lang="uk-UA" sz="3200" dirty="0" smtClean="0"/>
              <a:t>Список літератури</a:t>
            </a:r>
            <a:endParaRPr lang="ru-RU"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276872"/>
            <a:ext cx="5760640" cy="923330"/>
          </a:xfrm>
          <a:prstGeom prst="rect">
            <a:avLst/>
          </a:prstGeom>
          <a:noFill/>
        </p:spPr>
        <p:txBody>
          <a:bodyPr wrap="square" rtlCol="0">
            <a:spAutoFit/>
          </a:bodyPr>
          <a:lstStyle/>
          <a:p>
            <a:pPr algn="ctr"/>
            <a:r>
              <a:rPr lang="uk-UA" sz="5400" dirty="0" smtClean="0"/>
              <a:t>Дякую за увагу</a:t>
            </a:r>
            <a:endParaRPr lang="ru-RU"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67544" y="1556792"/>
            <a:ext cx="5851410"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88925"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Розташування України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88925"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Природні умови України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88925" algn="l"/>
              </a:tabLst>
            </a:pPr>
            <a:r>
              <a:rPr kumimoji="0" lang="uk-UA"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Природне зонування України</a:t>
            </a:r>
            <a:endParaRPr kumimoji="0" lang="uk-U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411760" y="188640"/>
            <a:ext cx="2808312" cy="646331"/>
          </a:xfrm>
          <a:prstGeom prst="rect">
            <a:avLst/>
          </a:prstGeom>
          <a:noFill/>
        </p:spPr>
        <p:txBody>
          <a:bodyPr wrap="square" rtlCol="0">
            <a:spAutoFit/>
          </a:bodyPr>
          <a:lstStyle/>
          <a:p>
            <a:pPr algn="ctr"/>
            <a:r>
              <a:rPr lang="uk-UA" sz="3600" dirty="0" smtClean="0"/>
              <a:t>ПЛАН</a:t>
            </a:r>
            <a:endParaRPr lang="ru-RU"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24315"/>
          </a:xfrm>
          <a:prstGeom prst="rect">
            <a:avLst/>
          </a:prstGeom>
        </p:spPr>
        <p:txBody>
          <a:bodyPr wrap="square">
            <a:spAutoFit/>
          </a:bodyPr>
          <a:lstStyle/>
          <a:p>
            <a:pPr algn="just"/>
            <a:r>
              <a:rPr lang="uk-UA" dirty="0"/>
              <a:t>Україна розташована на півдні Європи, межує з Польщею, Словенією, Угорщиною, Румунією, Молдовою, </a:t>
            </a:r>
            <a:r>
              <a:rPr lang="uk-UA" dirty="0" err="1"/>
              <a:t>р</a:t>
            </a:r>
            <a:r>
              <a:rPr lang="uk-UA" dirty="0" err="1" smtClean="0"/>
              <a:t>осією</a:t>
            </a:r>
            <a:r>
              <a:rPr lang="uk-UA" dirty="0" smtClean="0"/>
              <a:t> і </a:t>
            </a:r>
            <a:r>
              <a:rPr lang="uk-UA" dirty="0"/>
              <a:t>Білорусією. Площа її складає 603,7 тис. км</a:t>
            </a:r>
            <a:r>
              <a:rPr lang="uk-UA" baseline="30000" dirty="0"/>
              <a:t>2</a:t>
            </a:r>
            <a:r>
              <a:rPr lang="uk-UA" dirty="0"/>
              <a:t>. </a:t>
            </a:r>
            <a:endParaRPr lang="uk-UA" dirty="0" smtClean="0"/>
          </a:p>
          <a:p>
            <a:pPr algn="just"/>
            <a:r>
              <a:rPr lang="uk-UA" dirty="0" smtClean="0"/>
              <a:t>Україна </a:t>
            </a:r>
            <a:r>
              <a:rPr lang="uk-UA" dirty="0"/>
              <a:t>має вихід на два моря – Чорне і Азовське, а головною водною артерією є р. Дніпро.</a:t>
            </a:r>
            <a:endParaRPr lang="ru-RU" dirty="0"/>
          </a:p>
          <a:p>
            <a:pPr algn="just"/>
            <a:r>
              <a:rPr lang="uk-UA" dirty="0"/>
              <a:t>Віддаленість України від океанів, континентальної Євразії та переважно рівнинний характер її території визначають клімат країни як помірно континентальний, який поступово змінюється із заходу на схід. Лише вузька прибережна смуга Південного берега Криму характеризується субтропічним кліматом середземноморського типу.</a:t>
            </a:r>
            <a:endParaRPr lang="ru-RU" dirty="0"/>
          </a:p>
          <a:p>
            <a:pPr algn="just"/>
            <a:r>
              <a:rPr lang="uk-UA" dirty="0"/>
              <a:t>Вплив або західного (вологого атлантичного), або східного (</a:t>
            </a:r>
            <a:r>
              <a:rPr lang="uk-UA" dirty="0" smtClean="0"/>
              <a:t>сухого континентального</a:t>
            </a:r>
            <a:r>
              <a:rPr lang="uk-UA" dirty="0"/>
              <a:t>) повітря викликає часту зміну циклонної діяльності антициклонною і навпаки. Влітку це позначається на зміні теплих повітряних мас більш вологими і помірно теплими атлантичними, а взимку – теплих атлантичних мас холодними, що поступають з Півночі і Сибіру.</a:t>
            </a:r>
            <a:endParaRPr lang="ru-RU" dirty="0"/>
          </a:p>
          <a:p>
            <a:pPr algn="just"/>
            <a:r>
              <a:rPr lang="uk-UA" dirty="0"/>
              <a:t>На клімат України значний вплив здійснюють повітряні маси з північної частини Атлантичного океану, у меншій мірі – з боку Північного Льодовитого океану. На мікроклімат території впливає річкова мережа, рослинний покрив, забудова та інше.</a:t>
            </a:r>
            <a:endParaRPr lang="ru-RU" dirty="0"/>
          </a:p>
        </p:txBody>
      </p:sp>
      <p:pic>
        <p:nvPicPr>
          <p:cNvPr id="14338" name="Picture 2" descr="Географічне положення України — Вікіпедія"/>
          <p:cNvPicPr>
            <a:picLocks noChangeAspect="1" noChangeArrowheads="1"/>
          </p:cNvPicPr>
          <p:nvPr/>
        </p:nvPicPr>
        <p:blipFill>
          <a:blip r:embed="rId2" cstate="print"/>
          <a:srcRect/>
          <a:stretch>
            <a:fillRect/>
          </a:stretch>
        </p:blipFill>
        <p:spPr bwMode="auto">
          <a:xfrm>
            <a:off x="2771800" y="4509119"/>
            <a:ext cx="3456384" cy="23566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262979"/>
          </a:xfrm>
          <a:prstGeom prst="rect">
            <a:avLst/>
          </a:prstGeom>
        </p:spPr>
        <p:txBody>
          <a:bodyPr wrap="square">
            <a:spAutoFit/>
          </a:bodyPr>
          <a:lstStyle/>
          <a:p>
            <a:pPr algn="just"/>
            <a:r>
              <a:rPr lang="uk-UA" sz="1600" dirty="0"/>
              <a:t>Сумарна сонячна радіація в Україні збільшується з півночі (4190 </a:t>
            </a:r>
            <a:r>
              <a:rPr lang="uk-UA" sz="1600" dirty="0" err="1"/>
              <a:t>МДж</a:t>
            </a:r>
            <a:r>
              <a:rPr lang="uk-UA" sz="1600" dirty="0"/>
              <a:t>/м</a:t>
            </a:r>
            <a:r>
              <a:rPr lang="uk-UA" sz="1600" baseline="30000" dirty="0"/>
              <a:t>2</a:t>
            </a:r>
            <a:r>
              <a:rPr lang="uk-UA" sz="1600" dirty="0"/>
              <a:t>) на південь (5200 </a:t>
            </a:r>
            <a:r>
              <a:rPr lang="uk-UA" sz="1600" dirty="0" err="1"/>
              <a:t>МДж</a:t>
            </a:r>
            <a:r>
              <a:rPr lang="uk-UA" sz="1600" dirty="0"/>
              <a:t>/м</a:t>
            </a:r>
            <a:r>
              <a:rPr lang="uk-UA" sz="1600" baseline="30000" dirty="0"/>
              <a:t>2</a:t>
            </a:r>
            <a:r>
              <a:rPr lang="uk-UA" sz="1600" dirty="0"/>
              <a:t>), і основну її частину поверхня країни одержує з травня по вересень.</a:t>
            </a:r>
            <a:endParaRPr lang="ru-RU" sz="1600" dirty="0"/>
          </a:p>
          <a:p>
            <a:pPr algn="just"/>
            <a:r>
              <a:rPr lang="uk-UA" sz="1600" dirty="0"/>
              <a:t>Значну роль у формуванні клімату грає температурний режим, що характеризується істотними коливаннями. Температури повітря найхолоднішого місяця (січня) майже повсюдно (крім Південного берега Криму) негативні (в середньому –2°...–7,5° С), а найтеплішого (липня) – +17,5°...+22° С. Середня тривалість </a:t>
            </a:r>
            <a:r>
              <a:rPr lang="uk-UA" sz="1600" dirty="0" err="1"/>
              <a:t>безморозного</a:t>
            </a:r>
            <a:r>
              <a:rPr lang="uk-UA" sz="1600" dirty="0"/>
              <a:t> періоду коливається від 260-270 днів (в південній частині Криму) до 170 </a:t>
            </a:r>
            <a:r>
              <a:rPr lang="uk-UA" sz="1600" dirty="0" smtClean="0"/>
              <a:t>днів</a:t>
            </a:r>
            <a:r>
              <a:rPr lang="ru-RU" sz="1600" dirty="0" smtClean="0"/>
              <a:t> </a:t>
            </a:r>
            <a:r>
              <a:rPr lang="uk-UA" sz="1600" dirty="0" smtClean="0"/>
              <a:t>(на </a:t>
            </a:r>
            <a:r>
              <a:rPr lang="uk-UA" sz="1600" dirty="0"/>
              <a:t>північному сході країни). Спостерігаються істотні коливання і середньорічних температур.</a:t>
            </a:r>
            <a:endParaRPr lang="ru-RU" sz="1600" dirty="0"/>
          </a:p>
          <a:p>
            <a:pPr algn="just"/>
            <a:r>
              <a:rPr lang="uk-UA" sz="1600" dirty="0"/>
              <a:t>Сезонний температурний режим також змінюється по регіонах країни. Періоди, коли середня температура повітря перевищує +20° С, на півдні тривають до трьох місяців. Морозний період з середньою температурою повітря нижче 0° С переважно коливається від 2 місяців на півдні до 5 місяців на північному сході країни.</a:t>
            </a:r>
            <a:endParaRPr lang="ru-RU" sz="1600" dirty="0"/>
          </a:p>
          <a:p>
            <a:pPr algn="just"/>
            <a:r>
              <a:rPr lang="uk-UA" sz="1600" dirty="0"/>
              <a:t>Значний вплив на </a:t>
            </a:r>
            <a:r>
              <a:rPr lang="uk-UA" sz="1600" dirty="0" err="1"/>
              <a:t>кліматоутворюючий</a:t>
            </a:r>
            <a:r>
              <a:rPr lang="uk-UA" sz="1600" dirty="0"/>
              <a:t> режим України здійснює загальний об’єм випадання опадів, їх розподіл по регіонах і порах року. Більш всього їх випадає в Українських Карпатах (до 1600 мм в рік) і в Криму (800-1150 мм). На решті території цей показник коливається від 700-750 мм (на північному заході) до 300-350 мм (на південному сході). В посушливі роки кількість опадів значно знижується: в прибережних районах Азовського і Чорного морів – до 100 мм, в степових – до 150-200 мм, а в лісостепових – до 250-350 мм. На формування балансу вологи і зволоженості території робить безпосередній вплив відносна вологість повітря. Середньорічний її показник складає 65-70 %, причому влітку він знижується до 55-60 %, а в окремі посушливі роки до 10 % на південному сході країни.</a:t>
            </a:r>
            <a:endParaRPr lang="ru-RU" sz="1600" dirty="0"/>
          </a:p>
        </p:txBody>
      </p:sp>
      <p:pic>
        <p:nvPicPr>
          <p:cNvPr id="11266" name="Picture 2" descr="Карта сонячної активності України | ЕКО-ЦІЛЬ"/>
          <p:cNvPicPr>
            <a:picLocks noChangeAspect="1" noChangeArrowheads="1"/>
          </p:cNvPicPr>
          <p:nvPr/>
        </p:nvPicPr>
        <p:blipFill>
          <a:blip r:embed="rId2" cstate="print"/>
          <a:srcRect/>
          <a:stretch>
            <a:fillRect/>
          </a:stretch>
        </p:blipFill>
        <p:spPr bwMode="auto">
          <a:xfrm>
            <a:off x="2483768" y="4922359"/>
            <a:ext cx="2880320" cy="1935641"/>
          </a:xfrm>
          <a:prstGeom prst="rect">
            <a:avLst/>
          </a:prstGeom>
          <a:noFill/>
        </p:spPr>
      </p:pic>
      <p:pic>
        <p:nvPicPr>
          <p:cNvPr id="11268" name="Picture 4" descr="https://uahistory.co/pidruchniki/geography-8-class-2021-dovgan-reissue/geography-8-class-2021-dovgan-reissue.files/image073.jpg"/>
          <p:cNvPicPr>
            <a:picLocks noChangeAspect="1" noChangeArrowheads="1"/>
          </p:cNvPicPr>
          <p:nvPr/>
        </p:nvPicPr>
        <p:blipFill>
          <a:blip r:embed="rId3" cstate="print"/>
          <a:srcRect/>
          <a:stretch>
            <a:fillRect/>
          </a:stretch>
        </p:blipFill>
        <p:spPr bwMode="auto">
          <a:xfrm>
            <a:off x="5940152" y="4989190"/>
            <a:ext cx="2787242" cy="186881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502688"/>
            <a:ext cx="9144000" cy="5355312"/>
          </a:xfrm>
          <a:prstGeom prst="rect">
            <a:avLst/>
          </a:prstGeom>
        </p:spPr>
        <p:txBody>
          <a:bodyPr wrap="square">
            <a:spAutoFit/>
          </a:bodyPr>
          <a:lstStyle/>
          <a:p>
            <a:pPr algn="just"/>
            <a:r>
              <a:rPr lang="uk-UA" dirty="0"/>
              <a:t>Основна маса опадів в Україні випадає влітку і лише в південній частині Криму – в зимовий період. Взимку по всій території країни випадає сніг, утворюючи постійний сніговий покрив, який сягає найбільшої товщини в лютому. Його висота залежить від ряду обставин – кількості опадів, напряму і сили вітрів, стабільності снігового покриву, характеру рослинності і особливостей території. На покритій лісом території Полісся висота снігового покриву сягає 20 см, а в південній і західній частинах країни в деякі роки і зовсім відсутній. В гірських районах Карпат спостерігається досить значна потужність снігового покриву (60-70 см), який сходить лише в квітні – початку травня.</a:t>
            </a:r>
            <a:endParaRPr lang="ru-RU" dirty="0"/>
          </a:p>
          <a:p>
            <a:pPr algn="just"/>
            <a:r>
              <a:rPr lang="uk-UA" dirty="0"/>
              <a:t>Влітку в більшості областей країни переважає посушлива погода, що характеризується високою випаровуваністю, яка значно перевищує опади. Волога в ґрунті накопичується переважно в осінній, зимовий і весняний періоди.</a:t>
            </a:r>
            <a:endParaRPr lang="ru-RU" dirty="0"/>
          </a:p>
          <a:p>
            <a:pPr algn="just"/>
            <a:r>
              <a:rPr lang="uk-UA" dirty="0" smtClean="0"/>
              <a:t>Території </a:t>
            </a:r>
            <a:r>
              <a:rPr lang="uk-UA" dirty="0"/>
              <a:t>України властиво значне регіональне коливання кількості опадів і їх розподілу протягом року. Найбільші їх об’єми характерні для півдня. За один місяць тут може випасти 30-50 % річного об’єму опадів, але вже наступного року цей місяць може бути зовсім без опадів. Часто трапляються періоди без опадів (особливо восени), які тривають 2-3 місяці.</a:t>
            </a:r>
            <a:endParaRPr lang="ru-RU" dirty="0"/>
          </a:p>
          <a:p>
            <a:pPr algn="just"/>
            <a:r>
              <a:rPr lang="uk-UA" dirty="0"/>
              <a:t>В Україні кількість хмарних днів змінюється від 160 на півночі </a:t>
            </a:r>
            <a:r>
              <a:rPr lang="uk-UA" dirty="0" smtClean="0"/>
              <a:t>до</a:t>
            </a:r>
            <a:r>
              <a:rPr lang="ru-RU" dirty="0" smtClean="0"/>
              <a:t> </a:t>
            </a:r>
            <a:r>
              <a:rPr lang="uk-UA" dirty="0" smtClean="0"/>
              <a:t>100 </a:t>
            </a:r>
            <a:r>
              <a:rPr lang="uk-UA" dirty="0"/>
              <a:t>на узбережжі Чорного і Азовського морів.</a:t>
            </a:r>
            <a:endParaRPr lang="ru-RU" dirty="0"/>
          </a:p>
        </p:txBody>
      </p:sp>
      <p:pic>
        <p:nvPicPr>
          <p:cNvPr id="10242" name="Picture 2" descr="20 грудня, в Україні буде без опадів, температура підніметься до +7°С |  АРГУМЕНТ"/>
          <p:cNvPicPr>
            <a:picLocks noChangeAspect="1" noChangeArrowheads="1"/>
          </p:cNvPicPr>
          <p:nvPr/>
        </p:nvPicPr>
        <p:blipFill>
          <a:blip r:embed="rId2" cstate="print"/>
          <a:srcRect/>
          <a:stretch>
            <a:fillRect/>
          </a:stretch>
        </p:blipFill>
        <p:spPr bwMode="auto">
          <a:xfrm>
            <a:off x="2915816" y="-1"/>
            <a:ext cx="2448272" cy="162963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4524315"/>
          </a:xfrm>
          <a:prstGeom prst="rect">
            <a:avLst/>
          </a:prstGeom>
        </p:spPr>
        <p:txBody>
          <a:bodyPr wrap="square">
            <a:spAutoFit/>
          </a:bodyPr>
          <a:lstStyle/>
          <a:p>
            <a:pPr algn="just"/>
            <a:r>
              <a:rPr lang="uk-UA" sz="1600" dirty="0"/>
              <a:t>Під дією атмосферного тиску, циркулярних процесів атмосфери, форм рельєфу і ряду інших чинників формуються напрями і сила вітрів. В зимовий час в східних і південних районах посилюється вплив Азіатського антициклону з переважанням вітрів східного напряму. В Криму (південне побережжя Чорного моря) часто дмуть вітри північного і північно-східного напрямів. В західних регіонах переважають західні і південно-західні вітри. Навесні в степу частіше реєструються східні вітри, а в лісостепу – південно-східні. В літній час на всій території України переважно дмуть вітри західні і </a:t>
            </a:r>
            <a:r>
              <a:rPr lang="uk-UA" sz="1600" dirty="0" err="1"/>
              <a:t>північно-</a:t>
            </a:r>
            <a:r>
              <a:rPr lang="uk-UA" sz="1600" dirty="0"/>
              <a:t> західні, а в приморських районах поширена </a:t>
            </a:r>
            <a:r>
              <a:rPr lang="uk-UA" sz="1600" dirty="0" err="1"/>
              <a:t>бризова</a:t>
            </a:r>
            <a:r>
              <a:rPr lang="uk-UA" sz="1600" dirty="0"/>
              <a:t> циркуляція. Напрям вітрів в гірських умовах в значній мірі визначається рельєфом місцевості, завдяки чому в багатьох районах Українських Карпат переважають так звані орографічні напрями вітрів. В Кримських горах, гряди яких були витягнуті з південного заходу на північний схід, переважають вітри північно-східного і південно-західного напрямів.</a:t>
            </a:r>
            <a:endParaRPr lang="ru-RU" sz="1600" dirty="0"/>
          </a:p>
          <a:p>
            <a:pPr algn="just"/>
            <a:r>
              <a:rPr lang="uk-UA" sz="1600" dirty="0"/>
              <a:t>В Україні найнижчі середньорічні швидкості вітрів були зафіксовані на Поліссі, а при пересуванні на південь їх сила зростає. Середня річна швидкість вітрів в Києві складає 2,7 м/сек., в Одесі – 4,6 м/сек., Луганську – 4,1 м/сек. В зимовий період в результаті контрасту температур між північними і південними районами сила вітрів зростає, сягаючи в середньому 5-8,5 м/сек. Влітку вона зменшується, і середня річна швидкість вітрів над територією України складає 3-4 м/сек. З локальних (місцевих) вітрів в приморських районах спостерігаються бризи (із швидкістю 1-5 м/сек.), а також гірсько-долинні фени в Кримських горах.</a:t>
            </a:r>
            <a:endParaRPr lang="ru-RU" sz="1600" dirty="0"/>
          </a:p>
        </p:txBody>
      </p:sp>
      <p:pic>
        <p:nvPicPr>
          <p:cNvPr id="9218" name="Picture 2" descr="https://uahistory.co/pidruchniki/geography-8-class-2021-dovgan-reissue/geography-8-class-2021-dovgan-reissue.files/image074.jpg"/>
          <p:cNvPicPr>
            <a:picLocks noChangeAspect="1" noChangeArrowheads="1"/>
          </p:cNvPicPr>
          <p:nvPr/>
        </p:nvPicPr>
        <p:blipFill>
          <a:blip r:embed="rId2" cstate="print"/>
          <a:srcRect/>
          <a:stretch>
            <a:fillRect/>
          </a:stretch>
        </p:blipFill>
        <p:spPr bwMode="auto">
          <a:xfrm>
            <a:off x="2771800" y="4581525"/>
            <a:ext cx="3362325" cy="22764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031873"/>
          </a:xfrm>
          <a:prstGeom prst="rect">
            <a:avLst/>
          </a:prstGeom>
        </p:spPr>
        <p:txBody>
          <a:bodyPr wrap="square">
            <a:spAutoFit/>
          </a:bodyPr>
          <a:lstStyle/>
          <a:p>
            <a:pPr algn="just"/>
            <a:r>
              <a:rPr lang="uk-UA" sz="1600" dirty="0"/>
              <a:t>Рельєф України досить різноманітний. На рівнинній території країни, яка є частиною східноєвропейської рівнини, чергують </a:t>
            </a:r>
            <a:r>
              <a:rPr lang="uk-UA" sz="1600" dirty="0" smtClean="0"/>
              <a:t>низовині</a:t>
            </a:r>
            <a:r>
              <a:rPr lang="ru-RU" sz="1600" dirty="0" smtClean="0"/>
              <a:t> </a:t>
            </a:r>
            <a:r>
              <a:rPr lang="uk-UA" sz="1600" dirty="0" smtClean="0"/>
              <a:t>і </a:t>
            </a:r>
            <a:r>
              <a:rPr lang="uk-UA" sz="1600" dirty="0"/>
              <a:t>піднесеності. На заході </a:t>
            </a:r>
            <a:r>
              <a:rPr lang="uk-UA" sz="1600" dirty="0" err="1"/>
              <a:t>височать</a:t>
            </a:r>
            <a:r>
              <a:rPr lang="uk-UA" sz="1600" dirty="0"/>
              <a:t> гірські ланцюги Українських Карпат, на крайньому півдні – гряди Кримських гір. 70 % площі займають низовини, 25 % – піднесеності і лише 5 % – гори. Низовини, піднесеності і гори неоднакові по висоті і формам рельєфу; низовини чергують з піднесеними ділянками, річковими долинами, балками.</a:t>
            </a:r>
            <a:endParaRPr lang="ru-RU" sz="1600" dirty="0"/>
          </a:p>
          <a:p>
            <a:pPr algn="just"/>
            <a:r>
              <a:rPr lang="uk-UA" sz="1600" dirty="0"/>
              <a:t>Поверхня території України формувалася впродовж багатьох геологічних епох. На її розвиток вплинули сучасні тектонічні рухи, стародавні </a:t>
            </a:r>
            <a:r>
              <a:rPr lang="uk-UA" sz="1600" dirty="0" smtClean="0"/>
              <a:t>заледеніння, </a:t>
            </a:r>
            <a:r>
              <a:rPr lang="uk-UA" sz="1600" dirty="0"/>
              <a:t>коливання рівня моря, ерозійна робота річок і вітру, господарська діяльність людини.</a:t>
            </a:r>
            <a:endParaRPr lang="ru-RU" sz="1600" dirty="0"/>
          </a:p>
          <a:p>
            <a:pPr algn="just"/>
            <a:r>
              <a:rPr lang="uk-UA" sz="1600" dirty="0"/>
              <a:t>Підведення рівнинної частини території України над рівнем моря складає в середньому 175 м, а її максимальна відмітка знаходиться на Хотинській піднесеності – гора Берда (515 м). На </a:t>
            </a:r>
            <a:r>
              <a:rPr lang="uk-UA" sz="1600" dirty="0" err="1"/>
              <a:t>Азово-</a:t>
            </a:r>
            <a:r>
              <a:rPr lang="uk-UA" sz="1600" dirty="0"/>
              <a:t> Чорноморському узбережжі абсолютні висоти коливаються в межах 10-15 м, на піднесеннях - 300-400 м. Гірські хребти сягають 1700- 2000 м.</a:t>
            </a:r>
            <a:endParaRPr lang="ru-RU" sz="1600" dirty="0"/>
          </a:p>
          <a:p>
            <a:pPr algn="just"/>
            <a:r>
              <a:rPr lang="uk-UA" sz="1600" dirty="0"/>
              <a:t>На півночі України знаходиться Поліська низовина, що має нахил до річок Прип’ять і Дніпро. На Поліській низовині розвинена густа мережа річок. Ділянки між річками мають плоско-хвилясту поверхню з горбами і пониженнями.</a:t>
            </a:r>
            <a:endParaRPr lang="ru-RU" sz="1600" dirty="0"/>
          </a:p>
        </p:txBody>
      </p:sp>
      <p:pic>
        <p:nvPicPr>
          <p:cNvPr id="8194" name="Picture 2" descr="https://naurok.com.ua/uploads/files/601027/317013/347178_images/thumb_3.jpg"/>
          <p:cNvPicPr>
            <a:picLocks noChangeAspect="1" noChangeArrowheads="1"/>
          </p:cNvPicPr>
          <p:nvPr/>
        </p:nvPicPr>
        <p:blipFill>
          <a:blip r:embed="rId2" cstate="print"/>
          <a:srcRect/>
          <a:stretch>
            <a:fillRect/>
          </a:stretch>
        </p:blipFill>
        <p:spPr bwMode="auto">
          <a:xfrm>
            <a:off x="2699792" y="4005064"/>
            <a:ext cx="3544770" cy="26642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24315"/>
          </a:xfrm>
          <a:prstGeom prst="rect">
            <a:avLst/>
          </a:prstGeom>
        </p:spPr>
        <p:txBody>
          <a:bodyPr wrap="square">
            <a:spAutoFit/>
          </a:bodyPr>
          <a:lstStyle/>
          <a:p>
            <a:pPr algn="just"/>
            <a:r>
              <a:rPr lang="uk-UA" dirty="0"/>
              <a:t>На південь від Поліської низовини уздовж лівого берега Дніпра тягнеться Придніпровська низовина. Її поверхня була нахилена в західному і південно-західному напрямах. В її межах виділяється широка долина Дніпра з крутим правим берегом і декількома терасами на лівому. На сході долина Дніпра поступово переходить в Полтавську рівнину – плоску і горбисту поверхню з долинами і балками.</a:t>
            </a:r>
            <a:endParaRPr lang="ru-RU" dirty="0"/>
          </a:p>
          <a:p>
            <a:pPr algn="just"/>
            <a:r>
              <a:rPr lang="uk-UA" dirty="0"/>
              <a:t>На півдні України знаходиться Причорноморська низовина. Низовина поступово знижується до Чорного моря. Для її рельєфу характерні так звані степові блюдця і поди. Частиною Причорноморської низовини є Північнокримська рівнина на Кримському півострові. Її поверхня поступово знижується до Сивашу. З південного заходу до Українських Карпат прилягає частина </a:t>
            </a:r>
            <a:r>
              <a:rPr lang="uk-UA" dirty="0" err="1"/>
              <a:t>Середньодунайської</a:t>
            </a:r>
            <a:r>
              <a:rPr lang="uk-UA" dirty="0"/>
              <a:t> низовини – Закарпатська низовина. Вона слабо була нахилена на південний захід. Поверхня Закарпатської низовини утворює  плоска  </a:t>
            </a:r>
            <a:r>
              <a:rPr lang="uk-UA" dirty="0" err="1"/>
              <a:t>терасуюча</a:t>
            </a:r>
            <a:r>
              <a:rPr lang="uk-UA" dirty="0"/>
              <a:t>  долина  річки  Тиса  і  її  приток.  </a:t>
            </a:r>
            <a:r>
              <a:rPr lang="uk-UA" dirty="0" smtClean="0"/>
              <a:t>В</a:t>
            </a:r>
            <a:r>
              <a:rPr lang="ru-RU" dirty="0" smtClean="0"/>
              <a:t> </a:t>
            </a:r>
            <a:r>
              <a:rPr lang="uk-UA" dirty="0" smtClean="0"/>
              <a:t>центральній </a:t>
            </a:r>
            <a:r>
              <a:rPr lang="uk-UA" dirty="0"/>
              <a:t>частині України розташована Придніпровська піднесеність. В її східній частині виділяється своєрідний район – Канівські гори. На південному сході розташована Приазовська піднесеність. Тут поширені залишки кристалічних порід, які утворюють піднесення, що отримали назву «могил».</a:t>
            </a:r>
            <a:endParaRPr lang="ru-RU" dirty="0"/>
          </a:p>
        </p:txBody>
      </p:sp>
      <p:pic>
        <p:nvPicPr>
          <p:cNvPr id="9218" name="Picture 2" descr="Презентація до уроку &quot;Фізико-географічне положення України&quot;"/>
          <p:cNvPicPr>
            <a:picLocks noChangeAspect="1" noChangeArrowheads="1"/>
          </p:cNvPicPr>
          <p:nvPr/>
        </p:nvPicPr>
        <p:blipFill>
          <a:blip r:embed="rId2" cstate="print"/>
          <a:srcRect/>
          <a:stretch>
            <a:fillRect/>
          </a:stretch>
        </p:blipFill>
        <p:spPr bwMode="auto">
          <a:xfrm>
            <a:off x="2915816" y="4437113"/>
            <a:ext cx="3227851" cy="24208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86309"/>
          </a:xfrm>
          <a:prstGeom prst="rect">
            <a:avLst/>
          </a:prstGeom>
        </p:spPr>
        <p:txBody>
          <a:bodyPr wrap="square">
            <a:spAutoFit/>
          </a:bodyPr>
          <a:lstStyle/>
          <a:p>
            <a:pPr algn="just"/>
            <a:r>
              <a:rPr lang="uk-UA" dirty="0"/>
              <a:t>В західній частині України розташовані Подільська і Волинська піднесеності, їх поверхні були сильно розчленовані. На Волинській піднесеності виділяється </a:t>
            </a:r>
            <a:r>
              <a:rPr lang="uk-UA" dirty="0" err="1"/>
              <a:t>Мізочський</a:t>
            </a:r>
            <a:r>
              <a:rPr lang="uk-UA" dirty="0"/>
              <a:t> кряж, на Подільській – окремі масиви-гори: Кременецькі гори, </a:t>
            </a:r>
            <a:r>
              <a:rPr lang="uk-UA" dirty="0" err="1"/>
              <a:t>Гологори</a:t>
            </a:r>
            <a:r>
              <a:rPr lang="uk-UA" dirty="0"/>
              <a:t>, </a:t>
            </a:r>
            <a:r>
              <a:rPr lang="uk-UA" dirty="0" err="1"/>
              <a:t>Расточчя</a:t>
            </a:r>
            <a:r>
              <a:rPr lang="uk-UA" dirty="0"/>
              <a:t>, </a:t>
            </a:r>
            <a:r>
              <a:rPr lang="uk-UA" dirty="0" err="1"/>
              <a:t>Опольє</a:t>
            </a:r>
            <a:r>
              <a:rPr lang="uk-UA" dirty="0"/>
              <a:t>, </a:t>
            </a:r>
            <a:r>
              <a:rPr lang="uk-UA" dirty="0" err="1"/>
              <a:t>Толтри</a:t>
            </a:r>
            <a:r>
              <a:rPr lang="uk-UA" dirty="0"/>
              <a:t> (</a:t>
            </a:r>
            <a:r>
              <a:rPr lang="uk-UA" dirty="0" err="1"/>
              <a:t>Медобори</a:t>
            </a:r>
            <a:r>
              <a:rPr lang="uk-UA" dirty="0"/>
              <a:t>).</a:t>
            </a:r>
            <a:endParaRPr lang="ru-RU" dirty="0"/>
          </a:p>
          <a:p>
            <a:pPr algn="just"/>
            <a:r>
              <a:rPr lang="uk-UA" dirty="0"/>
              <a:t>На Сході України знаходиться Донецька піднесеність. На територію України заходить своїми південно-західними відрогами </a:t>
            </a:r>
            <a:r>
              <a:rPr lang="uk-UA" dirty="0" err="1"/>
              <a:t>Середньоруська</a:t>
            </a:r>
            <a:r>
              <a:rPr lang="uk-UA" dirty="0"/>
              <a:t> піднесеність. Тут дуже багато ярів та балок. З північного сходу до Українських Карпат прилягає </a:t>
            </a:r>
            <a:r>
              <a:rPr lang="uk-UA" dirty="0" err="1"/>
              <a:t>Передкарпатська</a:t>
            </a:r>
            <a:r>
              <a:rPr lang="uk-UA" dirty="0"/>
              <a:t> піднесеність з густою мережею річкових долин.</a:t>
            </a:r>
            <a:endParaRPr lang="ru-RU" dirty="0"/>
          </a:p>
          <a:p>
            <a:pPr algn="just"/>
            <a:r>
              <a:rPr lang="uk-UA" dirty="0"/>
              <a:t>Хотинська піднесеність є хвилястою горбистою грядою в межиріччі Лозини і Дністра. Піднесеність склалася з вапняків, глин, гіпсу; її поверхня була розчленована притоками річок Дністра і Лозини, що мають глибокі долини з крутими схилами. Велика частина піднесеності була покрита буковими і дубово-грабовими лісами.</a:t>
            </a:r>
            <a:endParaRPr lang="ru-RU" dirty="0"/>
          </a:p>
          <a:p>
            <a:pPr algn="just"/>
            <a:r>
              <a:rPr lang="uk-UA" dirty="0"/>
              <a:t>Українські, або Східні, Карпати є частиною великої Карпатської системи. Їх висоти коливаються від 1200 до 1600 м. Гори складаються з декількох паралельних гряд, що тягнуться з північного заходу на південний схід на 270 км. Кримські гори займають крайній південь Кримського півострова. Вони тягнуться із заходу на схід на 180 км. Тут виділяються три гірські гряди: головна з висотами 1200-1500 м, внутрішня з висотами 400-600 м і зовнішня з висотами 250-350 м. Схили гряд асиметричні: південні – круті і обривисті, північні – пологі. Між </a:t>
            </a:r>
            <a:r>
              <a:rPr lang="uk-UA" dirty="0" err="1"/>
              <a:t>куестовими</a:t>
            </a:r>
            <a:r>
              <a:rPr lang="uk-UA" dirty="0"/>
              <a:t> грядами в результаті ерозії утворилися пониження. Прибережні схили Головної гряди закінчуються Південним берегом Криму, де поширені ерозійні, обвальні і вулканічні форми рельєфу.</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73</TotalTime>
  <Words>2328</Words>
  <Application>Microsoft Office PowerPoint</Application>
  <PresentationFormat>Экран (4:3)</PresentationFormat>
  <Paragraphs>50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Бумажная</vt:lpstr>
      <vt:lpstr>Фізико-географічна характеристика України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Фізико-географічна характеристика України </dc:title>
  <dc:creator>Руслан Аминов</dc:creator>
  <cp:lastModifiedBy>Руслан Аминов</cp:lastModifiedBy>
  <cp:revision>19</cp:revision>
  <dcterms:created xsi:type="dcterms:W3CDTF">2024-09-15T18:51:30Z</dcterms:created>
  <dcterms:modified xsi:type="dcterms:W3CDTF">2024-09-16T19:57:58Z</dcterms:modified>
</cp:coreProperties>
</file>