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744" y="429768"/>
            <a:ext cx="7315200" cy="3255264"/>
          </a:xfrm>
        </p:spPr>
        <p:txBody>
          <a:bodyPr/>
          <a:lstStyle/>
          <a:p>
            <a:r>
              <a:rPr lang="uk-UA" dirty="0" smtClean="0"/>
              <a:t>Фізика тонких плівок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0807" y="5602934"/>
            <a:ext cx="3993193" cy="914400"/>
          </a:xfrm>
        </p:spPr>
        <p:txBody>
          <a:bodyPr/>
          <a:lstStyle/>
          <a:p>
            <a:r>
              <a:rPr lang="uk-UA" dirty="0" smtClean="0"/>
              <a:t>Ніконова Аліна Олександрівна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99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</a:t>
            </a:r>
            <a:r>
              <a:rPr lang="ru-RU" dirty="0" smtClean="0"/>
              <a:t>ЕКЦІЯ </a:t>
            </a:r>
            <a:r>
              <a:rPr lang="ru-RU" sz="4800" dirty="0" smtClean="0"/>
              <a:t>1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b="1" dirty="0" smtClean="0"/>
              <a:t>ТОНКІ </a:t>
            </a:r>
            <a:r>
              <a:rPr lang="ru-RU" b="1" dirty="0"/>
              <a:t>ПЛІВКИ В НАПІВПРОВІДНИКОВИХ ПРИЛАДАХ І </a:t>
            </a:r>
            <a:br>
              <a:rPr lang="ru-RU" b="1" dirty="0"/>
            </a:br>
            <a:r>
              <a:rPr lang="ru-RU" b="1" dirty="0"/>
              <a:t>                                                                                                                         </a:t>
            </a:r>
            <a:r>
              <a:rPr lang="ru-RU" b="1" dirty="0" smtClean="0"/>
              <a:t>МІКРОСХЕМАХ</a:t>
            </a:r>
          </a:p>
          <a:p>
            <a:pPr marL="457200" indent="-457200">
              <a:buAutoNum type="arabicPeriod"/>
            </a:pPr>
            <a:r>
              <a:rPr lang="ru-RU" dirty="0" err="1"/>
              <a:t>Контактні</a:t>
            </a:r>
            <a:r>
              <a:rPr lang="ru-RU" dirty="0"/>
              <a:t> площадки </a:t>
            </a:r>
            <a:r>
              <a:rPr lang="ru-RU" dirty="0" err="1"/>
              <a:t>плівкових</a:t>
            </a:r>
            <a:r>
              <a:rPr lang="ru-RU" dirty="0"/>
              <a:t> ІМС</a:t>
            </a:r>
            <a:endParaRPr lang="ru-RU" b="1" dirty="0" smtClean="0"/>
          </a:p>
          <a:p>
            <a:pPr marL="457200" indent="-457200">
              <a:buAutoNum type="arabicPeriod"/>
            </a:pPr>
            <a:r>
              <a:rPr lang="ru-RU" dirty="0" err="1"/>
              <a:t>Гібридні</a:t>
            </a:r>
            <a:r>
              <a:rPr lang="ru-RU" dirty="0"/>
              <a:t> ІМС</a:t>
            </a:r>
            <a:endParaRPr lang="ru-RU" b="1" dirty="0" smtClean="0"/>
          </a:p>
          <a:p>
            <a:pPr marL="457200" indent="-457200">
              <a:buAutoNum type="arabicPeriod"/>
            </a:pPr>
            <a:r>
              <a:rPr lang="ru-RU" dirty="0" err="1" smtClean="0"/>
              <a:t>Напівпровідникові</a:t>
            </a:r>
            <a:r>
              <a:rPr lang="ru-RU" dirty="0" smtClean="0"/>
              <a:t> </a:t>
            </a:r>
            <a:r>
              <a:rPr lang="ru-RU" dirty="0"/>
              <a:t>ІМС</a:t>
            </a:r>
            <a:endParaRPr lang="ru-RU" b="1" dirty="0" smtClean="0"/>
          </a:p>
          <a:p>
            <a:pPr marL="457200" indent="-457200">
              <a:buAutoNum type="arabicPeriod"/>
            </a:pPr>
            <a:r>
              <a:rPr lang="ru-RU" dirty="0" err="1" smtClean="0"/>
              <a:t>Суміщені</a:t>
            </a:r>
            <a:r>
              <a:rPr lang="ru-RU" dirty="0" smtClean="0"/>
              <a:t> </a:t>
            </a:r>
            <a:r>
              <a:rPr lang="ru-RU" dirty="0"/>
              <a:t>ІМС</a:t>
            </a:r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7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-2178370"/>
            <a:ext cx="12352772" cy="3255264"/>
          </a:xfrm>
        </p:spPr>
        <p:txBody>
          <a:bodyPr>
            <a:normAutofit/>
          </a:bodyPr>
          <a:lstStyle/>
          <a:p>
            <a:r>
              <a:rPr lang="ru-RU" sz="3200" b="1" dirty="0"/>
              <a:t>ТОНКІ ПЛІВКИ В НАПІВПРОВІДНИКОВИХ ПРИЛАДАХ І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> </a:t>
            </a:r>
            <a:r>
              <a:rPr lang="ru-RU" sz="3200" b="1" dirty="0" smtClean="0"/>
              <a:t>                                                                                                                        МІКРОСХЕМАХ</a:t>
            </a:r>
            <a:endParaRPr lang="ru-RU" sz="32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b="27245"/>
          <a:stretch/>
        </p:blipFill>
        <p:spPr>
          <a:xfrm>
            <a:off x="3611099" y="2045445"/>
            <a:ext cx="3762375" cy="27924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08014" y="4973830"/>
            <a:ext cx="3855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планарного транзистора: 1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тонкоплівкові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оксидний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шар, 3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емітер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– база,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колектор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804" y="1076894"/>
            <a:ext cx="285665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напівпровідникових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мікросхем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(ІМС) в основному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таких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епітаксія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фотолітографія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дифузія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нанесення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плівок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708812" y="1203199"/>
            <a:ext cx="393722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Планарний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транзистор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собою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кристал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напівпровідника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двома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р-n-переходами,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утворюють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колектор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емітер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і базу 4.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рn-переходів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кристалі напівпровідника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нанесенням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металевих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вакуумі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омічні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емітера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561 ЛП 2 (К) микросхема — купить в интернет-магазине OZON с быстрой  доставко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983" y="4862546"/>
            <a:ext cx="1788607" cy="149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068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1892"/>
            <a:ext cx="3762375" cy="531741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64006"/>
            <a:ext cx="40008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/>
              <a:t>Структура </a:t>
            </a:r>
            <a:r>
              <a:rPr lang="ru-RU" sz="2000" dirty="0" err="1"/>
              <a:t>тонкоплівкових</a:t>
            </a:r>
            <a:r>
              <a:rPr lang="ru-RU" sz="2000" dirty="0"/>
              <a:t> </a:t>
            </a:r>
            <a:endParaRPr lang="ru-RU" sz="2000" dirty="0" smtClean="0"/>
          </a:p>
          <a:p>
            <a:r>
              <a:rPr lang="ru-RU" sz="2000" dirty="0" err="1" smtClean="0"/>
              <a:t>резисторів</a:t>
            </a:r>
            <a:r>
              <a:rPr lang="ru-RU" sz="2000" dirty="0" smtClean="0"/>
              <a:t> (</a:t>
            </a:r>
            <a:r>
              <a:rPr lang="ru-RU" sz="2000" dirty="0"/>
              <a:t>а, б) і конденсатора (в)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77038" y="599496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r>
              <a:rPr lang="ru-RU" dirty="0"/>
              <a:t>1 – </a:t>
            </a:r>
            <a:r>
              <a:rPr lang="ru-RU" dirty="0" err="1"/>
              <a:t>контактні</a:t>
            </a:r>
            <a:r>
              <a:rPr lang="ru-RU" dirty="0"/>
              <a:t> </a:t>
            </a:r>
            <a:r>
              <a:rPr lang="ru-RU" dirty="0" err="1"/>
              <a:t>виводи</a:t>
            </a:r>
            <a:r>
              <a:rPr lang="ru-RU" dirty="0"/>
              <a:t>, 2 – </a:t>
            </a:r>
            <a:r>
              <a:rPr lang="ru-RU" dirty="0" err="1"/>
              <a:t>резистивна</a:t>
            </a:r>
            <a:r>
              <a:rPr lang="ru-RU" dirty="0"/>
              <a:t> </a:t>
            </a:r>
            <a:r>
              <a:rPr lang="ru-RU" dirty="0" err="1"/>
              <a:t>плівка</a:t>
            </a:r>
            <a:r>
              <a:rPr lang="ru-RU" dirty="0"/>
              <a:t>, 3 – </a:t>
            </a:r>
            <a:r>
              <a:rPr lang="ru-RU" dirty="0" err="1"/>
              <a:t>діелектрична</a:t>
            </a:r>
            <a:r>
              <a:rPr lang="ru-RU" dirty="0"/>
              <a:t> </a:t>
            </a:r>
            <a:r>
              <a:rPr lang="ru-RU" dirty="0" err="1"/>
              <a:t>підкладка</a:t>
            </a:r>
            <a:r>
              <a:rPr lang="ru-RU" dirty="0"/>
              <a:t>, 4, 6 – </a:t>
            </a:r>
            <a:r>
              <a:rPr lang="ru-RU" dirty="0" err="1"/>
              <a:t>нижній</a:t>
            </a:r>
            <a:r>
              <a:rPr lang="ru-RU" dirty="0"/>
              <a:t> і </a:t>
            </a:r>
            <a:r>
              <a:rPr lang="ru-RU" dirty="0" err="1"/>
              <a:t>верхній</a:t>
            </a:r>
            <a:r>
              <a:rPr lang="ru-RU" dirty="0"/>
              <a:t> </a:t>
            </a:r>
            <a:r>
              <a:rPr lang="ru-RU" dirty="0" err="1"/>
              <a:t>металеві</a:t>
            </a:r>
            <a:r>
              <a:rPr lang="ru-RU" dirty="0"/>
              <a:t> </a:t>
            </a:r>
            <a:r>
              <a:rPr lang="ru-RU" dirty="0" err="1"/>
              <a:t>плівкові</a:t>
            </a:r>
            <a:r>
              <a:rPr lang="ru-RU" dirty="0"/>
              <a:t> </a:t>
            </a:r>
            <a:r>
              <a:rPr lang="ru-RU" dirty="0" err="1"/>
              <a:t>електроди</a:t>
            </a:r>
            <a:r>
              <a:rPr lang="ru-RU" dirty="0"/>
              <a:t>, 5 – </a:t>
            </a:r>
            <a:r>
              <a:rPr lang="ru-RU" dirty="0" err="1"/>
              <a:t>плівковий</a:t>
            </a:r>
            <a:r>
              <a:rPr lang="ru-RU" dirty="0"/>
              <a:t> </a:t>
            </a:r>
            <a:r>
              <a:rPr lang="ru-RU" dirty="0" err="1"/>
              <a:t>діелектрик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54769" y="61250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плівкових</a:t>
            </a:r>
            <a:r>
              <a:rPr lang="ru-RU" dirty="0"/>
              <a:t> ІМС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(</a:t>
            </a:r>
            <a:r>
              <a:rPr lang="ru-RU" dirty="0" err="1"/>
              <a:t>резистори</a:t>
            </a:r>
            <a:r>
              <a:rPr lang="ru-RU" dirty="0"/>
              <a:t>, </a:t>
            </a:r>
            <a:r>
              <a:rPr lang="ru-RU" dirty="0" err="1"/>
              <a:t>конденсатори</a:t>
            </a:r>
            <a:r>
              <a:rPr lang="ru-RU" dirty="0"/>
              <a:t>) і </a:t>
            </a:r>
            <a:r>
              <a:rPr lang="ru-RU" dirty="0" err="1"/>
              <a:t>міжелементні</a:t>
            </a:r>
            <a:r>
              <a:rPr lang="ru-RU" dirty="0"/>
              <a:t> </a:t>
            </a:r>
            <a:r>
              <a:rPr lang="ru-RU" dirty="0" err="1"/>
              <a:t>з’єднання</a:t>
            </a:r>
            <a:r>
              <a:rPr lang="ru-RU" dirty="0"/>
              <a:t> </a:t>
            </a:r>
            <a:r>
              <a:rPr lang="ru-RU" dirty="0" err="1"/>
              <a:t>виконуються</a:t>
            </a:r>
            <a:r>
              <a:rPr lang="ru-RU" dirty="0"/>
              <a:t> у </a:t>
            </a:r>
            <a:r>
              <a:rPr lang="ru-RU" dirty="0" err="1"/>
              <a:t>виді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. </a:t>
            </a:r>
            <a:r>
              <a:rPr lang="ru-RU" dirty="0" err="1"/>
              <a:t>Плівкові</a:t>
            </a:r>
            <a:r>
              <a:rPr lang="ru-RU" dirty="0"/>
              <a:t> ІМС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пошаровим</a:t>
            </a:r>
            <a:r>
              <a:rPr lang="ru-RU" dirty="0"/>
              <a:t> </a:t>
            </a:r>
            <a:r>
              <a:rPr lang="ru-RU" dirty="0" err="1"/>
              <a:t>нанесенням</a:t>
            </a:r>
            <a:r>
              <a:rPr lang="ru-RU" dirty="0"/>
              <a:t> тонких </a:t>
            </a:r>
            <a:r>
              <a:rPr lang="ru-RU" dirty="0" err="1"/>
              <a:t>плівок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на </a:t>
            </a:r>
            <a:r>
              <a:rPr lang="ru-RU" dirty="0" err="1"/>
              <a:t>спільну</a:t>
            </a:r>
            <a:r>
              <a:rPr lang="ru-RU" dirty="0"/>
              <a:t> основу – </a:t>
            </a:r>
            <a:r>
              <a:rPr lang="ru-RU" dirty="0" err="1"/>
              <a:t>діелектричну</a:t>
            </a:r>
            <a:r>
              <a:rPr lang="ru-RU" dirty="0"/>
              <a:t> </a:t>
            </a:r>
            <a:r>
              <a:rPr lang="ru-RU" dirty="0" err="1"/>
              <a:t>підкладку</a:t>
            </a:r>
            <a:r>
              <a:rPr lang="ru-RU" dirty="0"/>
              <a:t>. На </a:t>
            </a:r>
            <a:r>
              <a:rPr lang="ru-RU" dirty="0" err="1"/>
              <a:t>плівкових</a:t>
            </a:r>
            <a:r>
              <a:rPr lang="ru-RU" dirty="0"/>
              <a:t> </a:t>
            </a:r>
            <a:r>
              <a:rPr lang="ru-RU" dirty="0" err="1"/>
              <a:t>елементах</a:t>
            </a:r>
            <a:r>
              <a:rPr lang="ru-RU" dirty="0"/>
              <a:t>, як правило, </a:t>
            </a:r>
            <a:r>
              <a:rPr lang="ru-RU" dirty="0" err="1"/>
              <a:t>виконуються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резистивно-</a:t>
            </a:r>
            <a:r>
              <a:rPr lang="ru-RU" dirty="0" err="1"/>
              <a:t>ємнісні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(</a:t>
            </a:r>
            <a:r>
              <a:rPr lang="en-US" dirty="0"/>
              <a:t>RC-</a:t>
            </a:r>
            <a:r>
              <a:rPr lang="ru-RU" dirty="0" err="1"/>
              <a:t>схеми</a:t>
            </a:r>
            <a:r>
              <a:rPr lang="ru-RU" dirty="0"/>
              <a:t>).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54769" y="265075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Тонкоплівковий</a:t>
            </a:r>
            <a:r>
              <a:rPr lang="ru-RU" dirty="0"/>
              <a:t> резистор (рис. 1.2, а, б) – </a:t>
            </a:r>
            <a:r>
              <a:rPr lang="ru-RU" dirty="0" err="1"/>
              <a:t>елемент</a:t>
            </a:r>
            <a:r>
              <a:rPr lang="ru-RU" dirty="0"/>
              <a:t> </a:t>
            </a:r>
            <a:r>
              <a:rPr lang="ru-RU" dirty="0" err="1"/>
              <a:t>мікросхеми</a:t>
            </a:r>
            <a:r>
              <a:rPr lang="ru-RU" dirty="0"/>
              <a:t>, </a:t>
            </a:r>
            <a:r>
              <a:rPr lang="ru-RU" dirty="0" err="1"/>
              <a:t>розміщений</a:t>
            </a:r>
            <a:r>
              <a:rPr lang="ru-RU" dirty="0"/>
              <a:t> на </a:t>
            </a:r>
            <a:r>
              <a:rPr lang="ru-RU" dirty="0" err="1"/>
              <a:t>діелектричній</a:t>
            </a:r>
            <a:r>
              <a:rPr lang="ru-RU" dirty="0"/>
              <a:t> </a:t>
            </a:r>
            <a:r>
              <a:rPr lang="ru-RU" dirty="0" err="1"/>
              <a:t>підкладці</a:t>
            </a:r>
            <a:r>
              <a:rPr lang="ru-RU" dirty="0"/>
              <a:t> 3 і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чинити</a:t>
            </a:r>
            <a:r>
              <a:rPr lang="ru-RU" dirty="0"/>
              <a:t> </a:t>
            </a:r>
            <a:r>
              <a:rPr lang="ru-RU" dirty="0" err="1"/>
              <a:t>опір</a:t>
            </a:r>
            <a:r>
              <a:rPr lang="ru-RU" dirty="0"/>
              <a:t> </a:t>
            </a:r>
            <a:r>
              <a:rPr lang="ru-RU" dirty="0" err="1"/>
              <a:t>електричному</a:t>
            </a:r>
            <a:r>
              <a:rPr lang="ru-RU" dirty="0"/>
              <a:t> струму,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контактних</a:t>
            </a:r>
            <a:r>
              <a:rPr lang="ru-RU" dirty="0"/>
              <a:t> </a:t>
            </a:r>
            <a:r>
              <a:rPr lang="ru-RU" dirty="0" err="1"/>
              <a:t>виводів</a:t>
            </a:r>
            <a:r>
              <a:rPr lang="ru-RU" dirty="0"/>
              <a:t> 1 і </a:t>
            </a:r>
            <a:r>
              <a:rPr lang="ru-RU" dirty="0" err="1"/>
              <a:t>резистивної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2 </a:t>
            </a:r>
            <a:r>
              <a:rPr lang="ru-RU" dirty="0" err="1"/>
              <a:t>лінійної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зиґзаґоподібної</a:t>
            </a:r>
            <a:r>
              <a:rPr lang="ru-RU" dirty="0"/>
              <a:t> </a:t>
            </a:r>
            <a:r>
              <a:rPr lang="ru-RU" dirty="0" err="1"/>
              <a:t>конфігурації</a:t>
            </a:r>
            <a:r>
              <a:rPr lang="ru-RU" dirty="0"/>
              <a:t>. </a:t>
            </a:r>
            <a:r>
              <a:rPr lang="ru-RU" dirty="0" err="1"/>
              <a:t>Опір</a:t>
            </a:r>
            <a:r>
              <a:rPr lang="ru-RU" dirty="0"/>
              <a:t> </a:t>
            </a:r>
            <a:r>
              <a:rPr lang="ru-RU" dirty="0" err="1"/>
              <a:t>плівкових</a:t>
            </a:r>
            <a:r>
              <a:rPr lang="ru-RU" dirty="0"/>
              <a:t> </a:t>
            </a:r>
            <a:r>
              <a:rPr lang="ru-RU" dirty="0" err="1"/>
              <a:t>резисторів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за опором </a:t>
            </a:r>
            <a:r>
              <a:rPr lang="en-US" dirty="0"/>
              <a:t>R□ (</a:t>
            </a:r>
            <a:r>
              <a:rPr lang="ru-RU" dirty="0"/>
              <a:t>Ом/квадрат) квадрата </a:t>
            </a:r>
            <a:r>
              <a:rPr lang="ru-RU" dirty="0" err="1"/>
              <a:t>тонкоплівкового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товщиною</a:t>
            </a:r>
            <a:r>
              <a:rPr lang="ru-RU" dirty="0"/>
              <a:t> </a:t>
            </a:r>
            <a:r>
              <a:rPr lang="en-US" dirty="0"/>
              <a:t>d</a:t>
            </a:r>
            <a:r>
              <a:rPr lang="ru-RU" dirty="0"/>
              <a:t>п, до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протилежних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підведені</a:t>
            </a:r>
            <a:r>
              <a:rPr lang="ru-RU" dirty="0"/>
              <a:t> </a:t>
            </a:r>
            <a:r>
              <a:rPr lang="ru-RU" dirty="0" err="1"/>
              <a:t>контактні</a:t>
            </a:r>
            <a:r>
              <a:rPr lang="ru-RU" dirty="0"/>
              <a:t> </a:t>
            </a:r>
            <a:r>
              <a:rPr lang="ru-RU" dirty="0" err="1"/>
              <a:t>виводи</a:t>
            </a:r>
            <a:r>
              <a:rPr lang="ru-RU" dirty="0"/>
              <a:t>: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2407" y="5134121"/>
            <a:ext cx="1038225" cy="6858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6868282" y="6089302"/>
            <a:ext cx="3901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де ρ – </a:t>
            </a:r>
            <a:r>
              <a:rPr lang="ru-RU" dirty="0" err="1"/>
              <a:t>питомий</a:t>
            </a:r>
            <a:r>
              <a:rPr lang="ru-RU" dirty="0"/>
              <a:t> </a:t>
            </a:r>
            <a:r>
              <a:rPr lang="ru-RU" dirty="0" err="1"/>
              <a:t>об’ємний</a:t>
            </a:r>
            <a:r>
              <a:rPr lang="ru-RU" dirty="0"/>
              <a:t> </a:t>
            </a:r>
            <a:r>
              <a:rPr lang="ru-RU" dirty="0" err="1"/>
              <a:t>опір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30290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38880" y="81447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Тонкоплівковий</a:t>
            </a:r>
            <a:r>
              <a:rPr lang="ru-RU" dirty="0"/>
              <a:t> конденсатор (рис. 1.2, в)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елемент</a:t>
            </a:r>
            <a:r>
              <a:rPr lang="ru-RU" dirty="0"/>
              <a:t> </a:t>
            </a:r>
            <a:r>
              <a:rPr lang="ru-RU" dirty="0" err="1"/>
              <a:t>мікросхеми</a:t>
            </a:r>
            <a:r>
              <a:rPr lang="ru-RU" dirty="0"/>
              <a:t>,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накопичувати</a:t>
            </a:r>
            <a:r>
              <a:rPr lang="ru-RU" dirty="0"/>
              <a:t> </a:t>
            </a:r>
            <a:r>
              <a:rPr lang="ru-RU" dirty="0" err="1"/>
              <a:t>електричний</a:t>
            </a:r>
            <a:r>
              <a:rPr lang="ru-RU" dirty="0"/>
              <a:t> заряд,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плоску</a:t>
            </a:r>
            <a:r>
              <a:rPr lang="ru-RU" dirty="0"/>
              <a:t> </a:t>
            </a:r>
            <a:r>
              <a:rPr lang="ru-RU" dirty="0" err="1"/>
              <a:t>тришарову</a:t>
            </a:r>
            <a:r>
              <a:rPr lang="ru-RU" dirty="0"/>
              <a:t> структуру,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шару </a:t>
            </a:r>
            <a:r>
              <a:rPr lang="ru-RU" dirty="0" err="1"/>
              <a:t>діелектрика</a:t>
            </a:r>
            <a:r>
              <a:rPr lang="ru-RU" dirty="0"/>
              <a:t>, </a:t>
            </a:r>
            <a:r>
              <a:rPr lang="ru-RU" dirty="0" err="1"/>
              <a:t>розташованого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металевими</a:t>
            </a:r>
            <a:r>
              <a:rPr lang="ru-RU" dirty="0"/>
              <a:t> шарами – </a:t>
            </a:r>
            <a:r>
              <a:rPr lang="ru-RU" dirty="0" err="1"/>
              <a:t>електродами</a:t>
            </a:r>
            <a:r>
              <a:rPr lang="ru-RU" dirty="0"/>
              <a:t> (обкладками). </a:t>
            </a:r>
            <a:r>
              <a:rPr lang="ru-RU" dirty="0" err="1"/>
              <a:t>Питома</a:t>
            </a:r>
            <a:r>
              <a:rPr lang="ru-RU" dirty="0"/>
              <a:t> </a:t>
            </a:r>
            <a:r>
              <a:rPr lang="ru-RU" dirty="0" err="1"/>
              <a:t>ємність</a:t>
            </a:r>
            <a:r>
              <a:rPr lang="ru-RU" dirty="0"/>
              <a:t> (Ф/м 2 ) плоского </a:t>
            </a:r>
            <a:r>
              <a:rPr lang="ru-RU" dirty="0" err="1"/>
              <a:t>плівкового</a:t>
            </a:r>
            <a:r>
              <a:rPr lang="ru-RU" dirty="0"/>
              <a:t> конденсатора: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2870" y="2805112"/>
            <a:ext cx="1866900" cy="6381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738880" y="3658323"/>
            <a:ext cx="77317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en-US" dirty="0"/>
              <a:t>d</a:t>
            </a:r>
            <a:r>
              <a:rPr lang="ru-RU" sz="1200" dirty="0"/>
              <a:t>Д</a:t>
            </a:r>
            <a:r>
              <a:rPr lang="ru-RU" dirty="0"/>
              <a:t> – </a:t>
            </a:r>
            <a:r>
              <a:rPr lang="ru-RU" dirty="0" err="1"/>
              <a:t>товщина</a:t>
            </a:r>
            <a:r>
              <a:rPr lang="ru-RU" dirty="0"/>
              <a:t> шару </a:t>
            </a:r>
            <a:r>
              <a:rPr lang="ru-RU" dirty="0" err="1"/>
              <a:t>діелектрика</a:t>
            </a:r>
            <a:r>
              <a:rPr lang="ru-RU" dirty="0"/>
              <a:t>, </a:t>
            </a:r>
            <a:r>
              <a:rPr lang="en-US" dirty="0"/>
              <a:t>e – </a:t>
            </a:r>
            <a:r>
              <a:rPr lang="ru-RU" dirty="0" err="1"/>
              <a:t>діелектрична</a:t>
            </a:r>
            <a:r>
              <a:rPr lang="ru-RU" dirty="0"/>
              <a:t> </a:t>
            </a:r>
            <a:r>
              <a:rPr lang="ru-RU" dirty="0" err="1"/>
              <a:t>проникність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Бажано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питома</a:t>
            </a:r>
            <a:r>
              <a:rPr lang="ru-RU" dirty="0"/>
              <a:t> </a:t>
            </a:r>
            <a:r>
              <a:rPr lang="ru-RU" dirty="0" err="1"/>
              <a:t>ємність</a:t>
            </a:r>
            <a:r>
              <a:rPr lang="ru-RU" dirty="0"/>
              <a:t> </a:t>
            </a:r>
            <a:r>
              <a:rPr lang="ru-RU" dirty="0" err="1"/>
              <a:t>плівкового</a:t>
            </a:r>
            <a:r>
              <a:rPr lang="ru-RU" dirty="0"/>
              <a:t> конденсатора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якнайбільшою</a:t>
            </a:r>
            <a:r>
              <a:rPr lang="ru-RU" dirty="0"/>
              <a:t>. Тому </a:t>
            </a:r>
            <a:r>
              <a:rPr lang="ru-RU" dirty="0" err="1"/>
              <a:t>вибирають</a:t>
            </a:r>
            <a:r>
              <a:rPr lang="ru-RU" dirty="0"/>
              <a:t> </a:t>
            </a:r>
            <a:r>
              <a:rPr lang="ru-RU" dirty="0" err="1"/>
              <a:t>діелектрик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 великою </a:t>
            </a:r>
            <a:r>
              <a:rPr lang="ru-RU" dirty="0" err="1"/>
              <a:t>діелектричною</a:t>
            </a:r>
            <a:r>
              <a:rPr lang="ru-RU" dirty="0"/>
              <a:t> </a:t>
            </a:r>
            <a:r>
              <a:rPr lang="ru-RU" dirty="0" err="1"/>
              <a:t>проникністю</a:t>
            </a:r>
            <a:r>
              <a:rPr lang="ru-RU" dirty="0"/>
              <a:t> </a:t>
            </a:r>
            <a:r>
              <a:rPr lang="en-US" dirty="0"/>
              <a:t>e, </a:t>
            </a:r>
            <a:r>
              <a:rPr lang="ru-RU" dirty="0"/>
              <a:t>і </a:t>
            </a:r>
            <a:r>
              <a:rPr lang="ru-RU" dirty="0" err="1"/>
              <a:t>прагнуть</a:t>
            </a:r>
            <a:r>
              <a:rPr lang="ru-RU" dirty="0"/>
              <a:t> </a:t>
            </a:r>
            <a:r>
              <a:rPr lang="ru-RU" dirty="0" err="1"/>
              <a:t>зменшити</a:t>
            </a:r>
            <a:r>
              <a:rPr lang="ru-RU" dirty="0"/>
              <a:t> </a:t>
            </a:r>
            <a:r>
              <a:rPr lang="ru-RU" dirty="0" err="1"/>
              <a:t>товщину</a:t>
            </a:r>
            <a:r>
              <a:rPr lang="ru-RU" dirty="0"/>
              <a:t> </a:t>
            </a:r>
            <a:r>
              <a:rPr lang="en-US" dirty="0"/>
              <a:t>d</a:t>
            </a:r>
            <a:r>
              <a:rPr lang="ru-RU" dirty="0"/>
              <a:t>Д </a:t>
            </a:r>
            <a:r>
              <a:rPr lang="ru-RU" dirty="0" err="1"/>
              <a:t>плівки</a:t>
            </a:r>
            <a:r>
              <a:rPr lang="ru-RU" dirty="0"/>
              <a:t> з </a:t>
            </a:r>
            <a:r>
              <a:rPr lang="ru-RU" dirty="0" err="1"/>
              <a:t>нього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не можна </a:t>
            </a:r>
            <a:r>
              <a:rPr lang="ru-RU" dirty="0" err="1"/>
              <a:t>змінювати</a:t>
            </a:r>
            <a:r>
              <a:rPr lang="ru-RU" dirty="0"/>
              <a:t> в широких межах.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використовуваних</a:t>
            </a:r>
            <a:r>
              <a:rPr lang="ru-RU" dirty="0"/>
              <a:t> у </a:t>
            </a:r>
            <a:r>
              <a:rPr lang="ru-RU" dirty="0" err="1"/>
              <a:t>тонкоплівковій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діелектриків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en-US" dirty="0"/>
              <a:t>e </a:t>
            </a:r>
            <a:r>
              <a:rPr lang="ru-RU" dirty="0"/>
              <a:t>від 3 до 1000.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товщина</a:t>
            </a:r>
            <a:r>
              <a:rPr lang="ru-RU" dirty="0"/>
              <a:t> </a:t>
            </a:r>
            <a:r>
              <a:rPr lang="ru-RU" dirty="0" err="1"/>
              <a:t>одержуваних</a:t>
            </a:r>
            <a:r>
              <a:rPr lang="ru-RU" dirty="0"/>
              <a:t> </a:t>
            </a:r>
            <a:r>
              <a:rPr lang="ru-RU" dirty="0" err="1"/>
              <a:t>діелектричних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0,3 мкм. Основною </a:t>
            </a:r>
            <a:r>
              <a:rPr lang="ru-RU" dirty="0" err="1"/>
              <a:t>технологічною</a:t>
            </a:r>
            <a:r>
              <a:rPr lang="ru-RU" dirty="0"/>
              <a:t> задачею при </a:t>
            </a:r>
            <a:r>
              <a:rPr lang="ru-RU" dirty="0" err="1"/>
              <a:t>виготовленні</a:t>
            </a:r>
            <a:r>
              <a:rPr lang="ru-RU" dirty="0"/>
              <a:t> </a:t>
            </a:r>
            <a:r>
              <a:rPr lang="ru-RU" dirty="0" err="1"/>
              <a:t>плівкових</a:t>
            </a:r>
            <a:r>
              <a:rPr lang="ru-RU" dirty="0"/>
              <a:t> </a:t>
            </a:r>
            <a:r>
              <a:rPr lang="ru-RU" dirty="0" err="1"/>
              <a:t>конденсаторів</a:t>
            </a:r>
            <a:r>
              <a:rPr lang="ru-RU" dirty="0"/>
              <a:t> є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тонких </a:t>
            </a:r>
            <a:r>
              <a:rPr lang="ru-RU" dirty="0" err="1"/>
              <a:t>діелектричних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</a:t>
            </a:r>
            <a:r>
              <a:rPr lang="ru-RU" dirty="0" err="1"/>
              <a:t>мінімальної</a:t>
            </a:r>
            <a:r>
              <a:rPr lang="ru-RU" dirty="0"/>
              <a:t> </a:t>
            </a:r>
            <a:r>
              <a:rPr lang="ru-RU" dirty="0" err="1"/>
              <a:t>пористості</a:t>
            </a:r>
            <a:r>
              <a:rPr lang="ru-RU" dirty="0"/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2667338"/>
            <a:ext cx="350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Найбільш</a:t>
            </a:r>
            <a:r>
              <a:rPr lang="ru-RU" dirty="0"/>
              <a:t> часто як </a:t>
            </a:r>
            <a:r>
              <a:rPr lang="ru-RU" dirty="0" err="1"/>
              <a:t>діелектрик</a:t>
            </a:r>
            <a:r>
              <a:rPr lang="ru-RU" dirty="0"/>
              <a:t> у </a:t>
            </a:r>
            <a:r>
              <a:rPr lang="ru-RU" dirty="0" err="1"/>
              <a:t>тонкоплівкових</a:t>
            </a:r>
            <a:r>
              <a:rPr lang="ru-RU" dirty="0"/>
              <a:t> конденсаторах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оксидів</a:t>
            </a:r>
            <a:r>
              <a:rPr lang="ru-RU" dirty="0"/>
              <a:t> </a:t>
            </a:r>
            <a:r>
              <a:rPr lang="ru-RU" dirty="0" err="1"/>
              <a:t>кремнію</a:t>
            </a:r>
            <a:r>
              <a:rPr lang="ru-RU" dirty="0"/>
              <a:t> </a:t>
            </a:r>
            <a:r>
              <a:rPr lang="en-US" dirty="0"/>
              <a:t>SiO2 </a:t>
            </a:r>
            <a:r>
              <a:rPr lang="ru-RU" dirty="0"/>
              <a:t>і танталу </a:t>
            </a:r>
            <a:r>
              <a:rPr lang="en-US" dirty="0"/>
              <a:t>Ta2O5, </a:t>
            </a:r>
            <a:r>
              <a:rPr lang="ru-RU" dirty="0"/>
              <a:t>а в </a:t>
            </a:r>
            <a:r>
              <a:rPr lang="ru-RU" dirty="0" err="1"/>
              <a:t>якості</a:t>
            </a:r>
            <a:r>
              <a:rPr lang="ru-RU" dirty="0"/>
              <a:t> обкладок –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провідності.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золота, </a:t>
            </a:r>
            <a:r>
              <a:rPr lang="ru-RU" dirty="0" err="1"/>
              <a:t>срібла</a:t>
            </a:r>
            <a:r>
              <a:rPr lang="ru-RU" dirty="0"/>
              <a:t> і </a:t>
            </a:r>
            <a:r>
              <a:rPr lang="ru-RU" dirty="0" err="1"/>
              <a:t>міді</a:t>
            </a:r>
            <a:r>
              <a:rPr lang="ru-RU" dirty="0"/>
              <a:t> для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неприйнятні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атоми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рухливість</a:t>
            </a:r>
            <a:r>
              <a:rPr lang="ru-RU" dirty="0"/>
              <a:t> і, </a:t>
            </a:r>
            <a:r>
              <a:rPr lang="ru-RU" dirty="0" err="1"/>
              <a:t>проникаючи</a:t>
            </a:r>
            <a:r>
              <a:rPr lang="ru-RU" dirty="0"/>
              <a:t> в </a:t>
            </a:r>
            <a:r>
              <a:rPr lang="ru-RU" dirty="0" err="1"/>
              <a:t>діелектричну</a:t>
            </a:r>
            <a:r>
              <a:rPr lang="ru-RU" dirty="0"/>
              <a:t> </a:t>
            </a:r>
            <a:r>
              <a:rPr lang="ru-RU" dirty="0" err="1"/>
              <a:t>плівку</a:t>
            </a:r>
            <a:r>
              <a:rPr lang="ru-RU" dirty="0"/>
              <a:t>, </a:t>
            </a:r>
            <a:r>
              <a:rPr lang="ru-RU" dirty="0" err="1"/>
              <a:t>призводять</a:t>
            </a:r>
            <a:r>
              <a:rPr lang="ru-RU" dirty="0"/>
              <a:t> до </a:t>
            </a:r>
            <a:r>
              <a:rPr lang="ru-RU" dirty="0" err="1"/>
              <a:t>збоїв</a:t>
            </a:r>
            <a:r>
              <a:rPr lang="ru-RU" dirty="0"/>
              <a:t> у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конденсаторів</a:t>
            </a:r>
            <a:r>
              <a:rPr lang="ru-RU" dirty="0"/>
              <a:t>. </a:t>
            </a:r>
          </a:p>
        </p:txBody>
      </p:sp>
      <p:pic>
        <p:nvPicPr>
          <p:cNvPr id="2050" name="Picture 2" descr="200 шт. 0603 SMD конденсатор 22P 33P 47P 100P 220P 330P 1 нФ 470 НФ 0,1 НФ  10 нФ НФ мкФ 1 мкФ Ф НФ 10 мкФ Ф 22 мкФ - купить по выгодной цене |  AliExpres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6" t="30876" r="296" b="24012"/>
          <a:stretch/>
        </p:blipFill>
        <p:spPr bwMode="auto">
          <a:xfrm>
            <a:off x="0" y="572363"/>
            <a:ext cx="3429000" cy="206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277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20160" y="599390"/>
            <a:ext cx="7965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Контактні</a:t>
            </a:r>
            <a:r>
              <a:rPr lang="ru-RU" dirty="0"/>
              <a:t> площадки </a:t>
            </a:r>
            <a:r>
              <a:rPr lang="ru-RU" dirty="0" err="1"/>
              <a:t>плівкових</a:t>
            </a:r>
            <a:r>
              <a:rPr lang="ru-RU" dirty="0"/>
              <a:t> ІМС, як правило, є </a:t>
            </a:r>
            <a:r>
              <a:rPr lang="ru-RU" dirty="0" err="1"/>
              <a:t>продовженням</a:t>
            </a:r>
            <a:r>
              <a:rPr lang="ru-RU" dirty="0"/>
              <a:t> </a:t>
            </a:r>
            <a:r>
              <a:rPr lang="ru-RU" dirty="0" err="1"/>
              <a:t>з’єднуваних</a:t>
            </a:r>
            <a:r>
              <a:rPr lang="ru-RU" dirty="0"/>
              <a:t> </a:t>
            </a:r>
            <a:r>
              <a:rPr lang="ru-RU" dirty="0" err="1"/>
              <a:t>провідникових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(</a:t>
            </a:r>
            <a:r>
              <a:rPr lang="ru-RU" dirty="0" err="1"/>
              <a:t>міжз’єднань</a:t>
            </a:r>
            <a:r>
              <a:rPr lang="ru-RU" dirty="0"/>
              <a:t>) і </a:t>
            </a:r>
            <a:r>
              <a:rPr lang="ru-RU" dirty="0" err="1"/>
              <a:t>служать</a:t>
            </a:r>
            <a:r>
              <a:rPr lang="ru-RU" dirty="0"/>
              <a:t> для </a:t>
            </a:r>
            <a:r>
              <a:rPr lang="ru-RU" dirty="0" err="1"/>
              <a:t>припаювання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приварки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виводів</a:t>
            </a:r>
            <a:r>
              <a:rPr lang="ru-RU" dirty="0"/>
              <a:t> корпуса.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20160" y="1628706"/>
            <a:ext cx="79654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Підкладками</a:t>
            </a:r>
            <a:r>
              <a:rPr lang="ru-RU" dirty="0"/>
              <a:t> </a:t>
            </a:r>
            <a:r>
              <a:rPr lang="ru-RU" dirty="0" err="1"/>
              <a:t>плівкових</a:t>
            </a:r>
            <a:r>
              <a:rPr lang="ru-RU" dirty="0"/>
              <a:t> ІМС </a:t>
            </a:r>
            <a:r>
              <a:rPr lang="ru-RU" dirty="0" err="1"/>
              <a:t>служать</a:t>
            </a:r>
            <a:r>
              <a:rPr lang="ru-RU" dirty="0"/>
              <a:t> </a:t>
            </a:r>
            <a:r>
              <a:rPr lang="ru-RU" dirty="0" err="1"/>
              <a:t>плоскі</a:t>
            </a:r>
            <a:r>
              <a:rPr lang="ru-RU" dirty="0"/>
              <a:t> </a:t>
            </a:r>
            <a:r>
              <a:rPr lang="ru-RU" dirty="0" err="1"/>
              <a:t>прямокутні</a:t>
            </a:r>
            <a:r>
              <a:rPr lang="ru-RU" dirty="0"/>
              <a:t> </a:t>
            </a:r>
            <a:r>
              <a:rPr lang="ru-RU" dirty="0" err="1"/>
              <a:t>пластини</a:t>
            </a:r>
            <a:r>
              <a:rPr lang="ru-RU" dirty="0"/>
              <a:t> </a:t>
            </a:r>
            <a:r>
              <a:rPr lang="ru-RU" dirty="0" err="1"/>
              <a:t>діелектрика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48×60, 60×96, 96×120 і </a:t>
            </a:r>
            <a:r>
              <a:rPr lang="ru-RU" dirty="0" err="1"/>
              <a:t>товщину</a:t>
            </a:r>
            <a:r>
              <a:rPr lang="ru-RU" dirty="0"/>
              <a:t> від 0,6 до 1,6 мм. </a:t>
            </a:r>
            <a:r>
              <a:rPr lang="ru-RU" dirty="0" err="1"/>
              <a:t>Звичайно</a:t>
            </a:r>
            <a:r>
              <a:rPr lang="ru-RU" dirty="0"/>
              <a:t> на одну </a:t>
            </a:r>
            <a:r>
              <a:rPr lang="ru-RU" dirty="0" err="1"/>
              <a:t>підкладку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наносять</a:t>
            </a:r>
            <a:r>
              <a:rPr lang="ru-RU" dirty="0"/>
              <a:t> кілька </a:t>
            </a:r>
            <a:r>
              <a:rPr lang="ru-RU" dirty="0" err="1"/>
              <a:t>плівкових</a:t>
            </a:r>
            <a:r>
              <a:rPr lang="ru-RU" dirty="0"/>
              <a:t> </a:t>
            </a:r>
            <a:r>
              <a:rPr lang="ru-RU" dirty="0" err="1"/>
              <a:t>мікросхем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розрізають</a:t>
            </a:r>
            <a:r>
              <a:rPr lang="ru-RU" dirty="0"/>
              <a:t>. </a:t>
            </a:r>
            <a:r>
              <a:rPr lang="ru-RU" dirty="0" err="1"/>
              <a:t>Попередньо</a:t>
            </a:r>
            <a:r>
              <a:rPr lang="ru-RU" dirty="0"/>
              <a:t> </a:t>
            </a:r>
            <a:r>
              <a:rPr lang="ru-RU" dirty="0" err="1"/>
              <a:t>підкладки</a:t>
            </a:r>
            <a:r>
              <a:rPr lang="ru-RU" dirty="0"/>
              <a:t> </a:t>
            </a:r>
            <a:r>
              <a:rPr lang="ru-RU" dirty="0" err="1"/>
              <a:t>ретельно</a:t>
            </a:r>
            <a:r>
              <a:rPr lang="ru-RU" dirty="0"/>
              <a:t> </a:t>
            </a:r>
            <a:r>
              <a:rPr lang="ru-RU" dirty="0" err="1"/>
              <a:t>шліфують</a:t>
            </a:r>
            <a:r>
              <a:rPr lang="ru-RU" dirty="0"/>
              <a:t> і </a:t>
            </a:r>
            <a:r>
              <a:rPr lang="ru-RU" dirty="0" err="1"/>
              <a:t>полірують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подряпини</a:t>
            </a:r>
            <a:r>
              <a:rPr lang="ru-RU" dirty="0"/>
              <a:t> і </a:t>
            </a:r>
            <a:r>
              <a:rPr lang="ru-RU" dirty="0" err="1"/>
              <a:t>мікротріщини</a:t>
            </a:r>
            <a:r>
              <a:rPr lang="ru-RU" dirty="0"/>
              <a:t> на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нестабільність</a:t>
            </a:r>
            <a:r>
              <a:rPr lang="ru-RU" dirty="0"/>
              <a:t> </a:t>
            </a:r>
            <a:r>
              <a:rPr lang="ru-RU" dirty="0" err="1"/>
              <a:t>тонкоплівкових</a:t>
            </a:r>
            <a:r>
              <a:rPr lang="ru-RU" dirty="0"/>
              <a:t> </a:t>
            </a:r>
            <a:r>
              <a:rPr lang="ru-RU" dirty="0" err="1"/>
              <a:t>мікросхем</a:t>
            </a:r>
            <a:r>
              <a:rPr lang="ru-RU" dirty="0"/>
              <a:t>. </a:t>
            </a:r>
            <a:r>
              <a:rPr lang="ru-RU" dirty="0" err="1"/>
              <a:t>Матеріали</a:t>
            </a:r>
            <a:r>
              <a:rPr lang="ru-RU" dirty="0"/>
              <a:t>, з яких </a:t>
            </a:r>
            <a:r>
              <a:rPr lang="ru-RU" dirty="0" err="1"/>
              <a:t>виготовляють</a:t>
            </a:r>
            <a:r>
              <a:rPr lang="ru-RU" dirty="0"/>
              <a:t> </a:t>
            </a:r>
            <a:r>
              <a:rPr lang="ru-RU" dirty="0" err="1"/>
              <a:t>підкладки</a:t>
            </a:r>
            <a:r>
              <a:rPr lang="ru-RU" dirty="0"/>
              <a:t>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електричний</a:t>
            </a:r>
            <a:r>
              <a:rPr lang="ru-RU" dirty="0"/>
              <a:t> </a:t>
            </a:r>
            <a:r>
              <a:rPr lang="ru-RU" dirty="0" err="1"/>
              <a:t>опір</a:t>
            </a:r>
            <a:r>
              <a:rPr lang="ru-RU" dirty="0"/>
              <a:t> і </a:t>
            </a:r>
            <a:r>
              <a:rPr lang="ru-RU" dirty="0" err="1"/>
              <a:t>теплопровідність</a:t>
            </a:r>
            <a:r>
              <a:rPr lang="ru-RU" dirty="0"/>
              <a:t>, </a:t>
            </a:r>
            <a:r>
              <a:rPr lang="ru-RU" dirty="0" err="1"/>
              <a:t>термостійкість</a:t>
            </a:r>
            <a:r>
              <a:rPr lang="ru-RU" dirty="0"/>
              <a:t> до 500–600°С, малу </a:t>
            </a:r>
            <a:r>
              <a:rPr lang="ru-RU" dirty="0" err="1"/>
              <a:t>діелектричну</a:t>
            </a:r>
            <a:r>
              <a:rPr lang="ru-RU" dirty="0"/>
              <a:t> </a:t>
            </a:r>
            <a:r>
              <a:rPr lang="ru-RU" dirty="0" err="1"/>
              <a:t>проникність</a:t>
            </a:r>
            <a:r>
              <a:rPr lang="ru-RU" dirty="0"/>
              <a:t>, </a:t>
            </a:r>
            <a:r>
              <a:rPr lang="ru-RU" dirty="0" err="1"/>
              <a:t>достатню</a:t>
            </a:r>
            <a:r>
              <a:rPr lang="ru-RU" dirty="0"/>
              <a:t> </a:t>
            </a:r>
            <a:r>
              <a:rPr lang="ru-RU" dirty="0" err="1"/>
              <a:t>механічну</a:t>
            </a:r>
            <a:r>
              <a:rPr lang="ru-RU" dirty="0"/>
              <a:t> </a:t>
            </a:r>
            <a:r>
              <a:rPr lang="ru-RU" dirty="0" err="1"/>
              <a:t>міцність</a:t>
            </a:r>
            <a:r>
              <a:rPr lang="ru-RU" dirty="0"/>
              <a:t> і </a:t>
            </a:r>
            <a:r>
              <a:rPr lang="ru-RU" dirty="0" err="1"/>
              <a:t>стабільність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95040" y="4397603"/>
            <a:ext cx="80467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Гібридні</a:t>
            </a:r>
            <a:r>
              <a:rPr lang="ru-RU" dirty="0"/>
              <a:t> ІМС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тонкоплівкові</a:t>
            </a:r>
            <a:r>
              <a:rPr lang="ru-RU" dirty="0"/>
              <a:t> </a:t>
            </a:r>
            <a:r>
              <a:rPr lang="ru-RU" dirty="0" err="1"/>
              <a:t>мікросхеми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з </a:t>
            </a:r>
            <a:r>
              <a:rPr lang="ru-RU" dirty="0" err="1"/>
              <a:t>пасивних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(</a:t>
            </a:r>
            <a:r>
              <a:rPr lang="ru-RU" dirty="0" err="1"/>
              <a:t>резисторів</a:t>
            </a:r>
            <a:r>
              <a:rPr lang="ru-RU" dirty="0"/>
              <a:t>, </a:t>
            </a:r>
            <a:r>
              <a:rPr lang="ru-RU" dirty="0" err="1"/>
              <a:t>конденсаторів</a:t>
            </a:r>
            <a:r>
              <a:rPr lang="ru-RU" dirty="0"/>
              <a:t>, </a:t>
            </a:r>
            <a:r>
              <a:rPr lang="ru-RU" dirty="0" err="1"/>
              <a:t>контактних</a:t>
            </a:r>
            <a:r>
              <a:rPr lang="ru-RU" dirty="0"/>
              <a:t> площадок) і </a:t>
            </a:r>
            <a:r>
              <a:rPr lang="ru-RU" dirty="0" err="1"/>
              <a:t>дискретних</a:t>
            </a:r>
            <a:r>
              <a:rPr lang="ru-RU" dirty="0"/>
              <a:t>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(</a:t>
            </a:r>
            <a:r>
              <a:rPr lang="ru-RU" dirty="0" err="1"/>
              <a:t>діодів</a:t>
            </a:r>
            <a:r>
              <a:rPr lang="ru-RU" dirty="0"/>
              <a:t>, </a:t>
            </a:r>
            <a:r>
              <a:rPr lang="ru-RU" dirty="0" err="1"/>
              <a:t>транзисторів</a:t>
            </a:r>
            <a:r>
              <a:rPr lang="ru-RU" dirty="0"/>
              <a:t>). </a:t>
            </a:r>
            <a:r>
              <a:rPr lang="ru-RU" dirty="0" err="1"/>
              <a:t>Гібридна</a:t>
            </a:r>
            <a:r>
              <a:rPr lang="ru-RU" dirty="0"/>
              <a:t> ІМС, показана на рис. 1.3,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діелектричну</a:t>
            </a:r>
            <a:r>
              <a:rPr lang="ru-RU" dirty="0"/>
              <a:t> </a:t>
            </a:r>
            <a:r>
              <a:rPr lang="ru-RU" dirty="0" err="1"/>
              <a:t>підкладку</a:t>
            </a:r>
            <a:r>
              <a:rPr lang="ru-RU" dirty="0"/>
              <a:t> з </a:t>
            </a:r>
            <a:r>
              <a:rPr lang="ru-RU" dirty="0" err="1"/>
              <a:t>нанесеними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плівковими</a:t>
            </a:r>
            <a:r>
              <a:rPr lang="ru-RU" dirty="0"/>
              <a:t> конденсаторами і резисторами і </a:t>
            </a:r>
            <a:r>
              <a:rPr lang="ru-RU" dirty="0" err="1" smtClean="0"/>
              <a:t>приєднаним</a:t>
            </a:r>
            <a:r>
              <a:rPr lang="ru-RU" dirty="0"/>
              <a:t> транзистором, база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з’єднана</a:t>
            </a:r>
            <a:r>
              <a:rPr lang="ru-RU" dirty="0"/>
              <a:t> з </a:t>
            </a:r>
            <a:r>
              <a:rPr lang="ru-RU" dirty="0" err="1"/>
              <a:t>верхньою</a:t>
            </a:r>
            <a:r>
              <a:rPr lang="ru-RU" dirty="0"/>
              <a:t> </a:t>
            </a:r>
            <a:r>
              <a:rPr lang="ru-RU" dirty="0" err="1"/>
              <a:t>обкладкою</a:t>
            </a:r>
            <a:r>
              <a:rPr lang="ru-RU" dirty="0"/>
              <a:t> конденсатора шиною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тонкого дротика.</a:t>
            </a:r>
          </a:p>
        </p:txBody>
      </p:sp>
      <p:pic>
        <p:nvPicPr>
          <p:cNvPr id="7" name="Рисунок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174"/>
            <a:ext cx="3642043" cy="165926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101600" y="2717076"/>
            <a:ext cx="32410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Структура </a:t>
            </a:r>
            <a:r>
              <a:rPr lang="ru-RU" dirty="0" err="1"/>
              <a:t>плівкової</a:t>
            </a:r>
            <a:r>
              <a:rPr lang="ru-RU" dirty="0"/>
              <a:t> </a:t>
            </a:r>
            <a:r>
              <a:rPr lang="ru-RU" dirty="0" err="1"/>
              <a:t>гібридної</a:t>
            </a:r>
            <a:r>
              <a:rPr lang="ru-RU" dirty="0"/>
              <a:t> ІМС: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, 2 – </a:t>
            </a:r>
            <a:r>
              <a:rPr lang="ru-RU" dirty="0" err="1"/>
              <a:t>нижній</a:t>
            </a:r>
            <a:r>
              <a:rPr lang="ru-RU" dirty="0"/>
              <a:t> і </a:t>
            </a:r>
            <a:r>
              <a:rPr lang="ru-RU" dirty="0" err="1"/>
              <a:t>верхній</a:t>
            </a:r>
            <a:r>
              <a:rPr lang="ru-RU" dirty="0"/>
              <a:t> </a:t>
            </a:r>
            <a:r>
              <a:rPr lang="ru-RU" dirty="0" err="1"/>
              <a:t>електроди</a:t>
            </a:r>
            <a:r>
              <a:rPr lang="ru-RU" dirty="0"/>
              <a:t> конденсатора, 3 – шар </a:t>
            </a:r>
            <a:r>
              <a:rPr lang="ru-RU" dirty="0" err="1"/>
              <a:t>діелектрика</a:t>
            </a:r>
            <a:r>
              <a:rPr lang="ru-RU" dirty="0"/>
              <a:t>, 4 – </a:t>
            </a:r>
            <a:r>
              <a:rPr lang="ru-RU" dirty="0" err="1"/>
              <a:t>дротова</a:t>
            </a:r>
            <a:r>
              <a:rPr lang="ru-RU" dirty="0"/>
              <a:t> </a:t>
            </a:r>
            <a:r>
              <a:rPr lang="ru-RU" dirty="0" err="1"/>
              <a:t>сполучна</a:t>
            </a:r>
            <a:r>
              <a:rPr lang="ru-RU" dirty="0"/>
              <a:t> шина, 5 – </a:t>
            </a:r>
            <a:r>
              <a:rPr lang="ru-RU" dirty="0" err="1"/>
              <a:t>начіпний</a:t>
            </a:r>
            <a:r>
              <a:rPr lang="ru-RU" dirty="0"/>
              <a:t> транзистор, 6 – </a:t>
            </a:r>
            <a:r>
              <a:rPr lang="ru-RU" dirty="0" err="1"/>
              <a:t>плівковий</a:t>
            </a:r>
            <a:r>
              <a:rPr lang="ru-RU" dirty="0"/>
              <a:t> резистор, 7 – </a:t>
            </a:r>
            <a:r>
              <a:rPr lang="ru-RU" dirty="0" err="1"/>
              <a:t>контактний</a:t>
            </a:r>
            <a:r>
              <a:rPr lang="ru-RU" dirty="0"/>
              <a:t> </a:t>
            </a:r>
            <a:r>
              <a:rPr lang="ru-RU" dirty="0" err="1"/>
              <a:t>вивід</a:t>
            </a:r>
            <a:r>
              <a:rPr lang="ru-RU" dirty="0"/>
              <a:t>, 8 – </a:t>
            </a:r>
            <a:r>
              <a:rPr lang="ru-RU" dirty="0" err="1"/>
              <a:t>діелектрична</a:t>
            </a:r>
            <a:r>
              <a:rPr lang="ru-RU" dirty="0"/>
              <a:t> </a:t>
            </a:r>
            <a:r>
              <a:rPr lang="ru-RU" dirty="0" err="1"/>
              <a:t>підкладка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975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49040" y="409139"/>
            <a:ext cx="76403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напівпровідникових</a:t>
            </a:r>
            <a:r>
              <a:rPr lang="ru-RU" dirty="0"/>
              <a:t> ІМС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і </a:t>
            </a:r>
            <a:r>
              <a:rPr lang="ru-RU" dirty="0" err="1"/>
              <a:t>міжелементні</a:t>
            </a:r>
            <a:r>
              <a:rPr lang="ru-RU" dirty="0"/>
              <a:t> </a:t>
            </a:r>
            <a:r>
              <a:rPr lang="ru-RU" dirty="0" err="1"/>
              <a:t>з’єднання</a:t>
            </a:r>
            <a:r>
              <a:rPr lang="ru-RU" dirty="0"/>
              <a:t> </a:t>
            </a:r>
            <a:r>
              <a:rPr lang="ru-RU" dirty="0" err="1"/>
              <a:t>виконані</a:t>
            </a:r>
            <a:r>
              <a:rPr lang="ru-RU" dirty="0"/>
              <a:t> в </a:t>
            </a:r>
            <a:r>
              <a:rPr lang="ru-RU" dirty="0" err="1"/>
              <a:t>об’ємі</a:t>
            </a:r>
            <a:r>
              <a:rPr lang="ru-RU" dirty="0"/>
              <a:t> і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кристала</a:t>
            </a:r>
            <a:r>
              <a:rPr lang="ru-RU" dirty="0"/>
              <a:t> напівпровідника. </a:t>
            </a:r>
            <a:r>
              <a:rPr lang="ru-RU" dirty="0" err="1"/>
              <a:t>Напівпровідникові</a:t>
            </a:r>
            <a:r>
              <a:rPr lang="ru-RU" dirty="0"/>
              <a:t> ІМС </a:t>
            </a:r>
            <a:r>
              <a:rPr lang="ru-RU" dirty="0" err="1"/>
              <a:t>являють</a:t>
            </a:r>
            <a:r>
              <a:rPr lang="ru-RU" dirty="0"/>
              <a:t> собою плоский </a:t>
            </a:r>
            <a:r>
              <a:rPr lang="ru-RU" dirty="0" err="1"/>
              <a:t>кристал</a:t>
            </a:r>
            <a:r>
              <a:rPr lang="ru-RU" dirty="0"/>
              <a:t> напівпровідника (</a:t>
            </a:r>
            <a:r>
              <a:rPr lang="ru-RU" dirty="0" err="1"/>
              <a:t>підкладка</a:t>
            </a:r>
            <a:r>
              <a:rPr lang="ru-RU" dirty="0"/>
              <a:t>), у </a:t>
            </a:r>
            <a:r>
              <a:rPr lang="ru-RU" dirty="0" err="1"/>
              <a:t>поверхневому</a:t>
            </a:r>
            <a:r>
              <a:rPr lang="ru-RU" dirty="0"/>
              <a:t> </a:t>
            </a:r>
            <a:r>
              <a:rPr lang="ru-RU" dirty="0" err="1"/>
              <a:t>шарі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технологічними</a:t>
            </a:r>
            <a:r>
              <a:rPr lang="ru-RU" dirty="0"/>
              <a:t> </a:t>
            </a:r>
            <a:r>
              <a:rPr lang="ru-RU" dirty="0" err="1"/>
              <a:t>прийомами</a:t>
            </a:r>
            <a:r>
              <a:rPr lang="ru-RU" dirty="0"/>
              <a:t> </a:t>
            </a:r>
            <a:r>
              <a:rPr lang="ru-RU" dirty="0" err="1"/>
              <a:t>сформовані</a:t>
            </a:r>
            <a:r>
              <a:rPr lang="ru-RU" dirty="0"/>
              <a:t> </a:t>
            </a:r>
            <a:r>
              <a:rPr lang="ru-RU" dirty="0" err="1"/>
              <a:t>еквівалентні</a:t>
            </a:r>
            <a:r>
              <a:rPr lang="ru-RU" dirty="0"/>
              <a:t> </a:t>
            </a:r>
            <a:r>
              <a:rPr lang="ru-RU" dirty="0" err="1"/>
              <a:t>елементам</a:t>
            </a:r>
            <a:r>
              <a:rPr lang="ru-RU" dirty="0"/>
              <a:t> </a:t>
            </a:r>
            <a:r>
              <a:rPr lang="ru-RU" dirty="0" err="1"/>
              <a:t>електричної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локальні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(</a:t>
            </a:r>
            <a:r>
              <a:rPr lang="ru-RU" dirty="0" err="1"/>
              <a:t>діоди</a:t>
            </a:r>
            <a:r>
              <a:rPr lang="ru-RU" dirty="0"/>
              <a:t>, </a:t>
            </a:r>
            <a:r>
              <a:rPr lang="ru-RU" dirty="0" err="1"/>
              <a:t>транзистори</a:t>
            </a:r>
            <a:r>
              <a:rPr lang="ru-RU" dirty="0"/>
              <a:t>, </a:t>
            </a:r>
            <a:r>
              <a:rPr lang="ru-RU" dirty="0" err="1"/>
              <a:t>конденсатори</a:t>
            </a:r>
            <a:r>
              <a:rPr lang="ru-RU" dirty="0"/>
              <a:t>, </a:t>
            </a:r>
            <a:r>
              <a:rPr lang="ru-RU" dirty="0" err="1"/>
              <a:t>резистори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.), </a:t>
            </a:r>
            <a:r>
              <a:rPr lang="ru-RU" dirty="0" err="1"/>
              <a:t>об’єднані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плівковими</a:t>
            </a:r>
            <a:r>
              <a:rPr lang="ru-RU" dirty="0"/>
              <a:t> </a:t>
            </a:r>
            <a:r>
              <a:rPr lang="ru-RU" dirty="0" err="1"/>
              <a:t>металевими</a:t>
            </a:r>
            <a:r>
              <a:rPr lang="ru-RU" dirty="0"/>
              <a:t> </a:t>
            </a:r>
            <a:r>
              <a:rPr lang="ru-RU" dirty="0" err="1"/>
              <a:t>з’єднаннями</a:t>
            </a:r>
            <a:r>
              <a:rPr lang="ru-RU" dirty="0"/>
              <a:t> (</a:t>
            </a:r>
            <a:r>
              <a:rPr lang="ru-RU" dirty="0" err="1"/>
              <a:t>міжз’єднаннями</a:t>
            </a:r>
            <a:r>
              <a:rPr lang="ru-RU" dirty="0"/>
              <a:t>).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21200" y="2621895"/>
            <a:ext cx="72440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підкладок</a:t>
            </a:r>
            <a:r>
              <a:rPr lang="ru-RU" dirty="0"/>
              <a:t> </a:t>
            </a:r>
            <a:r>
              <a:rPr lang="ru-RU" dirty="0" err="1"/>
              <a:t>напівпровідникових</a:t>
            </a:r>
            <a:r>
              <a:rPr lang="ru-RU" dirty="0"/>
              <a:t> ІМС </a:t>
            </a:r>
            <a:r>
              <a:rPr lang="ru-RU" dirty="0" err="1"/>
              <a:t>служать</a:t>
            </a:r>
            <a:r>
              <a:rPr lang="ru-RU" dirty="0"/>
              <a:t> </a:t>
            </a:r>
            <a:r>
              <a:rPr lang="ru-RU" dirty="0" err="1"/>
              <a:t>круглі</a:t>
            </a:r>
            <a:r>
              <a:rPr lang="ru-RU" dirty="0"/>
              <a:t> </a:t>
            </a:r>
            <a:r>
              <a:rPr lang="ru-RU" dirty="0" err="1"/>
              <a:t>пластини</a:t>
            </a:r>
            <a:r>
              <a:rPr lang="ru-RU" dirty="0"/>
              <a:t> </a:t>
            </a:r>
            <a:r>
              <a:rPr lang="ru-RU" dirty="0" err="1"/>
              <a:t>кремнію</a:t>
            </a:r>
            <a:r>
              <a:rPr lang="ru-RU" dirty="0"/>
              <a:t>, </a:t>
            </a:r>
            <a:r>
              <a:rPr lang="ru-RU" dirty="0" err="1"/>
              <a:t>германію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арсеніду</a:t>
            </a:r>
            <a:r>
              <a:rPr lang="ru-RU" dirty="0"/>
              <a:t> </a:t>
            </a:r>
            <a:r>
              <a:rPr lang="ru-RU" dirty="0" err="1"/>
              <a:t>галію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діаметр</a:t>
            </a:r>
            <a:r>
              <a:rPr lang="ru-RU" dirty="0"/>
              <a:t> 60–150 мм і </a:t>
            </a:r>
            <a:r>
              <a:rPr lang="ru-RU" dirty="0" err="1"/>
              <a:t>товщину</a:t>
            </a:r>
            <a:r>
              <a:rPr lang="ru-RU" dirty="0"/>
              <a:t> 0,2–0,4 мм.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2296" y="2803326"/>
            <a:ext cx="4353136" cy="371634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52400" y="1421566"/>
            <a:ext cx="2733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Групова</a:t>
            </a:r>
            <a:r>
              <a:rPr lang="ru-RU" dirty="0"/>
              <a:t> </a:t>
            </a:r>
            <a:r>
              <a:rPr lang="ru-RU" dirty="0" err="1"/>
              <a:t>кремнієва</a:t>
            </a:r>
            <a:r>
              <a:rPr lang="ru-RU" dirty="0"/>
              <a:t> пластина: 1 – </a:t>
            </a:r>
            <a:r>
              <a:rPr lang="ru-RU" dirty="0" err="1"/>
              <a:t>базовий</a:t>
            </a:r>
            <a:r>
              <a:rPr lang="ru-RU" dirty="0"/>
              <a:t> </a:t>
            </a:r>
            <a:r>
              <a:rPr lang="ru-RU" dirty="0" err="1"/>
              <a:t>зріз</a:t>
            </a:r>
            <a:r>
              <a:rPr lang="ru-RU" dirty="0"/>
              <a:t>, 2 –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кристали</a:t>
            </a:r>
            <a:r>
              <a:rPr lang="ru-RU" dirty="0"/>
              <a:t> (</a:t>
            </a:r>
            <a:r>
              <a:rPr lang="ru-RU" dirty="0" err="1"/>
              <a:t>чіпи</a:t>
            </a:r>
            <a:r>
              <a:rPr lang="ru-RU" dirty="0"/>
              <a:t>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21200" y="3667779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Напівпровідникова</a:t>
            </a:r>
            <a:r>
              <a:rPr lang="ru-RU" dirty="0"/>
              <a:t> </a:t>
            </a:r>
            <a:r>
              <a:rPr lang="ru-RU" dirty="0" err="1"/>
              <a:t>підкладка</a:t>
            </a:r>
            <a:r>
              <a:rPr lang="ru-RU" dirty="0"/>
              <a:t> є </a:t>
            </a:r>
            <a:r>
              <a:rPr lang="ru-RU" dirty="0" err="1"/>
              <a:t>груповою</a:t>
            </a:r>
            <a:r>
              <a:rPr lang="ru-RU" dirty="0"/>
              <a:t> </a:t>
            </a:r>
            <a:r>
              <a:rPr lang="ru-RU" dirty="0" err="1"/>
              <a:t>заготовкою</a:t>
            </a:r>
            <a:r>
              <a:rPr lang="ru-RU" dirty="0"/>
              <a:t> (рис. 1.4), на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виготовляють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ІМС.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розрізають</a:t>
            </a:r>
            <a:r>
              <a:rPr lang="ru-RU" dirty="0"/>
              <a:t> на </a:t>
            </a:r>
            <a:r>
              <a:rPr lang="ru-RU" dirty="0" err="1"/>
              <a:t>частини</a:t>
            </a:r>
            <a:r>
              <a:rPr lang="ru-RU" dirty="0"/>
              <a:t> – </a:t>
            </a:r>
            <a:r>
              <a:rPr lang="ru-RU" dirty="0" err="1"/>
              <a:t>кристали</a:t>
            </a:r>
            <a:r>
              <a:rPr lang="ru-RU" dirty="0"/>
              <a:t> 2 (</a:t>
            </a:r>
            <a:r>
              <a:rPr lang="ru-RU" dirty="0" err="1"/>
              <a:t>чіпи</a:t>
            </a:r>
            <a:r>
              <a:rPr lang="ru-RU" dirty="0"/>
              <a:t>). </a:t>
            </a:r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кристалів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від 3 до 10 мм. </a:t>
            </a:r>
            <a:r>
              <a:rPr lang="ru-RU" dirty="0" err="1"/>
              <a:t>Базовий</a:t>
            </a:r>
            <a:r>
              <a:rPr lang="ru-RU" dirty="0"/>
              <a:t> </a:t>
            </a:r>
            <a:r>
              <a:rPr lang="ru-RU" dirty="0" err="1"/>
              <a:t>зріз</a:t>
            </a:r>
            <a:r>
              <a:rPr lang="ru-RU" dirty="0"/>
              <a:t> 1 </a:t>
            </a:r>
            <a:r>
              <a:rPr lang="ru-RU" dirty="0" err="1"/>
              <a:t>пластини</a:t>
            </a:r>
            <a:r>
              <a:rPr lang="ru-RU" dirty="0"/>
              <a:t> служить для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орієнтації</a:t>
            </a:r>
            <a:r>
              <a:rPr lang="ru-RU" dirty="0"/>
              <a:t> при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процесах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24737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768" y="550935"/>
            <a:ext cx="6842760" cy="462445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0" y="693893"/>
            <a:ext cx="34198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Структури</a:t>
            </a:r>
            <a:r>
              <a:rPr lang="ru-RU" sz="1600" dirty="0"/>
              <a:t> </a:t>
            </a:r>
            <a:r>
              <a:rPr lang="ru-RU" sz="1600" dirty="0" err="1"/>
              <a:t>елементів</a:t>
            </a:r>
            <a:r>
              <a:rPr lang="ru-RU" sz="1600" dirty="0"/>
              <a:t> </a:t>
            </a:r>
            <a:r>
              <a:rPr lang="ru-RU" sz="1600" dirty="0" err="1"/>
              <a:t>напівпровідникової</a:t>
            </a:r>
            <a:r>
              <a:rPr lang="ru-RU" sz="1600" dirty="0"/>
              <a:t> ІМС – транзистора, </a:t>
            </a:r>
            <a:r>
              <a:rPr lang="ru-RU" sz="1600" dirty="0" err="1"/>
              <a:t>діода</a:t>
            </a:r>
            <a:r>
              <a:rPr lang="ru-RU" sz="1600" dirty="0"/>
              <a:t>, резистора і конденсатора, </a:t>
            </a:r>
            <a:r>
              <a:rPr lang="ru-RU" sz="1600" dirty="0" err="1"/>
              <a:t>виготовлених</a:t>
            </a:r>
            <a:r>
              <a:rPr lang="ru-RU" sz="1600" dirty="0"/>
              <a:t> </a:t>
            </a:r>
            <a:r>
              <a:rPr lang="ru-RU" sz="1600" dirty="0" err="1"/>
              <a:t>відповідним</a:t>
            </a:r>
            <a:r>
              <a:rPr lang="ru-RU" sz="1600" dirty="0"/>
              <a:t> </a:t>
            </a:r>
            <a:r>
              <a:rPr lang="ru-RU" sz="1600" dirty="0" err="1"/>
              <a:t>легуванням</a:t>
            </a:r>
            <a:r>
              <a:rPr lang="ru-RU" sz="1600" dirty="0"/>
              <a:t> локальних </a:t>
            </a:r>
            <a:r>
              <a:rPr lang="ru-RU" sz="1600" dirty="0" err="1"/>
              <a:t>ділянок</a:t>
            </a:r>
            <a:r>
              <a:rPr lang="ru-RU" sz="1600" dirty="0"/>
              <a:t> напівпровідника методами </a:t>
            </a:r>
            <a:r>
              <a:rPr lang="ru-RU" sz="1600" dirty="0" err="1"/>
              <a:t>планарної</a:t>
            </a:r>
            <a:r>
              <a:rPr lang="ru-RU" sz="1600" dirty="0"/>
              <a:t> </a:t>
            </a:r>
            <a:r>
              <a:rPr lang="ru-RU" sz="1600" dirty="0" err="1"/>
              <a:t>технології</a:t>
            </a:r>
            <a:r>
              <a:rPr lang="ru-RU" sz="1600" dirty="0"/>
              <a:t>, </a:t>
            </a:r>
            <a:r>
              <a:rPr lang="ru-RU" sz="1600" dirty="0" err="1"/>
              <a:t>показані</a:t>
            </a:r>
            <a:r>
              <a:rPr lang="ru-RU" sz="1600" dirty="0"/>
              <a:t> на рис. 1.5, а-г. </a:t>
            </a:r>
            <a:r>
              <a:rPr lang="ru-RU" sz="1600" dirty="0" err="1"/>
              <a:t>Планарна</a:t>
            </a:r>
            <a:r>
              <a:rPr lang="ru-RU" sz="1600" dirty="0"/>
              <a:t> </a:t>
            </a:r>
            <a:r>
              <a:rPr lang="ru-RU" sz="1600" dirty="0" err="1"/>
              <a:t>технологія</a:t>
            </a:r>
            <a:r>
              <a:rPr lang="ru-RU" sz="1600" dirty="0"/>
              <a:t> </a:t>
            </a:r>
            <a:r>
              <a:rPr lang="ru-RU" sz="1600" dirty="0" err="1"/>
              <a:t>характеризується</a:t>
            </a:r>
            <a:r>
              <a:rPr lang="ru-RU" sz="1600" dirty="0"/>
              <a:t> </a:t>
            </a:r>
            <a:r>
              <a:rPr lang="ru-RU" sz="1600" dirty="0" err="1"/>
              <a:t>тим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усі</a:t>
            </a:r>
            <a:r>
              <a:rPr lang="ru-RU" sz="1600" dirty="0"/>
              <a:t> </a:t>
            </a:r>
            <a:r>
              <a:rPr lang="ru-RU" sz="1600" dirty="0" err="1"/>
              <a:t>виводи</a:t>
            </a:r>
            <a:r>
              <a:rPr lang="ru-RU" sz="1600" dirty="0"/>
              <a:t> </a:t>
            </a:r>
            <a:r>
              <a:rPr lang="ru-RU" sz="1600" dirty="0" err="1"/>
              <a:t>елементів</a:t>
            </a:r>
            <a:r>
              <a:rPr lang="ru-RU" sz="1600" dirty="0"/>
              <a:t> ІМС </a:t>
            </a:r>
            <a:r>
              <a:rPr lang="ru-RU" sz="1600" dirty="0" err="1"/>
              <a:t>розташовуються</a:t>
            </a:r>
            <a:r>
              <a:rPr lang="ru-RU" sz="1600" dirty="0"/>
              <a:t> в </a:t>
            </a:r>
            <a:r>
              <a:rPr lang="ru-RU" sz="1600" dirty="0" err="1"/>
              <a:t>одній</a:t>
            </a:r>
            <a:r>
              <a:rPr lang="ru-RU" sz="1600" dirty="0"/>
              <a:t> </a:t>
            </a:r>
            <a:r>
              <a:rPr lang="ru-RU" sz="1600" dirty="0" err="1"/>
              <a:t>площині</a:t>
            </a:r>
            <a:r>
              <a:rPr lang="ru-RU" sz="1600" dirty="0"/>
              <a:t> на </a:t>
            </a:r>
            <a:r>
              <a:rPr lang="ru-RU" sz="1600" dirty="0" err="1"/>
              <a:t>поверхні</a:t>
            </a:r>
            <a:r>
              <a:rPr lang="ru-RU" sz="1600" dirty="0"/>
              <a:t>, </a:t>
            </a:r>
            <a:r>
              <a:rPr lang="ru-RU" sz="1600" dirty="0" err="1"/>
              <a:t>одночасно</a:t>
            </a:r>
            <a:r>
              <a:rPr lang="ru-RU" sz="1600" dirty="0"/>
              <a:t> </a:t>
            </a:r>
            <a:r>
              <a:rPr lang="ru-RU" sz="1600" dirty="0" err="1"/>
              <a:t>з’єднуються</a:t>
            </a:r>
            <a:r>
              <a:rPr lang="ru-RU" sz="1600" dirty="0"/>
              <a:t> в </a:t>
            </a:r>
            <a:r>
              <a:rPr lang="ru-RU" sz="1600" dirty="0" err="1"/>
              <a:t>електричну</a:t>
            </a:r>
            <a:r>
              <a:rPr lang="ru-RU" sz="1600" dirty="0"/>
              <a:t> схему тонкими </a:t>
            </a:r>
            <a:r>
              <a:rPr lang="ru-RU" sz="1600" dirty="0" err="1"/>
              <a:t>плівковими</a:t>
            </a:r>
            <a:r>
              <a:rPr lang="ru-RU" sz="1600" dirty="0"/>
              <a:t> </a:t>
            </a:r>
            <a:r>
              <a:rPr lang="ru-RU" sz="1600" dirty="0" err="1"/>
              <a:t>міжз’єднаннями</a:t>
            </a:r>
            <a:r>
              <a:rPr lang="ru-RU" sz="1600" dirty="0"/>
              <a:t>. При </a:t>
            </a:r>
            <a:r>
              <a:rPr lang="ru-RU" sz="1600" dirty="0" err="1"/>
              <a:t>планарній</a:t>
            </a:r>
            <a:r>
              <a:rPr lang="ru-RU" sz="1600" dirty="0"/>
              <a:t> </a:t>
            </a:r>
            <a:r>
              <a:rPr lang="ru-RU" sz="1600" dirty="0" err="1"/>
              <a:t>технології</a:t>
            </a:r>
            <a:r>
              <a:rPr lang="ru-RU" sz="1600" dirty="0"/>
              <a:t> проводиться </a:t>
            </a:r>
            <a:r>
              <a:rPr lang="ru-RU" sz="1600" dirty="0" err="1"/>
              <a:t>групова</a:t>
            </a:r>
            <a:r>
              <a:rPr lang="ru-RU" sz="1600" dirty="0"/>
              <a:t> </a:t>
            </a:r>
            <a:r>
              <a:rPr lang="ru-RU" sz="1600" dirty="0" err="1"/>
              <a:t>обробка</a:t>
            </a:r>
            <a:r>
              <a:rPr lang="ru-RU" sz="1600" dirty="0"/>
              <a:t>, тобто </a:t>
            </a:r>
            <a:r>
              <a:rPr lang="ru-RU" sz="1600" dirty="0" err="1"/>
              <a:t>протягом</a:t>
            </a:r>
            <a:r>
              <a:rPr lang="ru-RU" sz="1600" dirty="0"/>
              <a:t> одного </a:t>
            </a:r>
            <a:r>
              <a:rPr lang="ru-RU" sz="1600" dirty="0" err="1"/>
              <a:t>технологічного</a:t>
            </a:r>
            <a:r>
              <a:rPr lang="ru-RU" sz="1600" dirty="0"/>
              <a:t> </a:t>
            </a:r>
            <a:r>
              <a:rPr lang="ru-RU" sz="1600" dirty="0" err="1"/>
              <a:t>процесу</a:t>
            </a:r>
            <a:r>
              <a:rPr lang="ru-RU" sz="1600" dirty="0"/>
              <a:t> на </a:t>
            </a:r>
            <a:r>
              <a:rPr lang="ru-RU" sz="1600" dirty="0" err="1"/>
              <a:t>підкладках</a:t>
            </a:r>
            <a:r>
              <a:rPr lang="ru-RU" sz="1600" dirty="0"/>
              <a:t> </a:t>
            </a:r>
            <a:r>
              <a:rPr lang="ru-RU" sz="1600" dirty="0" err="1"/>
              <a:t>одержують</a:t>
            </a:r>
            <a:r>
              <a:rPr lang="ru-RU" sz="1600" dirty="0"/>
              <a:t> </a:t>
            </a:r>
            <a:r>
              <a:rPr lang="ru-RU" sz="1600" dirty="0" err="1"/>
              <a:t>велику</a:t>
            </a:r>
            <a:r>
              <a:rPr lang="ru-RU" sz="1600" dirty="0"/>
              <a:t> </a:t>
            </a:r>
            <a:r>
              <a:rPr lang="ru-RU" sz="1600" dirty="0" err="1"/>
              <a:t>кількість</a:t>
            </a:r>
            <a:r>
              <a:rPr lang="ru-RU" sz="1600" dirty="0"/>
              <a:t> ІМС,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забезпечує</a:t>
            </a:r>
            <a:r>
              <a:rPr lang="ru-RU" sz="1600" dirty="0"/>
              <a:t> </a:t>
            </a:r>
            <a:r>
              <a:rPr lang="ru-RU" sz="1600" dirty="0" err="1"/>
              <a:t>високу</a:t>
            </a:r>
            <a:r>
              <a:rPr lang="ru-RU" sz="1600" dirty="0"/>
              <a:t> </a:t>
            </a:r>
            <a:r>
              <a:rPr lang="ru-RU" sz="1600" dirty="0" err="1"/>
              <a:t>технологічність</a:t>
            </a:r>
            <a:r>
              <a:rPr lang="ru-RU" sz="1600" dirty="0"/>
              <a:t> і </a:t>
            </a:r>
            <a:r>
              <a:rPr lang="ru-RU" sz="1600" dirty="0" err="1"/>
              <a:t>економічність</a:t>
            </a:r>
            <a:r>
              <a:rPr lang="ru-RU" sz="1600" dirty="0"/>
              <a:t>, а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дозволяє</a:t>
            </a:r>
            <a:r>
              <a:rPr lang="ru-RU" sz="1600" dirty="0"/>
              <a:t> </a:t>
            </a:r>
            <a:r>
              <a:rPr lang="ru-RU" sz="1600" dirty="0" err="1"/>
              <a:t>автоматизувати</a:t>
            </a:r>
            <a:r>
              <a:rPr lang="ru-RU" sz="1600" dirty="0"/>
              <a:t> </a:t>
            </a:r>
            <a:r>
              <a:rPr lang="ru-RU" sz="1600" dirty="0" err="1"/>
              <a:t>виробництво</a:t>
            </a:r>
            <a:r>
              <a:rPr lang="ru-RU" sz="1600" dirty="0"/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43062" y="150825"/>
            <a:ext cx="6164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СТРУКТУРИ ЕЛЕМЕНТІВ НАПІВПРОВІДНИКОВОЇ ІМС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10940" y="5175387"/>
            <a:ext cx="80848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 – транзистора, б – </a:t>
            </a:r>
            <a:r>
              <a:rPr lang="ru-RU" dirty="0" err="1"/>
              <a:t>діода</a:t>
            </a:r>
            <a:r>
              <a:rPr lang="ru-RU" dirty="0"/>
              <a:t>, в – резистора, г – конденсатора; 1 – </a:t>
            </a:r>
            <a:r>
              <a:rPr lang="ru-RU" dirty="0" err="1"/>
              <a:t>тонкоплівковий</a:t>
            </a:r>
            <a:r>
              <a:rPr lang="ru-RU" dirty="0"/>
              <a:t> контакт, 2 – шар </a:t>
            </a:r>
            <a:r>
              <a:rPr lang="ru-RU" dirty="0" err="1"/>
              <a:t>діелектрика</a:t>
            </a:r>
            <a:r>
              <a:rPr lang="ru-RU" dirty="0"/>
              <a:t>, 3 – </a:t>
            </a:r>
            <a:r>
              <a:rPr lang="ru-RU" dirty="0" err="1"/>
              <a:t>емітер</a:t>
            </a:r>
            <a:r>
              <a:rPr lang="ru-RU" dirty="0"/>
              <a:t>; 4 – база, 5 – </a:t>
            </a:r>
            <a:r>
              <a:rPr lang="ru-RU" dirty="0" err="1"/>
              <a:t>колектор</a:t>
            </a:r>
            <a:r>
              <a:rPr lang="ru-RU" dirty="0"/>
              <a:t>, 6 – катод, 7 – анод, 8 – </a:t>
            </a:r>
            <a:r>
              <a:rPr lang="ru-RU" dirty="0" err="1"/>
              <a:t>ізолюючий</a:t>
            </a:r>
            <a:r>
              <a:rPr lang="ru-RU" dirty="0"/>
              <a:t> шар; 9 – </a:t>
            </a:r>
            <a:r>
              <a:rPr lang="ru-RU" dirty="0" err="1"/>
              <a:t>резистивний</a:t>
            </a:r>
            <a:r>
              <a:rPr lang="ru-RU" dirty="0"/>
              <a:t> шар, 10 – </a:t>
            </a:r>
            <a:r>
              <a:rPr lang="ru-RU" dirty="0" err="1"/>
              <a:t>ізолюючий</a:t>
            </a:r>
            <a:r>
              <a:rPr lang="ru-RU" dirty="0"/>
              <a:t> шар, 11 – пластина, 12, 14 – </a:t>
            </a:r>
            <a:r>
              <a:rPr lang="ru-RU" dirty="0" err="1"/>
              <a:t>верхній</a:t>
            </a:r>
            <a:r>
              <a:rPr lang="ru-RU" dirty="0"/>
              <a:t> і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електроди</a:t>
            </a:r>
            <a:r>
              <a:rPr lang="ru-RU" dirty="0"/>
              <a:t> конденсатора, 13 – шар </a:t>
            </a:r>
            <a:r>
              <a:rPr lang="ru-RU" dirty="0" err="1"/>
              <a:t>діелектрика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107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78936" y="131534"/>
            <a:ext cx="7714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У </a:t>
            </a:r>
            <a:r>
              <a:rPr lang="ru-RU" sz="1600" dirty="0" err="1"/>
              <a:t>суміщених</a:t>
            </a:r>
            <a:r>
              <a:rPr lang="ru-RU" sz="1600" dirty="0"/>
              <a:t> ІМС (рис. 1.6) на </a:t>
            </a:r>
            <a:r>
              <a:rPr lang="ru-RU" sz="1600" dirty="0" err="1"/>
              <a:t>кремнієвій</a:t>
            </a:r>
            <a:r>
              <a:rPr lang="ru-RU" sz="1600" dirty="0"/>
              <a:t> </a:t>
            </a:r>
            <a:r>
              <a:rPr lang="ru-RU" sz="1600" dirty="0" err="1"/>
              <a:t>підкладці</a:t>
            </a:r>
            <a:r>
              <a:rPr lang="ru-RU" sz="1600" dirty="0"/>
              <a:t> </a:t>
            </a:r>
            <a:r>
              <a:rPr lang="ru-RU" sz="1600" dirty="0" err="1"/>
              <a:t>створюють</a:t>
            </a:r>
            <a:r>
              <a:rPr lang="ru-RU" sz="1600" dirty="0"/>
              <a:t> </a:t>
            </a:r>
            <a:r>
              <a:rPr lang="ru-RU" sz="1600" dirty="0" err="1"/>
              <a:t>напівпровідникові</a:t>
            </a:r>
            <a:r>
              <a:rPr lang="ru-RU" sz="1600" dirty="0"/>
              <a:t> і </a:t>
            </a:r>
            <a:r>
              <a:rPr lang="ru-RU" sz="1600" dirty="0" err="1"/>
              <a:t>тонкоплівкові</a:t>
            </a:r>
            <a:r>
              <a:rPr lang="ru-RU" sz="1600" dirty="0"/>
              <a:t> </a:t>
            </a:r>
            <a:r>
              <a:rPr lang="ru-RU" sz="1600" dirty="0" err="1"/>
              <a:t>елементи</a:t>
            </a:r>
            <a:r>
              <a:rPr lang="ru-RU" sz="1600" dirty="0"/>
              <a:t>. </a:t>
            </a:r>
            <a:r>
              <a:rPr lang="ru-RU" sz="1600" dirty="0" err="1"/>
              <a:t>Перевага</a:t>
            </a:r>
            <a:r>
              <a:rPr lang="ru-RU" sz="1600" dirty="0"/>
              <a:t> </a:t>
            </a:r>
            <a:r>
              <a:rPr lang="ru-RU" sz="1600" dirty="0" err="1"/>
              <a:t>цих</a:t>
            </a:r>
            <a:r>
              <a:rPr lang="ru-RU" sz="1600" dirty="0"/>
              <a:t> схем </a:t>
            </a:r>
            <a:r>
              <a:rPr lang="ru-RU" sz="1600" dirty="0" err="1"/>
              <a:t>полягає</a:t>
            </a:r>
            <a:r>
              <a:rPr lang="ru-RU" sz="1600" dirty="0"/>
              <a:t> в тому, </a:t>
            </a:r>
            <a:r>
              <a:rPr lang="ru-RU" sz="1600" dirty="0" err="1"/>
              <a:t>що</a:t>
            </a:r>
            <a:r>
              <a:rPr lang="ru-RU" sz="1600" dirty="0"/>
              <a:t> у твердому </a:t>
            </a:r>
            <a:r>
              <a:rPr lang="ru-RU" sz="1600" dirty="0" err="1"/>
              <a:t>тілі</a:t>
            </a:r>
            <a:r>
              <a:rPr lang="ru-RU" sz="1600" dirty="0"/>
              <a:t> </a:t>
            </a:r>
            <a:r>
              <a:rPr lang="ru-RU" sz="1600" dirty="0" err="1"/>
              <a:t>технологічно</a:t>
            </a:r>
            <a:r>
              <a:rPr lang="ru-RU" sz="1600" dirty="0"/>
              <a:t> </a:t>
            </a:r>
            <a:r>
              <a:rPr lang="ru-RU" sz="1600" dirty="0" err="1"/>
              <a:t>важко</a:t>
            </a:r>
            <a:r>
              <a:rPr lang="ru-RU" sz="1600" dirty="0"/>
              <a:t> </a:t>
            </a:r>
            <a:r>
              <a:rPr lang="ru-RU" sz="1600" dirty="0" err="1"/>
              <a:t>виготовляти</a:t>
            </a:r>
            <a:r>
              <a:rPr lang="ru-RU" sz="1600" dirty="0"/>
              <a:t> </a:t>
            </a:r>
            <a:r>
              <a:rPr lang="ru-RU" sz="1600" dirty="0" err="1" smtClean="0"/>
              <a:t>резистори</a:t>
            </a:r>
            <a:r>
              <a:rPr lang="ru-RU" sz="1600" dirty="0" smtClean="0"/>
              <a:t> </a:t>
            </a:r>
            <a:r>
              <a:rPr lang="ru-RU" sz="1600" dirty="0" err="1"/>
              <a:t>заданого</a:t>
            </a:r>
            <a:r>
              <a:rPr lang="ru-RU" sz="1600" dirty="0"/>
              <a:t> опору, тому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залежить</a:t>
            </a:r>
            <a:r>
              <a:rPr lang="ru-RU" sz="1600" dirty="0"/>
              <a:t> не </a:t>
            </a:r>
            <a:r>
              <a:rPr lang="ru-RU" sz="1600" dirty="0" err="1"/>
              <a:t>тільки</a:t>
            </a:r>
            <a:r>
              <a:rPr lang="ru-RU" sz="1600" dirty="0"/>
              <a:t> від </a:t>
            </a:r>
            <a:r>
              <a:rPr lang="ru-RU" sz="1600" dirty="0" err="1"/>
              <a:t>товщини</a:t>
            </a:r>
            <a:r>
              <a:rPr lang="ru-RU" sz="1600" dirty="0"/>
              <a:t> </a:t>
            </a:r>
            <a:r>
              <a:rPr lang="ru-RU" sz="1600" dirty="0" err="1"/>
              <a:t>легованого</a:t>
            </a:r>
            <a:r>
              <a:rPr lang="ru-RU" sz="1600" dirty="0"/>
              <a:t> шару напівпровідника, але і від </a:t>
            </a:r>
            <a:r>
              <a:rPr lang="ru-RU" sz="1600" dirty="0" err="1"/>
              <a:t>розподілу</a:t>
            </a:r>
            <a:r>
              <a:rPr lang="ru-RU" sz="1600" dirty="0"/>
              <a:t> </a:t>
            </a:r>
            <a:r>
              <a:rPr lang="ru-RU" sz="1600" dirty="0" err="1"/>
              <a:t>питомого</a:t>
            </a:r>
            <a:r>
              <a:rPr lang="ru-RU" sz="1600" dirty="0"/>
              <a:t> опору по </a:t>
            </a:r>
            <a:r>
              <a:rPr lang="ru-RU" sz="1600" dirty="0" err="1" smtClean="0"/>
              <a:t>товщині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r>
              <a:rPr lang="ru-RU" sz="1600" dirty="0" err="1" smtClean="0"/>
              <a:t>Доведення</a:t>
            </a:r>
            <a:r>
              <a:rPr lang="ru-RU" sz="1600" dirty="0" smtClean="0"/>
              <a:t> </a:t>
            </a:r>
            <a:r>
              <a:rPr lang="ru-RU" sz="1600" dirty="0"/>
              <a:t>опору до </a:t>
            </a:r>
            <a:r>
              <a:rPr lang="ru-RU" sz="1600" dirty="0" err="1"/>
              <a:t>номінального</a:t>
            </a:r>
            <a:r>
              <a:rPr lang="ru-RU" sz="1600" dirty="0"/>
              <a:t> </a:t>
            </a:r>
            <a:r>
              <a:rPr lang="ru-RU" sz="1600" dirty="0" err="1"/>
              <a:t>значення</a:t>
            </a:r>
            <a:r>
              <a:rPr lang="ru-RU" sz="1600" dirty="0"/>
              <a:t> </a:t>
            </a:r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виготовлення</a:t>
            </a:r>
            <a:r>
              <a:rPr lang="ru-RU" sz="1600" dirty="0"/>
              <a:t> резистора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має</a:t>
            </a:r>
            <a:r>
              <a:rPr lang="ru-RU" sz="1600" dirty="0"/>
              <a:t> </a:t>
            </a:r>
            <a:r>
              <a:rPr lang="ru-RU" sz="1600" dirty="0" err="1"/>
              <a:t>значні</a:t>
            </a:r>
            <a:r>
              <a:rPr lang="ru-RU" sz="1600" dirty="0"/>
              <a:t> </a:t>
            </a:r>
            <a:r>
              <a:rPr lang="ru-RU" sz="1600" dirty="0" err="1"/>
              <a:t>труднощі</a:t>
            </a:r>
            <a:r>
              <a:rPr lang="ru-RU" sz="1600" dirty="0"/>
              <a:t>. </a:t>
            </a:r>
            <a:r>
              <a:rPr lang="ru-RU" sz="1600" dirty="0" err="1"/>
              <a:t>Напівпровідникові</a:t>
            </a:r>
            <a:r>
              <a:rPr lang="ru-RU" sz="1600" dirty="0"/>
              <a:t> </a:t>
            </a:r>
            <a:r>
              <a:rPr lang="ru-RU" sz="1600" dirty="0" err="1"/>
              <a:t>резистори</a:t>
            </a:r>
            <a:r>
              <a:rPr lang="ru-RU" sz="1600" dirty="0"/>
              <a:t> </a:t>
            </a:r>
            <a:r>
              <a:rPr lang="ru-RU" sz="1600" dirty="0" err="1"/>
              <a:t>володіють</a:t>
            </a:r>
            <a:r>
              <a:rPr lang="ru-RU" sz="1600" dirty="0"/>
              <a:t> </a:t>
            </a:r>
            <a:r>
              <a:rPr lang="ru-RU" sz="1600" dirty="0" err="1"/>
              <a:t>помітною</a:t>
            </a:r>
            <a:r>
              <a:rPr lang="ru-RU" sz="1600" dirty="0"/>
              <a:t> температурною </a:t>
            </a:r>
            <a:r>
              <a:rPr lang="ru-RU" sz="1600" dirty="0" err="1"/>
              <a:t>залежністю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ускладнює</a:t>
            </a:r>
            <a:r>
              <a:rPr lang="ru-RU" sz="1600" dirty="0"/>
              <a:t> </a:t>
            </a:r>
            <a:r>
              <a:rPr lang="ru-RU" sz="1600" dirty="0" err="1"/>
              <a:t>розробку</a:t>
            </a:r>
            <a:r>
              <a:rPr lang="ru-RU" sz="1600" dirty="0"/>
              <a:t> ІМС. </a:t>
            </a:r>
            <a:r>
              <a:rPr lang="ru-RU" sz="1600" dirty="0" err="1"/>
              <a:t>Крім</a:t>
            </a:r>
            <a:r>
              <a:rPr lang="ru-RU" sz="1600" dirty="0"/>
              <a:t> того, у твердому </a:t>
            </a:r>
            <a:r>
              <a:rPr lang="ru-RU" sz="1600" dirty="0" err="1"/>
              <a:t>тілі</a:t>
            </a:r>
            <a:r>
              <a:rPr lang="ru-RU" sz="1600" dirty="0"/>
              <a:t>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дуже</a:t>
            </a:r>
            <a:r>
              <a:rPr lang="ru-RU" sz="1600" dirty="0"/>
              <a:t> </a:t>
            </a:r>
            <a:r>
              <a:rPr lang="ru-RU" sz="1600" dirty="0" err="1"/>
              <a:t>важко</a:t>
            </a:r>
            <a:r>
              <a:rPr lang="ru-RU" sz="1600" dirty="0"/>
              <a:t> </a:t>
            </a:r>
            <a:r>
              <a:rPr lang="ru-RU" sz="1600" dirty="0" err="1"/>
              <a:t>створювати</a:t>
            </a:r>
            <a:r>
              <a:rPr lang="ru-RU" sz="1600" dirty="0"/>
              <a:t> </a:t>
            </a:r>
            <a:r>
              <a:rPr lang="ru-RU" sz="1600" dirty="0" err="1"/>
              <a:t>конденсатори</a:t>
            </a:r>
            <a:r>
              <a:rPr lang="ru-RU" sz="1600" dirty="0"/>
              <a:t>. Для </a:t>
            </a:r>
            <a:r>
              <a:rPr lang="ru-RU" sz="1600" dirty="0" err="1"/>
              <a:t>розширення</a:t>
            </a:r>
            <a:r>
              <a:rPr lang="ru-RU" sz="1600" dirty="0"/>
              <a:t> </a:t>
            </a:r>
            <a:r>
              <a:rPr lang="ru-RU" sz="1600" dirty="0" err="1"/>
              <a:t>номінальних</a:t>
            </a:r>
            <a:r>
              <a:rPr lang="ru-RU" sz="1600" dirty="0"/>
              <a:t> </a:t>
            </a:r>
            <a:r>
              <a:rPr lang="ru-RU" sz="1600" dirty="0" err="1"/>
              <a:t>значень</a:t>
            </a:r>
            <a:r>
              <a:rPr lang="ru-RU" sz="1600" dirty="0"/>
              <a:t> </a:t>
            </a:r>
            <a:r>
              <a:rPr lang="ru-RU" sz="1600" dirty="0" err="1"/>
              <a:t>опорів</a:t>
            </a:r>
            <a:r>
              <a:rPr lang="ru-RU" sz="1600" dirty="0"/>
              <a:t> </a:t>
            </a:r>
            <a:r>
              <a:rPr lang="ru-RU" sz="1600" dirty="0" err="1"/>
              <a:t>резисторів</a:t>
            </a:r>
            <a:r>
              <a:rPr lang="ru-RU" sz="1600" dirty="0"/>
              <a:t> і </a:t>
            </a:r>
            <a:r>
              <a:rPr lang="ru-RU" sz="1600" dirty="0" err="1"/>
              <a:t>ємностей</a:t>
            </a:r>
            <a:r>
              <a:rPr lang="ru-RU" sz="1600" dirty="0"/>
              <a:t> </a:t>
            </a:r>
            <a:r>
              <a:rPr lang="ru-RU" sz="1600" dirty="0" err="1"/>
              <a:t>конденсаторів</a:t>
            </a:r>
            <a:r>
              <a:rPr lang="ru-RU" sz="1600" dirty="0"/>
              <a:t> </a:t>
            </a:r>
            <a:r>
              <a:rPr lang="ru-RU" sz="1600" dirty="0" err="1"/>
              <a:t>напівпровідникових</a:t>
            </a:r>
            <a:r>
              <a:rPr lang="ru-RU" sz="1600" dirty="0"/>
              <a:t> ІМС, а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поліпшення</a:t>
            </a:r>
            <a:r>
              <a:rPr lang="ru-RU" sz="1600" dirty="0"/>
              <a:t> </a:t>
            </a:r>
            <a:r>
              <a:rPr lang="ru-RU" sz="1600" dirty="0" err="1"/>
              <a:t>їхніх</a:t>
            </a:r>
            <a:r>
              <a:rPr lang="ru-RU" sz="1600" dirty="0"/>
              <a:t> </a:t>
            </a:r>
            <a:r>
              <a:rPr lang="ru-RU" sz="1600" dirty="0" err="1"/>
              <a:t>робочих</a:t>
            </a:r>
            <a:r>
              <a:rPr lang="ru-RU" sz="1600" dirty="0"/>
              <a:t> характеристик </a:t>
            </a:r>
            <a:r>
              <a:rPr lang="ru-RU" sz="1600" dirty="0" err="1"/>
              <a:t>розроблена</a:t>
            </a:r>
            <a:r>
              <a:rPr lang="ru-RU" sz="1600" dirty="0"/>
              <a:t> заснована на </a:t>
            </a:r>
            <a:r>
              <a:rPr lang="ru-RU" sz="1600" dirty="0" err="1"/>
              <a:t>технології</a:t>
            </a:r>
            <a:r>
              <a:rPr lang="ru-RU" sz="1600" dirty="0"/>
              <a:t> тонких </a:t>
            </a:r>
            <a:r>
              <a:rPr lang="ru-RU" sz="1600" dirty="0" err="1"/>
              <a:t>плівок</a:t>
            </a:r>
            <a:r>
              <a:rPr lang="ru-RU" sz="1600" dirty="0"/>
              <a:t> </a:t>
            </a:r>
            <a:r>
              <a:rPr lang="ru-RU" sz="1600" dirty="0" err="1"/>
              <a:t>комбінована</a:t>
            </a:r>
            <a:r>
              <a:rPr lang="ru-RU" sz="1600" dirty="0"/>
              <a:t> </a:t>
            </a:r>
            <a:r>
              <a:rPr lang="ru-RU" sz="1600" dirty="0" err="1"/>
              <a:t>технологія</a:t>
            </a:r>
            <a:r>
              <a:rPr lang="ru-RU" sz="1600" dirty="0"/>
              <a:t>, названа </a:t>
            </a:r>
            <a:r>
              <a:rPr lang="ru-RU" sz="1600" dirty="0" err="1"/>
              <a:t>технологією</a:t>
            </a:r>
            <a:r>
              <a:rPr lang="ru-RU" sz="1600" dirty="0"/>
              <a:t> </a:t>
            </a:r>
            <a:r>
              <a:rPr lang="ru-RU" sz="1600" dirty="0" err="1"/>
              <a:t>суміщених</a:t>
            </a:r>
            <a:r>
              <a:rPr lang="ru-RU" sz="1600" dirty="0"/>
              <a:t> схем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/>
              <a:t>випадку</a:t>
            </a:r>
            <a:r>
              <a:rPr lang="ru-RU" sz="1600" dirty="0"/>
              <a:t> </a:t>
            </a:r>
            <a:r>
              <a:rPr lang="ru-RU" sz="1600" dirty="0" err="1"/>
              <a:t>активні</a:t>
            </a:r>
            <a:r>
              <a:rPr lang="ru-RU" sz="1600" dirty="0"/>
              <a:t> </a:t>
            </a:r>
            <a:r>
              <a:rPr lang="ru-RU" sz="1600" dirty="0" err="1"/>
              <a:t>елементи</a:t>
            </a:r>
            <a:r>
              <a:rPr lang="ru-RU" sz="1600" dirty="0"/>
              <a:t> ІМС (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деякі</a:t>
            </a:r>
            <a:r>
              <a:rPr lang="ru-RU" sz="1600" dirty="0"/>
              <a:t> </a:t>
            </a:r>
            <a:r>
              <a:rPr lang="ru-RU" sz="1600" dirty="0" err="1"/>
              <a:t>некритичні</a:t>
            </a:r>
            <a:r>
              <a:rPr lang="ru-RU" sz="1600" dirty="0"/>
              <a:t> по </a:t>
            </a:r>
            <a:r>
              <a:rPr lang="ru-RU" sz="1600" dirty="0" err="1"/>
              <a:t>номінальному</a:t>
            </a:r>
            <a:r>
              <a:rPr lang="ru-RU" sz="1600" dirty="0"/>
              <a:t> </a:t>
            </a:r>
            <a:r>
              <a:rPr lang="ru-RU" sz="1600" dirty="0" err="1"/>
              <a:t>опорі</a:t>
            </a:r>
            <a:r>
              <a:rPr lang="ru-RU" sz="1600" dirty="0"/>
              <a:t> </a:t>
            </a:r>
            <a:r>
              <a:rPr lang="ru-RU" sz="1600" dirty="0" err="1"/>
              <a:t>резистори</a:t>
            </a:r>
            <a:r>
              <a:rPr lang="ru-RU" sz="1600" dirty="0"/>
              <a:t>) </a:t>
            </a:r>
            <a:r>
              <a:rPr lang="ru-RU" sz="1600" dirty="0" err="1"/>
              <a:t>виготовляють</a:t>
            </a:r>
            <a:r>
              <a:rPr lang="ru-RU" sz="1600" dirty="0"/>
              <a:t> у </a:t>
            </a:r>
            <a:r>
              <a:rPr lang="ru-RU" sz="1600" dirty="0" err="1"/>
              <a:t>тілі</a:t>
            </a:r>
            <a:r>
              <a:rPr lang="ru-RU" sz="1600" dirty="0"/>
              <a:t> </a:t>
            </a:r>
            <a:r>
              <a:rPr lang="ru-RU" sz="1600" dirty="0" err="1"/>
              <a:t>кремнієвого</a:t>
            </a:r>
            <a:r>
              <a:rPr lang="ru-RU" sz="1600" dirty="0"/>
              <a:t> </a:t>
            </a:r>
            <a:r>
              <a:rPr lang="ru-RU" sz="1600" dirty="0" err="1"/>
              <a:t>кристала</a:t>
            </a:r>
            <a:r>
              <a:rPr lang="ru-RU" sz="1600" dirty="0"/>
              <a:t> </a:t>
            </a:r>
            <a:r>
              <a:rPr lang="ru-RU" sz="1600" dirty="0" err="1"/>
              <a:t>дифузійним</a:t>
            </a:r>
            <a:r>
              <a:rPr lang="ru-RU" sz="1600" dirty="0"/>
              <a:t> методом, а </a:t>
            </a:r>
            <a:r>
              <a:rPr lang="ru-RU" sz="1600" dirty="0" err="1"/>
              <a:t>потім</a:t>
            </a:r>
            <a:r>
              <a:rPr lang="ru-RU" sz="1600" dirty="0"/>
              <a:t> </a:t>
            </a:r>
            <a:r>
              <a:rPr lang="ru-RU" sz="1600" dirty="0" err="1"/>
              <a:t>вакуумним</a:t>
            </a:r>
            <a:r>
              <a:rPr lang="ru-RU" sz="1600" dirty="0"/>
              <a:t> </a:t>
            </a:r>
            <a:r>
              <a:rPr lang="ru-RU" sz="1600" dirty="0" err="1"/>
              <a:t>нанесенням</a:t>
            </a:r>
            <a:r>
              <a:rPr lang="ru-RU" sz="1600" dirty="0"/>
              <a:t> </a:t>
            </a:r>
            <a:r>
              <a:rPr lang="ru-RU" sz="1600" dirty="0" err="1"/>
              <a:t>плівок</a:t>
            </a:r>
            <a:r>
              <a:rPr lang="ru-RU" sz="1600" dirty="0"/>
              <a:t> (як у </a:t>
            </a:r>
            <a:r>
              <a:rPr lang="ru-RU" sz="1600" dirty="0" err="1"/>
              <a:t>плівкових</a:t>
            </a:r>
            <a:r>
              <a:rPr lang="ru-RU" sz="1600" dirty="0"/>
              <a:t> ІМС) </a:t>
            </a:r>
            <a:r>
              <a:rPr lang="ru-RU" sz="1600" dirty="0" err="1"/>
              <a:t>формують</a:t>
            </a:r>
            <a:r>
              <a:rPr lang="ru-RU" sz="1600" dirty="0"/>
              <a:t> </a:t>
            </a:r>
            <a:r>
              <a:rPr lang="ru-RU" sz="1600" dirty="0" err="1"/>
              <a:t>пасивні</a:t>
            </a:r>
            <a:r>
              <a:rPr lang="ru-RU" sz="1600" dirty="0"/>
              <a:t> </a:t>
            </a:r>
            <a:r>
              <a:rPr lang="ru-RU" sz="1600" dirty="0" err="1"/>
              <a:t>елементи</a:t>
            </a:r>
            <a:r>
              <a:rPr lang="ru-RU" sz="1600" dirty="0"/>
              <a:t> – </a:t>
            </a:r>
            <a:r>
              <a:rPr lang="ru-RU" sz="1600" dirty="0" err="1"/>
              <a:t>резистори</a:t>
            </a:r>
            <a:r>
              <a:rPr lang="ru-RU" sz="1600" dirty="0"/>
              <a:t>, </a:t>
            </a:r>
            <a:r>
              <a:rPr lang="ru-RU" sz="1600" dirty="0" err="1"/>
              <a:t>конденсатори</a:t>
            </a:r>
            <a:r>
              <a:rPr lang="ru-RU" sz="1600" dirty="0"/>
              <a:t> і </a:t>
            </a:r>
            <a:r>
              <a:rPr lang="ru-RU" sz="1600" dirty="0" err="1"/>
              <a:t>міжз’єднання</a:t>
            </a:r>
            <a:r>
              <a:rPr lang="ru-RU" sz="1600" dirty="0"/>
              <a:t>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" y="4829175"/>
            <a:ext cx="6981825" cy="202882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1920" y="4350581"/>
            <a:ext cx="3092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СТРУКТУРА СУМІЩЕНОЇ ІМС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1920" y="919062"/>
            <a:ext cx="30693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 </a:t>
            </a:r>
            <a:r>
              <a:rPr lang="ru-RU" dirty="0"/>
              <a:t>– </a:t>
            </a:r>
            <a:r>
              <a:rPr lang="ru-RU" dirty="0" err="1"/>
              <a:t>плівка</a:t>
            </a:r>
            <a:r>
              <a:rPr lang="ru-RU" dirty="0"/>
              <a:t> </a:t>
            </a:r>
            <a:r>
              <a:rPr lang="ru-RU" dirty="0" err="1"/>
              <a:t>діоксиду</a:t>
            </a:r>
            <a:r>
              <a:rPr lang="ru-RU" dirty="0"/>
              <a:t> </a:t>
            </a:r>
            <a:r>
              <a:rPr lang="ru-RU" dirty="0" err="1"/>
              <a:t>кремнію</a:t>
            </a:r>
            <a:r>
              <a:rPr lang="ru-RU" dirty="0"/>
              <a:t>, 2 – </a:t>
            </a:r>
            <a:r>
              <a:rPr lang="ru-RU" dirty="0" err="1"/>
              <a:t>діод</a:t>
            </a:r>
            <a:r>
              <a:rPr lang="ru-RU" dirty="0"/>
              <a:t>, 3 – </a:t>
            </a:r>
            <a:r>
              <a:rPr lang="ru-RU" dirty="0" err="1"/>
              <a:t>плівкові</a:t>
            </a:r>
            <a:r>
              <a:rPr lang="ru-RU" dirty="0"/>
              <a:t> </a:t>
            </a:r>
            <a:r>
              <a:rPr lang="ru-RU" dirty="0" err="1"/>
              <a:t>внутрішньо-схемні</a:t>
            </a:r>
            <a:r>
              <a:rPr lang="ru-RU" dirty="0"/>
              <a:t> </a:t>
            </a:r>
            <a:r>
              <a:rPr lang="ru-RU" dirty="0" err="1"/>
              <a:t>з’єднання</a:t>
            </a:r>
            <a:r>
              <a:rPr lang="ru-RU" dirty="0"/>
              <a:t>, 4 – </a:t>
            </a:r>
            <a:r>
              <a:rPr lang="ru-RU" dirty="0" err="1"/>
              <a:t>тонкоплівковий</a:t>
            </a:r>
            <a:r>
              <a:rPr lang="ru-RU" dirty="0"/>
              <a:t> резистор, 5, 6, 7 – </a:t>
            </a:r>
            <a:r>
              <a:rPr lang="ru-RU" dirty="0" err="1"/>
              <a:t>верхній</a:t>
            </a:r>
            <a:r>
              <a:rPr lang="ru-RU" dirty="0"/>
              <a:t> і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електроди</a:t>
            </a:r>
            <a:r>
              <a:rPr lang="ru-RU" dirty="0"/>
              <a:t> </a:t>
            </a:r>
            <a:r>
              <a:rPr lang="ru-RU" dirty="0" err="1"/>
              <a:t>тонкоплівкового</a:t>
            </a:r>
            <a:r>
              <a:rPr lang="ru-RU" dirty="0"/>
              <a:t> конденсатора і </a:t>
            </a:r>
            <a:r>
              <a:rPr lang="ru-RU" dirty="0" err="1"/>
              <a:t>діелектрик</a:t>
            </a:r>
            <a:r>
              <a:rPr lang="ru-RU" dirty="0"/>
              <a:t>, 8 – </a:t>
            </a:r>
            <a:r>
              <a:rPr lang="ru-RU" dirty="0" err="1"/>
              <a:t>тонкоплівкові</a:t>
            </a:r>
            <a:r>
              <a:rPr lang="ru-RU" dirty="0"/>
              <a:t> </a:t>
            </a:r>
            <a:r>
              <a:rPr lang="ru-RU" dirty="0" err="1"/>
              <a:t>контакти</a:t>
            </a:r>
            <a:r>
              <a:rPr lang="ru-RU" dirty="0"/>
              <a:t>, 9 – </a:t>
            </a:r>
            <a:r>
              <a:rPr lang="ru-RU" dirty="0" err="1"/>
              <a:t>кремнієва</a:t>
            </a:r>
            <a:r>
              <a:rPr lang="ru-RU" dirty="0"/>
              <a:t> пластина, 10 – транзистор</a:t>
            </a:r>
          </a:p>
        </p:txBody>
      </p:sp>
    </p:spTree>
    <p:extLst>
      <p:ext uri="{BB962C8B-B14F-4D97-AF65-F5344CB8AC3E}">
        <p14:creationId xmlns:p14="http://schemas.microsoft.com/office/powerpoint/2010/main" val="1630153032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138</TotalTime>
  <Words>1282</Words>
  <Application>Microsoft Office PowerPoint</Application>
  <PresentationFormat>Широкоэкранный</PresentationFormat>
  <Paragraphs>43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Corbel</vt:lpstr>
      <vt:lpstr>Times New Roman</vt:lpstr>
      <vt:lpstr>Wingdings 2</vt:lpstr>
      <vt:lpstr>Рамка</vt:lpstr>
      <vt:lpstr>Фізика тонких плівок</vt:lpstr>
      <vt:lpstr>ЛЕКЦІЯ 1</vt:lpstr>
      <vt:lpstr>ТОНКІ ПЛІВКИ В НАПІВПРОВІДНИКОВИХ ПРИЛАДАХ І                                                                                                                           МІКРОСХЕМАХ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тонких плівок</dc:title>
  <dc:creator>Алина</dc:creator>
  <cp:lastModifiedBy>Алина</cp:lastModifiedBy>
  <cp:revision>9</cp:revision>
  <dcterms:created xsi:type="dcterms:W3CDTF">2023-02-01T10:01:52Z</dcterms:created>
  <dcterms:modified xsi:type="dcterms:W3CDTF">2023-02-01T15:37:57Z</dcterms:modified>
</cp:coreProperties>
</file>