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62" r:id="rId3"/>
    <p:sldId id="263" r:id="rId4"/>
    <p:sldId id="257" r:id="rId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095" autoAdjust="0"/>
  </p:normalViewPr>
  <p:slideViewPr>
    <p:cSldViewPr>
      <p:cViewPr varScale="1">
        <p:scale>
          <a:sx n="78" d="100"/>
          <a:sy n="78" d="100"/>
        </p:scale>
        <p:origin x="1594" y="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28.11.2023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28.11.2023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28.11.2023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‹№›</a:t>
            </a:fld>
            <a:endParaRPr lang="ru-RU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28.11.2023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‹№›</a:t>
            </a:fld>
            <a:endParaRPr lang="ru-R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28.11.2023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28.11.2023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‹№›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28.11.2023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28.11.2023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28.11.2023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28.11.2023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‹№›</a:t>
            </a:fld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28.11.2023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‹№›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28.11.2023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t>‹№›</a:t>
            </a:fld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moodle.znu.edu.ua/course/index.php?categoryid=172" TargetMode="External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99592" y="3717033"/>
            <a:ext cx="7772400" cy="792088"/>
          </a:xfrm>
        </p:spPr>
        <p:txBody>
          <a:bodyPr>
            <a:noAutofit/>
          </a:bodyPr>
          <a:lstStyle/>
          <a:p>
            <a:pPr algn="ctr"/>
            <a:r>
              <a:rPr lang="ru-RU" sz="24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БЕЗПЕКА ВИКОНАННЯ РОБІТ У ПОТЕНЦІЙНО ВИБУХОНЕБЕЗПЕЧНИХ СЕРЕДОВИЩАХ</a:t>
            </a:r>
            <a:r>
              <a:rPr lang="ru-RU" sz="2400" dirty="0"/>
              <a:t> </a:t>
            </a:r>
            <a:endParaRPr lang="ru-UA" sz="24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MS Mincho" panose="02020609040205080304" pitchFamily="49" charset="-128"/>
            </a:endParaRPr>
          </a:p>
        </p:txBody>
      </p:sp>
      <p:pic>
        <p:nvPicPr>
          <p:cNvPr id="1026" name="Picture 2" descr="Экология - красивые картинки (40 фото) • Прикольные картинки и позитив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476672"/>
            <a:ext cx="3998943" cy="26642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350843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55576" y="2636912"/>
            <a:ext cx="7344816" cy="4824536"/>
          </a:xfrm>
        </p:spPr>
        <p:txBody>
          <a:bodyPr>
            <a:normAutofit/>
          </a:bodyPr>
          <a:lstStyle/>
          <a:p>
            <a:pPr algn="ctr"/>
            <a:r>
              <a:rPr lang="uk-UA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Кандидат технічних наук, доцент кафедри</a:t>
            </a:r>
          </a:p>
          <a:p>
            <a:pPr algn="ctr"/>
            <a:r>
              <a:rPr lang="ru-RU" sz="2000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металургійних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технологій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екології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техногенної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безпеки</a:t>
            </a:r>
            <a:endParaRPr lang="ru-RU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uk-UA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Грідяєв</a:t>
            </a:r>
            <a:r>
              <a:rPr lang="uk-UA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Володимир Васильович</a:t>
            </a:r>
          </a:p>
          <a:p>
            <a:pPr algn="ctr"/>
            <a:endParaRPr lang="uk-UA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uk-UA" sz="20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E-</a:t>
            </a:r>
            <a:r>
              <a:rPr lang="uk-UA" sz="20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mail</a:t>
            </a:r>
            <a:r>
              <a:rPr lang="uk-UA" sz="20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vladimir</a:t>
            </a:r>
            <a:r>
              <a:rPr lang="uk-UA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493@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ukr</a:t>
            </a:r>
            <a:r>
              <a:rPr lang="uk-UA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net</a:t>
            </a:r>
            <a:endParaRPr lang="ru-UA" sz="20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1800"/>
              </a:lnSpc>
            </a:pPr>
            <a:r>
              <a:rPr lang="uk-UA" sz="20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Інші засоби зв’язку: </a:t>
            </a:r>
            <a:r>
              <a:rPr lang="en-US" sz="2000" b="0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ZOOM</a:t>
            </a:r>
            <a:r>
              <a:rPr lang="uk-UA" sz="2000" b="0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(ідентифікатор: </a:t>
            </a:r>
            <a:r>
              <a:rPr lang="ru-UA" sz="2000" b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uk-UA" sz="2000" b="0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3103012975; ключ: </a:t>
            </a:r>
            <a:r>
              <a:rPr lang="en-US" sz="2000" b="0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uk-UA" sz="2000" b="0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en-US" sz="2000" b="0" i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SGaH</a:t>
            </a:r>
            <a:r>
              <a:rPr lang="uk-UA" sz="2000" b="0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UA" sz="2000" b="1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1800"/>
              </a:lnSpc>
            </a:pPr>
            <a:r>
              <a:rPr lang="uk-UA" sz="20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Консультації: </a:t>
            </a:r>
            <a:r>
              <a:rPr lang="uk-UA" sz="2000" b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четвер з 12.00 до 13.00</a:t>
            </a:r>
            <a:endParaRPr lang="ru-UA" sz="2000" b="1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1800" dirty="0"/>
          </a:p>
          <a:p>
            <a:endParaRPr lang="en-US" sz="1800" dirty="0"/>
          </a:p>
          <a:p>
            <a:endParaRPr lang="en-US" sz="1800" dirty="0"/>
          </a:p>
          <a:p>
            <a:endParaRPr lang="en-US" sz="1800" dirty="0"/>
          </a:p>
          <a:p>
            <a:endParaRPr lang="en-US" sz="1800" dirty="0"/>
          </a:p>
          <a:p>
            <a:endParaRPr lang="en-US" sz="1800" dirty="0"/>
          </a:p>
          <a:p>
            <a:endParaRPr lang="uk-UA" sz="1800" dirty="0"/>
          </a:p>
          <a:p>
            <a:endParaRPr lang="uk-UA" sz="1800" dirty="0"/>
          </a:p>
          <a:p>
            <a:endParaRPr lang="uk-UA" sz="1800" dirty="0"/>
          </a:p>
          <a:p>
            <a:endParaRPr lang="uk-UA" sz="1800" dirty="0"/>
          </a:p>
        </p:txBody>
      </p:sp>
      <p:sp>
        <p:nvSpPr>
          <p:cNvPr id="6" name="TextBox 5"/>
          <p:cNvSpPr txBox="1"/>
          <p:nvPr/>
        </p:nvSpPr>
        <p:spPr>
          <a:xfrm>
            <a:off x="3205310" y="692696"/>
            <a:ext cx="258936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4000" b="1" dirty="0"/>
              <a:t>ВИКЛАДАЧ</a:t>
            </a:r>
            <a:endParaRPr lang="ru-RU" sz="4000" b="1" dirty="0"/>
          </a:p>
        </p:txBody>
      </p:sp>
    </p:spTree>
    <p:extLst>
      <p:ext uri="{BB962C8B-B14F-4D97-AF65-F5344CB8AC3E}">
        <p14:creationId xmlns:p14="http://schemas.microsoft.com/office/powerpoint/2010/main" val="16005095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1772816"/>
            <a:ext cx="8363272" cy="4949725"/>
          </a:xfrm>
        </p:spPr>
        <p:txBody>
          <a:bodyPr>
            <a:noAutofit/>
          </a:bodyPr>
          <a:lstStyle/>
          <a:p>
            <a:pPr algn="l"/>
            <a:r>
              <a:rPr lang="uk-UA" sz="2000" dirty="0">
                <a:solidFill>
                  <a:schemeClr val="accent2">
                    <a:lumMod val="75000"/>
                  </a:schemeClr>
                </a:solidFill>
              </a:rPr>
              <a:t>Як довела практика багатьох успішних підприємств різних форм власності, дешевше вкласти кошти у реалізацію заходів безпеки праці, особливо при </a:t>
            </a:r>
            <a:r>
              <a:rPr lang="uk-UA" sz="2000" dirty="0" err="1">
                <a:solidFill>
                  <a:schemeClr val="accent2">
                    <a:lumMod val="75000"/>
                  </a:schemeClr>
                </a:solidFill>
              </a:rPr>
              <a:t>проєктуванні</a:t>
            </a:r>
            <a:r>
              <a:rPr lang="uk-UA" sz="2000" dirty="0">
                <a:solidFill>
                  <a:schemeClr val="accent2">
                    <a:lumMod val="75000"/>
                  </a:schemeClr>
                </a:solidFill>
              </a:rPr>
              <a:t> виробництва, ніж потім витрачати їх на ліквідацію наслідків надзвичайних ситуацій.</a:t>
            </a:r>
          </a:p>
          <a:p>
            <a:pPr algn="l"/>
            <a:r>
              <a:rPr lang="uk-UA" sz="2000" dirty="0">
                <a:solidFill>
                  <a:schemeClr val="accent2">
                    <a:lumMod val="75000"/>
                  </a:schemeClr>
                </a:solidFill>
              </a:rPr>
              <a:t>До безпеки технологічних процесів усіх суб’єктів господарювання, що створюють/можуть створювати вибухонебезпечне середовище, висуваються відповідні вимоги.</a:t>
            </a:r>
          </a:p>
          <a:p>
            <a:pPr algn="l"/>
            <a:r>
              <a:rPr lang="uk-UA" sz="2000" dirty="0">
                <a:solidFill>
                  <a:schemeClr val="accent2">
                    <a:lumMod val="75000"/>
                  </a:schemeClr>
                </a:solidFill>
              </a:rPr>
              <a:t>Обов’язки роботодавця щодо забезпечення безпеки працівників при роботі у вибухонебезпечних середовищах закріплені у НПАОП 0.00-7.12-13 «Вимоги до роботодавців стосовно забезпечення безпечного виконання робіт у потенційно вибухонебезпечних середовищах», затвердженому наказом Міністерства енергетики та вугільної промисловості України від 5 червня 2013 року № 317.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915" y="423491"/>
            <a:ext cx="8229600" cy="1252728"/>
          </a:xfrm>
        </p:spPr>
        <p:txBody>
          <a:bodyPr>
            <a:normAutofit/>
          </a:bodyPr>
          <a:lstStyle/>
          <a:p>
            <a:pPr algn="ctr"/>
            <a:r>
              <a:rPr lang="uk-UA" sz="3200" dirty="0">
                <a:solidFill>
                  <a:schemeClr val="tx1"/>
                </a:solidFill>
              </a:rPr>
              <a:t>ЧОМУ НЕОБХІДНО ВИВЧАТИ ДИСЦИПЛІНУ </a:t>
            </a:r>
            <a:endParaRPr lang="ru-RU" sz="3200" dirty="0">
              <a:solidFill>
                <a:schemeClr val="tx1"/>
              </a:solidFill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08626" y="5354389"/>
            <a:ext cx="1503611" cy="15036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102507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72879" y="5282381"/>
            <a:ext cx="1575619" cy="15756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Заголовок 1"/>
          <p:cNvSpPr txBox="1">
            <a:spLocks/>
          </p:cNvSpPr>
          <p:nvPr/>
        </p:nvSpPr>
        <p:spPr>
          <a:xfrm>
            <a:off x="811530" y="1124744"/>
            <a:ext cx="7520940" cy="5486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800" kern="1200" cap="all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uk-UA" dirty="0"/>
              <a:t>мета вивчення дисципліни є:</a:t>
            </a:r>
            <a:endParaRPr lang="ru-RU" dirty="0"/>
          </a:p>
        </p:txBody>
      </p:sp>
      <p:sp>
        <p:nvSpPr>
          <p:cNvPr id="7" name="TextBox 6"/>
          <p:cNvSpPr txBox="1"/>
          <p:nvPr/>
        </p:nvSpPr>
        <p:spPr>
          <a:xfrm>
            <a:off x="323528" y="2636912"/>
            <a:ext cx="8400532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450215" algn="just"/>
            <a:r>
              <a:rPr lang="uk-UA" sz="2000" b="1" dirty="0">
                <a:solidFill>
                  <a:schemeClr val="accent2">
                    <a:lumMod val="75000"/>
                  </a:schemeClr>
                </a:solidFill>
              </a:rPr>
              <a:t>Метою вивчення дисципліни </a:t>
            </a:r>
            <a:r>
              <a:rPr lang="uk-UA" sz="2000" dirty="0">
                <a:solidFill>
                  <a:schemeClr val="accent2">
                    <a:lumMod val="75000"/>
                  </a:schemeClr>
                </a:solidFill>
              </a:rPr>
              <a:t>«Безпека</a:t>
            </a:r>
            <a:r>
              <a:rPr lang="ru-RU" sz="2000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uk-UA" sz="2000" dirty="0">
                <a:solidFill>
                  <a:schemeClr val="accent2">
                    <a:lumMod val="75000"/>
                  </a:schemeClr>
                </a:solidFill>
              </a:rPr>
              <a:t>виконання робіт </a:t>
            </a:r>
            <a:r>
              <a:rPr lang="ru-RU" sz="2000" dirty="0">
                <a:solidFill>
                  <a:schemeClr val="accent2">
                    <a:lumMod val="75000"/>
                  </a:schemeClr>
                </a:solidFill>
              </a:rPr>
              <a:t>у </a:t>
            </a:r>
            <a:r>
              <a:rPr lang="uk-UA" sz="2000" dirty="0">
                <a:solidFill>
                  <a:schemeClr val="accent2">
                    <a:lumMod val="75000"/>
                  </a:schemeClr>
                </a:solidFill>
              </a:rPr>
              <a:t>потенційно</a:t>
            </a:r>
            <a:r>
              <a:rPr lang="ru-RU" sz="2000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uk-UA" sz="2000" dirty="0">
                <a:solidFill>
                  <a:schemeClr val="accent2">
                    <a:lumMod val="75000"/>
                  </a:schemeClr>
                </a:solidFill>
              </a:rPr>
              <a:t>вибухонебезпечних</a:t>
            </a:r>
            <a:r>
              <a:rPr lang="ru-RU" sz="2000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sz="2000" dirty="0" err="1">
                <a:solidFill>
                  <a:schemeClr val="accent2">
                    <a:lumMod val="75000"/>
                  </a:schemeClr>
                </a:solidFill>
              </a:rPr>
              <a:t>серед</a:t>
            </a:r>
            <a:r>
              <a:rPr lang="uk-UA" sz="2000" dirty="0">
                <a:solidFill>
                  <a:schemeClr val="accent2">
                    <a:lumMod val="75000"/>
                  </a:schemeClr>
                </a:solidFill>
              </a:rPr>
              <a:t>о</a:t>
            </a:r>
            <a:r>
              <a:rPr lang="ru-RU" sz="2000" dirty="0" err="1">
                <a:solidFill>
                  <a:schemeClr val="accent2">
                    <a:lumMod val="75000"/>
                  </a:schemeClr>
                </a:solidFill>
              </a:rPr>
              <a:t>вищах</a:t>
            </a:r>
            <a:r>
              <a:rPr lang="uk-UA" sz="2000" dirty="0">
                <a:solidFill>
                  <a:schemeClr val="accent2">
                    <a:lumMod val="75000"/>
                  </a:schemeClr>
                </a:solidFill>
              </a:rPr>
              <a:t>» є вивчення механізмів створення безпечних умов праці у робочих зонах, де існує потенційна можливість виникнення вибухонебезпечного середовища під час виконання робіт.</a:t>
            </a:r>
          </a:p>
          <a:p>
            <a:pPr indent="450215" algn="just"/>
            <a:endParaRPr lang="uk-UA" sz="2000" dirty="0">
              <a:solidFill>
                <a:schemeClr val="accent2">
                  <a:lumMod val="75000"/>
                </a:schemeClr>
              </a:solidFill>
              <a:effectLst/>
              <a:latin typeface="Times New Roman" panose="02020603050405020304" pitchFamily="18" charset="0"/>
              <a:ea typeface="MS Mincho" panose="02020609040205080304" pitchFamily="49" charset="-128"/>
            </a:endParaRPr>
          </a:p>
          <a:p>
            <a:pPr indent="450215" algn="just"/>
            <a:r>
              <a:rPr lang="uk-UA" sz="2000" b="1" dirty="0">
                <a:solidFill>
                  <a:schemeClr val="accent2">
                    <a:lumMod val="75000"/>
                  </a:schemeClr>
                </a:solidFill>
              </a:rPr>
              <a:t>Знання й уміння </a:t>
            </a:r>
            <a:r>
              <a:rPr lang="uk-UA" sz="2000" dirty="0">
                <a:solidFill>
                  <a:schemeClr val="accent2">
                    <a:lumMod val="75000"/>
                  </a:schemeClr>
                </a:solidFill>
              </a:rPr>
              <a:t>забезпечувати безпеку робітників при експлуатації потенційно небезпечних виробництв та технологій є необхідною кваліфікаційною характеристикою фахівця з охорони праці. </a:t>
            </a:r>
          </a:p>
        </p:txBody>
      </p:sp>
    </p:spTree>
    <p:extLst>
      <p:ext uri="{BB962C8B-B14F-4D97-AF65-F5344CB8AC3E}">
        <p14:creationId xmlns:p14="http://schemas.microsoft.com/office/powerpoint/2010/main" val="160836197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161</TotalTime>
  <Words>223</Words>
  <Application>Microsoft Office PowerPoint</Application>
  <PresentationFormat>Екран (4:3)</PresentationFormat>
  <Paragraphs>25</Paragraphs>
  <Slides>4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4</vt:i4>
      </vt:variant>
    </vt:vector>
  </HeadingPairs>
  <TitlesOfParts>
    <vt:vector size="8" baseType="lpstr">
      <vt:lpstr>Candara</vt:lpstr>
      <vt:lpstr>Symbol</vt:lpstr>
      <vt:lpstr>Times New Roman</vt:lpstr>
      <vt:lpstr>Волна</vt:lpstr>
      <vt:lpstr>БЕЗПЕКА ВИКОНАННЯ РОБІТ У ПОТЕНЦІЙНО ВИБУХОНЕБЕЗПЕЧНИХ СЕРЕДОВИЩАХ </vt:lpstr>
      <vt:lpstr>Презентація PowerPoint</vt:lpstr>
      <vt:lpstr>ЧОМУ НЕОБХІДНО ВИВЧАТИ ДИСЦИПЛІНУ </vt:lpstr>
      <vt:lpstr>Презентація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Атестація робочих місць</dc:title>
  <dc:creator>user</dc:creator>
  <cp:lastModifiedBy>Manidina Yevhenija</cp:lastModifiedBy>
  <cp:revision>15</cp:revision>
  <dcterms:created xsi:type="dcterms:W3CDTF">2020-09-02T17:48:05Z</dcterms:created>
  <dcterms:modified xsi:type="dcterms:W3CDTF">2023-11-28T13:25:22Z</dcterms:modified>
</cp:coreProperties>
</file>