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8"/>
  </p:notesMasterIdLst>
  <p:sldIdLst>
    <p:sldId id="274" r:id="rId2"/>
    <p:sldId id="276" r:id="rId3"/>
    <p:sldId id="275" r:id="rId4"/>
    <p:sldId id="279" r:id="rId5"/>
    <p:sldId id="280" r:id="rId6"/>
    <p:sldId id="271" r:id="rId7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68" autoAdjust="0"/>
    <p:restoredTop sz="94900" autoAdjust="0"/>
  </p:normalViewPr>
  <p:slideViewPr>
    <p:cSldViewPr snapToGrid="0" showGuides="1">
      <p:cViewPr varScale="1">
        <p:scale>
          <a:sx n="53" d="100"/>
          <a:sy n="53" d="100"/>
        </p:scale>
        <p:origin x="1128" y="43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50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25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-40715"/>
            <a:ext cx="12201525" cy="6913849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ФІЛОЛОГІЧНИЙ ФАКУЛЬТЕТ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…….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710614" y="1"/>
            <a:ext cx="7320220" cy="7151336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577260" y="637626"/>
            <a:ext cx="7484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СУЧАСНА УКРАЇНСЬКА МОВА (СИНТАКСИС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СКЛАДНОГО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РЕЧЕННЯ)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55143" y="1748269"/>
            <a:ext cx="6446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err="1" smtClean="0"/>
              <a:t>Обов</a:t>
            </a:r>
            <a:r>
              <a:rPr lang="en-US" sz="2400" dirty="0" smtClean="0"/>
              <a:t>’</a:t>
            </a:r>
            <a:r>
              <a:rPr lang="uk-UA" sz="2400" dirty="0" err="1" smtClean="0"/>
              <a:t>язкова</a:t>
            </a:r>
            <a:r>
              <a:rPr lang="uk-UA" sz="2400" dirty="0" smtClean="0"/>
              <a:t> дисципліна освітньої програми «Середня освіта (Українська мова і література)».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</a:t>
            </a:r>
            <a:r>
              <a:rPr lang="uk-UA" sz="2400" dirty="0" smtClean="0"/>
              <a:t>курсу </a:t>
            </a:r>
            <a:r>
              <a:rPr lang="uk-UA" sz="2400" dirty="0"/>
              <a:t>– доктор філологічних наук, професор</a:t>
            </a:r>
            <a:r>
              <a:rPr lang="uk-UA" sz="2400" b="1" dirty="0"/>
              <a:t>  </a:t>
            </a:r>
            <a:r>
              <a:rPr lang="uk-UA" sz="2400" b="1" dirty="0" smtClean="0"/>
              <a:t>                                        </a:t>
            </a:r>
            <a:r>
              <a:rPr lang="uk-UA" sz="2400" dirty="0"/>
              <a:t>Р. О. </a:t>
            </a:r>
            <a:r>
              <a:rPr lang="uk-UA" sz="2400" dirty="0" err="1" smtClean="0"/>
              <a:t>Христіанінова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</a:t>
            </a:r>
            <a:r>
              <a:rPr lang="uk-UA" sz="2400" dirty="0" smtClean="0"/>
              <a:t>студенти четвертого курсу освітнього рівня бакалавр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88664" y="54858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50367" y="858490"/>
            <a:ext cx="7208307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Мета</a:t>
            </a:r>
            <a:r>
              <a:rPr lang="uk-UA" sz="2100" dirty="0"/>
              <a:t> </a:t>
            </a:r>
            <a:r>
              <a:rPr lang="uk-UA" sz="2100" b="1" dirty="0" smtClean="0"/>
              <a:t>курсу</a:t>
            </a:r>
            <a:r>
              <a:rPr lang="uk-UA" sz="2100" dirty="0" smtClean="0"/>
              <a:t> </a:t>
            </a:r>
            <a:r>
              <a:rPr lang="uk-UA" sz="2100" dirty="0"/>
              <a:t>– </a:t>
            </a:r>
            <a:r>
              <a:rPr lang="uk-UA" dirty="0"/>
              <a:t>ознайомити студентів освітньо-кваліфікаційного рівня </a:t>
            </a:r>
            <a:r>
              <a:rPr lang="uk-UA" dirty="0" smtClean="0"/>
              <a:t>«бакалавр» </a:t>
            </a:r>
            <a:r>
              <a:rPr lang="uk-UA" dirty="0"/>
              <a:t>з </a:t>
            </a:r>
            <a:r>
              <a:rPr lang="uk-UA" dirty="0" smtClean="0"/>
              <a:t>системою складних речень сучасної української мови</a:t>
            </a:r>
            <a:r>
              <a:rPr lang="uk-UA" sz="2100" dirty="0" smtClean="0"/>
              <a:t>.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050367" y="1742592"/>
            <a:ext cx="7192385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 smtClean="0"/>
              <a:t> </a:t>
            </a:r>
            <a:r>
              <a:rPr lang="uk-UA" b="1" dirty="0"/>
              <a:t>ОЧІКУВАНІ РЕЗУЛЬТАТИ НАВЧАННЯ</a:t>
            </a:r>
            <a:endParaRPr lang="en-US" dirty="0"/>
          </a:p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endParaRPr lang="en-US" dirty="0"/>
          </a:p>
          <a:p>
            <a:pPr lvl="0"/>
            <a:r>
              <a:rPr lang="uk-UA" dirty="0"/>
              <a:t>Розрізняти </a:t>
            </a:r>
            <a:r>
              <a:rPr lang="uk-UA" dirty="0" smtClean="0"/>
              <a:t>різні типи складних речень, </a:t>
            </a:r>
            <a:r>
              <a:rPr lang="uk-UA" dirty="0"/>
              <a:t>розуміти їхні функції в процесі комунікації.</a:t>
            </a:r>
            <a:endParaRPr lang="en-US" dirty="0"/>
          </a:p>
          <a:p>
            <a:pPr lvl="0"/>
            <a:r>
              <a:rPr lang="uk-UA" dirty="0"/>
              <a:t>Аналізувати </a:t>
            </a:r>
            <a:r>
              <a:rPr lang="uk-UA" dirty="0" smtClean="0"/>
              <a:t> складні речення різних типів. </a:t>
            </a:r>
            <a:endParaRPr lang="en-US" dirty="0"/>
          </a:p>
          <a:p>
            <a:pPr lvl="0"/>
            <a:r>
              <a:rPr lang="uk-UA" dirty="0"/>
              <a:t>Р</a:t>
            </a:r>
            <a:r>
              <a:rPr lang="ru-RU" dirty="0" err="1"/>
              <a:t>озрізняти</a:t>
            </a:r>
            <a:r>
              <a:rPr lang="ru-RU" dirty="0"/>
              <a:t> формально-</a:t>
            </a:r>
            <a:r>
              <a:rPr lang="ru-RU" dirty="0" err="1"/>
              <a:t>граматичні</a:t>
            </a:r>
            <a:r>
              <a:rPr lang="ru-RU" dirty="0"/>
              <a:t> й </a:t>
            </a:r>
            <a:r>
              <a:rPr lang="ru-RU" dirty="0" smtClean="0"/>
              <a:t>семантико-</a:t>
            </a:r>
            <a:r>
              <a:rPr lang="ru-RU" dirty="0" err="1" smtClean="0"/>
              <a:t>синтаксичні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базових</a:t>
            </a:r>
            <a:r>
              <a:rPr lang="ru-RU" dirty="0" smtClean="0"/>
              <a:t> </a:t>
            </a:r>
            <a:r>
              <a:rPr lang="ru-RU" dirty="0" err="1" smtClean="0"/>
              <a:t>складносурядних</a:t>
            </a:r>
            <a:r>
              <a:rPr lang="ru-RU" dirty="0" smtClean="0"/>
              <a:t>, </a:t>
            </a:r>
            <a:r>
              <a:rPr lang="ru-RU" dirty="0" err="1" smtClean="0"/>
              <a:t>складнопідрядних</a:t>
            </a:r>
            <a:r>
              <a:rPr lang="ru-RU" dirty="0" smtClean="0"/>
              <a:t> і </a:t>
            </a:r>
            <a:r>
              <a:rPr lang="ru-RU" dirty="0" err="1" smtClean="0"/>
              <a:t>безсполучникових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речень</a:t>
            </a:r>
            <a:r>
              <a:rPr lang="ru-RU" dirty="0" smtClean="0"/>
              <a:t>.</a:t>
            </a:r>
            <a:endParaRPr lang="en-US" dirty="0"/>
          </a:p>
          <a:p>
            <a:pPr lvl="0"/>
            <a:r>
              <a:rPr lang="ru-RU" dirty="0" err="1"/>
              <a:t>Розуміти</a:t>
            </a:r>
            <a:r>
              <a:rPr lang="ru-RU" dirty="0"/>
              <a:t> природу і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 smtClean="0"/>
              <a:t>багатокомпонентних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речень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.</a:t>
            </a:r>
            <a:endParaRPr lang="en-US" dirty="0"/>
          </a:p>
          <a:p>
            <a:r>
              <a:rPr lang="uk-UA" dirty="0"/>
              <a:t>Г</a:t>
            </a:r>
            <a:r>
              <a:rPr lang="ru-RU" dirty="0" err="1"/>
              <a:t>рамотно</a:t>
            </a:r>
            <a:r>
              <a:rPr lang="ru-RU" dirty="0"/>
              <a:t> й </a:t>
            </a:r>
            <a:r>
              <a:rPr lang="ru-RU" dirty="0" err="1" smtClean="0"/>
              <a:t>коректно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ru-RU" dirty="0" err="1" smtClean="0"/>
              <a:t>речення</a:t>
            </a:r>
            <a:r>
              <a:rPr lang="ru-RU" dirty="0" smtClean="0"/>
              <a:t> в </a:t>
            </a:r>
            <a:r>
              <a:rPr lang="ru-RU" dirty="0" err="1" smtClean="0"/>
              <a:t>усному</a:t>
            </a:r>
            <a:r>
              <a:rPr lang="ru-RU" dirty="0" smtClean="0"/>
              <a:t> й </a:t>
            </a:r>
            <a:r>
              <a:rPr lang="ru-RU" dirty="0" err="1" smtClean="0"/>
              <a:t>писемному</a:t>
            </a:r>
            <a:r>
              <a:rPr lang="ru-RU" dirty="0" smtClean="0"/>
              <a:t> </a:t>
            </a:r>
            <a:r>
              <a:rPr lang="ru-RU" dirty="0" err="1" smtClean="0"/>
              <a:t>мовленні</a:t>
            </a:r>
            <a:r>
              <a:rPr lang="ru-RU" dirty="0" smtClean="0"/>
              <a:t>.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СУЧАСНА УКРАЇНСЬКА МОВА (СИНТАКСИС </a:t>
            </a:r>
            <a:r>
              <a:rPr lang="ru-RU" b="1" dirty="0" smtClean="0">
                <a:cs typeface="Arial" panose="020B0604020202020204" pitchFamily="34" charset="0"/>
              </a:rPr>
              <a:t>СКЛАДНОГО </a:t>
            </a:r>
            <a:r>
              <a:rPr lang="ru-RU" b="1" dirty="0" smtClean="0">
                <a:cs typeface="Arial" panose="020B0604020202020204" pitchFamily="34" charset="0"/>
              </a:rPr>
              <a:t>РЕЧЕННЯ)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50367" y="5361862"/>
            <a:ext cx="8551333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100" b="1" dirty="0" err="1"/>
              <a:t>Обсяг</a:t>
            </a:r>
            <a:r>
              <a:rPr lang="ru-RU" sz="2100" b="1" dirty="0"/>
              <a:t> </a:t>
            </a:r>
            <a:r>
              <a:rPr lang="ru-RU" sz="2100" b="1" dirty="0" smtClean="0"/>
              <a:t>курсу</a:t>
            </a:r>
            <a:r>
              <a:rPr lang="ru-RU" sz="2100" dirty="0" smtClean="0"/>
              <a:t> </a:t>
            </a:r>
            <a:r>
              <a:rPr lang="ru-RU" sz="2100" dirty="0"/>
              <a:t>– </a:t>
            </a:r>
            <a:r>
              <a:rPr lang="ru-RU" sz="2100" dirty="0" smtClean="0"/>
              <a:t>90 </a:t>
            </a:r>
            <a:r>
              <a:rPr lang="ru-RU" sz="2100" dirty="0"/>
              <a:t>год., </a:t>
            </a:r>
            <a:r>
              <a:rPr lang="ru-RU" sz="2100" dirty="0" err="1"/>
              <a:t>із</a:t>
            </a:r>
            <a:r>
              <a:rPr lang="ru-RU" sz="2100" dirty="0"/>
              <a:t> них: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лекції</a:t>
            </a:r>
            <a:r>
              <a:rPr lang="ru-RU" sz="2100" dirty="0"/>
              <a:t> – 3</a:t>
            </a:r>
            <a:r>
              <a:rPr lang="ru-RU" sz="2100" dirty="0" smtClean="0"/>
              <a:t>2 </a:t>
            </a:r>
            <a:r>
              <a:rPr lang="ru-RU" sz="2100" dirty="0"/>
              <a:t>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практичні</a:t>
            </a:r>
            <a:r>
              <a:rPr lang="ru-RU" sz="2100" dirty="0"/>
              <a:t> </a:t>
            </a:r>
            <a:r>
              <a:rPr lang="ru-RU" sz="2100" dirty="0" err="1"/>
              <a:t>заняття</a:t>
            </a:r>
            <a:r>
              <a:rPr lang="ru-RU" sz="2100" dirty="0"/>
              <a:t> – </a:t>
            </a:r>
            <a:r>
              <a:rPr lang="ru-RU" sz="2100" dirty="0" smtClean="0"/>
              <a:t>16 </a:t>
            </a:r>
            <a:r>
              <a:rPr lang="ru-RU" sz="2100" dirty="0"/>
              <a:t>год.;</a:t>
            </a:r>
          </a:p>
          <a:p>
            <a:pPr>
              <a:lnSpc>
                <a:spcPct val="80000"/>
              </a:lnSpc>
            </a:pPr>
            <a:r>
              <a:rPr lang="ru-RU" sz="2100" dirty="0" smtClean="0"/>
              <a:t>                                 </a:t>
            </a:r>
            <a:r>
              <a:rPr lang="ru-RU" sz="2100" dirty="0" err="1" smtClean="0"/>
              <a:t>самостійна</a:t>
            </a:r>
            <a:r>
              <a:rPr lang="ru-RU" sz="2100" dirty="0" smtClean="0"/>
              <a:t> </a:t>
            </a:r>
            <a:r>
              <a:rPr lang="ru-RU" sz="2100" dirty="0"/>
              <a:t>робота – </a:t>
            </a:r>
            <a:r>
              <a:rPr lang="ru-RU" sz="2100" dirty="0" smtClean="0"/>
              <a:t>42 год.</a:t>
            </a:r>
            <a:r>
              <a:rPr lang="ru-RU" sz="2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16323" y="21319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42413" y="30755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СУЧАСНА УКРАЇНСЬКА МОВА (СИНТАКСИС СКЛАДНОГО РЕЧЕННЯ)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475738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8840" y="1303083"/>
            <a:ext cx="10980000" cy="5657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РОЗДІЛ (ЗМІСТОВИЙ МОДУЛЬ) </a:t>
            </a: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1. СИСТЕМА СКЛАДНИХ РЕЧЕНЬ У СУЧАСНІЙ УКРАЇНСЬКІЙ МОВІ. БАЗОВІ СКЛАДНОСУРЯДНІ </a:t>
            </a: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Складне речення як синтаксична одиниця. Базові складні речення. Типології базових складних речень у синтаксичній науці. 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Складносурядні речення. Формально-граматичні й семантичні ознаки складносурядних речень української мови.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і багатокомпонентні складносурядні речення.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3.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Семантичні типи складносурядних речень української мови. Складносурядні речення в шкільному курсі української мови</a:t>
            </a: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РОЗДІЛ </a:t>
            </a: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(ЗМІСТОВИЙ МОДУЛЬ)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СКЛАДНОПІДРЯДНІ РЕЧЕННЯ В УКРАЇНСЬКІЙ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Складнопідрядні речення в системі складних речень української мови. Класифікації складнопідрядних речень. Структурно-семантична класифікація складнопідрядних речень. Складнопідрядні речення в шкільному курсі української мови.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 4 (4 год.).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Складнопідрядні речення нерозчленованої структури. </a:t>
            </a:r>
            <a:r>
              <a:rPr lang="uk-UA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Присубстантивно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-атрибутивні, </a:t>
            </a:r>
            <a:r>
              <a:rPr lang="uk-UA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займенниково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-співвідносні, з’ясувальні складнопідрядні речення.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5 (4 год.).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Складнопідрядні речення розчленованої структури, їхні семантичні різновиди.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6.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Багатокомпонентні складнопідрядні речення, їхні типи.</a:t>
            </a:r>
            <a:endParaRPr lang="ru-RU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4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23" y="21319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42413" y="30755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СУЧАСНА УКРАЇНСЬКА МОВА (СИНТАКСИС СКЛАДНОГО РЕЧЕННЯ)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75738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4255" y="1648032"/>
            <a:ext cx="10980000" cy="41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РОЗДІЛ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(ЗМІСТОВИЙ МОДУЛЬ) 3</a:t>
            </a: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БЕЗСПОЛУЧНИКОВІ СКЛАДНІ РЕЧЕННЯ В СУЧАСНІЙ УКРАЇНСЬКІЙ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7.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Безсполучникові складні речення. Потрактування безсполучникових складних речень у сучасній україністиці.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8.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Безсполучникові складні речення з однотипними й різнотипними частинами. Розділові знаки між частинами безсполучникових складних речень.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9.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Багатокомпонентні безсполучникові речення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РОЗДІЛ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(ЗМІСТОВИЙ МОДУЛЬ) 4</a:t>
            </a: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СКЛАДНІ СИНТАКСИЧНІ КОНСТРУКЦІЇ. </a:t>
            </a: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0.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Складні синтаксичні конструкції. Різновиди складних синтаксичних конструкцій.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Текст, його </a:t>
            </a:r>
            <a:r>
              <a:rPr lang="uk-UA" i="1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ознаки.Структура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тексту. Засоби зв’язку речень у тексті.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13.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Передача чужого мовлення на письмі. Пряма мова, непряма мова, невласне пряма мова. Цитати.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14. 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Українська пунктуація, принципи пунктуації. Розділові знаки у простих і складних реченнях.</a:t>
            </a:r>
            <a:endParaRPr lang="ru-RU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-8879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73577" y="2743658"/>
            <a:ext cx="7109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0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</TotalTime>
  <Words>514</Words>
  <Application>Microsoft Office PowerPoint</Application>
  <PresentationFormat>Широкоэкранный</PresentationFormat>
  <Paragraphs>56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Raisa</cp:lastModifiedBy>
  <cp:revision>93</cp:revision>
  <cp:lastPrinted>2017-10-19T16:56:15Z</cp:lastPrinted>
  <dcterms:created xsi:type="dcterms:W3CDTF">2017-10-19T11:54:45Z</dcterms:created>
  <dcterms:modified xsi:type="dcterms:W3CDTF">2021-01-19T19:43:06Z</dcterms:modified>
</cp:coreProperties>
</file>