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9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uk-UA" dirty="0" smtClean="0"/>
              <a:t>1. Аспекти </a:t>
            </a:r>
            <a:r>
              <a:rPr lang="uk-UA" dirty="0"/>
              <a:t>та параметри комунікації. Комунікативні складності.</a:t>
            </a:r>
            <a:endParaRPr lang="ru-RU" dirty="0"/>
          </a:p>
          <a:p>
            <a:pPr lvl="0"/>
            <a:r>
              <a:rPr lang="uk-UA" dirty="0" smtClean="0"/>
              <a:t>2. Якості </a:t>
            </a:r>
            <a:r>
              <a:rPr lang="uk-UA" dirty="0"/>
              <a:t>майстрів комунікації</a:t>
            </a:r>
            <a:endParaRPr lang="ru-RU" dirty="0"/>
          </a:p>
          <a:p>
            <a:pPr lvl="0"/>
            <a:r>
              <a:rPr lang="uk-UA" dirty="0" smtClean="0"/>
              <a:t>3. Принципи </a:t>
            </a:r>
            <a:r>
              <a:rPr lang="uk-UA" dirty="0"/>
              <a:t>досяжності результату. </a:t>
            </a:r>
            <a:r>
              <a:rPr lang="en-US" dirty="0"/>
              <a:t>SMART-</a:t>
            </a:r>
            <a:r>
              <a:rPr lang="uk-UA" dirty="0"/>
              <a:t>цілі.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НЛП як модель комунікації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35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Введення інформації (отримання даних, слухання тощо), опрацювання інформації (міркування, оцінка, інтерпретація тощо), виведення інформації (передача даних за допомогою мови та поведінки)</a:t>
            </a:r>
          </a:p>
          <a:p>
            <a:r>
              <a:rPr lang="uk-UA" i="1" u="sng" dirty="0" smtClean="0"/>
              <a:t>Складність №1:</a:t>
            </a:r>
            <a:r>
              <a:rPr lang="uk-UA" dirty="0" smtClean="0"/>
              <a:t> комунікація – цикл інтерактивних явищ</a:t>
            </a:r>
          </a:p>
          <a:p>
            <a:r>
              <a:rPr lang="uk-UA" i="1" u="sng" dirty="0" smtClean="0"/>
              <a:t>Складність №2:</a:t>
            </a:r>
            <a:r>
              <a:rPr lang="uk-UA" dirty="0" smtClean="0"/>
              <a:t> поки ми не отримаємо реакції, ми не знаємо, що ми повідомили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Складності комунікації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792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u="sng" dirty="0"/>
              <a:t>Складність №3:</a:t>
            </a:r>
            <a:r>
              <a:rPr lang="uk-UA" dirty="0"/>
              <a:t> усі учасники комунікації будуть «забруднювати» процес</a:t>
            </a:r>
            <a:endParaRPr lang="ru-RU" dirty="0"/>
          </a:p>
          <a:p>
            <a:pPr marL="0" indent="0">
              <a:buNone/>
            </a:pPr>
            <a:r>
              <a:rPr lang="uk-UA" b="1" i="1" u="sng" dirty="0" err="1" smtClean="0"/>
              <a:t>Трансдериваційний</a:t>
            </a:r>
            <a:r>
              <a:rPr lang="uk-UA" b="1" i="1" u="sng" dirty="0" smtClean="0"/>
              <a:t> пошук </a:t>
            </a:r>
            <a:r>
              <a:rPr lang="uk-UA" i="1" dirty="0" smtClean="0"/>
              <a:t>– процес пошуку в пам’яті та ментальних репрезентаціях референтного досвіду, який пояснює наявну поведінку, судження або реакції.</a:t>
            </a:r>
          </a:p>
          <a:p>
            <a:r>
              <a:rPr lang="uk-UA" dirty="0" smtClean="0"/>
              <a:t>Складність №4: стан свідомості людини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Складності комунікації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29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7% інформації передається вербально</a:t>
            </a:r>
          </a:p>
          <a:p>
            <a:r>
              <a:rPr lang="uk-UA" dirty="0" smtClean="0"/>
              <a:t>38% інформації передається через тональність голосу (сюди включають висоту голосу, швидкість, тембр, гучність тощо)</a:t>
            </a:r>
          </a:p>
          <a:p>
            <a:r>
              <a:rPr lang="uk-UA" dirty="0" smtClean="0"/>
              <a:t>55% інформації передається через фізіологічні параметри – поза, жести, вираз обличчя, дихання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Параметри комунікації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718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</a:t>
            </a:r>
            <a:r>
              <a:rPr lang="uk-UA" u="sng" dirty="0" smtClean="0"/>
              <a:t>Визначення досяжних результатів</a:t>
            </a:r>
          </a:p>
          <a:p>
            <a:r>
              <a:rPr lang="uk-UA" dirty="0" smtClean="0"/>
              <a:t>2. Використання сенсорної обізнаності, сенсорної гостроти для спостереження за реакціями</a:t>
            </a:r>
          </a:p>
          <a:p>
            <a:r>
              <a:rPr lang="uk-UA" dirty="0" smtClean="0"/>
              <a:t>3. </a:t>
            </a:r>
            <a:r>
              <a:rPr lang="uk-UA" dirty="0"/>
              <a:t>Г</a:t>
            </a:r>
            <a:r>
              <a:rPr lang="uk-UA" dirty="0" smtClean="0"/>
              <a:t>нучка зміна поведінки для досягнення результатів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Навички майстрів комунікації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103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 (Specific) </a:t>
            </a:r>
            <a:r>
              <a:rPr lang="uk-UA" dirty="0" smtClean="0"/>
              <a:t>специфічність</a:t>
            </a:r>
            <a:endParaRPr lang="en-US" dirty="0" smtClean="0"/>
          </a:p>
          <a:p>
            <a:r>
              <a:rPr lang="en-US" dirty="0" smtClean="0"/>
              <a:t>M (Measurable)</a:t>
            </a:r>
            <a:r>
              <a:rPr lang="uk-UA" dirty="0" smtClean="0"/>
              <a:t> </a:t>
            </a:r>
            <a:r>
              <a:rPr lang="uk-UA" dirty="0" err="1" smtClean="0"/>
              <a:t>вимірюваність</a:t>
            </a:r>
            <a:endParaRPr lang="en-US" dirty="0" smtClean="0"/>
          </a:p>
          <a:p>
            <a:r>
              <a:rPr lang="en-US" dirty="0" smtClean="0"/>
              <a:t>A (</a:t>
            </a:r>
            <a:r>
              <a:rPr lang="en-US" dirty="0" err="1" smtClean="0"/>
              <a:t>Attaignable</a:t>
            </a:r>
            <a:r>
              <a:rPr lang="en-US" dirty="0" smtClean="0"/>
              <a:t>, Assignable)</a:t>
            </a:r>
            <a:r>
              <a:rPr lang="uk-UA" dirty="0" smtClean="0"/>
              <a:t> досяжність, </a:t>
            </a:r>
            <a:r>
              <a:rPr lang="uk-UA" dirty="0" err="1" smtClean="0"/>
              <a:t>визначальність</a:t>
            </a:r>
            <a:endParaRPr lang="en-US" dirty="0" smtClean="0"/>
          </a:p>
          <a:p>
            <a:r>
              <a:rPr lang="en-US" dirty="0" smtClean="0"/>
              <a:t>R (Realistic, Rewarding)</a:t>
            </a:r>
            <a:r>
              <a:rPr lang="uk-UA" dirty="0" smtClean="0"/>
              <a:t> реалістичність, користь</a:t>
            </a:r>
            <a:endParaRPr lang="en-US" dirty="0" smtClean="0"/>
          </a:p>
          <a:p>
            <a:r>
              <a:rPr lang="en-US" dirty="0" smtClean="0"/>
              <a:t>T (</a:t>
            </a:r>
            <a:r>
              <a:rPr lang="en-US" dirty="0" err="1" smtClean="0"/>
              <a:t>Timeable</a:t>
            </a:r>
            <a:r>
              <a:rPr lang="en-US" dirty="0" smtClean="0"/>
              <a:t>, Tangible)</a:t>
            </a:r>
            <a:r>
              <a:rPr lang="uk-UA" dirty="0" smtClean="0"/>
              <a:t> визначеність у часі, чіткість</a:t>
            </a:r>
          </a:p>
          <a:p>
            <a:endParaRPr lang="uk-UA" dirty="0"/>
          </a:p>
          <a:p>
            <a:endParaRPr lang="uk-UA" dirty="0" smtClean="0"/>
          </a:p>
          <a:p>
            <a:pPr marL="0" indent="0">
              <a:buNone/>
            </a:pPr>
            <a:r>
              <a:rPr lang="uk-UA" i="1" u="sng" dirty="0" smtClean="0"/>
              <a:t>Результат</a:t>
            </a:r>
            <a:r>
              <a:rPr lang="uk-UA" dirty="0" smtClean="0"/>
              <a:t> – репрезентація цілі, розроблена зі специфічністю, яка дозволяє зрозуміти, що необхідно робити.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</a:t>
            </a:r>
            <a:r>
              <a:rPr lang="uk-UA" dirty="0" smtClean="0"/>
              <a:t>цілі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980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1) бути позитивно сформульованим у термінах того, що ми </a:t>
            </a:r>
            <a:r>
              <a:rPr lang="uk-UA" dirty="0" smtClean="0"/>
              <a:t>хочемо</a:t>
            </a:r>
          </a:p>
          <a:p>
            <a:pPr marL="0" indent="0">
              <a:buNone/>
            </a:pPr>
            <a:r>
              <a:rPr lang="uk-UA" dirty="0" smtClean="0"/>
              <a:t>*антонімічний переклад</a:t>
            </a:r>
          </a:p>
          <a:p>
            <a:pPr marL="0" indent="0">
              <a:buNone/>
            </a:pPr>
            <a:r>
              <a:rPr lang="en-US" dirty="0" smtClean="0"/>
              <a:t>It’s important to spend time outside. – </a:t>
            </a:r>
            <a:r>
              <a:rPr lang="uk-UA" dirty="0" smtClean="0"/>
              <a:t>Важливо не сидіти вдома./Важливо проводити час на вулиці.</a:t>
            </a:r>
          </a:p>
          <a:p>
            <a:pPr marL="0" indent="0">
              <a:buNone/>
            </a:pPr>
            <a:r>
              <a:rPr lang="uk-UA" dirty="0" smtClean="0"/>
              <a:t>Не </a:t>
            </a:r>
            <a:r>
              <a:rPr lang="uk-UA" dirty="0" err="1" smtClean="0"/>
              <a:t>забудьте</a:t>
            </a:r>
            <a:r>
              <a:rPr lang="uk-UA" dirty="0" smtClean="0"/>
              <a:t> про </a:t>
            </a:r>
            <a:r>
              <a:rPr lang="uk-UA" dirty="0" err="1" smtClean="0"/>
              <a:t>дедлайн</a:t>
            </a:r>
            <a:r>
              <a:rPr lang="uk-UA" dirty="0" smtClean="0"/>
              <a:t>! – </a:t>
            </a:r>
            <a:r>
              <a:rPr lang="en-US" dirty="0" smtClean="0"/>
              <a:t>Don’t forget about the deadline!/ Remember about the deadline!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*перекладач та неточності (помилки)</a:t>
            </a:r>
            <a:endParaRPr lang="uk-UA" dirty="0" smtClean="0"/>
          </a:p>
          <a:p>
            <a:r>
              <a:rPr lang="uk-UA" dirty="0" smtClean="0"/>
              <a:t>2) бути описаний сенсорною </a:t>
            </a:r>
            <a:r>
              <a:rPr lang="uk-UA" dirty="0" smtClean="0"/>
              <a:t>мовою</a:t>
            </a:r>
            <a:endParaRPr lang="en-US" dirty="0" smtClean="0"/>
          </a:p>
          <a:p>
            <a:pPr marL="0" indent="0">
              <a:buNone/>
            </a:pPr>
            <a:endParaRPr lang="uk-UA" dirty="0" smtClean="0"/>
          </a:p>
          <a:p>
            <a:r>
              <a:rPr lang="uk-UA" dirty="0" smtClean="0"/>
              <a:t>3) </a:t>
            </a:r>
            <a:r>
              <a:rPr lang="uk-UA" dirty="0" err="1" smtClean="0"/>
              <a:t>ініціюватись</a:t>
            </a:r>
            <a:r>
              <a:rPr lang="uk-UA" dirty="0" smtClean="0"/>
              <a:t> та контролюватись людиною, яка хоче досягти </a:t>
            </a:r>
            <a:r>
              <a:rPr lang="uk-UA" dirty="0" smtClean="0"/>
              <a:t>цього</a:t>
            </a:r>
          </a:p>
          <a:p>
            <a:pPr marL="0" indent="0">
              <a:buNone/>
            </a:pPr>
            <a:r>
              <a:rPr lang="uk-UA" dirty="0" smtClean="0"/>
              <a:t>*змінити себе </a:t>
            </a:r>
            <a:r>
              <a:rPr lang="uk-UA" dirty="0" smtClean="0">
                <a:latin typeface="Times New Roman"/>
                <a:cs typeface="Times New Roman"/>
              </a:rPr>
              <a:t>→ вести за собою (рапорт)</a:t>
            </a:r>
            <a:endParaRPr lang="uk-UA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Добре сформульований результат повинен: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07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4) відповідати контексту</a:t>
            </a:r>
          </a:p>
          <a:p>
            <a:r>
              <a:rPr lang="uk-UA" dirty="0"/>
              <a:t>5) враховувати відповідну вторинну вигоду  </a:t>
            </a:r>
          </a:p>
          <a:p>
            <a:r>
              <a:rPr lang="uk-UA" dirty="0"/>
              <a:t>6) включати необхідні ресурси</a:t>
            </a:r>
          </a:p>
          <a:p>
            <a:r>
              <a:rPr lang="uk-UA" dirty="0"/>
              <a:t>7) бути екологічним для цілої системи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Добре сформульований результат повинен: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31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169</TotalTime>
  <Words>375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НЛП як модель комунікації</vt:lpstr>
      <vt:lpstr>Складності комунікації</vt:lpstr>
      <vt:lpstr>Складності комунікації</vt:lpstr>
      <vt:lpstr>Параметри комунікації</vt:lpstr>
      <vt:lpstr>Навички майстрів комунікації</vt:lpstr>
      <vt:lpstr>SMART цілі</vt:lpstr>
      <vt:lpstr>Добре сформульований результат повинен:</vt:lpstr>
      <vt:lpstr>Добре сформульований результат повинен: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НЛП як модель комунікації</dc:title>
  <dc:creator>Admin</dc:creator>
  <cp:lastModifiedBy>Admin</cp:lastModifiedBy>
  <cp:revision>16</cp:revision>
  <dcterms:created xsi:type="dcterms:W3CDTF">2024-09-24T22:28:33Z</dcterms:created>
  <dcterms:modified xsi:type="dcterms:W3CDTF">2024-10-08T23:18:24Z</dcterms:modified>
</cp:coreProperties>
</file>