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58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57" r:id="rId13"/>
    <p:sldId id="271" r:id="rId14"/>
    <p:sldId id="284" r:id="rId15"/>
    <p:sldId id="288" r:id="rId16"/>
    <p:sldId id="285" r:id="rId17"/>
    <p:sldId id="286" r:id="rId18"/>
    <p:sldId id="287" r:id="rId19"/>
    <p:sldId id="259" r:id="rId20"/>
    <p:sldId id="260" r:id="rId21"/>
    <p:sldId id="274" r:id="rId22"/>
    <p:sldId id="261" r:id="rId23"/>
    <p:sldId id="265" r:id="rId24"/>
    <p:sldId id="262" r:id="rId25"/>
    <p:sldId id="263" r:id="rId26"/>
    <p:sldId id="264" r:id="rId27"/>
    <p:sldId id="266" r:id="rId28"/>
    <p:sldId id="268" r:id="rId29"/>
    <p:sldId id="269" r:id="rId30"/>
    <p:sldId id="272" r:id="rId31"/>
    <p:sldId id="273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7T19:03:38.61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3AC59-F423-41EB-A333-222AA5F3D4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175BA5-FB6A-4E1F-A4A5-6D1F07E730E9}">
      <dgm:prSet/>
      <dgm:spPr/>
      <dgm:t>
        <a:bodyPr/>
        <a:lstStyle/>
        <a:p>
          <a:pPr rtl="0"/>
          <a:r>
            <a:rPr lang="uk-UA" dirty="0"/>
            <a:t>гемофілія;</a:t>
          </a:r>
        </a:p>
      </dgm:t>
    </dgm:pt>
    <dgm:pt modelId="{476F3DB0-8D51-4488-924B-BD0D003F9D20}" type="parTrans" cxnId="{855CFF20-3906-417E-8700-DCED4535A454}">
      <dgm:prSet/>
      <dgm:spPr/>
      <dgm:t>
        <a:bodyPr/>
        <a:lstStyle/>
        <a:p>
          <a:endParaRPr lang="uk-UA"/>
        </a:p>
      </dgm:t>
    </dgm:pt>
    <dgm:pt modelId="{F7CE1AAD-9813-4AD4-9921-167E62C06313}" type="sibTrans" cxnId="{855CFF20-3906-417E-8700-DCED4535A454}">
      <dgm:prSet/>
      <dgm:spPr/>
      <dgm:t>
        <a:bodyPr/>
        <a:lstStyle/>
        <a:p>
          <a:endParaRPr lang="uk-UA"/>
        </a:p>
      </dgm:t>
    </dgm:pt>
    <dgm:pt modelId="{9BAB6CCB-3026-4D70-9E4D-0B1B64855694}">
      <dgm:prSet/>
      <dgm:spPr/>
      <dgm:t>
        <a:bodyPr/>
        <a:lstStyle/>
        <a:p>
          <a:pPr rtl="0"/>
          <a:r>
            <a:rPr lang="uk-UA" dirty="0"/>
            <a:t>дальтонізм;</a:t>
          </a:r>
        </a:p>
      </dgm:t>
    </dgm:pt>
    <dgm:pt modelId="{6315F1E2-3D2D-465A-A2DB-86A210C8D5BC}" type="parTrans" cxnId="{7062FF83-4EDC-4563-917A-703597AACA5D}">
      <dgm:prSet/>
      <dgm:spPr/>
      <dgm:t>
        <a:bodyPr/>
        <a:lstStyle/>
        <a:p>
          <a:endParaRPr lang="uk-UA"/>
        </a:p>
      </dgm:t>
    </dgm:pt>
    <dgm:pt modelId="{DF516823-A38B-4F8B-8F63-467A12A3CBC7}" type="sibTrans" cxnId="{7062FF83-4EDC-4563-917A-703597AACA5D}">
      <dgm:prSet/>
      <dgm:spPr/>
      <dgm:t>
        <a:bodyPr/>
        <a:lstStyle/>
        <a:p>
          <a:endParaRPr lang="uk-UA"/>
        </a:p>
      </dgm:t>
    </dgm:pt>
    <dgm:pt modelId="{194E5E78-4C71-48A9-8B16-137DEB6B0FE3}">
      <dgm:prSet/>
      <dgm:spPr/>
      <dgm:t>
        <a:bodyPr/>
        <a:lstStyle/>
        <a:p>
          <a:pPr rtl="0"/>
          <a:r>
            <a:rPr lang="uk-UA" dirty="0"/>
            <a:t>облисіння;</a:t>
          </a:r>
        </a:p>
      </dgm:t>
    </dgm:pt>
    <dgm:pt modelId="{AEA45CFA-B102-4818-85CE-80870589D3A1}" type="parTrans" cxnId="{A6163BAF-1CD5-4BB5-AD4B-538E2C6F9A24}">
      <dgm:prSet/>
      <dgm:spPr/>
      <dgm:t>
        <a:bodyPr/>
        <a:lstStyle/>
        <a:p>
          <a:endParaRPr lang="uk-UA"/>
        </a:p>
      </dgm:t>
    </dgm:pt>
    <dgm:pt modelId="{23F05BE2-B990-4676-9403-0D13BA479F7B}" type="sibTrans" cxnId="{A6163BAF-1CD5-4BB5-AD4B-538E2C6F9A24}">
      <dgm:prSet/>
      <dgm:spPr/>
      <dgm:t>
        <a:bodyPr/>
        <a:lstStyle/>
        <a:p>
          <a:endParaRPr lang="uk-UA"/>
        </a:p>
      </dgm:t>
    </dgm:pt>
    <dgm:pt modelId="{AE951330-DBB2-4E27-9EF6-5AD3B9ABFC94}">
      <dgm:prSet/>
      <dgm:spPr/>
      <dgm:t>
        <a:bodyPr/>
        <a:lstStyle/>
        <a:p>
          <a:pPr rtl="0"/>
          <a:r>
            <a:rPr lang="uk-UA" dirty="0"/>
            <a:t>м’язова дистрофія;</a:t>
          </a:r>
        </a:p>
      </dgm:t>
    </dgm:pt>
    <dgm:pt modelId="{44F18BED-9325-4F6B-BC42-C87C7F99C245}" type="parTrans" cxnId="{101A4010-6011-42CB-9E5C-1B328759300C}">
      <dgm:prSet/>
      <dgm:spPr/>
      <dgm:t>
        <a:bodyPr/>
        <a:lstStyle/>
        <a:p>
          <a:endParaRPr lang="uk-UA"/>
        </a:p>
      </dgm:t>
    </dgm:pt>
    <dgm:pt modelId="{C1DCF534-9A9F-4713-8906-57897BBA7574}" type="sibTrans" cxnId="{101A4010-6011-42CB-9E5C-1B328759300C}">
      <dgm:prSet/>
      <dgm:spPr/>
      <dgm:t>
        <a:bodyPr/>
        <a:lstStyle/>
        <a:p>
          <a:endParaRPr lang="uk-UA"/>
        </a:p>
      </dgm:t>
    </dgm:pt>
    <dgm:pt modelId="{0BD545E1-7441-491E-B809-40426F350830}">
      <dgm:prSet/>
      <dgm:spPr/>
      <dgm:t>
        <a:bodyPr/>
        <a:lstStyle/>
        <a:p>
          <a:pPr rtl="0"/>
          <a:r>
            <a:rPr lang="uk-UA" dirty="0" err="1"/>
            <a:t>гіпогаммаглобулінемія</a:t>
          </a:r>
          <a:r>
            <a:rPr lang="uk-UA" dirty="0"/>
            <a:t>;</a:t>
          </a:r>
        </a:p>
      </dgm:t>
    </dgm:pt>
    <dgm:pt modelId="{2AA30050-DF3F-4644-B570-1F002041CB24}" type="parTrans" cxnId="{ACCA386F-E979-41FA-9C3B-194B797BEBA2}">
      <dgm:prSet/>
      <dgm:spPr/>
      <dgm:t>
        <a:bodyPr/>
        <a:lstStyle/>
        <a:p>
          <a:endParaRPr lang="uk-UA"/>
        </a:p>
      </dgm:t>
    </dgm:pt>
    <dgm:pt modelId="{FB09E7C8-3F58-44C0-95C5-165BF623EAAD}" type="sibTrans" cxnId="{ACCA386F-E979-41FA-9C3B-194B797BEBA2}">
      <dgm:prSet/>
      <dgm:spPr/>
      <dgm:t>
        <a:bodyPr/>
        <a:lstStyle/>
        <a:p>
          <a:endParaRPr lang="uk-UA"/>
        </a:p>
      </dgm:t>
    </dgm:pt>
    <dgm:pt modelId="{F2AE1220-69FF-4BC5-ADA0-972075F8B52B}">
      <dgm:prSet/>
      <dgm:spPr/>
      <dgm:t>
        <a:bodyPr/>
        <a:lstStyle/>
        <a:p>
          <a:pPr rtl="0"/>
          <a:r>
            <a:rPr lang="uk-UA" dirty="0"/>
            <a:t>відсутність зубів та вусів у чоловіків у деяких районах Індії та Північної Америки;</a:t>
          </a:r>
        </a:p>
      </dgm:t>
    </dgm:pt>
    <dgm:pt modelId="{0BAAB4D9-31C1-4C6C-9236-13C29AB5519E}" type="parTrans" cxnId="{5C57C99D-616D-499A-B12D-8585ABDEA567}">
      <dgm:prSet/>
      <dgm:spPr/>
      <dgm:t>
        <a:bodyPr/>
        <a:lstStyle/>
        <a:p>
          <a:endParaRPr lang="uk-UA"/>
        </a:p>
      </dgm:t>
    </dgm:pt>
    <dgm:pt modelId="{49155E2D-3C93-4801-961C-D35FB4CE0277}" type="sibTrans" cxnId="{5C57C99D-616D-499A-B12D-8585ABDEA567}">
      <dgm:prSet/>
      <dgm:spPr/>
      <dgm:t>
        <a:bodyPr/>
        <a:lstStyle/>
        <a:p>
          <a:endParaRPr lang="uk-UA"/>
        </a:p>
      </dgm:t>
    </dgm:pt>
    <dgm:pt modelId="{B4815F21-CB14-4C63-891A-F29DFA605464}">
      <dgm:prSet/>
      <dgm:spPr/>
      <dgm:t>
        <a:bodyPr/>
        <a:lstStyle/>
        <a:p>
          <a:pPr rtl="0"/>
          <a:r>
            <a:rPr lang="uk-UA" dirty="0"/>
            <a:t>іхтіоз;</a:t>
          </a:r>
        </a:p>
      </dgm:t>
    </dgm:pt>
    <dgm:pt modelId="{B0873443-DEF2-4228-9F1C-E961E9E46F1B}" type="parTrans" cxnId="{743F24F1-95CE-4C7A-82AA-C5D98CCC23D4}">
      <dgm:prSet/>
      <dgm:spPr/>
      <dgm:t>
        <a:bodyPr/>
        <a:lstStyle/>
        <a:p>
          <a:endParaRPr lang="uk-UA"/>
        </a:p>
      </dgm:t>
    </dgm:pt>
    <dgm:pt modelId="{71DEA029-9A1F-4CC8-9103-0C289A84687C}" type="sibTrans" cxnId="{743F24F1-95CE-4C7A-82AA-C5D98CCC23D4}">
      <dgm:prSet/>
      <dgm:spPr/>
      <dgm:t>
        <a:bodyPr/>
        <a:lstStyle/>
        <a:p>
          <a:endParaRPr lang="uk-UA"/>
        </a:p>
      </dgm:t>
    </dgm:pt>
    <dgm:pt modelId="{4CC5AC49-DD45-4BC5-BF76-5735F3DDFDF6}" type="pres">
      <dgm:prSet presAssocID="{FC93AC59-F423-41EB-A333-222AA5F3D436}" presName="linear" presStyleCnt="0">
        <dgm:presLayoutVars>
          <dgm:animLvl val="lvl"/>
          <dgm:resizeHandles val="exact"/>
        </dgm:presLayoutVars>
      </dgm:prSet>
      <dgm:spPr/>
    </dgm:pt>
    <dgm:pt modelId="{4CCED43D-BBC8-41D3-8EB3-70E88FDB9796}" type="pres">
      <dgm:prSet presAssocID="{BC175BA5-FB6A-4E1F-A4A5-6D1F07E730E9}" presName="parentText" presStyleLbl="node1" presStyleIdx="0" presStyleCnt="7" custLinFactNeighborX="135" custLinFactNeighborY="65868">
        <dgm:presLayoutVars>
          <dgm:chMax val="0"/>
          <dgm:bulletEnabled val="1"/>
        </dgm:presLayoutVars>
      </dgm:prSet>
      <dgm:spPr/>
    </dgm:pt>
    <dgm:pt modelId="{62B543C1-80B1-43C7-847C-5DF5BEB0D0C4}" type="pres">
      <dgm:prSet presAssocID="{F7CE1AAD-9813-4AD4-9921-167E62C06313}" presName="spacer" presStyleCnt="0"/>
      <dgm:spPr/>
    </dgm:pt>
    <dgm:pt modelId="{85BF148C-6663-4946-B6F8-CB9763893C90}" type="pres">
      <dgm:prSet presAssocID="{9BAB6CCB-3026-4D70-9E4D-0B1B6485569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2F39268-9266-4280-A5CA-C84529E63929}" type="pres">
      <dgm:prSet presAssocID="{DF516823-A38B-4F8B-8F63-467A12A3CBC7}" presName="spacer" presStyleCnt="0"/>
      <dgm:spPr/>
    </dgm:pt>
    <dgm:pt modelId="{51C2DB9D-EF8D-4348-B110-E80A6AD7E9E8}" type="pres">
      <dgm:prSet presAssocID="{194E5E78-4C71-48A9-8B16-137DEB6B0FE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F57A529-BD71-42DE-8C1A-78B005448C69}" type="pres">
      <dgm:prSet presAssocID="{23F05BE2-B990-4676-9403-0D13BA479F7B}" presName="spacer" presStyleCnt="0"/>
      <dgm:spPr/>
    </dgm:pt>
    <dgm:pt modelId="{8F643FA5-BD83-414A-9DDD-05CE2E1A30C6}" type="pres">
      <dgm:prSet presAssocID="{AE951330-DBB2-4E27-9EF6-5AD3B9ABFC9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B10BE58-3A8F-4EE8-8BEF-EDA634AB24DC}" type="pres">
      <dgm:prSet presAssocID="{C1DCF534-9A9F-4713-8906-57897BBA7574}" presName="spacer" presStyleCnt="0"/>
      <dgm:spPr/>
    </dgm:pt>
    <dgm:pt modelId="{636DBDFB-AA0F-4CB9-9783-30FCA493D078}" type="pres">
      <dgm:prSet presAssocID="{0BD545E1-7441-491E-B809-40426F35083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38D6910-343B-4B2C-87CF-877B00670241}" type="pres">
      <dgm:prSet presAssocID="{FB09E7C8-3F58-44C0-95C5-165BF623EAAD}" presName="spacer" presStyleCnt="0"/>
      <dgm:spPr/>
    </dgm:pt>
    <dgm:pt modelId="{8D64F46A-8BC3-4030-A640-0F8737BF849B}" type="pres">
      <dgm:prSet presAssocID="{F2AE1220-69FF-4BC5-ADA0-972075F8B52B}" presName="parentText" presStyleLbl="node1" presStyleIdx="5" presStyleCnt="7" custLinFactNeighborY="-65954">
        <dgm:presLayoutVars>
          <dgm:chMax val="0"/>
          <dgm:bulletEnabled val="1"/>
        </dgm:presLayoutVars>
      </dgm:prSet>
      <dgm:spPr/>
    </dgm:pt>
    <dgm:pt modelId="{EE6E6DC3-0CDD-49CD-8DB1-35E2369F5D09}" type="pres">
      <dgm:prSet presAssocID="{49155E2D-3C93-4801-961C-D35FB4CE0277}" presName="spacer" presStyleCnt="0"/>
      <dgm:spPr/>
    </dgm:pt>
    <dgm:pt modelId="{3D2FCD56-BC92-4650-AC65-E97823067BC5}" type="pres">
      <dgm:prSet presAssocID="{B4815F21-CB14-4C63-891A-F29DFA60546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01A4010-6011-42CB-9E5C-1B328759300C}" srcId="{FC93AC59-F423-41EB-A333-222AA5F3D436}" destId="{AE951330-DBB2-4E27-9EF6-5AD3B9ABFC94}" srcOrd="3" destOrd="0" parTransId="{44F18BED-9325-4F6B-BC42-C87C7F99C245}" sibTransId="{C1DCF534-9A9F-4713-8906-57897BBA7574}"/>
    <dgm:cxn modelId="{77915F17-1ED3-463D-8CED-41FA6D804B71}" type="presOf" srcId="{AE951330-DBB2-4E27-9EF6-5AD3B9ABFC94}" destId="{8F643FA5-BD83-414A-9DDD-05CE2E1A30C6}" srcOrd="0" destOrd="0" presId="urn:microsoft.com/office/officeart/2005/8/layout/vList2"/>
    <dgm:cxn modelId="{855CFF20-3906-417E-8700-DCED4535A454}" srcId="{FC93AC59-F423-41EB-A333-222AA5F3D436}" destId="{BC175BA5-FB6A-4E1F-A4A5-6D1F07E730E9}" srcOrd="0" destOrd="0" parTransId="{476F3DB0-8D51-4488-924B-BD0D003F9D20}" sibTransId="{F7CE1AAD-9813-4AD4-9921-167E62C06313}"/>
    <dgm:cxn modelId="{1858856B-DC3D-4E1F-A582-4D9A7D6660A7}" type="presOf" srcId="{FC93AC59-F423-41EB-A333-222AA5F3D436}" destId="{4CC5AC49-DD45-4BC5-BF76-5735F3DDFDF6}" srcOrd="0" destOrd="0" presId="urn:microsoft.com/office/officeart/2005/8/layout/vList2"/>
    <dgm:cxn modelId="{A4C9BA6C-E40C-4CA4-BBF7-C53140E11497}" type="presOf" srcId="{194E5E78-4C71-48A9-8B16-137DEB6B0FE3}" destId="{51C2DB9D-EF8D-4348-B110-E80A6AD7E9E8}" srcOrd="0" destOrd="0" presId="urn:microsoft.com/office/officeart/2005/8/layout/vList2"/>
    <dgm:cxn modelId="{433EEF6D-6687-4253-B7AB-557B726CAD68}" type="presOf" srcId="{BC175BA5-FB6A-4E1F-A4A5-6D1F07E730E9}" destId="{4CCED43D-BBC8-41D3-8EB3-70E88FDB9796}" srcOrd="0" destOrd="0" presId="urn:microsoft.com/office/officeart/2005/8/layout/vList2"/>
    <dgm:cxn modelId="{ACCA386F-E979-41FA-9C3B-194B797BEBA2}" srcId="{FC93AC59-F423-41EB-A333-222AA5F3D436}" destId="{0BD545E1-7441-491E-B809-40426F350830}" srcOrd="4" destOrd="0" parTransId="{2AA30050-DF3F-4644-B570-1F002041CB24}" sibTransId="{FB09E7C8-3F58-44C0-95C5-165BF623EAAD}"/>
    <dgm:cxn modelId="{F4197752-1E04-4232-8506-A4A1F633F679}" type="presOf" srcId="{0BD545E1-7441-491E-B809-40426F350830}" destId="{636DBDFB-AA0F-4CB9-9783-30FCA493D078}" srcOrd="0" destOrd="0" presId="urn:microsoft.com/office/officeart/2005/8/layout/vList2"/>
    <dgm:cxn modelId="{7062FF83-4EDC-4563-917A-703597AACA5D}" srcId="{FC93AC59-F423-41EB-A333-222AA5F3D436}" destId="{9BAB6CCB-3026-4D70-9E4D-0B1B64855694}" srcOrd="1" destOrd="0" parTransId="{6315F1E2-3D2D-465A-A2DB-86A210C8D5BC}" sibTransId="{DF516823-A38B-4F8B-8F63-467A12A3CBC7}"/>
    <dgm:cxn modelId="{81F5A793-57ED-470A-9423-AF8314B67AA2}" type="presOf" srcId="{B4815F21-CB14-4C63-891A-F29DFA605464}" destId="{3D2FCD56-BC92-4650-AC65-E97823067BC5}" srcOrd="0" destOrd="0" presId="urn:microsoft.com/office/officeart/2005/8/layout/vList2"/>
    <dgm:cxn modelId="{5C57C99D-616D-499A-B12D-8585ABDEA567}" srcId="{FC93AC59-F423-41EB-A333-222AA5F3D436}" destId="{F2AE1220-69FF-4BC5-ADA0-972075F8B52B}" srcOrd="5" destOrd="0" parTransId="{0BAAB4D9-31C1-4C6C-9236-13C29AB5519E}" sibTransId="{49155E2D-3C93-4801-961C-D35FB4CE0277}"/>
    <dgm:cxn modelId="{A6163BAF-1CD5-4BB5-AD4B-538E2C6F9A24}" srcId="{FC93AC59-F423-41EB-A333-222AA5F3D436}" destId="{194E5E78-4C71-48A9-8B16-137DEB6B0FE3}" srcOrd="2" destOrd="0" parTransId="{AEA45CFA-B102-4818-85CE-80870589D3A1}" sibTransId="{23F05BE2-B990-4676-9403-0D13BA479F7B}"/>
    <dgm:cxn modelId="{1FE79EC9-B495-4182-AE9E-51D2DD206DB0}" type="presOf" srcId="{9BAB6CCB-3026-4D70-9E4D-0B1B64855694}" destId="{85BF148C-6663-4946-B6F8-CB9763893C90}" srcOrd="0" destOrd="0" presId="urn:microsoft.com/office/officeart/2005/8/layout/vList2"/>
    <dgm:cxn modelId="{743F24F1-95CE-4C7A-82AA-C5D98CCC23D4}" srcId="{FC93AC59-F423-41EB-A333-222AA5F3D436}" destId="{B4815F21-CB14-4C63-891A-F29DFA605464}" srcOrd="6" destOrd="0" parTransId="{B0873443-DEF2-4228-9F1C-E961E9E46F1B}" sibTransId="{71DEA029-9A1F-4CC8-9103-0C289A84687C}"/>
    <dgm:cxn modelId="{6B1194F5-0657-4BDB-A62D-370501C0014D}" type="presOf" srcId="{F2AE1220-69FF-4BC5-ADA0-972075F8B52B}" destId="{8D64F46A-8BC3-4030-A640-0F8737BF849B}" srcOrd="0" destOrd="0" presId="urn:microsoft.com/office/officeart/2005/8/layout/vList2"/>
    <dgm:cxn modelId="{AAF5962E-BEC5-4D4C-AC28-58E1D63EBDDD}" type="presParOf" srcId="{4CC5AC49-DD45-4BC5-BF76-5735F3DDFDF6}" destId="{4CCED43D-BBC8-41D3-8EB3-70E88FDB9796}" srcOrd="0" destOrd="0" presId="urn:microsoft.com/office/officeart/2005/8/layout/vList2"/>
    <dgm:cxn modelId="{722CC485-10C6-4B6E-9521-E55C4C0F41B9}" type="presParOf" srcId="{4CC5AC49-DD45-4BC5-BF76-5735F3DDFDF6}" destId="{62B543C1-80B1-43C7-847C-5DF5BEB0D0C4}" srcOrd="1" destOrd="0" presId="urn:microsoft.com/office/officeart/2005/8/layout/vList2"/>
    <dgm:cxn modelId="{07325880-E736-47C3-AE07-FBA55ABCB090}" type="presParOf" srcId="{4CC5AC49-DD45-4BC5-BF76-5735F3DDFDF6}" destId="{85BF148C-6663-4946-B6F8-CB9763893C90}" srcOrd="2" destOrd="0" presId="urn:microsoft.com/office/officeart/2005/8/layout/vList2"/>
    <dgm:cxn modelId="{1059EB8D-7E64-4232-B797-6498D6C066B0}" type="presParOf" srcId="{4CC5AC49-DD45-4BC5-BF76-5735F3DDFDF6}" destId="{A2F39268-9266-4280-A5CA-C84529E63929}" srcOrd="3" destOrd="0" presId="urn:microsoft.com/office/officeart/2005/8/layout/vList2"/>
    <dgm:cxn modelId="{1394D6E9-B6A9-451F-8CFE-CCA5938F6F26}" type="presParOf" srcId="{4CC5AC49-DD45-4BC5-BF76-5735F3DDFDF6}" destId="{51C2DB9D-EF8D-4348-B110-E80A6AD7E9E8}" srcOrd="4" destOrd="0" presId="urn:microsoft.com/office/officeart/2005/8/layout/vList2"/>
    <dgm:cxn modelId="{8420D456-873B-4139-B4A5-8583687150BD}" type="presParOf" srcId="{4CC5AC49-DD45-4BC5-BF76-5735F3DDFDF6}" destId="{CF57A529-BD71-42DE-8C1A-78B005448C69}" srcOrd="5" destOrd="0" presId="urn:microsoft.com/office/officeart/2005/8/layout/vList2"/>
    <dgm:cxn modelId="{42747227-7B61-49C4-AEDE-79BA916AE888}" type="presParOf" srcId="{4CC5AC49-DD45-4BC5-BF76-5735F3DDFDF6}" destId="{8F643FA5-BD83-414A-9DDD-05CE2E1A30C6}" srcOrd="6" destOrd="0" presId="urn:microsoft.com/office/officeart/2005/8/layout/vList2"/>
    <dgm:cxn modelId="{B9F44670-4DD3-4424-BAFA-6B4177ADD511}" type="presParOf" srcId="{4CC5AC49-DD45-4BC5-BF76-5735F3DDFDF6}" destId="{2B10BE58-3A8F-4EE8-8BEF-EDA634AB24DC}" srcOrd="7" destOrd="0" presId="urn:microsoft.com/office/officeart/2005/8/layout/vList2"/>
    <dgm:cxn modelId="{00FAF30A-2110-4571-B492-3135C29A9FE7}" type="presParOf" srcId="{4CC5AC49-DD45-4BC5-BF76-5735F3DDFDF6}" destId="{636DBDFB-AA0F-4CB9-9783-30FCA493D078}" srcOrd="8" destOrd="0" presId="urn:microsoft.com/office/officeart/2005/8/layout/vList2"/>
    <dgm:cxn modelId="{12E04C75-3AE9-4D07-B4F1-28B2503288F6}" type="presParOf" srcId="{4CC5AC49-DD45-4BC5-BF76-5735F3DDFDF6}" destId="{938D6910-343B-4B2C-87CF-877B00670241}" srcOrd="9" destOrd="0" presId="urn:microsoft.com/office/officeart/2005/8/layout/vList2"/>
    <dgm:cxn modelId="{1B86FA89-A87C-4AC5-A0D2-BDC8AA0BAFBA}" type="presParOf" srcId="{4CC5AC49-DD45-4BC5-BF76-5735F3DDFDF6}" destId="{8D64F46A-8BC3-4030-A640-0F8737BF849B}" srcOrd="10" destOrd="0" presId="urn:microsoft.com/office/officeart/2005/8/layout/vList2"/>
    <dgm:cxn modelId="{42575B0C-F187-4FAB-8FCF-939CE2A73B63}" type="presParOf" srcId="{4CC5AC49-DD45-4BC5-BF76-5735F3DDFDF6}" destId="{EE6E6DC3-0CDD-49CD-8DB1-35E2369F5D09}" srcOrd="11" destOrd="0" presId="urn:microsoft.com/office/officeart/2005/8/layout/vList2"/>
    <dgm:cxn modelId="{E7EB7B9B-D4B0-4E0B-BE7C-D9B8C584D6BA}" type="presParOf" srcId="{4CC5AC49-DD45-4BC5-BF76-5735F3DDFDF6}" destId="{3D2FCD56-BC92-4650-AC65-E97823067BC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D43D-BBC8-41D3-8EB3-70E88FDB9796}">
      <dsp:nvSpPr>
        <dsp:cNvPr id="0" name=""/>
        <dsp:cNvSpPr/>
      </dsp:nvSpPr>
      <dsp:spPr>
        <a:xfrm>
          <a:off x="0" y="49560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гемофілія;</a:t>
          </a:r>
        </a:p>
      </dsp:txBody>
      <dsp:txXfrm>
        <a:off x="36845" y="86405"/>
        <a:ext cx="8155910" cy="681087"/>
      </dsp:txXfrm>
    </dsp:sp>
    <dsp:sp modelId="{85BF148C-6663-4946-B6F8-CB9763893C90}">
      <dsp:nvSpPr>
        <dsp:cNvPr id="0" name=""/>
        <dsp:cNvSpPr/>
      </dsp:nvSpPr>
      <dsp:spPr>
        <a:xfrm>
          <a:off x="0" y="823015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дальтонізм;</a:t>
          </a:r>
        </a:p>
      </dsp:txBody>
      <dsp:txXfrm>
        <a:off x="36845" y="859860"/>
        <a:ext cx="8155910" cy="681087"/>
      </dsp:txXfrm>
    </dsp:sp>
    <dsp:sp modelId="{51C2DB9D-EF8D-4348-B110-E80A6AD7E9E8}">
      <dsp:nvSpPr>
        <dsp:cNvPr id="0" name=""/>
        <dsp:cNvSpPr/>
      </dsp:nvSpPr>
      <dsp:spPr>
        <a:xfrm>
          <a:off x="0" y="1632513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облисіння;</a:t>
          </a:r>
        </a:p>
      </dsp:txBody>
      <dsp:txXfrm>
        <a:off x="36845" y="1669358"/>
        <a:ext cx="8155910" cy="681087"/>
      </dsp:txXfrm>
    </dsp:sp>
    <dsp:sp modelId="{8F643FA5-BD83-414A-9DDD-05CE2E1A30C6}">
      <dsp:nvSpPr>
        <dsp:cNvPr id="0" name=""/>
        <dsp:cNvSpPr/>
      </dsp:nvSpPr>
      <dsp:spPr>
        <a:xfrm>
          <a:off x="0" y="2442011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м’язова дистрофія;</a:t>
          </a:r>
        </a:p>
      </dsp:txBody>
      <dsp:txXfrm>
        <a:off x="36845" y="2478856"/>
        <a:ext cx="8155910" cy="681087"/>
      </dsp:txXfrm>
    </dsp:sp>
    <dsp:sp modelId="{636DBDFB-AA0F-4CB9-9783-30FCA493D078}">
      <dsp:nvSpPr>
        <dsp:cNvPr id="0" name=""/>
        <dsp:cNvSpPr/>
      </dsp:nvSpPr>
      <dsp:spPr>
        <a:xfrm>
          <a:off x="0" y="3251508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 err="1"/>
            <a:t>гіпогаммаглобулінемія</a:t>
          </a:r>
          <a:r>
            <a:rPr lang="uk-UA" sz="1900" kern="1200" dirty="0"/>
            <a:t>;</a:t>
          </a:r>
        </a:p>
      </dsp:txBody>
      <dsp:txXfrm>
        <a:off x="36845" y="3288353"/>
        <a:ext cx="8155910" cy="681087"/>
      </dsp:txXfrm>
    </dsp:sp>
    <dsp:sp modelId="{8D64F46A-8BC3-4030-A640-0F8737BF849B}">
      <dsp:nvSpPr>
        <dsp:cNvPr id="0" name=""/>
        <dsp:cNvSpPr/>
      </dsp:nvSpPr>
      <dsp:spPr>
        <a:xfrm>
          <a:off x="0" y="4024916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відсутність зубів та вусів у чоловіків у деяких районах Індії та Північної Америки;</a:t>
          </a:r>
        </a:p>
      </dsp:txBody>
      <dsp:txXfrm>
        <a:off x="36845" y="4061761"/>
        <a:ext cx="8155910" cy="681087"/>
      </dsp:txXfrm>
    </dsp:sp>
    <dsp:sp modelId="{3D2FCD56-BC92-4650-AC65-E97823067BC5}">
      <dsp:nvSpPr>
        <dsp:cNvPr id="0" name=""/>
        <dsp:cNvSpPr/>
      </dsp:nvSpPr>
      <dsp:spPr>
        <a:xfrm>
          <a:off x="0" y="4870504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іхтіоз;</a:t>
          </a:r>
        </a:p>
      </dsp:txBody>
      <dsp:txXfrm>
        <a:off x="36845" y="4907349"/>
        <a:ext cx="8155910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A8E998-6249-4C2C-9327-26E9DF746057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550891-6E0B-46F4-AC9A-F99FDA643D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70892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/>
              <a:t>Генетика статі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Хромосомний механізм визначення статі</a:t>
            </a:r>
            <a:b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uk-UA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Жіноча гетерогаметність – </a:t>
            </a:r>
            <a:r>
              <a:rPr lang="uk-UA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тип</a:t>
            </a:r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ZO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26" y="2303309"/>
            <a:ext cx="5292302" cy="16243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За генотипом  1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ZZ</a:t>
            </a: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  :  1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ZO</a:t>
            </a:r>
            <a:endParaRPr lang="uk-UA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чоловіча  жіноча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072" y="3582849"/>
            <a:ext cx="3720446" cy="24771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39808"/>
            <a:ext cx="3759300" cy="26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Хромосомний механізм визначення статі</a:t>
            </a:r>
            <a:br>
              <a:rPr lang="en-US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uk-UA" sz="3000" b="1" dirty="0" err="1">
                <a:latin typeface="Comic Sans MS" panose="030F0702030302020204" pitchFamily="66" charset="0"/>
              </a:rPr>
              <a:t>Гаплодиплоїдний</a:t>
            </a:r>
            <a:r>
              <a:rPr lang="uk-UA" sz="3000" b="1" dirty="0">
                <a:latin typeface="Comic Sans MS" panose="030F0702030302020204" pitchFamily="66" charset="0"/>
              </a:rPr>
              <a:t> тип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4" y="3084146"/>
            <a:ext cx="4095210" cy="295345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94" y="2388324"/>
            <a:ext cx="961885" cy="634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7410" y="2611616"/>
            <a:ext cx="3083043" cy="21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Comic Sans MS" panose="030F0702030302020204" pitchFamily="66" charset="0"/>
              </a:rPr>
              <a:t>Самки бджіл диплоїдні, 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Comic Sans MS" panose="030F0702030302020204" pitchFamily="66" charset="0"/>
              </a:rPr>
              <a:t>а самці – </a:t>
            </a:r>
            <a:r>
              <a:rPr lang="uk-UA" dirty="0" err="1">
                <a:latin typeface="Comic Sans MS" panose="030F0702030302020204" pitchFamily="66" charset="0"/>
              </a:rPr>
              <a:t>гаплоїдні</a:t>
            </a:r>
            <a:r>
              <a:rPr lang="uk-UA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Comic Sans MS" panose="030F0702030302020204" pitchFamily="66" charset="0"/>
              </a:rPr>
              <a:t>тому що розвиваються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Comic Sans MS" panose="030F0702030302020204" pitchFamily="66" charset="0"/>
              </a:rPr>
              <a:t>шляхом партеногенезу, 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Comic Sans MS" panose="030F0702030302020204" pitchFamily="66" charset="0"/>
              </a:rPr>
              <a:t>без запліднення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38336"/>
          </a:xfrm>
        </p:spPr>
        <p:txBody>
          <a:bodyPr/>
          <a:lstStyle/>
          <a:p>
            <a:pPr algn="ctr"/>
            <a:r>
              <a:rPr lang="uk-UA" dirty="0"/>
              <a:t>Хромосомне визначення статі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0241" t="27523" r="53591" b="18719"/>
          <a:stretch>
            <a:fillRect/>
          </a:stretch>
        </p:blipFill>
        <p:spPr bwMode="auto">
          <a:xfrm>
            <a:off x="2339752" y="764704"/>
            <a:ext cx="4942739" cy="588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60" y="909358"/>
            <a:ext cx="8229600" cy="612304"/>
          </a:xfrm>
        </p:spPr>
        <p:txBody>
          <a:bodyPr>
            <a:normAutofit/>
          </a:bodyPr>
          <a:lstStyle/>
          <a:p>
            <a:r>
              <a:rPr lang="uk-UA" sz="2400" dirty="0">
                <a:highlight>
                  <a:srgbClr val="FFFF00"/>
                </a:highlight>
              </a:rPr>
              <a:t>2. Балансова теорія визначення статі (</a:t>
            </a:r>
            <a:r>
              <a:rPr lang="uk-UA" sz="2400" dirty="0" err="1">
                <a:highlight>
                  <a:srgbClr val="FFFF00"/>
                </a:highlight>
              </a:rPr>
              <a:t>Бриджес</a:t>
            </a:r>
            <a:r>
              <a:rPr lang="uk-UA" sz="2400" dirty="0">
                <a:highlight>
                  <a:srgbClr val="FFFF00"/>
                </a:highlight>
              </a:rPr>
              <a:t> К., 1922)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2390" t="71379" r="13970" b="9310"/>
          <a:stretch>
            <a:fillRect/>
          </a:stretch>
        </p:blipFill>
        <p:spPr bwMode="auto">
          <a:xfrm>
            <a:off x="379192" y="4726891"/>
            <a:ext cx="8604448" cy="18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Суть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у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стать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співвідношенням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статевих</a:t>
            </a:r>
            <a:r>
              <a:rPr lang="ru-RU" sz="2000" dirty="0"/>
              <a:t> хромосом до </a:t>
            </a:r>
            <a:r>
              <a:rPr lang="ru-RU" sz="2000" dirty="0" err="1"/>
              <a:t>аутосом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Стать в </a:t>
            </a:r>
            <a:r>
              <a:rPr lang="ru-RU" sz="2000" dirty="0" err="1"/>
              <a:t>дрозофіли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співвідношенням</a:t>
            </a:r>
            <a:r>
              <a:rPr lang="ru-RU" sz="2000" dirty="0"/>
              <a:t> числа Х-хромосом і набору </a:t>
            </a:r>
            <a:r>
              <a:rPr lang="ru-RU" sz="2000" dirty="0" err="1"/>
              <a:t>аутосом</a:t>
            </a:r>
            <a:r>
              <a:rPr lang="ru-RU" sz="2000" dirty="0"/>
              <a:t> (1А, 2А, 3А). </a:t>
            </a:r>
          </a:p>
          <a:p>
            <a:r>
              <a:rPr lang="ru-RU" sz="2000" dirty="0"/>
              <a:t>2Х : 2А </a:t>
            </a:r>
            <a:r>
              <a:rPr lang="ru-RU" sz="2000" dirty="0" err="1"/>
              <a:t>нормальні</a:t>
            </a:r>
            <a:r>
              <a:rPr lang="ru-RU" sz="2000" dirty="0"/>
              <a:t> самки </a:t>
            </a:r>
          </a:p>
          <a:p>
            <a:r>
              <a:rPr lang="ru-RU" sz="2000" dirty="0"/>
              <a:t>1Х : 2А </a:t>
            </a:r>
            <a:r>
              <a:rPr lang="ru-RU" sz="2000" dirty="0" err="1"/>
              <a:t>нормальні</a:t>
            </a:r>
            <a:r>
              <a:rPr lang="ru-RU" sz="2000" dirty="0"/>
              <a:t> </a:t>
            </a:r>
            <a:r>
              <a:rPr lang="ru-RU" sz="2000" dirty="0" err="1"/>
              <a:t>самці</a:t>
            </a:r>
            <a:r>
              <a:rPr lang="ru-RU" sz="2000" dirty="0"/>
              <a:t> </a:t>
            </a:r>
          </a:p>
          <a:p>
            <a:r>
              <a:rPr lang="ru-RU" sz="2000" dirty="0"/>
              <a:t>3Х : 2А </a:t>
            </a:r>
            <a:r>
              <a:rPr lang="ru-RU" sz="2000" dirty="0" err="1"/>
              <a:t>надсамка</a:t>
            </a:r>
            <a:r>
              <a:rPr lang="ru-RU" sz="2000" dirty="0"/>
              <a:t> </a:t>
            </a:r>
          </a:p>
          <a:p>
            <a:r>
              <a:rPr lang="ru-RU" sz="2000" dirty="0"/>
              <a:t>1Х : 3А </a:t>
            </a:r>
            <a:r>
              <a:rPr lang="ru-RU" sz="2000" dirty="0" err="1"/>
              <a:t>надсамець</a:t>
            </a:r>
            <a:endParaRPr lang="ru-RU" sz="2000" dirty="0"/>
          </a:p>
          <a:p>
            <a:r>
              <a:rPr lang="ru-RU" sz="2000" dirty="0"/>
              <a:t> 2Х : 3А </a:t>
            </a:r>
            <a:r>
              <a:rPr lang="ru-RU" sz="2000" dirty="0" err="1"/>
              <a:t>інтерсекс</a:t>
            </a:r>
            <a:endParaRPr lang="uk-UA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3EBDD0B-8F29-468B-93A1-56F433B5B965}"/>
              </a:ext>
            </a:extLst>
          </p:cNvPr>
          <p:cNvSpPr txBox="1">
            <a:spLocks/>
          </p:cNvSpPr>
          <p:nvPr/>
        </p:nvSpPr>
        <p:spPr>
          <a:xfrm>
            <a:off x="457200" y="-14103"/>
            <a:ext cx="8229600" cy="548640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>
                <a:highlight>
                  <a:srgbClr val="00FFFF"/>
                </a:highlight>
              </a:rPr>
              <a:t>Теорії визначення статі</a:t>
            </a:r>
            <a:endParaRPr lang="ru-UA" dirty="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4E58D-6B43-4F75-A6D8-18A9ABE9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highlight>
                  <a:srgbClr val="FFFF00"/>
                </a:highlight>
              </a:rPr>
              <a:t>Стать у рослин</a:t>
            </a:r>
            <a:endParaRPr lang="ru-UA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4FA48-582F-42F2-8CAE-520D3588EF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50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дводомних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: </a:t>
            </a:r>
            <a:r>
              <a:rPr lang="ru-RU" dirty="0" err="1"/>
              <a:t>куколиця</a:t>
            </a:r>
            <a:r>
              <a:rPr lang="ru-RU" dirty="0"/>
              <a:t> </a:t>
            </a:r>
            <a:r>
              <a:rPr lang="ru-RU" dirty="0" err="1"/>
              <a:t>біла</a:t>
            </a:r>
            <a:r>
              <a:rPr lang="ru-RU" dirty="0"/>
              <a:t> (</a:t>
            </a:r>
            <a:r>
              <a:rPr lang="en-US" dirty="0" err="1"/>
              <a:t>Melandrium</a:t>
            </a:r>
            <a:r>
              <a:rPr lang="en-US" dirty="0"/>
              <a:t> album), </a:t>
            </a:r>
            <a:r>
              <a:rPr lang="ru-RU" dirty="0"/>
              <a:t>спаржа, </a:t>
            </a:r>
            <a:r>
              <a:rPr lang="ru-RU" dirty="0" err="1"/>
              <a:t>коноплі</a:t>
            </a:r>
            <a:r>
              <a:rPr lang="ru-RU" dirty="0"/>
              <a:t> </a:t>
            </a:r>
            <a:r>
              <a:rPr lang="ru-RU" dirty="0" err="1"/>
              <a:t>посівні</a:t>
            </a:r>
            <a:r>
              <a:rPr lang="ru-RU" dirty="0"/>
              <a:t> (</a:t>
            </a:r>
            <a:r>
              <a:rPr lang="en-US" dirty="0"/>
              <a:t>Cannabis sativa), </a:t>
            </a:r>
            <a:r>
              <a:rPr lang="ru-RU" dirty="0" err="1"/>
              <a:t>хміль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 (</a:t>
            </a:r>
            <a:r>
              <a:rPr lang="en-US" dirty="0" err="1"/>
              <a:t>Humulus</a:t>
            </a:r>
            <a:r>
              <a:rPr lang="en-US" dirty="0"/>
              <a:t> lupulus), </a:t>
            </a:r>
            <a:r>
              <a:rPr lang="ru-RU" dirty="0"/>
              <a:t>шпинат, </a:t>
            </a:r>
            <a:r>
              <a:rPr lang="ru-RU" dirty="0" err="1"/>
              <a:t>види</a:t>
            </a:r>
            <a:r>
              <a:rPr lang="ru-RU" dirty="0"/>
              <a:t> роду Верба, </a:t>
            </a:r>
            <a:r>
              <a:rPr lang="ru-RU" dirty="0" err="1"/>
              <a:t>види</a:t>
            </a:r>
            <a:r>
              <a:rPr lang="ru-RU" dirty="0"/>
              <a:t> роду Тополя, </a:t>
            </a:r>
            <a:r>
              <a:rPr lang="ru-RU" dirty="0" err="1"/>
              <a:t>види</a:t>
            </a:r>
            <a:r>
              <a:rPr lang="ru-RU" dirty="0"/>
              <a:t> роду Щавель, </a:t>
            </a:r>
            <a:r>
              <a:rPr lang="ru-RU" dirty="0" err="1"/>
              <a:t>Кокцинія</a:t>
            </a:r>
            <a:r>
              <a:rPr lang="ru-RU" dirty="0"/>
              <a:t> </a:t>
            </a:r>
            <a:r>
              <a:rPr lang="ru-RU" dirty="0" err="1"/>
              <a:t>індійська</a:t>
            </a:r>
            <a:r>
              <a:rPr lang="ru-RU" dirty="0"/>
              <a:t> (</a:t>
            </a:r>
            <a:r>
              <a:rPr lang="en-US" dirty="0" err="1"/>
              <a:t>Coccinia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; </a:t>
            </a:r>
            <a:r>
              <a:rPr lang="ru-RU" dirty="0" err="1"/>
              <a:t>гарбузові</a:t>
            </a:r>
            <a:r>
              <a:rPr lang="ru-RU" dirty="0"/>
              <a:t>). У </a:t>
            </a:r>
            <a:r>
              <a:rPr lang="ru-RU" dirty="0" err="1"/>
              <a:t>всіх</a:t>
            </a:r>
            <a:r>
              <a:rPr lang="ru-RU" dirty="0"/>
              <a:t> у них </a:t>
            </a:r>
            <a:r>
              <a:rPr lang="ru-RU" dirty="0" err="1"/>
              <a:t>жіноча</a:t>
            </a:r>
            <a:r>
              <a:rPr lang="ru-RU" dirty="0"/>
              <a:t> стать – </a:t>
            </a:r>
            <a:r>
              <a:rPr lang="ru-RU" dirty="0" err="1"/>
              <a:t>гомогаметна</a:t>
            </a:r>
            <a:r>
              <a:rPr lang="ru-RU" dirty="0"/>
              <a:t>, </a:t>
            </a:r>
            <a:r>
              <a:rPr lang="ru-RU" dirty="0" err="1"/>
              <a:t>чоловіча</a:t>
            </a:r>
            <a:r>
              <a:rPr lang="ru-RU" dirty="0"/>
              <a:t>, – </a:t>
            </a:r>
            <a:r>
              <a:rPr lang="ru-RU" dirty="0" err="1"/>
              <a:t>гетерогаметна</a:t>
            </a:r>
            <a:r>
              <a:rPr lang="ru-RU" dirty="0"/>
              <a:t>.</a:t>
            </a:r>
          </a:p>
          <a:p>
            <a:r>
              <a:rPr lang="ru-RU" dirty="0"/>
              <a:t> У хмелю </a:t>
            </a:r>
            <a:r>
              <a:rPr lang="ru-RU" dirty="0" err="1"/>
              <a:t>японського</a:t>
            </a:r>
            <a:r>
              <a:rPr lang="ru-RU" dirty="0"/>
              <a:t> і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щавлю</a:t>
            </a:r>
            <a:r>
              <a:rPr lang="ru-RU" dirty="0"/>
              <a:t> </a:t>
            </a:r>
            <a:r>
              <a:rPr lang="ru-RU" dirty="0" err="1"/>
              <a:t>чоловіча</a:t>
            </a:r>
            <a:r>
              <a:rPr lang="ru-RU" dirty="0"/>
              <a:t> форма </a:t>
            </a:r>
            <a:r>
              <a:rPr lang="ru-RU" dirty="0" err="1"/>
              <a:t>має</a:t>
            </a:r>
            <a:r>
              <a:rPr lang="ru-RU" dirty="0"/>
              <a:t> генотип </a:t>
            </a:r>
            <a:r>
              <a:rPr lang="en-US" dirty="0"/>
              <a:t>XYY. </a:t>
            </a:r>
            <a:r>
              <a:rPr lang="ru-RU" dirty="0"/>
              <a:t>У </a:t>
            </a:r>
            <a:r>
              <a:rPr lang="ru-RU" dirty="0" err="1"/>
              <a:t>поліплоїдних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суниці</a:t>
            </a:r>
            <a:r>
              <a:rPr lang="ru-RU" dirty="0"/>
              <a:t> </a:t>
            </a:r>
            <a:r>
              <a:rPr lang="ru-RU" dirty="0" err="1"/>
              <a:t>жіноча</a:t>
            </a:r>
            <a:r>
              <a:rPr lang="ru-RU" dirty="0"/>
              <a:t> стать – </a:t>
            </a:r>
            <a:r>
              <a:rPr lang="ru-RU" dirty="0" err="1"/>
              <a:t>гетерогаметна</a:t>
            </a:r>
            <a:r>
              <a:rPr lang="ru-RU" dirty="0"/>
              <a:t>, </a:t>
            </a:r>
            <a:r>
              <a:rPr lang="ru-RU" dirty="0" err="1"/>
              <a:t>чоловіча</a:t>
            </a:r>
            <a:r>
              <a:rPr lang="ru-RU" dirty="0"/>
              <a:t>, – </a:t>
            </a:r>
            <a:r>
              <a:rPr lang="ru-RU" dirty="0" err="1"/>
              <a:t>гомогаметна</a:t>
            </a:r>
            <a:r>
              <a:rPr lang="ru-RU" dirty="0"/>
              <a:t>. У </a:t>
            </a:r>
            <a:r>
              <a:rPr lang="ru-RU" dirty="0" err="1"/>
              <a:t>діоскореї</a:t>
            </a:r>
            <a:r>
              <a:rPr lang="ru-RU" dirty="0"/>
              <a:t> ♀ </a:t>
            </a:r>
            <a:r>
              <a:rPr lang="en-US" dirty="0"/>
              <a:t>XX, ♂ XO.</a:t>
            </a:r>
            <a:endParaRPr lang="uk-UA" dirty="0"/>
          </a:p>
          <a:p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дводомних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хромосом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</a:t>
            </a:r>
            <a:r>
              <a:rPr lang="ru-RU" dirty="0" err="1"/>
              <a:t>чоловічої</a:t>
            </a:r>
            <a:r>
              <a:rPr lang="ru-RU" dirty="0"/>
              <a:t> і 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 </a:t>
            </a:r>
            <a:r>
              <a:rPr lang="ru-RU" dirty="0" err="1"/>
              <a:t>морфологічно</a:t>
            </a:r>
            <a:r>
              <a:rPr lang="ru-RU" dirty="0"/>
              <a:t> </a:t>
            </a:r>
            <a:r>
              <a:rPr lang="ru-RU" dirty="0" err="1"/>
              <a:t>однакові</a:t>
            </a:r>
            <a:r>
              <a:rPr lang="ru-RU" dirty="0"/>
              <a:t>. Стать у них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в </a:t>
            </a:r>
            <a:r>
              <a:rPr lang="ru-RU" dirty="0" err="1"/>
              <a:t>аутосомах</a:t>
            </a:r>
            <a:r>
              <a:rPr lang="ru-RU" dirty="0"/>
              <a:t> (</a:t>
            </a:r>
            <a:r>
              <a:rPr lang="en-US" dirty="0" err="1"/>
              <a:t>Vitis</a:t>
            </a:r>
            <a:r>
              <a:rPr lang="en-US" dirty="0"/>
              <a:t> vinifera subsp. </a:t>
            </a:r>
            <a:r>
              <a:rPr lang="en-US" dirty="0" err="1"/>
              <a:t>sylvéstris</a:t>
            </a:r>
            <a:r>
              <a:rPr lang="en-US" dirty="0"/>
              <a:t>, </a:t>
            </a:r>
            <a:r>
              <a:rPr lang="en-US" dirty="0" err="1"/>
              <a:t>Ribes</a:t>
            </a:r>
            <a:r>
              <a:rPr lang="en-US" dirty="0"/>
              <a:t> </a:t>
            </a:r>
            <a:r>
              <a:rPr lang="en-US" dirty="0" err="1"/>
              <a:t>alpinum</a:t>
            </a:r>
            <a:r>
              <a:rPr lang="en-US" dirty="0"/>
              <a:t> L., Asparagus officinalis L. ).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0292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пределение пола — Vladimir">
            <a:extLst>
              <a:ext uri="{FF2B5EF4-FFF2-40B4-BE49-F238E27FC236}">
                <a16:creationId xmlns:a16="http://schemas.microsoft.com/office/drawing/2014/main" id="{98179ED7-E76F-4733-A118-F58255CC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44724"/>
            <a:ext cx="67249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1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6033A0-69DD-469F-9571-1701C6EFEBC6}"/>
              </a:ext>
            </a:extLst>
          </p:cNvPr>
          <p:cNvSpPr/>
          <p:nvPr/>
        </p:nvSpPr>
        <p:spPr>
          <a:xfrm>
            <a:off x="130924" y="6117130"/>
            <a:ext cx="48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  <a:latin typeface="Segoeui-Bold"/>
              </a:rPr>
              <a:t>Sex Determining Region Y (SRY) — </a:t>
            </a:r>
            <a:r>
              <a:rPr lang="ru-RU" b="1" dirty="0">
                <a:solidFill>
                  <a:srgbClr val="454545"/>
                </a:solidFill>
                <a:latin typeface="Segoeui-Bold"/>
              </a:rPr>
              <a:t>Ген </a:t>
            </a:r>
            <a:r>
              <a:rPr lang="en-US" b="1" dirty="0">
                <a:solidFill>
                  <a:srgbClr val="454545"/>
                </a:solidFill>
                <a:latin typeface="Segoeui-Bold"/>
              </a:rPr>
              <a:t>SRY</a:t>
            </a:r>
            <a:endParaRPr lang="en-US" b="1" i="0" dirty="0">
              <a:solidFill>
                <a:srgbClr val="454545"/>
              </a:solidFill>
              <a:effectLst/>
              <a:latin typeface="Segoeui-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FA4916-B14F-4295-84C8-E319FA7CE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7801" r="20075" b="17800"/>
          <a:stretch/>
        </p:blipFill>
        <p:spPr>
          <a:xfrm>
            <a:off x="240819" y="6872"/>
            <a:ext cx="4758572" cy="28427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DF80B9-CB95-4045-BBEC-40C116799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7600" r="27950" b="33200"/>
          <a:stretch/>
        </p:blipFill>
        <p:spPr>
          <a:xfrm>
            <a:off x="299272" y="3220948"/>
            <a:ext cx="4714207" cy="2639956"/>
          </a:xfrm>
          <a:prstGeom prst="rect">
            <a:avLst/>
          </a:prstGeom>
        </p:spPr>
      </p:pic>
      <p:pic>
        <p:nvPicPr>
          <p:cNvPr id="2050" name="Picture 2" descr="Genomic organization of the AR gene is shown. The genome spans more... |  Download Scientific Diagram">
            <a:extLst>
              <a:ext uri="{FF2B5EF4-FFF2-40B4-BE49-F238E27FC236}">
                <a16:creationId xmlns:a16="http://schemas.microsoft.com/office/drawing/2014/main" id="{1C987BE6-2F13-4701-B811-A998B15AFBB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91" y="238991"/>
            <a:ext cx="3524663" cy="23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F4BF83-E8E5-4AD8-99A0-E3E15B27F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65" t="14926" r="27370" b="26437"/>
          <a:stretch/>
        </p:blipFill>
        <p:spPr>
          <a:xfrm>
            <a:off x="5332891" y="3380903"/>
            <a:ext cx="3542982" cy="26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99344" cy="559874"/>
          </a:xfrm>
        </p:spPr>
        <p:txBody>
          <a:bodyPr>
            <a:normAutofit/>
          </a:bodyPr>
          <a:lstStyle/>
          <a:p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Успадкування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ознак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зчеплених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зі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статтю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3" y="1700808"/>
            <a:ext cx="7661614" cy="4524653"/>
          </a:xfrm>
        </p:spPr>
      </p:pic>
    </p:spTree>
    <p:extLst>
      <p:ext uri="{BB962C8B-B14F-4D97-AF65-F5344CB8AC3E}">
        <p14:creationId xmlns:p14="http://schemas.microsoft.com/office/powerpoint/2010/main" val="5427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6371"/>
          <a:stretch/>
        </p:blipFill>
        <p:spPr>
          <a:xfrm>
            <a:off x="757564" y="937249"/>
            <a:ext cx="7704753" cy="585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7070" r="57912" b="13657"/>
          <a:stretch/>
        </p:blipFill>
        <p:spPr>
          <a:xfrm>
            <a:off x="386671" y="1670797"/>
            <a:ext cx="3035606" cy="2810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196" t="22656" r="1720" b="58621"/>
          <a:stretch/>
        </p:blipFill>
        <p:spPr>
          <a:xfrm>
            <a:off x="4047565" y="1670797"/>
            <a:ext cx="4852641" cy="927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6070" t="41570" r="5543" b="41516"/>
          <a:stretch/>
        </p:blipFill>
        <p:spPr>
          <a:xfrm>
            <a:off x="4235824" y="2645710"/>
            <a:ext cx="4476344" cy="880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3100" t="58036" r="2835" b="10169"/>
          <a:stretch/>
        </p:blipFill>
        <p:spPr>
          <a:xfrm>
            <a:off x="4281362" y="3654238"/>
            <a:ext cx="4430806" cy="14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highlight>
                  <a:srgbClr val="FFFF00"/>
                </a:highlight>
              </a:rPr>
              <a:t>Спадкування зчеплене зі статтю </a:t>
            </a:r>
            <a:endParaRPr lang="uk-UA" dirty="0">
              <a:highlight>
                <a:srgbClr val="FFFF00"/>
              </a:highlight>
            </a:endParaRPr>
          </a:p>
        </p:txBody>
      </p:sp>
      <p:pic>
        <p:nvPicPr>
          <p:cNvPr id="4" name="Содержимое 3" descr="https://m.studref.com/htm/img/41/6389/56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2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84482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Мутація </a:t>
            </a:r>
            <a:r>
              <a:rPr lang="en-US" i="1" dirty="0"/>
              <a:t>w (</a:t>
            </a:r>
            <a:r>
              <a:rPr lang="uk-UA" i="1" dirty="0" err="1"/>
              <a:t>білоокість</a:t>
            </a:r>
            <a:r>
              <a:rPr lang="uk-UA" i="1" dirty="0"/>
              <a:t>),нормальна алель </a:t>
            </a:r>
            <a:r>
              <a:rPr lang="en-US" i="1" dirty="0"/>
              <a:t>w+ </a:t>
            </a:r>
            <a:r>
              <a:rPr lang="uk-UA" i="1" dirty="0"/>
              <a:t>визначає червоне забарвлення очей. </a:t>
            </a:r>
          </a:p>
          <a:p>
            <a:r>
              <a:rPr lang="uk-UA" i="1" dirty="0"/>
              <a:t>У першому з них білоокі самиці схрещувалися з червоноокими самцями. Уже в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uk-UA" i="1" dirty="0"/>
              <a:t>спостерігалося різке відхилення від результату, очікуваного на основі першого закону Менделя. Відбулося розщеплення, причому всі самці виявилися білоокими, а самиці - червоноокими. </a:t>
            </a:r>
          </a:p>
          <a:p>
            <a:endParaRPr lang="uk-UA" i="1" dirty="0"/>
          </a:p>
          <a:p>
            <a:r>
              <a:rPr lang="uk-UA" i="1" dirty="0"/>
              <a:t>Така картина успадкування, коли в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uk-UA" i="1" dirty="0"/>
              <a:t>ознаки батьків передаються до протилежної статі, називається </a:t>
            </a:r>
            <a:r>
              <a:rPr lang="uk-UA" b="1" i="1" dirty="0"/>
              <a:t>кріс-крос (хрест-навхрест) спадкуванням.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529A7-65A3-48F8-8B38-8525C8C5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36" y="75484"/>
            <a:ext cx="8692976" cy="114371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dirty="0">
                <a:solidFill>
                  <a:schemeClr val="tx1"/>
                </a:solidFill>
                <a:highlight>
                  <a:srgbClr val="FFFF00"/>
                </a:highlight>
              </a:rPr>
              <a:t>Стать</a:t>
            </a:r>
            <a:r>
              <a:rPr lang="uk-UA" sz="2700" dirty="0">
                <a:solidFill>
                  <a:schemeClr val="tx1"/>
                </a:solidFill>
              </a:rPr>
              <a:t> – сукупність ознак та якостей, які забезпечують відтворення нащадків та передачу спадкової інформації наступному поколінню за рахунок утворення гамет</a:t>
            </a:r>
            <a:r>
              <a:rPr lang="uk-UA" dirty="0"/>
              <a:t>.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9ADDD-12AC-4C46-8C56-7AEED4D20F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5191" y="1413764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highlight>
                  <a:srgbClr val="00FFFF"/>
                </a:highlight>
              </a:rPr>
              <a:t>Визначення</a:t>
            </a:r>
            <a:r>
              <a:rPr lang="ru-RU" sz="2000" dirty="0">
                <a:highlight>
                  <a:srgbClr val="00FFFF"/>
                </a:highlight>
              </a:rPr>
              <a:t> </a:t>
            </a:r>
            <a:r>
              <a:rPr lang="ru-RU" sz="2000" dirty="0" err="1">
                <a:highlight>
                  <a:srgbClr val="00FFFF"/>
                </a:highlight>
              </a:rPr>
              <a:t>статі</a:t>
            </a:r>
            <a:r>
              <a:rPr lang="ru-RU" sz="2000" dirty="0">
                <a:highlight>
                  <a:srgbClr val="00FFFF"/>
                </a:highlight>
              </a:rPr>
              <a:t> </a:t>
            </a:r>
            <a:r>
              <a:rPr lang="ru-RU" sz="2000" dirty="0"/>
              <a:t>( в </a:t>
            </a:r>
            <a:r>
              <a:rPr lang="ru-RU" sz="2000" dirty="0" err="1"/>
              <a:t>залежності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стадії</a:t>
            </a:r>
            <a:r>
              <a:rPr lang="ru-RU" sz="2000" dirty="0"/>
              <a:t> онтогенезу):</a:t>
            </a:r>
          </a:p>
          <a:p>
            <a:pPr marL="514350" indent="-514350">
              <a:buAutoNum type="arabicPeriod"/>
            </a:pPr>
            <a:r>
              <a:rPr lang="ru-RU" sz="2000" dirty="0" err="1"/>
              <a:t>Прогамне</a:t>
            </a:r>
            <a:r>
              <a:rPr lang="ru-RU" sz="2000" dirty="0"/>
              <a:t> (до </a:t>
            </a:r>
            <a:r>
              <a:rPr lang="ru-RU" sz="2000" dirty="0" err="1"/>
              <a:t>запліднення</a:t>
            </a:r>
            <a:r>
              <a:rPr lang="ru-RU" sz="2000" dirty="0"/>
              <a:t>)</a:t>
            </a:r>
          </a:p>
          <a:p>
            <a:pPr marL="514350" indent="-514350">
              <a:buAutoNum type="arabicPeriod"/>
            </a:pPr>
            <a:r>
              <a:rPr lang="ru-RU" sz="2000" dirty="0" err="1"/>
              <a:t>Сингамне</a:t>
            </a:r>
            <a:r>
              <a:rPr lang="ru-RU" sz="2000" dirty="0"/>
              <a:t> (в момент </a:t>
            </a:r>
            <a:r>
              <a:rPr lang="ru-RU" sz="2000" dirty="0" err="1"/>
              <a:t>запліднення</a:t>
            </a:r>
            <a:r>
              <a:rPr lang="ru-RU" sz="2000" dirty="0"/>
              <a:t>)</a:t>
            </a:r>
          </a:p>
          <a:p>
            <a:pPr marL="514350" indent="-514350">
              <a:buAutoNum type="arabicPeriod"/>
            </a:pPr>
            <a:r>
              <a:rPr lang="ru-RU" sz="2000" dirty="0" err="1"/>
              <a:t>Епігамне</a:t>
            </a:r>
            <a:r>
              <a:rPr lang="ru-RU" sz="2000" dirty="0"/>
              <a:t> (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запліднення</a:t>
            </a:r>
            <a:r>
              <a:rPr lang="ru-RU" sz="2000" dirty="0"/>
              <a:t>)</a:t>
            </a:r>
            <a:endParaRPr lang="ru-UA" sz="2000" dirty="0"/>
          </a:p>
        </p:txBody>
      </p:sp>
      <p:pic>
        <p:nvPicPr>
          <p:cNvPr id="5" name="Содержимое 3" descr="http://900igr.net/up/datas/162240/032.jpg">
            <a:extLst>
              <a:ext uri="{FF2B5EF4-FFF2-40B4-BE49-F238E27FC236}">
                <a16:creationId xmlns:a16="http://schemas.microsoft.com/office/drawing/2014/main" id="{A40077B3-436C-48EE-AF0E-24365C5A8EC0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8200" t="31615" b="18886"/>
          <a:stretch>
            <a:fillRect/>
          </a:stretch>
        </p:blipFill>
        <p:spPr bwMode="auto">
          <a:xfrm>
            <a:off x="3209169" y="3142859"/>
            <a:ext cx="5421288" cy="18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72116C-2E74-4E9D-9A29-5E1284684558}"/>
              </a:ext>
            </a:extLst>
          </p:cNvPr>
          <p:cNvSpPr/>
          <p:nvPr/>
        </p:nvSpPr>
        <p:spPr>
          <a:xfrm>
            <a:off x="3199128" y="5192553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Вопеllia</a:t>
            </a:r>
            <a:r>
              <a:rPr lang="ru-RU" b="1" i="1" dirty="0"/>
              <a:t> </a:t>
            </a:r>
            <a:r>
              <a:rPr lang="ru-RU" b="1" i="1" dirty="0" err="1"/>
              <a:t>viridis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C7B659-A5A1-4709-A23F-13581E9C968F}"/>
              </a:ext>
            </a:extLst>
          </p:cNvPr>
          <p:cNvSpPr/>
          <p:nvPr/>
        </p:nvSpPr>
        <p:spPr>
          <a:xfrm>
            <a:off x="5076056" y="5115314"/>
            <a:ext cx="3842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Личинки не диференційовані за статтю. У випадку потрапляння на </a:t>
            </a:r>
            <a:r>
              <a:rPr lang="uk-UA" dirty="0" err="1"/>
              <a:t>хобіток</a:t>
            </a:r>
            <a:r>
              <a:rPr lang="uk-UA" dirty="0"/>
              <a:t> самиці вони, паразитуючи в її тілі, перетворюються на самців. З вільноживучих личинок розвиваються самиці. 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FCE94C-C116-42D8-B72A-67FAFFEF3E5F}"/>
              </a:ext>
            </a:extLst>
          </p:cNvPr>
          <p:cNvSpPr/>
          <p:nvPr/>
        </p:nvSpPr>
        <p:spPr>
          <a:xfrm>
            <a:off x="241920" y="6166053"/>
            <a:ext cx="384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Різні за розміром яйцеклітини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2326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224264"/>
            <a:ext cx="8229600" cy="1633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/>
              <a:t>Результати прямого і </a:t>
            </a:r>
            <a:r>
              <a:rPr lang="uk-UA" sz="2400" dirty="0" err="1"/>
              <a:t>реципрокного</a:t>
            </a:r>
            <a:r>
              <a:rPr lang="uk-UA" sz="2400" dirty="0"/>
              <a:t> (оберненого) схрещування дрозофіл, що відрізняються за забарвленням очей, обумовленого геном </a:t>
            </a:r>
            <a:r>
              <a:rPr lang="en-US" sz="2400" i="1" dirty="0"/>
              <a:t>w, </a:t>
            </a:r>
            <a:r>
              <a:rPr lang="uk-UA" sz="2400" i="1" dirty="0"/>
              <a:t>свідчать на користь </a:t>
            </a:r>
            <a:r>
              <a:rPr lang="uk-UA" sz="2400" i="1" dirty="0" err="1">
                <a:highlight>
                  <a:srgbClr val="FFFF00"/>
                </a:highlight>
              </a:rPr>
              <a:t>гемізиготності</a:t>
            </a:r>
            <a:r>
              <a:rPr lang="uk-UA" sz="2400" i="1" dirty="0"/>
              <a:t> чоловічої статі.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8816" t="30471" r="45013" b="12465"/>
          <a:stretch>
            <a:fillRect/>
          </a:stretch>
        </p:blipFill>
        <p:spPr bwMode="auto">
          <a:xfrm>
            <a:off x="1979712" y="260648"/>
            <a:ext cx="4968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ozok.click/uploads/bio-9-zadorozh-full_files/bio-9-zadorozh-full-11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6381328"/>
            <a:ext cx="50405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dirty="0"/>
              <a:t>Ознаки, гени яких локалізовані в Х-хромосомі: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1445449"/>
              </p:ext>
            </p:extLst>
          </p:nvPr>
        </p:nvGraphicFramePr>
        <p:xfrm>
          <a:off x="457200" y="12192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Х-зчеплене</a:t>
            </a:r>
            <a:r>
              <a:rPr lang="uk-UA" dirty="0"/>
              <a:t> рецесивне успадкування</a:t>
            </a:r>
          </a:p>
        </p:txBody>
      </p:sp>
      <p:pic>
        <p:nvPicPr>
          <p:cNvPr id="4" name="Содержимое 3" descr="https://fc.vseosvita.ua/000lmz-623a/01b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268760"/>
            <a:ext cx="7128792" cy="536917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344816" cy="1484784"/>
          </a:xfrm>
        </p:spPr>
        <p:txBody>
          <a:bodyPr>
            <a:normAutofit/>
          </a:bodyPr>
          <a:lstStyle/>
          <a:p>
            <a:r>
              <a:rPr lang="uk-UA" i="1" dirty="0" err="1"/>
              <a:t>Голандричні</a:t>
            </a:r>
            <a:r>
              <a:rPr lang="uk-UA" i="1" dirty="0"/>
              <a:t> ознаки (локалізовані в У-хромосомі)</a:t>
            </a:r>
          </a:p>
        </p:txBody>
      </p:sp>
      <p:pic>
        <p:nvPicPr>
          <p:cNvPr id="4" name="Содержимое 3" descr="http://itd3.mycdn.me/image?id=813345219009&amp;t=20&amp;plc=WEB&amp;tkn=*9QgXAsmKEedxl-mpum0l8AJedN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50040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334780"/>
            <a:ext cx="4909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/>
              <a:t>Гіпертрихоз вушної раковини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6334780"/>
            <a:ext cx="436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/>
              <a:t>Перетинки між пальцями</a:t>
            </a:r>
          </a:p>
        </p:txBody>
      </p:sp>
      <p:pic>
        <p:nvPicPr>
          <p:cNvPr id="10" name="Рисунок 9" descr="http://cyber-breeze.com/wp-content/uploads/2017/04/10-humanevolution-1491436580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3491880" cy="31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Родовід сім’ї з наслідуванням гіпертрихозу вушної раковини</a:t>
            </a:r>
          </a:p>
        </p:txBody>
      </p:sp>
      <p:pic>
        <p:nvPicPr>
          <p:cNvPr id="7" name="Содержимое 6" descr="https://cf.ppt-online.org/files/slide/v/vlVqQdAJG8jYiRw5f1BI7FcKTbPOnhgSWMu9ZE/slide-1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24445"/>
          <a:stretch>
            <a:fillRect/>
          </a:stretch>
        </p:blipFill>
        <p:spPr bwMode="auto">
          <a:xfrm>
            <a:off x="1187624" y="1196752"/>
            <a:ext cx="6793560" cy="45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5877272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87727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87727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 Чоловіки з ознакою гіпертрихозу вушної раковини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877272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 Чоловіки нормальні за ознакою гіпертрихозу вушної раковини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Ознаки, залежні від статі</a:t>
            </a:r>
          </a:p>
        </p:txBody>
      </p:sp>
      <p:pic>
        <p:nvPicPr>
          <p:cNvPr id="4" name="Содержимое 3" descr="https://cf.ppt-online.org/files1/slide/d/dQubJG1xzCs5U82OEI3L40BTfwZFaoeYiHvAPKVDq/slide-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347" t="58549" r="58774" b="1539"/>
          <a:stretch>
            <a:fillRect/>
          </a:stretch>
        </p:blipFill>
        <p:spPr bwMode="auto">
          <a:xfrm>
            <a:off x="251520" y="1772816"/>
            <a:ext cx="5111489" cy="41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17840" y="1844824"/>
            <a:ext cx="32586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Ген облисіння, що визначає лисину у людини, не впливає на плодючість. Проте його прояв у чоловіків і жінок різний. У чоловіків цей ген діє </a:t>
            </a:r>
            <a:r>
              <a:rPr lang="uk-UA" b="1" dirty="0"/>
              <a:t>як домінантний (НН, Н</a:t>
            </a:r>
            <a:r>
              <a:rPr lang="en-US" b="1" dirty="0"/>
              <a:t>h)</a:t>
            </a:r>
            <a:r>
              <a:rPr lang="uk-UA" dirty="0"/>
              <a:t>, у жінок – </a:t>
            </a:r>
            <a:r>
              <a:rPr lang="uk-UA" b="1" dirty="0"/>
              <a:t>лише в </a:t>
            </a:r>
            <a:r>
              <a:rPr lang="uk-UA" b="1" dirty="0" err="1"/>
              <a:t>гомозиготі</a:t>
            </a:r>
            <a:r>
              <a:rPr lang="uk-UA" b="1" dirty="0"/>
              <a:t> (НН)</a:t>
            </a:r>
            <a:r>
              <a:rPr lang="uk-UA" dirty="0"/>
              <a:t>. Тому жінки, які мають даний (</a:t>
            </a:r>
            <a:r>
              <a:rPr lang="uk-UA" dirty="0" err="1"/>
              <a:t>аутосомний</a:t>
            </a:r>
            <a:r>
              <a:rPr lang="uk-UA" dirty="0"/>
              <a:t>) ген в гетерозиготному стані, не виявляють ознаки облисіння. Більш того, навіть в гомозиготному стані у жінок ген облисіння виявляється слабше, ніж у чоловіків.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Ознаки, обмежені статтю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427984" cy="27858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У биків є гени, які контролюють продукцію молока і його якісні особливості (жирність, вміст білка і ін.), але у биків і їх синів ці гени «мовчать», функціонують вони тільки у їх дочок.</a:t>
            </a:r>
          </a:p>
        </p:txBody>
      </p:sp>
      <p:pic>
        <p:nvPicPr>
          <p:cNvPr id="23554" name="Picture 2" descr="https://avatars.mds.yandex.net/get-pdb/985144/402fb83d-fc4d-4187-ab96-724ec59fef73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8481"/>
            <a:ext cx="4320480" cy="28695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180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Куряче оперення контролюється домінантним геном </a:t>
            </a:r>
            <a:r>
              <a:rPr lang="uk-UA" sz="2400" i="1" dirty="0"/>
              <a:t>Н </a:t>
            </a:r>
            <a:r>
              <a:rPr lang="uk-UA" sz="2400" dirty="0"/>
              <a:t>і проявляється як у півнів, так і у курок, тоді як </a:t>
            </a:r>
            <a:r>
              <a:rPr lang="uk-UA" sz="2400" dirty="0" err="1"/>
              <a:t>гомозиготи</a:t>
            </a:r>
            <a:r>
              <a:rPr lang="uk-UA" sz="2400" dirty="0"/>
              <a:t> за рецесивними алелями цього гена визначають півнячі оперення, але тільки у півнів. </a:t>
            </a:r>
            <a:endParaRPr lang="uk-UA" dirty="0"/>
          </a:p>
        </p:txBody>
      </p:sp>
      <p:pic>
        <p:nvPicPr>
          <p:cNvPr id="23556" name="Picture 4" descr="https://avatars.mds.yandex.net/get-pdb/1394998/5c2073ea-b961-41d4-9bfd-c10614c796c3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349279" cy="2906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Перевизначення</a:t>
            </a:r>
            <a:r>
              <a:rPr lang="uk-UA" dirty="0"/>
              <a:t> статі</a:t>
            </a:r>
          </a:p>
        </p:txBody>
      </p:sp>
      <p:pic>
        <p:nvPicPr>
          <p:cNvPr id="4" name="Содержимое 3" descr="http://images.myshared.ru/6/681803/slide_3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1706" r="15134" b="6718"/>
          <a:stretch>
            <a:fillRect/>
          </a:stretch>
        </p:blipFill>
        <p:spPr bwMode="auto">
          <a:xfrm>
            <a:off x="0" y="1412776"/>
            <a:ext cx="516284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170080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dirty="0" err="1"/>
              <a:t>серії</a:t>
            </a:r>
            <a:r>
              <a:rPr lang="ru-RU" sz="2400" dirty="0"/>
              <a:t> </a:t>
            </a:r>
            <a:r>
              <a:rPr lang="ru-RU" sz="2400" dirty="0" err="1"/>
              <a:t>дослідів</a:t>
            </a:r>
            <a:r>
              <a:rPr lang="ru-RU" sz="2400" dirty="0"/>
              <a:t> </a:t>
            </a:r>
            <a:r>
              <a:rPr lang="ru-RU" sz="2400" dirty="0" err="1"/>
              <a:t>кастрованим</a:t>
            </a:r>
            <a:r>
              <a:rPr lang="ru-RU" sz="2400" dirty="0"/>
              <a:t> </a:t>
            </a:r>
            <a:r>
              <a:rPr lang="ru-RU" sz="2400" dirty="0" err="1"/>
              <a:t>тваринам</a:t>
            </a:r>
            <a:r>
              <a:rPr lang="ru-RU" sz="2400" dirty="0"/>
              <a:t> </a:t>
            </a:r>
            <a:r>
              <a:rPr lang="ru-RU" sz="2400" dirty="0" err="1"/>
              <a:t>пересаджували</a:t>
            </a:r>
            <a:r>
              <a:rPr lang="ru-RU" sz="2400" dirty="0"/>
              <a:t> </a:t>
            </a:r>
            <a:r>
              <a:rPr lang="ru-RU" sz="2400" dirty="0" err="1"/>
              <a:t>статеві</a:t>
            </a:r>
            <a:r>
              <a:rPr lang="ru-RU" sz="2400" dirty="0"/>
              <a:t> </a:t>
            </a:r>
            <a:r>
              <a:rPr lang="ru-RU" sz="2400" dirty="0" err="1"/>
              <a:t>залози</a:t>
            </a:r>
            <a:r>
              <a:rPr lang="ru-RU" sz="2400" dirty="0"/>
              <a:t> </a:t>
            </a:r>
            <a:r>
              <a:rPr lang="ru-RU" sz="2400" dirty="0" err="1"/>
              <a:t>протилежної</a:t>
            </a:r>
            <a:r>
              <a:rPr lang="ru-RU" sz="2400" dirty="0"/>
              <a:t> </a:t>
            </a:r>
            <a:r>
              <a:rPr lang="ru-RU" sz="2400" dirty="0" err="1"/>
              <a:t>статі</a:t>
            </a:r>
            <a:r>
              <a:rPr lang="ru-RU" sz="2400" dirty="0"/>
              <a:t>.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у </a:t>
            </a:r>
            <a:r>
              <a:rPr lang="ru-RU" sz="2400" dirty="0" err="1"/>
              <a:t>кастрований</a:t>
            </a:r>
            <a:r>
              <a:rPr lang="ru-RU" sz="2400" dirty="0"/>
              <a:t> курки </a:t>
            </a:r>
            <a:r>
              <a:rPr lang="ru-RU" sz="2400" dirty="0" err="1"/>
              <a:t>розвивалися</a:t>
            </a:r>
            <a:r>
              <a:rPr lang="ru-RU" sz="2400" dirty="0"/>
              <a:t> </a:t>
            </a:r>
            <a:r>
              <a:rPr lang="ru-RU" sz="2400" dirty="0" err="1"/>
              <a:t>півнячі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 та </a:t>
            </a:r>
            <a:r>
              <a:rPr lang="ru-RU" sz="2400" dirty="0" err="1"/>
              <a:t>інстинкти</a:t>
            </a:r>
            <a:r>
              <a:rPr lang="ru-RU" sz="2400" dirty="0"/>
              <a:t> </a:t>
            </a:r>
            <a:r>
              <a:rPr lang="ru-RU" sz="2400" dirty="0" err="1"/>
              <a:t>півня</a:t>
            </a:r>
            <a:r>
              <a:rPr lang="ru-RU" sz="2400" dirty="0"/>
              <a:t>, а </a:t>
            </a:r>
            <a:r>
              <a:rPr lang="ru-RU" sz="2400" dirty="0" err="1"/>
              <a:t>півень</a:t>
            </a:r>
            <a:r>
              <a:rPr lang="ru-RU" sz="2400" dirty="0"/>
              <a:t>, </a:t>
            </a:r>
            <a:r>
              <a:rPr lang="ru-RU" sz="2400" dirty="0" err="1"/>
              <a:t>навпаки</a:t>
            </a:r>
            <a:r>
              <a:rPr lang="ru-RU" sz="2400" dirty="0"/>
              <a:t>, </a:t>
            </a:r>
            <a:r>
              <a:rPr lang="ru-RU" sz="2400" dirty="0" err="1"/>
              <a:t>набував</a:t>
            </a:r>
            <a:r>
              <a:rPr lang="ru-RU" sz="2400" dirty="0"/>
              <a:t> </a:t>
            </a:r>
            <a:r>
              <a:rPr lang="ru-RU" sz="2400" dirty="0" err="1"/>
              <a:t>курячого</a:t>
            </a:r>
            <a:r>
              <a:rPr lang="ru-RU" sz="2400" dirty="0"/>
              <a:t> </a:t>
            </a:r>
            <a:r>
              <a:rPr lang="ru-RU" sz="2400" dirty="0" err="1"/>
              <a:t>оперення</a:t>
            </a:r>
            <a:r>
              <a:rPr lang="ru-RU" sz="2400" dirty="0"/>
              <a:t>. </a:t>
            </a:r>
            <a:endParaRPr lang="uk-UA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330824" cy="1215752"/>
          </a:xfrm>
        </p:spPr>
        <p:txBody>
          <a:bodyPr/>
          <a:lstStyle/>
          <a:p>
            <a:r>
              <a:rPr lang="uk-UA" b="1" dirty="0"/>
              <a:t>Нерозходження статевих хромосом. </a:t>
            </a:r>
            <a:endParaRPr lang="uk-UA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3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132856"/>
            <a:ext cx="3870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Одне на 2000 тис. мух відхилення у </a:t>
            </a:r>
            <a:r>
              <a:rPr lang="en-US" sz="2000" dirty="0"/>
              <a:t>F1</a:t>
            </a:r>
            <a:r>
              <a:rPr lang="uk-UA" sz="2000" dirty="0"/>
              <a:t>:</a:t>
            </a:r>
            <a:r>
              <a:rPr lang="en-US" sz="2000" dirty="0"/>
              <a:t> </a:t>
            </a:r>
            <a:r>
              <a:rPr lang="uk-UA" sz="2000" dirty="0"/>
              <a:t>від схрещування білооких самок з червоноокими самцями іноді з'являються білоокі самки або червоноокі самці. Ці незвичайні мухи виникають внаслідок нерозходження </a:t>
            </a:r>
            <a:r>
              <a:rPr lang="uk-UA" sz="2000" dirty="0" err="1"/>
              <a:t>Х-хромосом</a:t>
            </a:r>
            <a:r>
              <a:rPr lang="uk-UA" sz="2000" dirty="0"/>
              <a:t> в мейозі. Це означає, що тільки один з продуктів </a:t>
            </a:r>
            <a:r>
              <a:rPr lang="en-US" sz="2000" dirty="0"/>
              <a:t>I </a:t>
            </a:r>
            <a:r>
              <a:rPr lang="uk-UA" sz="2000" dirty="0"/>
              <a:t>поділу мейозу містить (причому дві) </a:t>
            </a:r>
            <a:r>
              <a:rPr lang="uk-UA" sz="2000" dirty="0" err="1"/>
              <a:t>Х-хромосоми</a:t>
            </a:r>
            <a:r>
              <a:rPr lang="uk-UA" sz="2000" dirty="0"/>
              <a:t>, тоді як інший їх зовсім не містить.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28" y="219350"/>
            <a:ext cx="7886700" cy="5195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Прогамний</a:t>
            </a: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механізм визначення статі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4082" y="1892674"/>
            <a:ext cx="4091268" cy="35972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яйцеклітини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54" y="1129553"/>
            <a:ext cx="3415020" cy="2299447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069541" y="2234652"/>
            <a:ext cx="1084105" cy="498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56532" y="2234652"/>
            <a:ext cx="988974" cy="498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06523" y="2733115"/>
            <a:ext cx="1066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500" dirty="0">
                <a:latin typeface="Comic Sans MS" panose="030F0702030302020204" pitchFamily="66" charset="0"/>
              </a:rPr>
              <a:t>дрібні</a:t>
            </a:r>
          </a:p>
          <a:p>
            <a:pPr algn="ctr"/>
            <a:r>
              <a:rPr lang="uk-UA" sz="1500" dirty="0" err="1">
                <a:latin typeface="Comic Sans MS" panose="030F0702030302020204" pitchFamily="66" charset="0"/>
              </a:rPr>
              <a:t>гаплоїдні</a:t>
            </a:r>
            <a:endParaRPr lang="ru-RU" sz="15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3310" y="2709704"/>
            <a:ext cx="1114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500" dirty="0">
                <a:latin typeface="Comic Sans MS" panose="030F0702030302020204" pitchFamily="66" charset="0"/>
              </a:rPr>
              <a:t>великі</a:t>
            </a:r>
          </a:p>
          <a:p>
            <a:pPr algn="ctr"/>
            <a:r>
              <a:rPr lang="uk-UA" sz="1500" dirty="0">
                <a:latin typeface="Comic Sans MS" panose="030F0702030302020204" pitchFamily="66" charset="0"/>
              </a:rPr>
              <a:t>диплоїдні</a:t>
            </a:r>
            <a:endParaRPr lang="ru-RU" sz="1500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482978" y="3264029"/>
            <a:ext cx="226016" cy="692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93124" y="3264029"/>
            <a:ext cx="235323" cy="692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9917" y="3963277"/>
            <a:ext cx="11945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350" dirty="0">
                <a:latin typeface="Comic Sans MS" panose="030F0702030302020204" pitchFamily="66" charset="0"/>
              </a:rPr>
              <a:t>без</a:t>
            </a:r>
          </a:p>
          <a:p>
            <a:pPr algn="ctr"/>
            <a:r>
              <a:rPr lang="uk-UA" sz="1350" dirty="0">
                <a:latin typeface="Comic Sans MS" panose="030F0702030302020204" pitchFamily="66" charset="0"/>
              </a:rPr>
              <a:t>запліднення</a:t>
            </a:r>
            <a:endParaRPr lang="ru-RU" sz="135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8662" y="3975847"/>
            <a:ext cx="13211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350" dirty="0">
                <a:latin typeface="Comic Sans MS" panose="030F0702030302020204" pitchFamily="66" charset="0"/>
              </a:rPr>
              <a:t>із</a:t>
            </a:r>
          </a:p>
          <a:p>
            <a:pPr algn="ctr"/>
            <a:r>
              <a:rPr lang="uk-UA" sz="1350" dirty="0">
                <a:latin typeface="Comic Sans MS" panose="030F0702030302020204" pitchFamily="66" charset="0"/>
              </a:rPr>
              <a:t>заплідненням</a:t>
            </a:r>
            <a:endParaRPr lang="ru-RU" sz="1350" dirty="0">
              <a:latin typeface="Comic Sans MS" panose="030F0702030302020204" pitchFamily="66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745506" y="3264030"/>
            <a:ext cx="0" cy="699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34112" y="4013359"/>
            <a:ext cx="11945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350" dirty="0">
                <a:latin typeface="Comic Sans MS" panose="030F0702030302020204" pitchFamily="66" charset="0"/>
              </a:rPr>
              <a:t>без</a:t>
            </a:r>
          </a:p>
          <a:p>
            <a:pPr algn="ctr"/>
            <a:r>
              <a:rPr lang="uk-UA" sz="1350" dirty="0">
                <a:latin typeface="Comic Sans MS" panose="030F0702030302020204" pitchFamily="66" charset="0"/>
              </a:rPr>
              <a:t>запліднення</a:t>
            </a:r>
            <a:endParaRPr lang="ru-RU" sz="135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2659" y="357652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коловертка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 flipH="1">
            <a:off x="4397195" y="4471108"/>
            <a:ext cx="1" cy="440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9" idx="2"/>
          </p:cNvCxnSpPr>
          <p:nvPr/>
        </p:nvCxnSpPr>
        <p:spPr>
          <a:xfrm>
            <a:off x="5709260" y="4483678"/>
            <a:ext cx="0" cy="427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2" idx="2"/>
          </p:cNvCxnSpPr>
          <p:nvPr/>
        </p:nvCxnSpPr>
        <p:spPr>
          <a:xfrm flipH="1">
            <a:off x="7731390" y="4521190"/>
            <a:ext cx="1" cy="3903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94107" y="4932772"/>
            <a:ext cx="651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>
                <a:latin typeface="Comic Sans MS" panose="030F0702030302020204" pitchFamily="66" charset="0"/>
              </a:rPr>
              <a:t>самці</a:t>
            </a:r>
            <a:endParaRPr lang="ru-RU" sz="1350" b="1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4921" y="4937089"/>
            <a:ext cx="6912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>
                <a:latin typeface="Comic Sans MS" panose="030F0702030302020204" pitchFamily="66" charset="0"/>
              </a:rPr>
              <a:t>самки</a:t>
            </a:r>
            <a:endParaRPr lang="ru-RU" sz="1350" b="1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07864" y="4932772"/>
            <a:ext cx="6912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>
                <a:latin typeface="Comic Sans MS" panose="030F0702030302020204" pitchFamily="66" charset="0"/>
              </a:rPr>
              <a:t>самки</a:t>
            </a:r>
            <a:endParaRPr lang="ru-RU" sz="135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" descr="Баштанна попелиця ( Aphis gossypii Glov). Опис та заходи боротьби | ІАС  &quot;Аграрії разом&quot;">
            <a:extLst>
              <a:ext uri="{FF2B5EF4-FFF2-40B4-BE49-F238E27FC236}">
                <a16:creationId xmlns:a16="http://schemas.microsoft.com/office/drawing/2014/main" id="{FE6CD90B-C904-4D5D-8C26-1303774C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0" y="45042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EFC86D-C1BA-4C7F-BC76-6D26E748D544}"/>
              </a:ext>
            </a:extLst>
          </p:cNvPr>
          <p:cNvSpPr/>
          <p:nvPr/>
        </p:nvSpPr>
        <p:spPr>
          <a:xfrm>
            <a:off x="2757393" y="617237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202124"/>
                </a:solidFill>
                <a:latin typeface="arial" panose="020B0604020202020204" pitchFamily="34" charset="0"/>
              </a:rPr>
              <a:t>Aphidoidea</a:t>
            </a:r>
            <a:endParaRPr lang="ru-UA" b="1" i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DC93421-C955-4A5A-9C64-D42B7005DA59}"/>
              </a:ext>
            </a:extLst>
          </p:cNvPr>
          <p:cNvSpPr/>
          <p:nvPr/>
        </p:nvSpPr>
        <p:spPr>
          <a:xfrm>
            <a:off x="5241828" y="944887"/>
            <a:ext cx="384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Різні за розміром яйцеклітини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91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8" grpId="0"/>
      <p:bldP spid="19" grpId="0"/>
      <p:bldP spid="22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3743400" cy="1404392"/>
          </a:xfrm>
        </p:spPr>
        <p:txBody>
          <a:bodyPr>
            <a:normAutofit/>
          </a:bodyPr>
          <a:lstStyle/>
          <a:p>
            <a:r>
              <a:rPr lang="uk-UA" sz="3600" b="1" dirty="0" err="1"/>
              <a:t>Гінандроморфи</a:t>
            </a:r>
            <a:endParaRPr lang="uk-UA" sz="3600" b="1" dirty="0"/>
          </a:p>
        </p:txBody>
      </p:sp>
      <p:pic>
        <p:nvPicPr>
          <p:cNvPr id="10" name="Рисунок 9" descr="https://ukr.media/static/ba/aimg/3/3/6/336653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455366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66.media.tumblr.com/3ce94182e8c9138e64b8b94370563169/tumblr_nigoj48lN31qzfsnio1_1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819819" cy="259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Powered by TCPDF (www.tcpdf.org)">
            <a:extLst>
              <a:ext uri="{FF2B5EF4-FFF2-40B4-BE49-F238E27FC236}">
                <a16:creationId xmlns:a16="http://schemas.microsoft.com/office/drawing/2014/main" id="{5DFEC093-0A50-4FE6-813B-F7CBFE85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4016"/>
            <a:ext cx="3743400" cy="43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E9B21F0-847E-4FE3-BC67-F41CF8505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Компенсація доз генів </a:t>
            </a:r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786" y="3573016"/>
            <a:ext cx="739121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36618" t="30522" r="33714" b="38893"/>
          <a:stretch>
            <a:fillRect/>
          </a:stretch>
        </p:blipFill>
        <p:spPr bwMode="auto">
          <a:xfrm>
            <a:off x="683568" y="1340768"/>
            <a:ext cx="3860148" cy="22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1196752"/>
            <a:ext cx="3088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Тільце </a:t>
            </a:r>
            <a:r>
              <a:rPr lang="uk-UA" sz="4000" b="1" dirty="0" err="1"/>
              <a:t>Барра</a:t>
            </a:r>
            <a:endParaRPr lang="uk-UA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864" y="188663"/>
            <a:ext cx="8451477" cy="79206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uk-UA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  <a:latin typeface="Book Antiqua" panose="02040602050305030304" pitchFamily="18" charset="0"/>
              </a:rPr>
              <a:t>Ознаки, що визначають стать: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864" y="1669111"/>
            <a:ext cx="417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первинні статеві ознаки </a:t>
            </a:r>
            <a:r>
              <a:rPr lang="uk-UA" dirty="0">
                <a:latin typeface="Comic Sans MS" panose="030F0702030302020204" pitchFamily="66" charset="0"/>
              </a:rPr>
              <a:t>–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наявність статевих органів, які беруть безпосередню участь у розмноженні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7750" y="1571334"/>
            <a:ext cx="3556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вторинні статеві ознаки </a:t>
            </a:r>
            <a:r>
              <a:rPr lang="uk-UA" dirty="0">
                <a:latin typeface="Comic Sans MS" panose="030F0702030302020204" pitchFamily="66" charset="0"/>
              </a:rPr>
              <a:t>–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ознаки, які визначають зовнішню і внутрішню відмінність між статями, і безпосередньо не беруть участь у відтворенні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9560"/>
            <a:ext cx="4778918" cy="37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A18F0-F868-4313-A3C3-8492630B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highlight>
                  <a:srgbClr val="00FFFF"/>
                </a:highlight>
              </a:rPr>
              <a:t>Теорії визначення статі</a:t>
            </a:r>
            <a:endParaRPr lang="ru-UA" dirty="0">
              <a:highlight>
                <a:srgbClr val="00FFFF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86F8F-28A1-4DB4-930E-8D8A33DBD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356" y="784176"/>
            <a:ext cx="8507288" cy="608491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1. </a:t>
            </a:r>
            <a:r>
              <a:rPr lang="uk-UA" dirty="0">
                <a:highlight>
                  <a:srgbClr val="FFFF00"/>
                </a:highlight>
              </a:rPr>
              <a:t>Хромосомна (</a:t>
            </a:r>
            <a:r>
              <a:rPr lang="uk-UA" dirty="0" err="1">
                <a:highlight>
                  <a:srgbClr val="FFFF00"/>
                </a:highlight>
              </a:rPr>
              <a:t>К.Корренс</a:t>
            </a:r>
            <a:r>
              <a:rPr lang="uk-UA" dirty="0">
                <a:highlight>
                  <a:srgbClr val="FFFF00"/>
                </a:highlight>
              </a:rPr>
              <a:t>, 1907)</a:t>
            </a:r>
          </a:p>
          <a:p>
            <a:pPr marL="0" indent="0">
              <a:buNone/>
            </a:pPr>
            <a:r>
              <a:rPr lang="ru-RU" dirty="0"/>
              <a:t>І. </a:t>
            </a:r>
            <a:r>
              <a:rPr lang="ru-RU" dirty="0">
                <a:highlight>
                  <a:srgbClr val="00FF00"/>
                </a:highlight>
              </a:rPr>
              <a:t>Тип Х</a:t>
            </a:r>
            <a:r>
              <a:rPr lang="en-US" dirty="0">
                <a:highlight>
                  <a:srgbClr val="00FF00"/>
                </a:highlight>
              </a:rPr>
              <a:t>Y</a:t>
            </a:r>
            <a:r>
              <a:rPr lang="en-US" dirty="0"/>
              <a:t> (</a:t>
            </a:r>
            <a:r>
              <a:rPr lang="en-US" dirty="0" err="1"/>
              <a:t>Lygaens</a:t>
            </a:r>
            <a:r>
              <a:rPr lang="en-US" dirty="0"/>
              <a:t>-</a:t>
            </a:r>
            <a:r>
              <a:rPr lang="ru-RU" dirty="0"/>
              <a:t>тип) – </a:t>
            </a:r>
            <a:r>
              <a:rPr lang="ru-RU" dirty="0" err="1"/>
              <a:t>характерний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дрозофіли</a:t>
            </a:r>
            <a:r>
              <a:rPr lang="ru-RU" dirty="0"/>
              <a:t>. При </a:t>
            </a:r>
            <a:r>
              <a:rPr lang="ru-RU" dirty="0" err="1"/>
              <a:t>ньому</a:t>
            </a:r>
            <a:r>
              <a:rPr lang="ru-RU" dirty="0"/>
              <a:t> ХХ – </a:t>
            </a:r>
            <a:r>
              <a:rPr lang="ru-RU" dirty="0" err="1"/>
              <a:t>гомогаметна</a:t>
            </a:r>
            <a:r>
              <a:rPr lang="ru-RU" dirty="0"/>
              <a:t> </a:t>
            </a:r>
            <a:r>
              <a:rPr lang="ru-RU" dirty="0" err="1"/>
              <a:t>жіноча</a:t>
            </a:r>
            <a:r>
              <a:rPr lang="ru-RU" dirty="0"/>
              <a:t> стать, Х</a:t>
            </a:r>
            <a:r>
              <a:rPr lang="en-US" dirty="0"/>
              <a:t>Y – </a:t>
            </a:r>
            <a:r>
              <a:rPr lang="ru-RU" dirty="0" err="1"/>
              <a:t>гетерогаметна</a:t>
            </a:r>
            <a:r>
              <a:rPr lang="ru-RU" dirty="0"/>
              <a:t> </a:t>
            </a:r>
            <a:r>
              <a:rPr lang="ru-RU" dirty="0" err="1"/>
              <a:t>чоловіча</a:t>
            </a:r>
            <a:r>
              <a:rPr lang="ru-RU" dirty="0"/>
              <a:t> стать (тип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дрозофіли</a:t>
            </a:r>
            <a:r>
              <a:rPr lang="ru-RU" dirty="0"/>
              <a:t> та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 ІІ. </a:t>
            </a:r>
            <a:r>
              <a:rPr lang="ru-RU" dirty="0">
                <a:highlight>
                  <a:srgbClr val="00FF00"/>
                </a:highlight>
              </a:rPr>
              <a:t>Тип ХО </a:t>
            </a:r>
            <a:r>
              <a:rPr lang="ru-RU" dirty="0"/>
              <a:t>(</a:t>
            </a:r>
            <a:r>
              <a:rPr lang="en-US" dirty="0" err="1"/>
              <a:t>Protenor</a:t>
            </a:r>
            <a:r>
              <a:rPr lang="en-US" dirty="0"/>
              <a:t>-</a:t>
            </a:r>
            <a:r>
              <a:rPr lang="ru-RU" dirty="0"/>
              <a:t>тип) – ХХ – </a:t>
            </a:r>
            <a:r>
              <a:rPr lang="ru-RU" dirty="0" err="1"/>
              <a:t>гомогаметна</a:t>
            </a:r>
            <a:r>
              <a:rPr lang="ru-RU" dirty="0"/>
              <a:t> </a:t>
            </a:r>
            <a:r>
              <a:rPr lang="ru-RU" dirty="0" err="1"/>
              <a:t>жіноча</a:t>
            </a:r>
            <a:r>
              <a:rPr lang="ru-RU" dirty="0"/>
              <a:t> стать, ХО – </a:t>
            </a:r>
            <a:r>
              <a:rPr lang="ru-RU" dirty="0" err="1"/>
              <a:t>гетерогаметна</a:t>
            </a:r>
            <a:r>
              <a:rPr lang="ru-RU" dirty="0"/>
              <a:t> </a:t>
            </a:r>
            <a:r>
              <a:rPr lang="ru-RU" dirty="0" err="1"/>
              <a:t>чоловіча</a:t>
            </a:r>
            <a:r>
              <a:rPr lang="ru-RU" dirty="0"/>
              <a:t> стать (</a:t>
            </a:r>
            <a:r>
              <a:rPr lang="ru-RU" dirty="0" err="1"/>
              <a:t>клопи</a:t>
            </a:r>
            <a:r>
              <a:rPr lang="ru-RU" dirty="0"/>
              <a:t>, коник–</a:t>
            </a:r>
            <a:r>
              <a:rPr lang="ru-RU" dirty="0" err="1"/>
              <a:t>стрибунець</a:t>
            </a:r>
            <a:r>
              <a:rPr lang="ru-RU" dirty="0"/>
              <a:t>, </a:t>
            </a:r>
            <a:r>
              <a:rPr lang="ru-RU" dirty="0" err="1"/>
              <a:t>коноплі</a:t>
            </a:r>
            <a:r>
              <a:rPr lang="ru-RU" dirty="0"/>
              <a:t>, </a:t>
            </a:r>
            <a:r>
              <a:rPr lang="ru-RU" dirty="0" err="1"/>
              <a:t>хміль</a:t>
            </a:r>
            <a:r>
              <a:rPr lang="ru-RU" dirty="0"/>
              <a:t>, шпинат). </a:t>
            </a:r>
          </a:p>
          <a:p>
            <a:pPr marL="0" indent="0">
              <a:buNone/>
            </a:pPr>
            <a:r>
              <a:rPr lang="ru-RU" dirty="0"/>
              <a:t>ІІІ. </a:t>
            </a:r>
            <a:r>
              <a:rPr lang="ru-RU" dirty="0">
                <a:highlight>
                  <a:srgbClr val="00FF00"/>
                </a:highlight>
              </a:rPr>
              <a:t>Тип </a:t>
            </a:r>
            <a:r>
              <a:rPr lang="en-US" dirty="0">
                <a:highlight>
                  <a:srgbClr val="00FF00"/>
                </a:highlight>
              </a:rPr>
              <a:t>ZW </a:t>
            </a:r>
            <a:r>
              <a:rPr lang="ru-RU" dirty="0" err="1"/>
              <a:t>характерний</a:t>
            </a:r>
            <a:r>
              <a:rPr lang="ru-RU" dirty="0"/>
              <a:t> для </a:t>
            </a:r>
            <a:r>
              <a:rPr lang="ru-RU" dirty="0" err="1"/>
              <a:t>метеликів</a:t>
            </a:r>
            <a:r>
              <a:rPr lang="ru-RU" dirty="0"/>
              <a:t>, </a:t>
            </a:r>
            <a:r>
              <a:rPr lang="ru-RU" dirty="0" err="1"/>
              <a:t>волохокрильців</a:t>
            </a:r>
            <a:r>
              <a:rPr lang="ru-RU" dirty="0"/>
              <a:t>,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рептилій</a:t>
            </a:r>
            <a:r>
              <a:rPr lang="ru-RU" dirty="0"/>
              <a:t>, </a:t>
            </a:r>
            <a:r>
              <a:rPr lang="ru-RU" dirty="0" err="1"/>
              <a:t>риб</a:t>
            </a:r>
            <a:r>
              <a:rPr lang="ru-RU" dirty="0"/>
              <a:t>, а з </a:t>
            </a:r>
            <a:r>
              <a:rPr lang="ru-RU" dirty="0" err="1"/>
              <a:t>рослин</a:t>
            </a:r>
            <a:r>
              <a:rPr lang="ru-RU" dirty="0"/>
              <a:t> – </a:t>
            </a:r>
            <a:r>
              <a:rPr lang="ru-RU" dirty="0" err="1"/>
              <a:t>суниці</a:t>
            </a:r>
            <a:r>
              <a:rPr lang="ru-RU" dirty="0"/>
              <a:t>. </a:t>
            </a:r>
            <a:r>
              <a:rPr lang="ru-RU" dirty="0" err="1"/>
              <a:t>Чоловіча</a:t>
            </a:r>
            <a:r>
              <a:rPr lang="ru-RU" dirty="0"/>
              <a:t> стать </a:t>
            </a:r>
            <a:r>
              <a:rPr lang="ru-RU" dirty="0" err="1"/>
              <a:t>гомогаметна</a:t>
            </a:r>
            <a:r>
              <a:rPr lang="ru-RU" dirty="0"/>
              <a:t> –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гомологічні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</a:t>
            </a:r>
            <a:r>
              <a:rPr lang="en-US" dirty="0"/>
              <a:t>Z, </a:t>
            </a:r>
            <a:r>
              <a:rPr lang="ru-RU" dirty="0"/>
              <a:t>а </a:t>
            </a:r>
            <a:r>
              <a:rPr lang="ru-RU" dirty="0" err="1"/>
              <a:t>гетерогаметна</a:t>
            </a:r>
            <a:r>
              <a:rPr lang="ru-RU" dirty="0"/>
              <a:t> - </a:t>
            </a:r>
            <a:r>
              <a:rPr lang="ru-RU" dirty="0" err="1"/>
              <a:t>жіноча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одну </a:t>
            </a:r>
            <a:r>
              <a:rPr lang="en-US" dirty="0"/>
              <a:t>Z-</a:t>
            </a:r>
            <a:r>
              <a:rPr lang="ru-RU" dirty="0"/>
              <a:t>хромосому і одну </a:t>
            </a:r>
            <a:r>
              <a:rPr lang="en-US" dirty="0"/>
              <a:t>W</a:t>
            </a:r>
            <a:r>
              <a:rPr lang="uk-UA" dirty="0"/>
              <a:t>-</a:t>
            </a:r>
            <a:r>
              <a:rPr lang="ru-RU" dirty="0"/>
              <a:t>хромосому, яка </a:t>
            </a:r>
            <a:r>
              <a:rPr lang="ru-RU" dirty="0" err="1"/>
              <a:t>складається</a:t>
            </a:r>
            <a:r>
              <a:rPr lang="ru-RU" dirty="0"/>
              <a:t> в основному з гетерохроматину і тому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інертна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en-US" dirty="0"/>
              <a:t>IV. </a:t>
            </a:r>
            <a:r>
              <a:rPr lang="ru-RU" dirty="0">
                <a:highlight>
                  <a:srgbClr val="00FF00"/>
                </a:highlight>
              </a:rPr>
              <a:t>Тип </a:t>
            </a:r>
            <a:r>
              <a:rPr lang="en-US" dirty="0">
                <a:highlight>
                  <a:srgbClr val="00FF00"/>
                </a:highlight>
              </a:rPr>
              <a:t>ZO </a:t>
            </a:r>
            <a:r>
              <a:rPr lang="ru-RU" dirty="0" err="1"/>
              <a:t>притаманний</a:t>
            </a:r>
            <a:r>
              <a:rPr lang="ru-RU" dirty="0"/>
              <a:t> </a:t>
            </a:r>
            <a:r>
              <a:rPr lang="ru-RU" dirty="0" err="1"/>
              <a:t>метелику</a:t>
            </a:r>
            <a:r>
              <a:rPr lang="ru-RU" dirty="0"/>
              <a:t> </a:t>
            </a:r>
            <a:r>
              <a:rPr lang="ru-RU" dirty="0" err="1"/>
              <a:t>молі</a:t>
            </a:r>
            <a:r>
              <a:rPr lang="ru-RU" dirty="0"/>
              <a:t>, </a:t>
            </a:r>
            <a:r>
              <a:rPr lang="ru-RU" dirty="0" err="1"/>
              <a:t>ящірці</a:t>
            </a:r>
            <a:r>
              <a:rPr lang="ru-RU" dirty="0"/>
              <a:t>, яка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о–</a:t>
            </a:r>
            <a:r>
              <a:rPr lang="ru-RU" dirty="0" err="1"/>
              <a:t>ві</a:t>
            </a:r>
            <a:r>
              <a:rPr lang="ru-RU" dirty="0"/>
              <a:t> </a:t>
            </a:r>
            <a:r>
              <a:rPr lang="ru-RU" dirty="0" err="1"/>
              <a:t>Сахалін</a:t>
            </a:r>
            <a:r>
              <a:rPr lang="ru-RU" dirty="0"/>
              <a:t>). </a:t>
            </a:r>
            <a:r>
              <a:rPr lang="ru-RU" dirty="0" err="1"/>
              <a:t>Гетерогаметною</a:t>
            </a:r>
            <a:r>
              <a:rPr lang="ru-RU" dirty="0"/>
              <a:t> є </a:t>
            </a:r>
            <a:r>
              <a:rPr lang="ru-RU" dirty="0" err="1"/>
              <a:t>жіноча</a:t>
            </a:r>
            <a:r>
              <a:rPr lang="ru-RU" dirty="0"/>
              <a:t> стать (</a:t>
            </a:r>
            <a:r>
              <a:rPr lang="en-US" dirty="0"/>
              <a:t>ZO), </a:t>
            </a:r>
            <a:r>
              <a:rPr lang="ru-RU" dirty="0" err="1"/>
              <a:t>гомогаметною</a:t>
            </a:r>
            <a:r>
              <a:rPr lang="ru-RU" dirty="0"/>
              <a:t> – </a:t>
            </a:r>
            <a:r>
              <a:rPr lang="ru-RU" dirty="0" err="1"/>
              <a:t>чоловіча</a:t>
            </a:r>
            <a:r>
              <a:rPr lang="ru-RU" dirty="0"/>
              <a:t> (</a:t>
            </a:r>
            <a:r>
              <a:rPr lang="en-US" dirty="0"/>
              <a:t>ZZ).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1702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42" t="29082" r="10661" b="6741"/>
          <a:stretch/>
        </p:blipFill>
        <p:spPr>
          <a:xfrm>
            <a:off x="84900" y="2478147"/>
            <a:ext cx="5033458" cy="2915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56317"/>
            <a:ext cx="8478370" cy="58676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Хромосомний механізм визначення статі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uk-UA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Чоловіча гетерогаметність – </a:t>
            </a:r>
            <a:r>
              <a:rPr lang="uk-UA" b="1" dirty="0">
                <a:latin typeface="Comic Sans MS" panose="030F0702030302020204" pitchFamily="66" charset="0"/>
              </a:rPr>
              <a:t>тип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XY</a:t>
            </a:r>
            <a:r>
              <a:rPr lang="uk-UA" b="1" dirty="0">
                <a:latin typeface="Comic Sans MS" panose="030F0702030302020204" pitchFamily="66" charset="0"/>
              </a:rPr>
              <a:t>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209" y="1883570"/>
            <a:ext cx="3324785" cy="2086675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Жіночий хромосомний набір </a:t>
            </a:r>
          </a:p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             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44А+ХХ</a:t>
            </a:r>
          </a:p>
          <a:p>
            <a:r>
              <a:rPr lang="uk-UA" dirty="0">
                <a:latin typeface="Comic Sans MS" panose="030F0702030302020204" pitchFamily="66" charset="0"/>
              </a:rPr>
              <a:t>Чоловічий хромосомний набір   </a:t>
            </a:r>
          </a:p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              </a:t>
            </a: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44А+Х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endParaRPr lang="uk-U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0421" y="2544227"/>
            <a:ext cx="542476" cy="826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55035" y="2170314"/>
            <a:ext cx="788334" cy="340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7847" y="1921942"/>
            <a:ext cx="12323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>
                <a:latin typeface="Comic Sans MS" panose="030F0702030302020204" pitchFamily="66" charset="0"/>
              </a:rPr>
              <a:t>гомологічн</a:t>
            </a:r>
            <a:r>
              <a:rPr lang="uk-UA" sz="1350" b="1" dirty="0"/>
              <a:t>і</a:t>
            </a:r>
            <a:endParaRPr lang="ru-RU" sz="1350" b="1" dirty="0"/>
          </a:p>
        </p:txBody>
      </p:sp>
      <p:sp>
        <p:nvSpPr>
          <p:cNvPr id="9" name="Овал 8"/>
          <p:cNvSpPr/>
          <p:nvPr/>
        </p:nvSpPr>
        <p:spPr>
          <a:xfrm>
            <a:off x="1581710" y="2286668"/>
            <a:ext cx="3602130" cy="3211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Овал 10"/>
          <p:cNvSpPr/>
          <p:nvPr/>
        </p:nvSpPr>
        <p:spPr>
          <a:xfrm>
            <a:off x="4302718" y="4677491"/>
            <a:ext cx="826994" cy="7681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63271" y="5274609"/>
            <a:ext cx="462357" cy="268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7846" y="547088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Comic Sans MS" panose="030F0702030302020204" pitchFamily="66" charset="0"/>
              </a:rPr>
              <a:t>аутосоми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111934" y="5327959"/>
            <a:ext cx="483352" cy="2352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5401" y="545362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статеві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56992" t="3299" r="1731" b="48656"/>
          <a:stretch/>
        </p:blipFill>
        <p:spPr>
          <a:xfrm>
            <a:off x="6763871" y="3970245"/>
            <a:ext cx="2064123" cy="18019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784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 animBg="1"/>
      <p:bldP spid="11" grpId="0" animBg="1"/>
      <p:bldP spid="1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062" y="3180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Хромосомний механізм визначення статі</a:t>
            </a:r>
            <a:b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uk-UA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Чоловіча гетерогаметність – </a:t>
            </a:r>
            <a:r>
              <a:rPr lang="uk-UA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тип</a:t>
            </a:r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XY</a:t>
            </a:r>
            <a:r>
              <a:rPr lang="uk-UA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1" y="4816930"/>
            <a:ext cx="4177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100" b="1" dirty="0">
                <a:latin typeface="Comic Sans MS" panose="030F0702030302020204" pitchFamily="66" charset="0"/>
              </a:rPr>
              <a:t>За генотипом 1ХХ :  1Х</a:t>
            </a:r>
            <a:r>
              <a:rPr lang="en-US" sz="2100" b="1" dirty="0">
                <a:latin typeface="Comic Sans MS" panose="030F0702030302020204" pitchFamily="66" charset="0"/>
              </a:rPr>
              <a:t>Y</a:t>
            </a:r>
            <a:endParaRPr lang="uk-UA" sz="2100" b="1" dirty="0">
              <a:latin typeface="Comic Sans MS" panose="030F0702030302020204" pitchFamily="66" charset="0"/>
            </a:endParaRPr>
          </a:p>
          <a:p>
            <a:r>
              <a:rPr lang="uk-UA" sz="2100" b="1" dirty="0">
                <a:latin typeface="Comic Sans MS" panose="030F0702030302020204" pitchFamily="66" charset="0"/>
              </a:rPr>
              <a:t>               жіноча  чоловіча</a:t>
            </a:r>
            <a:endParaRPr lang="ru-RU" sz="21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16" y="1388541"/>
            <a:ext cx="763034" cy="14963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585" y="1677092"/>
            <a:ext cx="548579" cy="5916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99" y="4404233"/>
            <a:ext cx="2009495" cy="20094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67" y="3282693"/>
            <a:ext cx="1411546" cy="14115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692" y="1380479"/>
            <a:ext cx="796220" cy="15409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61" y="5192138"/>
            <a:ext cx="1807476" cy="13566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7093" y="2989473"/>
            <a:ext cx="1993352" cy="113288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7" y="2456322"/>
            <a:ext cx="3008179" cy="2290070"/>
          </a:xfrm>
        </p:spPr>
      </p:pic>
      <p:sp>
        <p:nvSpPr>
          <p:cNvPr id="11" name="TextBox 10"/>
          <p:cNvSpPr txBox="1"/>
          <p:nvPr/>
        </p:nvSpPr>
        <p:spPr>
          <a:xfrm>
            <a:off x="4921167" y="210408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Визначення статі у людини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74" y="1256003"/>
            <a:ext cx="1028334" cy="798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Хромосомний механізм визначення статі</a:t>
            </a:r>
            <a:b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uk-UA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Жіноча гетерогаметність – </a:t>
            </a:r>
            <a:r>
              <a:rPr lang="uk-UA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тип</a:t>
            </a:r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ZW</a:t>
            </a:r>
            <a:r>
              <a:rPr lang="uk-UA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8850"/>
            <a:ext cx="7886700" cy="75303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За генотипом  1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ZZ</a:t>
            </a: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  :  1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WZ</a:t>
            </a:r>
            <a:endParaRPr lang="uk-UA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чоловіча  жіноча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08" y="3284010"/>
            <a:ext cx="1199534" cy="1217045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ºÑÑÐºÐ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31" y="4646616"/>
            <a:ext cx="1240709" cy="8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»ÐµÐ»ÐµÐºÐ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71" y="2153084"/>
            <a:ext cx="1183193" cy="16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2" y="2125266"/>
            <a:ext cx="1232887" cy="8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ÑÐ¸Ð±Ð¸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67" y="5695877"/>
            <a:ext cx="749674" cy="7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34" y="1265172"/>
            <a:ext cx="809398" cy="6583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0" y="3028923"/>
            <a:ext cx="862034" cy="7758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3" y="3023309"/>
            <a:ext cx="3437509" cy="2479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50" y="4050705"/>
            <a:ext cx="3725566" cy="13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Хромосомний механізм визначення статі</a:t>
            </a:r>
            <a:b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uk-UA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Чоловіча гетерогаметність – </a:t>
            </a:r>
            <a:r>
              <a:rPr lang="uk-UA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тип</a:t>
            </a:r>
            <a:r>
              <a:rPr lang="uk-UA" sz="30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XO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9"/>
            <a:ext cx="4951462" cy="90511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За генотипом  1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XX</a:t>
            </a: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  :  1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XO</a:t>
            </a:r>
            <a:endParaRPr lang="uk-UA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жіноча  чоловіча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ÐÐ°ÑÑÐ¸Ð½ÐºÐ¸ Ð¿Ð¾ Ð·Ð°Ð¿ÑÐ¾ÑÑ ÐºÐ»Ð¾Ð¿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2348781"/>
            <a:ext cx="2141910" cy="15656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ºÑÐ·Ð½ÐµÑÐ¸ÐºÐ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17140"/>
            <a:ext cx="1779486" cy="11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9" y="3645024"/>
            <a:ext cx="3562278" cy="27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436</TotalTime>
  <Words>1134</Words>
  <Application>Microsoft Office PowerPoint</Application>
  <PresentationFormat>Экран (4:3)</PresentationFormat>
  <Paragraphs>117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Book Antiqua</vt:lpstr>
      <vt:lpstr>Bookman Old Style</vt:lpstr>
      <vt:lpstr>Calibri</vt:lpstr>
      <vt:lpstr>Cambria</vt:lpstr>
      <vt:lpstr>Comic Sans MS</vt:lpstr>
      <vt:lpstr>Gill Sans MT</vt:lpstr>
      <vt:lpstr>Segoeui-Bold</vt:lpstr>
      <vt:lpstr>Wingdings</vt:lpstr>
      <vt:lpstr>Wingdings 3</vt:lpstr>
      <vt:lpstr>Начальная</vt:lpstr>
      <vt:lpstr>Генетика статі</vt:lpstr>
      <vt:lpstr>Стать – сукупність ознак та якостей, які забезпечують відтворення нащадків та передачу спадкової інформації наступному поколінню за рахунок утворення гамет.</vt:lpstr>
      <vt:lpstr>Прогамний механізм визначення статі</vt:lpstr>
      <vt:lpstr>Презентация PowerPoint</vt:lpstr>
      <vt:lpstr>Теорії визначення статі</vt:lpstr>
      <vt:lpstr>Хромосомний механізм визначення статі Чоловіча гетерогаметність – тип XY </vt:lpstr>
      <vt:lpstr>Хромосомний механізм визначення статі Чоловіча гетерогаметність – тип XY </vt:lpstr>
      <vt:lpstr>Хромосомний механізм визначення статі Жіноча гетерогаметність – тип ZW </vt:lpstr>
      <vt:lpstr>Хромосомний механізм визначення статі Чоловіча гетерогаметність – тип XO</vt:lpstr>
      <vt:lpstr>Хромосомний механізм визначення статі Жіноча гетерогаметність – тип ZO</vt:lpstr>
      <vt:lpstr>Хромосомний механізм визначення статі Гаплодиплоїдний тип</vt:lpstr>
      <vt:lpstr>Хромосомне визначення статі</vt:lpstr>
      <vt:lpstr>2. Балансова теорія визначення статі (Бриджес К., 1922)</vt:lpstr>
      <vt:lpstr>Стать у рослин</vt:lpstr>
      <vt:lpstr>Презентация PowerPoint</vt:lpstr>
      <vt:lpstr>Презентация PowerPoint</vt:lpstr>
      <vt:lpstr>Успадкування ознак, зчеплених зі статтю</vt:lpstr>
      <vt:lpstr>Презентация PowerPoint</vt:lpstr>
      <vt:lpstr>Спадкування зчеплене зі статтю </vt:lpstr>
      <vt:lpstr>Презентация PowerPoint</vt:lpstr>
      <vt:lpstr>Презентация PowerPoint</vt:lpstr>
      <vt:lpstr>Ознаки, гени яких локалізовані в Х-хромосомі:</vt:lpstr>
      <vt:lpstr>Х-зчеплене рецесивне успадкування</vt:lpstr>
      <vt:lpstr>Голандричні ознаки (локалізовані в У-хромосомі)</vt:lpstr>
      <vt:lpstr>Родовід сім’ї з наслідуванням гіпертрихозу вушної раковини</vt:lpstr>
      <vt:lpstr>Ознаки, залежні від статі</vt:lpstr>
      <vt:lpstr>Ознаки, обмежені статтю</vt:lpstr>
      <vt:lpstr>Перевизначення статі</vt:lpstr>
      <vt:lpstr>Нерозходження статевих хромосом. </vt:lpstr>
      <vt:lpstr>Гінандроморфи</vt:lpstr>
      <vt:lpstr>Компенсація доз генів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статі</dc:title>
  <dc:creator>Саня</dc:creator>
  <cp:lastModifiedBy>helenVoit@gmail.com</cp:lastModifiedBy>
  <cp:revision>42</cp:revision>
  <dcterms:created xsi:type="dcterms:W3CDTF">2019-06-02T10:59:44Z</dcterms:created>
  <dcterms:modified xsi:type="dcterms:W3CDTF">2021-04-01T12:50:09Z</dcterms:modified>
</cp:coreProperties>
</file>