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4A8D9-0332-46D3-8E13-58E54252A72C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DD73C-B23F-4BFD-AED6-C362AE17F1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116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DD73C-B23F-4BFD-AED6-C362AE17F14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64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871F5-0BB9-17F8-6D5C-4CD28DDF9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3DC9AF-12B2-759C-DA56-2CDBBB82C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E7C1E-8CBB-C926-CAD3-E50E7636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6E6428-695C-1C8F-FC6D-587EACAB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E50F3-A817-07B2-0045-E447CF2C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22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E4A1-B92F-0183-2042-957A1B5F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703DA3-68BC-5F8E-5238-3A4BA973C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4028E7-46E6-768B-D681-C85A9E89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45DAC-3E40-9A82-0F2B-78497D9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E4DD0-0DC5-C67E-5FEA-BB27BB77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59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4E63E5-B73F-90D7-641D-22BE2D816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223B2C-0C86-AECF-2B8B-0E4E7BEAC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A21585-FE93-4D9E-C43B-6A46226A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47BB86-9208-9E25-7D38-79BD8F6E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6F10E-701C-0E42-A5F6-2FF178D8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50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2C608-42DA-DD58-C952-8940536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51606-2446-EF2C-0B0A-D2FE2953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12710-0148-B7BF-28F9-0B8D7DCC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DDDA1-C779-52CC-DB1A-9D1927EE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85B5E-C5A4-1046-F674-E485A8C7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65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3592D-074A-F39F-60BB-F161B7C2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F202A7-1511-9D41-0DE3-ED1FDA78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BD2D-1D4F-2B0E-9668-0B362739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DC547-67EA-7E5F-6A18-53F1033C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15BE5-2073-C25B-0C94-21803049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15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195F7-2F85-9EE3-D23D-A724A265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2EBD0-AFD3-8C21-DD56-4AF7EFB00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0BE285-EFA8-8348-0C61-65D60E367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1957C4-8610-68D6-60DF-84CC60E1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3EFCC-FB5D-FB2C-2699-75513B1C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0D764E-CCBE-D5C3-87A4-5EF47E7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22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06708-6396-A296-6341-551B67E5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92460-DCC2-1A19-E814-A388CBFC1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EAD5EF-4E02-15FF-8882-590A2B484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589694-D74D-E5B2-9967-4921844DB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8919D3-23C7-4571-91C4-A95C5DEE1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AD97BD-D3A9-ADFF-AB09-8A6DC698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905E9F-879E-BB69-7528-C26094D7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D2B594-2FFB-5247-9C35-6886BEF9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186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8BF9D-0FC8-6EDB-D0D3-FB000F4A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41EAA3-35C9-B3EF-C6C6-32AFB954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92818E-A134-08FF-8613-B2A05120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7C95FE-A571-F5EB-EF6D-8521709D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6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0B75AA-FF93-B8E2-6D4F-9ED991D4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CCC77B-50EB-84F6-88E2-B4B02543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630608-93C9-695D-C84D-A9F0612F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00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5C535-B4F1-4A0B-3B39-7B4CC571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3BE40-F5B3-FDA1-B42C-0A95A86E8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F149CF-31B6-BEDA-15FF-6E0F9B66C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9FED24-853B-AC78-7991-DEE9974B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37762E-B905-AE69-5EAE-A142ED00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6511BC-4DBF-E405-5765-B2DAFCC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410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6F8C2-EAC8-8568-2AEE-D505062C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2D118B-4F36-9162-5351-AE461D545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7BBB05-6DD6-46C2-4C1F-4413D8858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ADBE0-9C9E-6F02-A331-BA24F90F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E40159-4974-FF5B-C5FA-96F8B61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80F1A-E8A0-952D-7990-93BEAF02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54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D132B-17B4-3F89-9FBF-7330AF6D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4099C-53E1-7156-BDC4-963274836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1CA72-52EA-AA90-7CA7-4695D3FF6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B045-1C5E-4374-85BD-604BE84819DD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C22D4-2EDF-49EC-3C61-AE5385780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435F7-57D4-35FF-07B1-593C50F0B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42EA8-6D80-4882-B001-F9FB645352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422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C70708-48D9-E98A-0913-B82D8CCA9189}"/>
              </a:ext>
            </a:extLst>
          </p:cNvPr>
          <p:cNvSpPr/>
          <p:nvPr/>
        </p:nvSpPr>
        <p:spPr>
          <a:xfrm>
            <a:off x="2021265" y="169706"/>
            <a:ext cx="830188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собаківництво</a:t>
            </a:r>
            <a:endParaRPr lang="ru-RU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54" y="3078844"/>
            <a:ext cx="5935362" cy="37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025366-0D3C-D4EA-31AD-0F7EB41024BA}"/>
              </a:ext>
            </a:extLst>
          </p:cNvPr>
          <p:cNvSpPr txBox="1"/>
          <p:nvPr/>
        </p:nvSpPr>
        <p:spPr>
          <a:xfrm>
            <a:off x="212271" y="0"/>
            <a:ext cx="11767457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cs typeface="Times New Roman" panose="02020603050405020304" pitchFamily="18" charset="0"/>
              </a:rPr>
              <a:t>Метою</a:t>
            </a:r>
            <a:r>
              <a:rPr lang="uk-UA" sz="1600" dirty="0"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cs typeface="Times New Roman" panose="02020603050405020304" pitchFamily="18" charset="0"/>
              </a:rPr>
              <a:t>вивчення </a:t>
            </a:r>
            <a:r>
              <a:rPr lang="uk-UA" sz="1600" dirty="0">
                <a:cs typeface="Times New Roman" panose="02020603050405020304" pitchFamily="18" charset="0"/>
              </a:rPr>
              <a:t>дисципліни «Загальне собаківництво» є формування у студентів системи теоретичних знань і практичних навичок щодо біологічних, зоотехнічних, генетичних та організаційних основ розведення, утримання, годівлі, використання і племінного вдосконалення собак різних порід і напрямів продуктивності</a:t>
            </a:r>
            <a:r>
              <a:rPr lang="uk-UA" sz="1600" dirty="0" smtClean="0">
                <a:cs typeface="Times New Roman" panose="02020603050405020304" pitchFamily="18" charset="0"/>
              </a:rPr>
              <a:t>. Курс </a:t>
            </a:r>
            <a:r>
              <a:rPr lang="uk-UA" sz="1600" dirty="0">
                <a:cs typeface="Times New Roman" panose="02020603050405020304" pitchFamily="18" charset="0"/>
              </a:rPr>
              <a:t>спрямований на підготовку фахівців, здатних </a:t>
            </a:r>
            <a:r>
              <a:rPr lang="uk-UA" sz="1600" dirty="0" err="1">
                <a:cs typeface="Times New Roman" panose="02020603050405020304" pitchFamily="18" charset="0"/>
              </a:rPr>
              <a:t>грамотно</a:t>
            </a:r>
            <a:r>
              <a:rPr lang="uk-UA" sz="1600" dirty="0">
                <a:cs typeface="Times New Roman" panose="02020603050405020304" pitchFamily="18" charset="0"/>
              </a:rPr>
              <a:t> організовувати кінологічну діяльність, забезпечувати належний рівень утримання та здоров’я тварин, вести племінну документацію, а також ефективно застосовувати собак у мисливстві, службі, спорті й інших сферах людської діяльності</a:t>
            </a:r>
            <a:r>
              <a:rPr lang="uk-UA" sz="1600" dirty="0" smtClean="0">
                <a:cs typeface="Times New Roman" panose="02020603050405020304" pitchFamily="18" charset="0"/>
              </a:rPr>
              <a:t>.</a:t>
            </a:r>
            <a:endParaRPr lang="uk-UA" sz="1600" dirty="0"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cs typeface="Times New Roman" panose="02020603050405020304" pitchFamily="18" charset="0"/>
            </a:endParaRPr>
          </a:p>
          <a:p>
            <a:r>
              <a:rPr lang="uk-UA" sz="2400" b="1" dirty="0">
                <a:cs typeface="Times New Roman" panose="02020603050405020304" pitchFamily="18" charset="0"/>
              </a:rPr>
              <a:t>Завданнями </a:t>
            </a:r>
            <a:r>
              <a:rPr lang="uk-UA" dirty="0"/>
              <a:t>Вивчення дисципліни </a:t>
            </a:r>
            <a:r>
              <a:rPr lang="uk-UA" b="1" dirty="0"/>
              <a:t>«Загальне собаківництво»</a:t>
            </a:r>
            <a:r>
              <a:rPr lang="uk-UA" dirty="0"/>
              <a:t> передбачає виконання таких основних завдань:</a:t>
            </a:r>
          </a:p>
          <a:p>
            <a:pPr>
              <a:buFont typeface="+mj-lt"/>
              <a:buAutoNum type="arabicPeriod"/>
            </a:pPr>
            <a:r>
              <a:rPr lang="uk-UA" sz="1400" b="1" dirty="0"/>
              <a:t>Надати знання:</a:t>
            </a:r>
            <a:endParaRPr lang="uk-UA" sz="1400" dirty="0"/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про походження, історію одомашнення та роль собаки у житті людини;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про біологічні, морфологічні та етологічні особливості собак;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про класифікацію порід і напрями їх використання;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про принципи та методи селекції, добору, підбору та оцінки племінної цінності собак;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про технологію розведення, вирощування, годівлі, дресирування та ветеринарного обслуговування.</a:t>
            </a:r>
          </a:p>
          <a:p>
            <a:pPr>
              <a:buFont typeface="+mj-lt"/>
              <a:buAutoNum type="arabicPeriod"/>
            </a:pPr>
            <a:r>
              <a:rPr lang="uk-UA" sz="1400" b="1" dirty="0"/>
              <a:t>Сформувати вміння та навички:</a:t>
            </a:r>
            <a:endParaRPr lang="uk-UA" sz="1400" dirty="0"/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визначати породи, оцінювати екстер’єр та робочі якості собак;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здійснювати добір племінних пар та вести племінний облік;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організовувати утримання, годівлю, профілактику захворювань;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розробляти раціони годівлі з урахуванням віку, фізіологічного стану та напряму використання собак;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застосовувати методи дресирування, соціалізації та підготовки тварин до виконання службових чи мисливських завдань.</a:t>
            </a:r>
          </a:p>
          <a:p>
            <a:pPr>
              <a:buFont typeface="+mj-lt"/>
              <a:buAutoNum type="arabicPeriod"/>
            </a:pPr>
            <a:r>
              <a:rPr lang="uk-UA" sz="1400" b="1" dirty="0"/>
              <a:t>Виховати у студентів:</a:t>
            </a:r>
            <a:endParaRPr lang="uk-UA" sz="1400" dirty="0"/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екологічну свідомість і гуманне ставлення до тварин;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відповідальність за результати племінної та кінологічної діяльності;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готовність до практичної роботи в умовах племінних розплідників, кінологічних служб, мисливських господарств, притулків і центрів дресирування.</a:t>
            </a:r>
          </a:p>
          <a:p>
            <a:pPr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1" y="1316123"/>
            <a:ext cx="2676525" cy="1704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636" y="1364967"/>
            <a:ext cx="2939878" cy="16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6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1E2BE9-4E6A-2712-78BC-C1943FCA2594}"/>
              </a:ext>
            </a:extLst>
          </p:cNvPr>
          <p:cNvSpPr txBox="1"/>
          <p:nvPr/>
        </p:nvSpPr>
        <p:spPr>
          <a:xfrm>
            <a:off x="195943" y="345052"/>
            <a:ext cx="11865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вивчення навчальної дисципліни студенти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Знати: </a:t>
            </a:r>
          </a:p>
          <a:p>
            <a:pPr algn="just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80736" y="945216"/>
            <a:ext cx="865872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sz="1600" dirty="0"/>
              <a:t>1. </a:t>
            </a:r>
            <a:r>
              <a:rPr lang="uk-UA" sz="1600" dirty="0" smtClean="0"/>
              <a:t>Історію </a:t>
            </a:r>
            <a:r>
              <a:rPr lang="uk-UA" sz="1600" dirty="0"/>
              <a:t>походження та одомашнення </a:t>
            </a:r>
            <a:r>
              <a:rPr lang="uk-UA" sz="1600" dirty="0" smtClean="0"/>
              <a:t>собаки, </a:t>
            </a:r>
            <a:r>
              <a:rPr lang="uk-UA" sz="1600" dirty="0"/>
              <a:t>етапи розвитку собаківництва, основні напрями його використання (службове, мисливське, декоративне, спортивне, терапевтичне тощо).</a:t>
            </a:r>
          </a:p>
          <a:p>
            <a:r>
              <a:rPr lang="uk-UA" sz="1600" dirty="0"/>
              <a:t>2. </a:t>
            </a:r>
            <a:r>
              <a:rPr lang="uk-UA" sz="1600" dirty="0" smtClean="0"/>
              <a:t>Біологічні </a:t>
            </a:r>
            <a:r>
              <a:rPr lang="uk-UA" sz="1600" dirty="0"/>
              <a:t>та морфологічні особливості </a:t>
            </a:r>
            <a:r>
              <a:rPr lang="uk-UA" sz="1600" dirty="0" smtClean="0"/>
              <a:t>собак, </a:t>
            </a:r>
            <a:r>
              <a:rPr lang="uk-UA" sz="1600" dirty="0"/>
              <a:t>основи їхньої анатомії, фізіології, поведінки та психіки.</a:t>
            </a:r>
          </a:p>
          <a:p>
            <a:r>
              <a:rPr lang="uk-UA" sz="1600" dirty="0"/>
              <a:t>3. </a:t>
            </a:r>
            <a:r>
              <a:rPr lang="uk-UA" sz="1600" dirty="0" smtClean="0"/>
              <a:t>Класифікацію </a:t>
            </a:r>
            <a:r>
              <a:rPr lang="uk-UA" sz="1600" dirty="0"/>
              <a:t>і характеристику основних порід </a:t>
            </a:r>
            <a:r>
              <a:rPr lang="uk-UA" sz="1600" dirty="0" smtClean="0"/>
              <a:t>собак, </a:t>
            </a:r>
            <a:r>
              <a:rPr lang="uk-UA" sz="1600" dirty="0"/>
              <a:t>їхні породні особливості, робочі якості та призначення.</a:t>
            </a:r>
          </a:p>
          <a:p>
            <a:r>
              <a:rPr lang="uk-UA" sz="1600" dirty="0"/>
              <a:t>4. </a:t>
            </a:r>
            <a:r>
              <a:rPr lang="uk-UA" sz="1600" dirty="0" smtClean="0"/>
              <a:t>Основи </a:t>
            </a:r>
            <a:r>
              <a:rPr lang="uk-UA" sz="1600" dirty="0"/>
              <a:t>генетики та селекції </a:t>
            </a:r>
            <a:r>
              <a:rPr lang="uk-UA" sz="1600" dirty="0" smtClean="0"/>
              <a:t>собак, </a:t>
            </a:r>
            <a:r>
              <a:rPr lang="uk-UA" sz="1600" dirty="0"/>
              <a:t>принципи спадковості, методи добору й підбору, способи покращення племінних якостей.</a:t>
            </a:r>
          </a:p>
          <a:p>
            <a:r>
              <a:rPr lang="uk-UA" sz="1600" dirty="0"/>
              <a:t>5. </a:t>
            </a:r>
            <a:r>
              <a:rPr lang="uk-UA" sz="1600" dirty="0" smtClean="0"/>
              <a:t>Методи </a:t>
            </a:r>
            <a:r>
              <a:rPr lang="uk-UA" sz="1600" dirty="0"/>
              <a:t>племінної роботи та оцінки </a:t>
            </a:r>
            <a:r>
              <a:rPr lang="uk-UA" sz="1600" dirty="0" smtClean="0"/>
              <a:t>собак, </a:t>
            </a:r>
            <a:r>
              <a:rPr lang="uk-UA" sz="1600" dirty="0"/>
              <a:t>критерії екстер’єрної, робочої та племінної оцінки, правила ведення родоводів і документації.</a:t>
            </a:r>
          </a:p>
          <a:p>
            <a:r>
              <a:rPr lang="uk-UA" sz="1600" dirty="0"/>
              <a:t>6. </a:t>
            </a:r>
            <a:r>
              <a:rPr lang="uk-UA" sz="1600" dirty="0" smtClean="0"/>
              <a:t>Норми </a:t>
            </a:r>
            <a:r>
              <a:rPr lang="uk-UA" sz="1600" dirty="0"/>
              <a:t>годівлі та основи раціонального харчування </a:t>
            </a:r>
            <a:r>
              <a:rPr lang="uk-UA" sz="1600" dirty="0" smtClean="0"/>
              <a:t>собак, </a:t>
            </a:r>
            <a:r>
              <a:rPr lang="uk-UA" sz="1600" dirty="0"/>
              <a:t>особливості складання раціонів залежно від віку, фізіологічного стану та напряму використання.</a:t>
            </a:r>
          </a:p>
          <a:p>
            <a:r>
              <a:rPr lang="uk-UA" sz="1600" dirty="0"/>
              <a:t>7. </a:t>
            </a:r>
            <a:r>
              <a:rPr lang="uk-UA" sz="1600" dirty="0" smtClean="0"/>
              <a:t>Вимоги </a:t>
            </a:r>
            <a:r>
              <a:rPr lang="uk-UA" sz="1600" dirty="0"/>
              <a:t>до умов утримання </a:t>
            </a:r>
            <a:r>
              <a:rPr lang="uk-UA" sz="1600" dirty="0" smtClean="0"/>
              <a:t>собак, </a:t>
            </a:r>
            <a:r>
              <a:rPr lang="uk-UA" sz="1600" dirty="0"/>
              <a:t>облаштування приміщень, вольєрів, гігієнічні норми, санітарно-ветеринарні заходи.</a:t>
            </a:r>
          </a:p>
          <a:p>
            <a:r>
              <a:rPr lang="uk-UA" sz="1600" dirty="0"/>
              <a:t>8. </a:t>
            </a:r>
            <a:r>
              <a:rPr lang="uk-UA" sz="1600" dirty="0" smtClean="0"/>
              <a:t>Фізіологію </a:t>
            </a:r>
            <a:r>
              <a:rPr lang="uk-UA" sz="1600" dirty="0"/>
              <a:t>розмноження </a:t>
            </a:r>
            <a:r>
              <a:rPr lang="uk-UA" sz="1600" dirty="0" smtClean="0"/>
              <a:t>собак, </a:t>
            </a:r>
            <a:r>
              <a:rPr lang="uk-UA" sz="1600" dirty="0"/>
              <a:t>методику організації парування, вагітності, пологів і догляду за потомством.</a:t>
            </a:r>
          </a:p>
          <a:p>
            <a:r>
              <a:rPr lang="uk-UA" sz="1600" dirty="0"/>
              <a:t>9. </a:t>
            </a:r>
            <a:r>
              <a:rPr lang="uk-UA" sz="1600" dirty="0" smtClean="0"/>
              <a:t>Основні </a:t>
            </a:r>
            <a:r>
              <a:rPr lang="uk-UA" sz="1600" dirty="0"/>
              <a:t>захворювання </a:t>
            </a:r>
            <a:r>
              <a:rPr lang="uk-UA" sz="1600" dirty="0" smtClean="0"/>
              <a:t>собак, </a:t>
            </a:r>
            <a:r>
              <a:rPr lang="uk-UA" sz="1600" dirty="0"/>
              <a:t>їхні симптоми, профілактику, заходи гігієни та дезінфекції.</a:t>
            </a:r>
          </a:p>
          <a:p>
            <a:r>
              <a:rPr lang="uk-UA" sz="1600" dirty="0"/>
              <a:t>10. </a:t>
            </a:r>
            <a:r>
              <a:rPr lang="uk-UA" sz="1600" dirty="0" smtClean="0"/>
              <a:t>Основи </a:t>
            </a:r>
            <a:r>
              <a:rPr lang="uk-UA" sz="1600" dirty="0"/>
              <a:t>дресирування та підготовки собак до різних видів </a:t>
            </a:r>
            <a:r>
              <a:rPr lang="uk-UA" sz="1600" dirty="0" smtClean="0"/>
              <a:t>роботи, </a:t>
            </a:r>
            <a:r>
              <a:rPr lang="uk-UA" sz="1600" dirty="0"/>
              <a:t>принципи виховання, соціалізації та навчання.</a:t>
            </a:r>
          </a:p>
          <a:p>
            <a:r>
              <a:rPr lang="uk-UA" sz="1600" dirty="0"/>
              <a:t>11. </a:t>
            </a:r>
            <a:r>
              <a:rPr lang="uk-UA" sz="1600" dirty="0" smtClean="0"/>
              <a:t>Організацію </a:t>
            </a:r>
            <a:r>
              <a:rPr lang="uk-UA" sz="1600" dirty="0"/>
              <a:t>кінологічної </a:t>
            </a:r>
            <a:r>
              <a:rPr lang="uk-UA" sz="1600" dirty="0" smtClean="0"/>
              <a:t>діяльності, </a:t>
            </a:r>
            <a:r>
              <a:rPr lang="uk-UA" sz="1600" dirty="0"/>
              <a:t>структуру кінологічних клубів, правила виставок і сертифікацій, правові та етичні засади поводження з тваринами.</a:t>
            </a:r>
          </a:p>
          <a:p>
            <a:r>
              <a:rPr lang="uk-UA" sz="1600" dirty="0"/>
              <a:t>12. </a:t>
            </a:r>
            <a:r>
              <a:rPr lang="uk-UA" sz="1600" dirty="0" smtClean="0"/>
              <a:t>Роль </a:t>
            </a:r>
            <a:r>
              <a:rPr lang="uk-UA" sz="1600" dirty="0"/>
              <a:t>собаківництва у розвитку мисливського господарства, служби та </a:t>
            </a:r>
            <a:r>
              <a:rPr lang="uk-UA" sz="1600" dirty="0" smtClean="0"/>
              <a:t>спорту, </a:t>
            </a:r>
            <a:r>
              <a:rPr lang="uk-UA" sz="1600" dirty="0"/>
              <a:t>його економічне та соціальне значення.</a:t>
            </a:r>
          </a:p>
          <a:p>
            <a:endParaRPr lang="uk-UA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019" y="259507"/>
            <a:ext cx="2806795" cy="21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684" y="4307306"/>
            <a:ext cx="3525252" cy="2350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C29451-5BC8-1C0B-2E6C-36C108E3C9EC}"/>
              </a:ext>
            </a:extLst>
          </p:cNvPr>
          <p:cNvSpPr txBox="1"/>
          <p:nvPr/>
        </p:nvSpPr>
        <p:spPr>
          <a:xfrm>
            <a:off x="206827" y="366823"/>
            <a:ext cx="1173480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породу, стать, вік і конституційний тип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зовнішніми морфологічними ознаками.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екстер’єрну оцінку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стандартів порід, виявляти типові та нетипові ознаки.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племінну цінність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походженням, екстер’єром, робочими якостями та потомством.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добір і підбір племінних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 принципи генетики, споріднення, селекційні цілі та запобігання спадковим хворобам.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племінну та зоотехнічну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документацію,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оформляти картки, родоводи, акти оглядів, журнали розведення.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вольєрах, розплідниках і домашніх умовах відповідно до гігієнічних і ветеринарних вимог.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розраховувати раціони годівлі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 віку, порід і напрямів використання (робочі, мисливські, службові, декоративні).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догляд за цуценятами та дорослими собаками**, проводити заходи з утримання, гігієни, вакцинації та профілактики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ознаки захворювань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своєчасно організовувати ветеринарну допомогу.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парування та контролювати процес розмноження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спостереження за вагітністю, пологами та вирощуванням потомства.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дресирування та соціалізації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навички послуху, пошуку, охорони,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апортування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інші види спеціальної підготовки.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брати участь у роботі кінологічних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виставок, змагань, випробувань, племінних оглядів.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 знання в мисливській, службовій, рятувальній, охоронній і спортивній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собак.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етичного ставлення до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 гуманне поводження, мінімізувати стрес і травматизм під час роботи з ними.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селекційної, племінної та виробничої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розплідниках і робити висновки щодо шляхів підвищення її ефективності.</a:t>
            </a:r>
          </a:p>
          <a:p>
            <a:pPr algn="just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7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1BF028-46E3-B4EC-BBA5-41A894973354}"/>
              </a:ext>
            </a:extLst>
          </p:cNvPr>
          <p:cNvSpPr txBox="1"/>
          <p:nvPr/>
        </p:nvSpPr>
        <p:spPr>
          <a:xfrm>
            <a:off x="156983" y="0"/>
            <a:ext cx="11299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Міждисциплінарні зв’язки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3" y="4584049"/>
            <a:ext cx="3126205" cy="2084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706" y="4344736"/>
            <a:ext cx="3435266" cy="2286013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423398" y="455471"/>
            <a:ext cx="11662573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uk-UA" dirty="0" smtClean="0"/>
              <a:t>«</a:t>
            </a:r>
            <a:r>
              <a:rPr lang="uk-UA" dirty="0"/>
              <a:t>Загальне собаківництво</a:t>
            </a:r>
            <a:r>
              <a:rPr lang="uk-UA" dirty="0" smtClean="0"/>
              <a:t>» </a:t>
            </a:r>
            <a:r>
              <a:rPr lang="uk-UA" dirty="0"/>
              <a:t>тісно пов’язаний із рядом інших навчальних дисциплін і базується на знаннях із суміжних галузей науки. Його вивчення формує інтегровану систему знань і навичок, що дозволяє студентам ефективно застосовувати </a:t>
            </a:r>
            <a:r>
              <a:rPr lang="uk-UA" dirty="0" err="1"/>
              <a:t>собаківницькі</a:t>
            </a:r>
            <a:r>
              <a:rPr lang="uk-UA" dirty="0"/>
              <a:t> технології в різних сферах</a:t>
            </a:r>
            <a:r>
              <a:rPr lang="uk-UA" dirty="0" smtClean="0"/>
              <a:t>.</a:t>
            </a:r>
            <a:endParaRPr lang="uk-UA" dirty="0"/>
          </a:p>
          <a:p>
            <a:pPr>
              <a:lnSpc>
                <a:spcPts val="2160"/>
              </a:lnSpc>
            </a:pPr>
            <a:r>
              <a:rPr lang="uk-UA" dirty="0"/>
              <a:t>1. </a:t>
            </a:r>
            <a:r>
              <a:rPr lang="uk-UA" dirty="0" smtClean="0"/>
              <a:t>Анатомія та фізіологія собак    </a:t>
            </a:r>
            <a:r>
              <a:rPr lang="uk-UA" dirty="0"/>
              <a:t>Вивчення морфології, фізіології, поведінки і життєвих циклів собак ґрунтується на загальних принципах біології тварин.</a:t>
            </a:r>
          </a:p>
          <a:p>
            <a:pPr>
              <a:lnSpc>
                <a:spcPts val="2160"/>
              </a:lnSpc>
            </a:pPr>
            <a:r>
              <a:rPr lang="uk-UA" dirty="0" smtClean="0"/>
              <a:t>Основи </a:t>
            </a:r>
            <a:r>
              <a:rPr lang="uk-UA" dirty="0"/>
              <a:t>генетики та спадковості, важливі для селекції та племінної роботи</a:t>
            </a:r>
            <a:r>
              <a:rPr lang="uk-UA" dirty="0" smtClean="0"/>
              <a:t>.</a:t>
            </a:r>
            <a:endParaRPr lang="uk-UA" dirty="0"/>
          </a:p>
          <a:p>
            <a:pPr>
              <a:lnSpc>
                <a:spcPts val="2160"/>
              </a:lnSpc>
            </a:pPr>
            <a:r>
              <a:rPr lang="uk-UA" dirty="0"/>
              <a:t>2. </a:t>
            </a:r>
            <a:r>
              <a:rPr lang="uk-UA" dirty="0" smtClean="0"/>
              <a:t>Мисливське собаківництво    </a:t>
            </a:r>
            <a:r>
              <a:rPr lang="uk-UA" dirty="0"/>
              <a:t>Вивчення поведінки собак для дресирування, соціалізації, навчання спеціальних навичок.</a:t>
            </a:r>
          </a:p>
          <a:p>
            <a:pPr>
              <a:lnSpc>
                <a:spcPts val="2160"/>
              </a:lnSpc>
            </a:pPr>
            <a:r>
              <a:rPr lang="uk-UA" dirty="0"/>
              <a:t>   </a:t>
            </a:r>
            <a:r>
              <a:rPr lang="uk-UA" dirty="0" smtClean="0"/>
              <a:t> </a:t>
            </a:r>
            <a:r>
              <a:rPr lang="uk-UA" dirty="0"/>
              <a:t>Розуміння психологічних особливостей допомагає формувати ефективні методики тренування</a:t>
            </a:r>
            <a:r>
              <a:rPr lang="uk-UA" dirty="0" smtClean="0"/>
              <a:t>.</a:t>
            </a:r>
            <a:endParaRPr lang="uk-UA" dirty="0"/>
          </a:p>
          <a:p>
            <a:pPr>
              <a:lnSpc>
                <a:spcPts val="2160"/>
              </a:lnSpc>
            </a:pPr>
            <a:r>
              <a:rPr lang="uk-UA" dirty="0"/>
              <a:t>5. </a:t>
            </a:r>
            <a:r>
              <a:rPr lang="uk-UA" dirty="0" smtClean="0"/>
              <a:t>основи мисливствознавства</a:t>
            </a:r>
            <a:endParaRPr lang="uk-UA" dirty="0"/>
          </a:p>
          <a:p>
            <a:pPr>
              <a:lnSpc>
                <a:spcPts val="2160"/>
              </a:lnSpc>
            </a:pPr>
            <a:r>
              <a:rPr lang="uk-UA" dirty="0"/>
              <a:t>   </a:t>
            </a:r>
            <a:r>
              <a:rPr lang="uk-UA" dirty="0" smtClean="0"/>
              <a:t> </a:t>
            </a:r>
            <a:r>
              <a:rPr lang="uk-UA" dirty="0"/>
              <a:t>Використання мисливських собак у полюванні, підготовка їх до спеціальних завдань.</a:t>
            </a:r>
          </a:p>
          <a:p>
            <a:pPr>
              <a:lnSpc>
                <a:spcPts val="2160"/>
              </a:lnSpc>
            </a:pPr>
            <a:r>
              <a:rPr lang="uk-UA" dirty="0"/>
              <a:t>   </a:t>
            </a:r>
            <a:r>
              <a:rPr lang="uk-UA" dirty="0" smtClean="0"/>
              <a:t> </a:t>
            </a:r>
            <a:r>
              <a:rPr lang="uk-UA" dirty="0"/>
              <a:t>Поєднання знань про угіддя, кормову базу та біологію тварин із навичками управління </a:t>
            </a:r>
            <a:r>
              <a:rPr lang="uk-UA" dirty="0" err="1" smtClean="0"/>
              <a:t>популяціями.Розуміння</a:t>
            </a:r>
            <a:r>
              <a:rPr lang="uk-UA" dirty="0" smtClean="0"/>
              <a:t> </a:t>
            </a:r>
            <a:r>
              <a:rPr lang="uk-UA" dirty="0"/>
              <a:t>взаємодії собак із навколишнім середовищем, вплив на фауну та </a:t>
            </a:r>
            <a:r>
              <a:rPr lang="uk-UA" dirty="0" err="1" smtClean="0"/>
              <a:t>біорізноманіття</a:t>
            </a:r>
            <a:r>
              <a:rPr lang="uk-UA" dirty="0" smtClean="0"/>
              <a:t>. Забезпечення </a:t>
            </a:r>
            <a:r>
              <a:rPr lang="uk-UA" dirty="0"/>
              <a:t>сталого і відповідального використання собак у природоохоронних програмах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595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F72DE8-BEC9-8F2C-FF7F-23E86B666FEA}"/>
              </a:ext>
            </a:extLst>
          </p:cNvPr>
          <p:cNvSpPr txBox="1"/>
          <p:nvPr/>
        </p:nvSpPr>
        <p:spPr>
          <a:xfrm>
            <a:off x="2873828" y="151962"/>
            <a:ext cx="7652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навчальної дисципліни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9FFAA-6621-8CB2-E938-8BB8C17BB73F}"/>
              </a:ext>
            </a:extLst>
          </p:cNvPr>
          <p:cNvSpPr txBox="1"/>
          <p:nvPr/>
        </p:nvSpPr>
        <p:spPr>
          <a:xfrm>
            <a:off x="457200" y="888699"/>
            <a:ext cx="11125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1.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собаківництва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 собак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3. </a:t>
            </a:r>
            <a:r>
              <a:rPr lang="ru-RU" sz="2400" dirty="0" err="1"/>
              <a:t>Розведення</a:t>
            </a:r>
            <a:r>
              <a:rPr lang="ru-RU" sz="2400" dirty="0"/>
              <a:t>, </a:t>
            </a:r>
            <a:r>
              <a:rPr lang="ru-RU" sz="2400" dirty="0" err="1"/>
              <a:t>племінна</a:t>
            </a:r>
            <a:r>
              <a:rPr lang="ru-RU" sz="2400" dirty="0"/>
              <a:t> робота та </a:t>
            </a:r>
            <a:r>
              <a:rPr lang="ru-RU" sz="2400" dirty="0" err="1"/>
              <a:t>годівля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собак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кінологічна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32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1013</Words>
  <Application>Microsoft Office PowerPoint</Application>
  <PresentationFormat>Широкий екран</PresentationFormat>
  <Paragraphs>74</Paragraphs>
  <Slides>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forest.bio.dep@gmail.com</dc:creator>
  <cp:lastModifiedBy>USER</cp:lastModifiedBy>
  <cp:revision>7</cp:revision>
  <dcterms:created xsi:type="dcterms:W3CDTF">2024-01-18T08:21:20Z</dcterms:created>
  <dcterms:modified xsi:type="dcterms:W3CDTF">2025-10-29T15:54:56Z</dcterms:modified>
</cp:coreProperties>
</file>