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85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562B443-9069-4F89-A185-D72082337513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6"/>
            <p14:sldId id="285"/>
            <p14:sldId id="287"/>
            <p14:sldId id="288"/>
            <p14:sldId id="289"/>
            <p14:sldId id="290"/>
            <p14:sldId id="291"/>
            <p14:sldId id="29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1368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4C71EC6-210F-42DE-9C53-41977AD35B3D}" type="datetimeFigureOut">
              <a:rPr lang="ru-RU" smtClean="0"/>
              <a:t>04.11.2021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268760"/>
            <a:ext cx="8568952" cy="2599929"/>
          </a:xfrm>
        </p:spPr>
        <p:txBody>
          <a:bodyPr/>
          <a:lstStyle/>
          <a:p>
            <a:r>
              <a:rPr lang="ru-RU" sz="4000" dirty="0" err="1"/>
              <a:t>Основи</a:t>
            </a:r>
            <a:r>
              <a:rPr lang="ru-RU" sz="4000" dirty="0"/>
              <a:t> </a:t>
            </a:r>
            <a:r>
              <a:rPr lang="ru-RU" sz="4000" dirty="0" err="1"/>
              <a:t>формування</a:t>
            </a:r>
            <a:r>
              <a:rPr lang="ru-RU" sz="4000" dirty="0"/>
              <a:t> </a:t>
            </a:r>
            <a:r>
              <a:rPr lang="ru-RU" sz="4000" dirty="0" err="1"/>
              <a:t>підприємств</a:t>
            </a:r>
            <a:r>
              <a:rPr lang="ru-RU" sz="4000" dirty="0"/>
              <a:t> </a:t>
            </a:r>
            <a:r>
              <a:rPr lang="ru-RU" sz="4000" dirty="0" err="1"/>
              <a:t>готельно</a:t>
            </a:r>
            <a:r>
              <a:rPr lang="ru-RU" sz="4000" dirty="0"/>
              <a:t>-ресторанного </a:t>
            </a:r>
            <a:r>
              <a:rPr lang="ru-RU" sz="4000" dirty="0" err="1"/>
              <a:t>бізнесу</a:t>
            </a:r>
            <a:r>
              <a:rPr lang="ru-RU" sz="4000" dirty="0"/>
              <a:t> у </a:t>
            </a:r>
            <a:r>
              <a:rPr lang="ru-RU" sz="4000" dirty="0" err="1"/>
              <a:t>розвинених</a:t>
            </a:r>
            <a:r>
              <a:rPr lang="ru-RU" sz="4000" dirty="0"/>
              <a:t> </a:t>
            </a:r>
            <a:r>
              <a:rPr lang="ru-RU" sz="4000" dirty="0" err="1"/>
              <a:t>країнах</a:t>
            </a:r>
            <a:r>
              <a:rPr lang="ru-RU" sz="4000" dirty="0"/>
              <a:t> </a:t>
            </a:r>
            <a:r>
              <a:rPr lang="ru-RU" sz="4000" dirty="0" err="1"/>
              <a:t>світу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028022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7504" y="404664"/>
            <a:ext cx="8856984" cy="244827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i="1" dirty="0" err="1"/>
              <a:t>Цільовий</a:t>
            </a:r>
            <a:r>
              <a:rPr lang="ru-RU" i="1" dirty="0"/>
              <a:t> </a:t>
            </a:r>
            <a:r>
              <a:rPr lang="ru-RU" i="1" dirty="0" err="1"/>
              <a:t>ринок</a:t>
            </a:r>
            <a:r>
              <a:rPr lang="ru-RU" i="1" dirty="0"/>
              <a:t> </a:t>
            </a:r>
            <a:r>
              <a:rPr lang="ru-RU" dirty="0"/>
              <a:t>- </a:t>
            </a:r>
            <a:r>
              <a:rPr lang="ru-RU" dirty="0" err="1"/>
              <a:t>це</a:t>
            </a:r>
            <a:r>
              <a:rPr lang="ru-RU" dirty="0"/>
              <a:t> конкретна </a:t>
            </a:r>
            <a:r>
              <a:rPr lang="ru-RU" dirty="0" err="1"/>
              <a:t>категорія</a:t>
            </a:r>
            <a:r>
              <a:rPr lang="ru-RU" dirty="0"/>
              <a:t> людей, яку </a:t>
            </a:r>
            <a:r>
              <a:rPr lang="ru-RU" dirty="0" err="1"/>
              <a:t>готель</a:t>
            </a:r>
            <a:r>
              <a:rPr lang="ru-RU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бачити</a:t>
            </a:r>
            <a:r>
              <a:rPr lang="ru-RU" dirty="0"/>
              <a:t> в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потенційних</a:t>
            </a:r>
            <a:r>
              <a:rPr lang="ru-RU" dirty="0"/>
              <a:t> гостей. </a:t>
            </a:r>
            <a:r>
              <a:rPr lang="ru-RU" dirty="0" err="1"/>
              <a:t>Деякі</a:t>
            </a:r>
            <a:r>
              <a:rPr lang="ru-RU" dirty="0"/>
              <a:t> </a:t>
            </a:r>
            <a:r>
              <a:rPr lang="ru-RU" dirty="0" err="1"/>
              <a:t>готелі</a:t>
            </a:r>
            <a:r>
              <a:rPr lang="ru-RU" dirty="0"/>
              <a:t> </a:t>
            </a:r>
            <a:r>
              <a:rPr lang="ru-RU" dirty="0" err="1"/>
              <a:t>проектуються</a:t>
            </a:r>
            <a:r>
              <a:rPr lang="ru-RU" dirty="0"/>
              <a:t> і </a:t>
            </a:r>
            <a:r>
              <a:rPr lang="ru-RU" dirty="0" err="1"/>
              <a:t>будуються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цільові</a:t>
            </a:r>
            <a:r>
              <a:rPr lang="ru-RU" dirty="0"/>
              <a:t> ринки,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прагнуть</a:t>
            </a:r>
            <a:r>
              <a:rPr lang="ru-RU" dirty="0"/>
              <a:t> </a:t>
            </a:r>
            <a:r>
              <a:rPr lang="ru-RU" dirty="0" err="1"/>
              <a:t>вийти</a:t>
            </a:r>
            <a:r>
              <a:rPr lang="ru-RU" dirty="0"/>
              <a:t> на </a:t>
            </a:r>
            <a:r>
              <a:rPr lang="ru-RU" dirty="0" err="1"/>
              <a:t>цільові</a:t>
            </a:r>
            <a:r>
              <a:rPr lang="ru-RU" dirty="0"/>
              <a:t> ринки, </a:t>
            </a:r>
            <a:r>
              <a:rPr lang="ru-RU" dirty="0" err="1"/>
              <a:t>використовуючи</a:t>
            </a:r>
            <a:r>
              <a:rPr lang="ru-RU" dirty="0"/>
              <a:t> </a:t>
            </a:r>
            <a:r>
              <a:rPr lang="ru-RU" dirty="0" err="1"/>
              <a:t>маркетинговий</a:t>
            </a:r>
            <a:r>
              <a:rPr lang="ru-RU" dirty="0"/>
              <a:t> </a:t>
            </a:r>
            <a:r>
              <a:rPr lang="ru-RU" dirty="0" err="1"/>
              <a:t>підхід</a:t>
            </a:r>
            <a:r>
              <a:rPr lang="ru-RU" dirty="0"/>
              <a:t> в </a:t>
            </a:r>
            <a:r>
              <a:rPr lang="ru-RU" dirty="0" err="1"/>
              <a:t>своїй</a:t>
            </a:r>
            <a:r>
              <a:rPr lang="ru-RU" dirty="0"/>
              <a:t> </a:t>
            </a:r>
            <a:r>
              <a:rPr lang="ru-RU" dirty="0" err="1"/>
              <a:t>стратегії</a:t>
            </a:r>
            <a:r>
              <a:rPr lang="ru-RU" dirty="0"/>
              <a:t>. </a:t>
            </a:r>
            <a:r>
              <a:rPr lang="ru-RU" dirty="0" err="1"/>
              <a:t>Враховуючи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 </a:t>
            </a:r>
            <a:r>
              <a:rPr lang="ru-RU" dirty="0" err="1"/>
              <a:t>цільових</a:t>
            </a:r>
            <a:r>
              <a:rPr lang="ru-RU" dirty="0"/>
              <a:t> </a:t>
            </a:r>
            <a:r>
              <a:rPr lang="ru-RU" dirty="0" err="1"/>
              <a:t>ринків</a:t>
            </a:r>
            <a:r>
              <a:rPr lang="ru-RU" dirty="0"/>
              <a:t> </a:t>
            </a:r>
            <a:r>
              <a:rPr lang="ru-RU" dirty="0" err="1"/>
              <a:t>готелі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класифікувати</a:t>
            </a:r>
            <a:r>
              <a:rPr lang="ru-RU" dirty="0"/>
              <a:t> так: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212976"/>
            <a:ext cx="4061753" cy="2376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260030"/>
            <a:ext cx="3995936" cy="233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9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692696"/>
            <a:ext cx="8352928" cy="51845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err="1"/>
              <a:t>Класифікація</a:t>
            </a:r>
            <a:r>
              <a:rPr lang="ru-RU" dirty="0"/>
              <a:t> </a:t>
            </a:r>
            <a:r>
              <a:rPr lang="ru-RU" dirty="0" err="1"/>
              <a:t>готелів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розміщення</a:t>
            </a:r>
            <a:r>
              <a:rPr lang="ru-RU" dirty="0"/>
              <a:t> за </a:t>
            </a:r>
            <a:r>
              <a:rPr lang="ru-RU" dirty="0" err="1"/>
              <a:t>цільовими</a:t>
            </a:r>
            <a:r>
              <a:rPr lang="ru-RU" dirty="0"/>
              <a:t> ринками</a:t>
            </a:r>
          </a:p>
          <a:p>
            <a:r>
              <a:rPr lang="ru-RU" dirty="0" err="1"/>
              <a:t>Готелі</a:t>
            </a:r>
            <a:r>
              <a:rPr lang="ru-RU" dirty="0"/>
              <a:t> для </a:t>
            </a:r>
            <a:r>
              <a:rPr lang="ru-RU" dirty="0" err="1"/>
              <a:t>туристів</a:t>
            </a:r>
            <a:r>
              <a:rPr lang="ru-RU" dirty="0"/>
              <a:t>, основною </a:t>
            </a:r>
            <a:r>
              <a:rPr lang="ru-RU" dirty="0" err="1"/>
              <a:t>ціллю</a:t>
            </a:r>
            <a:r>
              <a:rPr lang="ru-RU" dirty="0"/>
              <a:t> і мотивом </a:t>
            </a:r>
            <a:r>
              <a:rPr lang="ru-RU" dirty="0" err="1"/>
              <a:t>подорожі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є </a:t>
            </a:r>
            <a:r>
              <a:rPr lang="ru-RU" dirty="0" err="1"/>
              <a:t>професійна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 (</a:t>
            </a:r>
            <a:r>
              <a:rPr lang="ru-RU" dirty="0" err="1"/>
              <a:t>бізнес</a:t>
            </a:r>
            <a:r>
              <a:rPr lang="ru-RU" dirty="0"/>
              <a:t>, </a:t>
            </a:r>
            <a:r>
              <a:rPr lang="ru-RU" dirty="0" err="1"/>
              <a:t>комерція</a:t>
            </a:r>
            <a:r>
              <a:rPr lang="ru-RU" dirty="0"/>
              <a:t>, </a:t>
            </a:r>
            <a:r>
              <a:rPr lang="ru-RU" dirty="0" err="1"/>
              <a:t>наради</a:t>
            </a:r>
            <a:r>
              <a:rPr lang="ru-RU" dirty="0"/>
              <a:t>, </a:t>
            </a:r>
            <a:r>
              <a:rPr lang="ru-RU" dirty="0" err="1"/>
              <a:t>симпозіуми</a:t>
            </a:r>
            <a:r>
              <a:rPr lang="ru-RU" dirty="0"/>
              <a:t>, </a:t>
            </a:r>
            <a:r>
              <a:rPr lang="ru-RU" dirty="0" err="1"/>
              <a:t>конференції</a:t>
            </a:r>
            <a:r>
              <a:rPr lang="ru-RU" dirty="0"/>
              <a:t>, </a:t>
            </a:r>
            <a:r>
              <a:rPr lang="ru-RU" dirty="0" err="1"/>
              <a:t>конгреси</a:t>
            </a:r>
            <a:r>
              <a:rPr lang="ru-RU" dirty="0"/>
              <a:t>, </a:t>
            </a:r>
            <a:r>
              <a:rPr lang="ru-RU" dirty="0" err="1"/>
              <a:t>навчання</a:t>
            </a:r>
            <a:r>
              <a:rPr lang="ru-RU" dirty="0"/>
              <a:t>, </a:t>
            </a:r>
            <a:r>
              <a:rPr lang="ru-RU" dirty="0" err="1"/>
              <a:t>виставки</a:t>
            </a:r>
            <a:r>
              <a:rPr lang="ru-RU" dirty="0"/>
              <a:t>, </a:t>
            </a:r>
            <a:r>
              <a:rPr lang="ru-RU" dirty="0" err="1"/>
              <a:t>презентації</a:t>
            </a:r>
            <a:r>
              <a:rPr lang="ru-RU" dirty="0"/>
              <a:t> і т.п.). </a:t>
            </a:r>
          </a:p>
          <a:p>
            <a:r>
              <a:rPr lang="ru-RU" dirty="0" err="1"/>
              <a:t>Готелі</a:t>
            </a:r>
            <a:r>
              <a:rPr lang="ru-RU" dirty="0"/>
              <a:t> для </a:t>
            </a:r>
            <a:r>
              <a:rPr lang="ru-RU" dirty="0" err="1"/>
              <a:t>туристів</a:t>
            </a:r>
            <a:r>
              <a:rPr lang="ru-RU" dirty="0"/>
              <a:t>, основною </a:t>
            </a:r>
            <a:r>
              <a:rPr lang="ru-RU" dirty="0" err="1"/>
              <a:t>ціллю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є </a:t>
            </a:r>
            <a:r>
              <a:rPr lang="ru-RU" dirty="0" err="1"/>
              <a:t>відпочинок</a:t>
            </a:r>
            <a:r>
              <a:rPr lang="ru-RU" dirty="0"/>
              <a:t> і </a:t>
            </a:r>
            <a:r>
              <a:rPr lang="ru-RU" dirty="0" err="1"/>
              <a:t>лікування</a:t>
            </a:r>
            <a:r>
              <a:rPr lang="ru-RU" dirty="0"/>
              <a:t>: </a:t>
            </a:r>
            <a:r>
              <a:rPr lang="ru-RU" dirty="0" err="1"/>
              <a:t>курортні</a:t>
            </a:r>
            <a:r>
              <a:rPr lang="ru-RU" dirty="0"/>
              <a:t> </a:t>
            </a:r>
            <a:r>
              <a:rPr lang="ru-RU" dirty="0" err="1"/>
              <a:t>готелі</a:t>
            </a:r>
            <a:r>
              <a:rPr lang="ru-RU" dirty="0"/>
              <a:t>, </a:t>
            </a:r>
            <a:r>
              <a:rPr lang="ru-RU" dirty="0" err="1"/>
              <a:t>пансіонати</a:t>
            </a:r>
            <a:r>
              <a:rPr lang="ru-RU" dirty="0"/>
              <a:t> і </a:t>
            </a:r>
            <a:r>
              <a:rPr lang="ru-RU" dirty="0" err="1"/>
              <a:t>будинки</a:t>
            </a:r>
            <a:r>
              <a:rPr lang="ru-RU" dirty="0"/>
              <a:t> </a:t>
            </a:r>
            <a:r>
              <a:rPr lang="ru-RU" dirty="0" err="1"/>
              <a:t>відпочинку</a:t>
            </a:r>
            <a:r>
              <a:rPr lang="ru-RU" dirty="0"/>
              <a:t>, </a:t>
            </a:r>
            <a:r>
              <a:rPr lang="ru-RU" dirty="0" err="1"/>
              <a:t>туркомплекси</a:t>
            </a:r>
            <a:r>
              <a:rPr lang="ru-RU" dirty="0"/>
              <a:t>, казино </a:t>
            </a:r>
            <a:r>
              <a:rPr lang="ru-RU" dirty="0" err="1"/>
              <a:t>готелі</a:t>
            </a:r>
            <a:r>
              <a:rPr lang="ru-RU" dirty="0"/>
              <a:t>, </a:t>
            </a:r>
            <a:r>
              <a:rPr lang="ru-RU" dirty="0" err="1"/>
              <a:t>спеціалізовані</a:t>
            </a:r>
            <a:r>
              <a:rPr lang="ru-RU" dirty="0"/>
              <a:t> (з системою </a:t>
            </a:r>
            <a:r>
              <a:rPr lang="ru-RU" dirty="0" err="1"/>
              <a:t>технічного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 </a:t>
            </a:r>
            <a:r>
              <a:rPr lang="ru-RU" dirty="0" err="1"/>
              <a:t>особистих</a:t>
            </a:r>
            <a:r>
              <a:rPr lang="ru-RU" dirty="0"/>
              <a:t> </a:t>
            </a:r>
            <a:r>
              <a:rPr lang="ru-RU" dirty="0" err="1"/>
              <a:t>транспортних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). </a:t>
            </a:r>
          </a:p>
          <a:p>
            <a:r>
              <a:rPr lang="ru-RU" dirty="0" err="1"/>
              <a:t>Транзитні</a:t>
            </a:r>
            <a:r>
              <a:rPr lang="ru-RU" dirty="0"/>
              <a:t> </a:t>
            </a:r>
            <a:r>
              <a:rPr lang="ru-RU" dirty="0" err="1"/>
              <a:t>готелі</a:t>
            </a:r>
            <a:r>
              <a:rPr lang="ru-RU" dirty="0"/>
              <a:t>: на </a:t>
            </a:r>
            <a:r>
              <a:rPr lang="ru-RU" dirty="0" err="1"/>
              <a:t>авіатрасах</a:t>
            </a:r>
            <a:r>
              <a:rPr lang="ru-RU" dirty="0"/>
              <a:t> (при </a:t>
            </a:r>
            <a:r>
              <a:rPr lang="ru-RU" dirty="0" err="1"/>
              <a:t>аеропортах</a:t>
            </a:r>
            <a:r>
              <a:rPr lang="ru-RU" dirty="0"/>
              <a:t>), на </a:t>
            </a:r>
            <a:r>
              <a:rPr lang="ru-RU" dirty="0" err="1"/>
              <a:t>автотрасах</a:t>
            </a:r>
            <a:r>
              <a:rPr lang="ru-RU" dirty="0"/>
              <a:t> (</a:t>
            </a:r>
            <a:r>
              <a:rPr lang="ru-RU" dirty="0" err="1"/>
              <a:t>мотелі</a:t>
            </a:r>
            <a:r>
              <a:rPr lang="ru-RU" dirty="0"/>
              <a:t>), на </a:t>
            </a:r>
            <a:r>
              <a:rPr lang="ru-RU" dirty="0" err="1"/>
              <a:t>залізничних</a:t>
            </a:r>
            <a:r>
              <a:rPr lang="ru-RU" dirty="0"/>
              <a:t> трасах (</a:t>
            </a:r>
            <a:r>
              <a:rPr lang="ru-RU" dirty="0" err="1"/>
              <a:t>привокзальні</a:t>
            </a:r>
            <a:r>
              <a:rPr lang="ru-RU" dirty="0"/>
              <a:t>), на </a:t>
            </a:r>
            <a:r>
              <a:rPr lang="ru-RU" dirty="0" err="1"/>
              <a:t>водних</a:t>
            </a:r>
            <a:r>
              <a:rPr lang="ru-RU" dirty="0"/>
              <a:t> трасах (</a:t>
            </a:r>
            <a:r>
              <a:rPr lang="ru-RU" dirty="0" err="1"/>
              <a:t>готелі</a:t>
            </a:r>
            <a:r>
              <a:rPr lang="ru-RU" dirty="0"/>
              <a:t> </a:t>
            </a:r>
            <a:r>
              <a:rPr lang="ru-RU" dirty="0" err="1"/>
              <a:t>поблизу</a:t>
            </a:r>
            <a:r>
              <a:rPr lang="ru-RU" dirty="0"/>
              <a:t> </a:t>
            </a:r>
            <a:r>
              <a:rPr lang="ru-RU" dirty="0" err="1"/>
              <a:t>портів</a:t>
            </a:r>
            <a:r>
              <a:rPr lang="ru-RU" dirty="0"/>
              <a:t>). </a:t>
            </a:r>
          </a:p>
          <a:p>
            <a:r>
              <a:rPr lang="ru-RU" dirty="0" err="1"/>
              <a:t>Готелі</a:t>
            </a:r>
            <a:r>
              <a:rPr lang="ru-RU" dirty="0"/>
              <a:t> для </a:t>
            </a:r>
            <a:r>
              <a:rPr lang="ru-RU" dirty="0" err="1"/>
              <a:t>постійного</a:t>
            </a:r>
            <a:r>
              <a:rPr lang="ru-RU" dirty="0"/>
              <a:t> </a:t>
            </a:r>
            <a:r>
              <a:rPr lang="ru-RU" dirty="0" err="1"/>
              <a:t>проживання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85558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7504" y="260648"/>
            <a:ext cx="8856984" cy="612068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вищезгаданих</a:t>
            </a:r>
            <a:r>
              <a:rPr lang="ru-RU" dirty="0"/>
              <a:t> </a:t>
            </a:r>
            <a:r>
              <a:rPr lang="ru-RU" dirty="0" err="1"/>
              <a:t>відмінностей</a:t>
            </a:r>
            <a:r>
              <a:rPr lang="ru-RU" dirty="0"/>
              <a:t> </a:t>
            </a:r>
            <a:r>
              <a:rPr lang="ru-RU" dirty="0" err="1"/>
              <a:t>готелі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класифікуватися</a:t>
            </a:r>
            <a:r>
              <a:rPr lang="ru-RU" dirty="0"/>
              <a:t>: </a:t>
            </a:r>
          </a:p>
          <a:p>
            <a:r>
              <a:rPr lang="ru-RU" dirty="0"/>
              <a:t>за </a:t>
            </a:r>
            <a:r>
              <a:rPr lang="ru-RU" dirty="0" err="1"/>
              <a:t>місцем</a:t>
            </a:r>
            <a:r>
              <a:rPr lang="ru-RU" dirty="0"/>
              <a:t> </a:t>
            </a:r>
            <a:r>
              <a:rPr lang="ru-RU" dirty="0" err="1"/>
              <a:t>розташування</a:t>
            </a:r>
            <a:r>
              <a:rPr lang="ru-RU" dirty="0"/>
              <a:t>: </a:t>
            </a:r>
            <a:r>
              <a:rPr lang="ru-RU" dirty="0" err="1"/>
              <a:t>міські</a:t>
            </a:r>
            <a:r>
              <a:rPr lang="ru-RU" dirty="0"/>
              <a:t> (</a:t>
            </a:r>
            <a:r>
              <a:rPr lang="ru-RU" dirty="0" err="1"/>
              <a:t>центральні</a:t>
            </a:r>
            <a:r>
              <a:rPr lang="ru-RU" dirty="0"/>
              <a:t>, </a:t>
            </a:r>
            <a:r>
              <a:rPr lang="ru-RU" dirty="0" err="1"/>
              <a:t>околичні</a:t>
            </a:r>
            <a:r>
              <a:rPr lang="ru-RU" dirty="0"/>
              <a:t>), </a:t>
            </a:r>
            <a:r>
              <a:rPr lang="ru-RU" dirty="0" err="1"/>
              <a:t>транзитні</a:t>
            </a:r>
            <a:r>
              <a:rPr lang="ru-RU" dirty="0"/>
              <a:t> (</a:t>
            </a:r>
            <a:r>
              <a:rPr lang="ru-RU" dirty="0" err="1"/>
              <a:t>поблизу</a:t>
            </a:r>
            <a:r>
              <a:rPr lang="ru-RU" dirty="0"/>
              <a:t> </a:t>
            </a:r>
            <a:r>
              <a:rPr lang="ru-RU" dirty="0" err="1"/>
              <a:t>магістралей</a:t>
            </a:r>
            <a:r>
              <a:rPr lang="ru-RU" dirty="0"/>
              <a:t>), </a:t>
            </a:r>
            <a:r>
              <a:rPr lang="ru-RU" dirty="0" err="1"/>
              <a:t>приміські</a:t>
            </a:r>
            <a:r>
              <a:rPr lang="ru-RU" dirty="0"/>
              <a:t>, </a:t>
            </a:r>
            <a:r>
              <a:rPr lang="ru-RU" dirty="0" err="1"/>
              <a:t>сільські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готелі</a:t>
            </a:r>
            <a:r>
              <a:rPr lang="ru-RU" dirty="0"/>
              <a:t>, </a:t>
            </a:r>
            <a:r>
              <a:rPr lang="ru-RU" dirty="0" err="1"/>
              <a:t>розташовані</a:t>
            </a:r>
            <a:r>
              <a:rPr lang="ru-RU" dirty="0"/>
              <a:t> </a:t>
            </a:r>
            <a:r>
              <a:rPr lang="ru-RU" dirty="0" err="1"/>
              <a:t>поблизу</a:t>
            </a:r>
            <a:r>
              <a:rPr lang="ru-RU" dirty="0"/>
              <a:t> </a:t>
            </a:r>
            <a:r>
              <a:rPr lang="ru-RU" dirty="0" err="1"/>
              <a:t>географічних</a:t>
            </a:r>
            <a:r>
              <a:rPr lang="ru-RU" dirty="0"/>
              <a:t> </a:t>
            </a:r>
            <a:r>
              <a:rPr lang="ru-RU" dirty="0" err="1"/>
              <a:t>особливостей</a:t>
            </a:r>
            <a:r>
              <a:rPr lang="ru-RU" dirty="0"/>
              <a:t> (береги </a:t>
            </a:r>
            <a:r>
              <a:rPr lang="ru-RU" dirty="0" err="1"/>
              <a:t>річок</a:t>
            </a:r>
            <a:r>
              <a:rPr lang="ru-RU" dirty="0"/>
              <a:t>, озер, моря, океану, в горах і т.д.); </a:t>
            </a:r>
          </a:p>
          <a:p>
            <a:r>
              <a:rPr lang="ru-RU" dirty="0"/>
              <a:t>за </a:t>
            </a:r>
            <a:r>
              <a:rPr lang="ru-RU" dirty="0" err="1"/>
              <a:t>природними</a:t>
            </a:r>
            <a:r>
              <a:rPr lang="ru-RU" dirty="0"/>
              <a:t> зонами </a:t>
            </a:r>
            <a:r>
              <a:rPr lang="ru-RU" dirty="0" err="1"/>
              <a:t>розміщення</a:t>
            </a:r>
            <a:r>
              <a:rPr lang="ru-RU" dirty="0"/>
              <a:t> (в </a:t>
            </a:r>
            <a:r>
              <a:rPr lang="ru-RU" dirty="0" err="1"/>
              <a:t>лісах</a:t>
            </a:r>
            <a:r>
              <a:rPr lang="ru-RU" dirty="0"/>
              <a:t>, горах, </a:t>
            </a:r>
            <a:r>
              <a:rPr lang="ru-RU" dirty="0" err="1"/>
              <a:t>пустелях</a:t>
            </a:r>
            <a:r>
              <a:rPr lang="ru-RU" dirty="0"/>
              <a:t> і т.д.) </a:t>
            </a:r>
          </a:p>
          <a:p>
            <a:r>
              <a:rPr lang="ru-RU" dirty="0"/>
              <a:t>за часом </a:t>
            </a:r>
            <a:r>
              <a:rPr lang="ru-RU" dirty="0" err="1"/>
              <a:t>функціонування</a:t>
            </a:r>
            <a:r>
              <a:rPr lang="ru-RU" dirty="0"/>
              <a:t>: </a:t>
            </a:r>
            <a:r>
              <a:rPr lang="ru-RU" dirty="0" err="1"/>
              <a:t>цілорічні</a:t>
            </a:r>
            <a:r>
              <a:rPr lang="ru-RU" dirty="0"/>
              <a:t>, </a:t>
            </a:r>
            <a:r>
              <a:rPr lang="ru-RU" dirty="0" err="1"/>
              <a:t>сезонні</a:t>
            </a:r>
            <a:r>
              <a:rPr lang="ru-RU" dirty="0"/>
              <a:t>; </a:t>
            </a:r>
          </a:p>
          <a:p>
            <a:r>
              <a:rPr lang="ru-RU" dirty="0"/>
              <a:t>за </a:t>
            </a:r>
            <a:r>
              <a:rPr lang="ru-RU" dirty="0" err="1"/>
              <a:t>рівнем</a:t>
            </a:r>
            <a:r>
              <a:rPr lang="ru-RU" dirty="0"/>
              <a:t> </a:t>
            </a:r>
            <a:r>
              <a:rPr lang="ru-RU" dirty="0" err="1"/>
              <a:t>сервісу</a:t>
            </a:r>
            <a:r>
              <a:rPr lang="ru-RU" dirty="0"/>
              <a:t> (</a:t>
            </a:r>
            <a:r>
              <a:rPr lang="ru-RU" dirty="0" err="1"/>
              <a:t>обслуговування</a:t>
            </a:r>
            <a:r>
              <a:rPr lang="ru-RU" dirty="0"/>
              <a:t>), </a:t>
            </a:r>
            <a:r>
              <a:rPr lang="ru-RU" dirty="0" err="1"/>
              <a:t>асортименту</a:t>
            </a:r>
            <a:r>
              <a:rPr lang="ru-RU" dirty="0"/>
              <a:t> і </a:t>
            </a:r>
            <a:r>
              <a:rPr lang="ru-RU" dirty="0" err="1"/>
              <a:t>вартості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: </a:t>
            </a:r>
            <a:r>
              <a:rPr lang="ru-RU" dirty="0" err="1"/>
              <a:t>готелі</a:t>
            </a:r>
            <a:r>
              <a:rPr lang="ru-RU" dirty="0"/>
              <a:t> </a:t>
            </a:r>
            <a:r>
              <a:rPr lang="ru-RU" dirty="0" err="1"/>
              <a:t>класу</a:t>
            </a:r>
            <a:r>
              <a:rPr lang="ru-RU" dirty="0"/>
              <a:t> «люкс», </a:t>
            </a:r>
            <a:r>
              <a:rPr lang="ru-RU" dirty="0" err="1"/>
              <a:t>першого</a:t>
            </a:r>
            <a:r>
              <a:rPr lang="ru-RU" dirty="0"/>
              <a:t> </a:t>
            </a:r>
            <a:r>
              <a:rPr lang="ru-RU" dirty="0" err="1"/>
              <a:t>класу</a:t>
            </a:r>
            <a:r>
              <a:rPr lang="ru-RU" dirty="0"/>
              <a:t>, </a:t>
            </a:r>
            <a:r>
              <a:rPr lang="ru-RU" dirty="0" err="1"/>
              <a:t>економ</a:t>
            </a:r>
            <a:r>
              <a:rPr lang="ru-RU" dirty="0"/>
              <a:t> </a:t>
            </a:r>
            <a:r>
              <a:rPr lang="ru-RU" dirty="0" err="1"/>
              <a:t>класу</a:t>
            </a:r>
            <a:r>
              <a:rPr lang="ru-RU" dirty="0"/>
              <a:t>, </a:t>
            </a:r>
            <a:r>
              <a:rPr lang="ru-RU" dirty="0" err="1"/>
              <a:t>готелі</a:t>
            </a:r>
            <a:r>
              <a:rPr lang="ru-RU" dirty="0"/>
              <a:t> з </a:t>
            </a:r>
            <a:r>
              <a:rPr lang="ru-RU" dirty="0" err="1"/>
              <a:t>обмеженим</a:t>
            </a:r>
            <a:r>
              <a:rPr lang="ru-RU" dirty="0"/>
              <a:t> </a:t>
            </a:r>
            <a:r>
              <a:rPr lang="ru-RU" dirty="0" err="1"/>
              <a:t>сервісом</a:t>
            </a:r>
            <a:r>
              <a:rPr lang="ru-RU" dirty="0"/>
              <a:t> (</a:t>
            </a:r>
            <a:r>
              <a:rPr lang="ru-RU" dirty="0" err="1"/>
              <a:t>нічліг</a:t>
            </a:r>
            <a:r>
              <a:rPr lang="ru-RU" dirty="0"/>
              <a:t> і </a:t>
            </a:r>
            <a:r>
              <a:rPr lang="ru-RU" dirty="0" err="1"/>
              <a:t>сніданок</a:t>
            </a:r>
            <a:r>
              <a:rPr lang="ru-RU" dirty="0"/>
              <a:t>),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дешеві</a:t>
            </a:r>
            <a:r>
              <a:rPr lang="ru-RU" dirty="0"/>
              <a:t> </a:t>
            </a:r>
            <a:r>
              <a:rPr lang="ru-RU" dirty="0" err="1"/>
              <a:t>готелі</a:t>
            </a:r>
            <a:r>
              <a:rPr lang="ru-RU" dirty="0"/>
              <a:t> типу </a:t>
            </a:r>
            <a:r>
              <a:rPr lang="ru-RU" dirty="0" err="1"/>
              <a:t>студентських</a:t>
            </a:r>
            <a:r>
              <a:rPr lang="ru-RU" dirty="0"/>
              <a:t> </a:t>
            </a:r>
            <a:r>
              <a:rPr lang="ru-RU" dirty="0" err="1"/>
              <a:t>гуртожитків</a:t>
            </a:r>
            <a:r>
              <a:rPr lang="ru-RU" dirty="0"/>
              <a:t> (</a:t>
            </a:r>
            <a:r>
              <a:rPr lang="ru-RU" dirty="0" err="1"/>
              <a:t>хостели</a:t>
            </a:r>
            <a:r>
              <a:rPr lang="ru-RU" dirty="0"/>
              <a:t>).</a:t>
            </a:r>
          </a:p>
          <a:p>
            <a:pPr marL="0" indent="0">
              <a:buNone/>
            </a:pPr>
            <a:r>
              <a:rPr lang="ru-RU" dirty="0" err="1"/>
              <a:t>Існуючі</a:t>
            </a:r>
            <a:r>
              <a:rPr lang="ru-RU" dirty="0"/>
              <a:t> </a:t>
            </a:r>
            <a:r>
              <a:rPr lang="ru-RU" dirty="0" err="1"/>
              <a:t>національні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класифікації</a:t>
            </a:r>
            <a:r>
              <a:rPr lang="ru-RU" dirty="0"/>
              <a:t> </a:t>
            </a:r>
            <a:r>
              <a:rPr lang="ru-RU" dirty="0" err="1"/>
              <a:t>стосуються</a:t>
            </a:r>
            <a:r>
              <a:rPr lang="ru-RU" dirty="0"/>
              <a:t> в основному </a:t>
            </a:r>
            <a:r>
              <a:rPr lang="ru-RU" dirty="0" err="1"/>
              <a:t>кількісних</a:t>
            </a:r>
            <a:r>
              <a:rPr lang="ru-RU" dirty="0"/>
              <a:t> характеристик </a:t>
            </a:r>
            <a:r>
              <a:rPr lang="ru-RU" dirty="0" err="1"/>
              <a:t>матеріальної</a:t>
            </a:r>
            <a:r>
              <a:rPr lang="ru-RU" dirty="0"/>
              <a:t> </a:t>
            </a:r>
            <a:r>
              <a:rPr lang="ru-RU" dirty="0" err="1"/>
              <a:t>бази</a:t>
            </a:r>
            <a:r>
              <a:rPr lang="ru-RU" dirty="0"/>
              <a:t>, </a:t>
            </a:r>
            <a:r>
              <a:rPr lang="ru-RU" dirty="0" err="1"/>
              <a:t>повноти</a:t>
            </a:r>
            <a:r>
              <a:rPr lang="ru-RU" dirty="0"/>
              <a:t> </a:t>
            </a:r>
            <a:r>
              <a:rPr lang="ru-RU" dirty="0" err="1"/>
              <a:t>сервісу</a:t>
            </a:r>
            <a:r>
              <a:rPr lang="ru-RU" dirty="0"/>
              <a:t>, </a:t>
            </a:r>
            <a:r>
              <a:rPr lang="ru-RU" dirty="0" err="1"/>
              <a:t>рівня</a:t>
            </a:r>
            <a:r>
              <a:rPr lang="ru-RU" dirty="0"/>
              <a:t> і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готельних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і не </a:t>
            </a:r>
            <a:r>
              <a:rPr lang="ru-RU" dirty="0" err="1"/>
              <a:t>торкаються</a:t>
            </a:r>
            <a:r>
              <a:rPr lang="ru-RU" dirty="0"/>
              <a:t> таких </a:t>
            </a:r>
            <a:r>
              <a:rPr lang="ru-RU" dirty="0" err="1"/>
              <a:t>ознак</a:t>
            </a:r>
            <a:r>
              <a:rPr lang="ru-RU" dirty="0"/>
              <a:t>, як </a:t>
            </a:r>
            <a:r>
              <a:rPr lang="ru-RU" dirty="0" err="1"/>
              <a:t>цільові</a:t>
            </a:r>
            <a:r>
              <a:rPr lang="ru-RU" dirty="0"/>
              <a:t> ринки, </a:t>
            </a:r>
            <a:r>
              <a:rPr lang="ru-RU" dirty="0" err="1"/>
              <a:t>специфічні</a:t>
            </a:r>
            <a:r>
              <a:rPr lang="ru-RU" dirty="0"/>
              <a:t> </a:t>
            </a:r>
            <a:r>
              <a:rPr lang="ru-RU" dirty="0" err="1"/>
              <a:t>функціональні</a:t>
            </a:r>
            <a:r>
              <a:rPr lang="ru-RU" dirty="0"/>
              <a:t> </a:t>
            </a:r>
            <a:r>
              <a:rPr lang="ru-RU" dirty="0" err="1"/>
              <a:t>вимоги</a:t>
            </a:r>
            <a:r>
              <a:rPr lang="ru-RU" dirty="0"/>
              <a:t>, </a:t>
            </a:r>
            <a:r>
              <a:rPr lang="ru-RU" dirty="0" err="1"/>
              <a:t>форми</a:t>
            </a:r>
            <a:r>
              <a:rPr lang="ru-RU" dirty="0"/>
              <a:t> </a:t>
            </a:r>
            <a:r>
              <a:rPr lang="ru-RU" dirty="0" err="1"/>
              <a:t>власності</a:t>
            </a:r>
            <a:r>
              <a:rPr lang="ru-RU" dirty="0"/>
              <a:t> і </a:t>
            </a:r>
            <a:r>
              <a:rPr lang="ru-RU" dirty="0" err="1"/>
              <a:t>структури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, </a:t>
            </a:r>
            <a:r>
              <a:rPr lang="ru-RU" dirty="0" err="1"/>
              <a:t>принципи</a:t>
            </a:r>
            <a:r>
              <a:rPr lang="ru-RU" dirty="0"/>
              <a:t> </a:t>
            </a:r>
            <a:r>
              <a:rPr lang="ru-RU" dirty="0" err="1"/>
              <a:t>розташування</a:t>
            </a:r>
            <a:r>
              <a:rPr lang="ru-RU" dirty="0"/>
              <a:t> </a:t>
            </a:r>
            <a:r>
              <a:rPr lang="ru-RU" dirty="0" err="1"/>
              <a:t>готелю</a:t>
            </a:r>
            <a:r>
              <a:rPr lang="ru-RU" dirty="0"/>
              <a:t> і </a:t>
            </a:r>
            <a:r>
              <a:rPr lang="ru-RU" dirty="0" err="1"/>
              <a:t>ін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 err="1"/>
              <a:t>Нині</a:t>
            </a:r>
            <a:r>
              <a:rPr lang="ru-RU" dirty="0"/>
              <a:t> за </a:t>
            </a:r>
            <a:r>
              <a:rPr lang="ru-RU" dirty="0" err="1"/>
              <a:t>даними</a:t>
            </a:r>
            <a:r>
              <a:rPr lang="ru-RU" dirty="0"/>
              <a:t> МГА, </a:t>
            </a:r>
            <a:r>
              <a:rPr lang="ru-RU" dirty="0" err="1"/>
              <a:t>офіційна</a:t>
            </a:r>
            <a:r>
              <a:rPr lang="ru-RU" dirty="0"/>
              <a:t> система </a:t>
            </a:r>
            <a:r>
              <a:rPr lang="ru-RU" dirty="0" err="1"/>
              <a:t>класифікації</a:t>
            </a:r>
            <a:r>
              <a:rPr lang="ru-RU" dirty="0"/>
              <a:t> </a:t>
            </a:r>
            <a:r>
              <a:rPr lang="ru-RU" dirty="0" err="1"/>
              <a:t>готелів</a:t>
            </a:r>
            <a:r>
              <a:rPr lang="ru-RU" dirty="0"/>
              <a:t> </a:t>
            </a:r>
            <a:r>
              <a:rPr lang="ru-RU" dirty="0" err="1"/>
              <a:t>прийнята</a:t>
            </a:r>
            <a:r>
              <a:rPr lang="ru-RU" dirty="0"/>
              <a:t> в 64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, в 11 </a:t>
            </a:r>
            <a:r>
              <a:rPr lang="ru-RU" dirty="0" err="1"/>
              <a:t>країнах</a:t>
            </a:r>
            <a:r>
              <a:rPr lang="ru-RU" dirty="0"/>
              <a:t> вона </a:t>
            </a:r>
            <a:r>
              <a:rPr lang="ru-RU" dirty="0" err="1"/>
              <a:t>перебуває</a:t>
            </a:r>
            <a:r>
              <a:rPr lang="ru-RU" dirty="0"/>
              <a:t> в </a:t>
            </a:r>
            <a:r>
              <a:rPr lang="ru-RU" dirty="0" err="1"/>
              <a:t>стадії</a:t>
            </a:r>
            <a:r>
              <a:rPr lang="ru-RU" dirty="0"/>
              <a:t> </a:t>
            </a:r>
            <a:r>
              <a:rPr lang="ru-RU" dirty="0" err="1"/>
              <a:t>розробки</a:t>
            </a:r>
            <a:r>
              <a:rPr lang="ru-RU" dirty="0"/>
              <a:t>, а в 58 – </a:t>
            </a:r>
            <a:r>
              <a:rPr lang="ru-RU" dirty="0" err="1"/>
              <a:t>готелі</a:t>
            </a:r>
            <a:r>
              <a:rPr lang="ru-RU" dirty="0"/>
              <a:t> не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єдиної</a:t>
            </a:r>
            <a:r>
              <a:rPr lang="ru-RU" dirty="0"/>
              <a:t> </a:t>
            </a:r>
            <a:r>
              <a:rPr lang="ru-RU" dirty="0" err="1"/>
              <a:t>класифікації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 err="1"/>
              <a:t>Сьогодні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діє</a:t>
            </a:r>
            <a:r>
              <a:rPr lang="ru-RU" dirty="0"/>
              <a:t> </a:t>
            </a:r>
            <a:r>
              <a:rPr lang="ru-RU" dirty="0" err="1"/>
              <a:t>біля</a:t>
            </a:r>
            <a:r>
              <a:rPr lang="ru-RU" dirty="0"/>
              <a:t> 30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національних</a:t>
            </a:r>
            <a:r>
              <a:rPr lang="ru-RU" dirty="0"/>
              <a:t> систем </a:t>
            </a:r>
            <a:r>
              <a:rPr lang="ru-RU" dirty="0" err="1"/>
              <a:t>класифікацій</a:t>
            </a:r>
            <a:r>
              <a:rPr lang="ru-RU" dirty="0"/>
              <a:t> </a:t>
            </a:r>
            <a:r>
              <a:rPr lang="ru-RU" dirty="0" err="1"/>
              <a:t>готелів</a:t>
            </a:r>
            <a:r>
              <a:rPr lang="ru-RU" dirty="0"/>
              <a:t> (система </a:t>
            </a:r>
            <a:r>
              <a:rPr lang="ru-RU" dirty="0" err="1"/>
              <a:t>зірок</a:t>
            </a:r>
            <a:r>
              <a:rPr lang="ru-RU" dirty="0"/>
              <a:t> (*) </a:t>
            </a:r>
            <a:r>
              <a:rPr lang="ru-RU" dirty="0" err="1"/>
              <a:t>від</a:t>
            </a:r>
            <a:r>
              <a:rPr lang="ru-RU" dirty="0"/>
              <a:t> 1 до 5; система букв – А, В, С; система «корон», </a:t>
            </a:r>
            <a:r>
              <a:rPr lang="ru-RU" dirty="0" err="1"/>
              <a:t>або</a:t>
            </a:r>
            <a:r>
              <a:rPr lang="ru-RU" dirty="0"/>
              <a:t> «</a:t>
            </a:r>
            <a:r>
              <a:rPr lang="ru-RU" dirty="0" err="1"/>
              <a:t>ключів</a:t>
            </a:r>
            <a:r>
              <a:rPr lang="ru-RU" dirty="0"/>
              <a:t>», «</a:t>
            </a:r>
            <a:r>
              <a:rPr lang="ru-RU" dirty="0" err="1"/>
              <a:t>діамантів</a:t>
            </a:r>
            <a:r>
              <a:rPr lang="ru-RU" dirty="0"/>
              <a:t>» </a:t>
            </a:r>
            <a:r>
              <a:rPr lang="ru-RU" dirty="0" err="1"/>
              <a:t>тощо</a:t>
            </a:r>
            <a:r>
              <a:rPr lang="ru-RU" dirty="0"/>
              <a:t>). </a:t>
            </a:r>
          </a:p>
          <a:p>
            <a:pPr marL="0" indent="0">
              <a:buNone/>
            </a:pPr>
            <a:r>
              <a:rPr lang="ru-RU" dirty="0"/>
              <a:t>У </a:t>
            </a:r>
            <a:r>
              <a:rPr lang="ru-RU" dirty="0" err="1"/>
              <a:t>більшості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систему </a:t>
            </a:r>
            <a:r>
              <a:rPr lang="ru-RU" dirty="0" err="1"/>
              <a:t>класифікації</a:t>
            </a:r>
            <a:r>
              <a:rPr lang="ru-RU" dirty="0"/>
              <a:t> </a:t>
            </a:r>
            <a:r>
              <a:rPr lang="ru-RU" dirty="0" err="1"/>
              <a:t>готелів</a:t>
            </a:r>
            <a:r>
              <a:rPr lang="ru-RU" dirty="0"/>
              <a:t> </a:t>
            </a:r>
            <a:r>
              <a:rPr lang="ru-RU" dirty="0" err="1"/>
              <a:t>приймають</a:t>
            </a:r>
            <a:r>
              <a:rPr lang="ru-RU" dirty="0"/>
              <a:t> </a:t>
            </a:r>
            <a:r>
              <a:rPr lang="ru-RU" dirty="0" err="1"/>
              <a:t>державні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. В </a:t>
            </a:r>
            <a:r>
              <a:rPr lang="ru-RU" dirty="0" err="1"/>
              <a:t>процесі</a:t>
            </a:r>
            <a:r>
              <a:rPr lang="ru-RU" dirty="0"/>
              <a:t> </a:t>
            </a:r>
            <a:r>
              <a:rPr lang="ru-RU" dirty="0" err="1"/>
              <a:t>класифікації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 </a:t>
            </a:r>
            <a:r>
              <a:rPr lang="ru-RU" dirty="0" err="1"/>
              <a:t>готельного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критерії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характеризують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комфорту. </a:t>
            </a:r>
            <a:r>
              <a:rPr lang="ru-RU" dirty="0" err="1"/>
              <a:t>Рівень</a:t>
            </a:r>
            <a:r>
              <a:rPr lang="ru-RU" dirty="0"/>
              <a:t> комфорту </a:t>
            </a:r>
            <a:r>
              <a:rPr lang="ru-RU" dirty="0" err="1"/>
              <a:t>готелів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технічним</a:t>
            </a:r>
            <a:r>
              <a:rPr lang="ru-RU" dirty="0"/>
              <a:t> </a:t>
            </a:r>
            <a:r>
              <a:rPr lang="ru-RU" dirty="0" err="1"/>
              <a:t>оснащенням</a:t>
            </a:r>
            <a:r>
              <a:rPr lang="ru-RU" dirty="0"/>
              <a:t>, складом та </a:t>
            </a:r>
            <a:r>
              <a:rPr lang="ru-RU" dirty="0" err="1"/>
              <a:t>якістю</a:t>
            </a:r>
            <a:r>
              <a:rPr lang="ru-RU" dirty="0"/>
              <a:t> номерного фонду, набором </a:t>
            </a:r>
            <a:r>
              <a:rPr lang="ru-RU" dirty="0" err="1"/>
              <a:t>послуг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38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9512" y="260648"/>
            <a:ext cx="8712968" cy="230425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err="1"/>
              <a:t>Отже</a:t>
            </a:r>
            <a:r>
              <a:rPr lang="ru-RU" dirty="0"/>
              <a:t>, </a:t>
            </a:r>
            <a:r>
              <a:rPr lang="ru-RU" dirty="0" err="1"/>
              <a:t>найпоширенішими</a:t>
            </a:r>
            <a:r>
              <a:rPr lang="ru-RU" dirty="0"/>
              <a:t> </a:t>
            </a:r>
            <a:r>
              <a:rPr lang="ru-RU" dirty="0" err="1"/>
              <a:t>класифікаціями</a:t>
            </a:r>
            <a:r>
              <a:rPr lang="ru-RU" dirty="0"/>
              <a:t> є: </a:t>
            </a:r>
          </a:p>
          <a:p>
            <a:r>
              <a:rPr lang="ru-RU" dirty="0"/>
              <a:t>система </a:t>
            </a:r>
            <a:r>
              <a:rPr lang="ru-RU" dirty="0" err="1"/>
              <a:t>зірок</a:t>
            </a:r>
            <a:r>
              <a:rPr lang="ru-RU" dirty="0"/>
              <a:t>, яка </a:t>
            </a:r>
            <a:r>
              <a:rPr lang="ru-RU" dirty="0" err="1"/>
              <a:t>застосовується</a:t>
            </a:r>
            <a:r>
              <a:rPr lang="ru-RU" dirty="0"/>
              <a:t> у </a:t>
            </a:r>
            <a:r>
              <a:rPr lang="ru-RU" dirty="0" err="1"/>
              <a:t>Франції</a:t>
            </a:r>
            <a:r>
              <a:rPr lang="ru-RU" dirty="0"/>
              <a:t>, </a:t>
            </a:r>
            <a:r>
              <a:rPr lang="ru-RU" dirty="0" err="1"/>
              <a:t>Австрії</a:t>
            </a:r>
            <a:r>
              <a:rPr lang="ru-RU" dirty="0"/>
              <a:t>, </a:t>
            </a:r>
            <a:r>
              <a:rPr lang="ru-RU" dirty="0" err="1"/>
              <a:t>Угорщині</a:t>
            </a:r>
            <a:r>
              <a:rPr lang="ru-RU" dirty="0"/>
              <a:t>, </a:t>
            </a:r>
            <a:r>
              <a:rPr lang="ru-RU" dirty="0" err="1"/>
              <a:t>Єгипті</a:t>
            </a:r>
            <a:r>
              <a:rPr lang="ru-RU" dirty="0"/>
              <a:t>, </a:t>
            </a:r>
            <a:r>
              <a:rPr lang="ru-RU" dirty="0" err="1"/>
              <a:t>Китаї</a:t>
            </a:r>
            <a:r>
              <a:rPr lang="ru-RU" dirty="0"/>
              <a:t>, </a:t>
            </a:r>
            <a:r>
              <a:rPr lang="ru-RU" dirty="0" err="1"/>
              <a:t>Росії</a:t>
            </a:r>
            <a:r>
              <a:rPr lang="ru-RU" dirty="0"/>
              <a:t>, </a:t>
            </a:r>
            <a:r>
              <a:rPr lang="ru-RU" dirty="0" err="1"/>
              <a:t>України</a:t>
            </a:r>
            <a:r>
              <a:rPr lang="ru-RU" dirty="0"/>
              <a:t> та </a:t>
            </a:r>
            <a:r>
              <a:rPr lang="ru-RU" dirty="0" err="1"/>
              <a:t>ряді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; </a:t>
            </a:r>
          </a:p>
          <a:p>
            <a:r>
              <a:rPr lang="ru-RU" dirty="0"/>
              <a:t>система </a:t>
            </a:r>
            <a:r>
              <a:rPr lang="ru-RU" dirty="0" err="1"/>
              <a:t>літер</a:t>
            </a:r>
            <a:r>
              <a:rPr lang="ru-RU" dirty="0"/>
              <a:t>, яка </a:t>
            </a:r>
            <a:r>
              <a:rPr lang="ru-RU" dirty="0" err="1"/>
              <a:t>використовується</a:t>
            </a:r>
            <a:r>
              <a:rPr lang="ru-RU" dirty="0"/>
              <a:t> у </a:t>
            </a:r>
            <a:r>
              <a:rPr lang="ru-RU" dirty="0" err="1"/>
              <a:t>Греції</a:t>
            </a:r>
            <a:r>
              <a:rPr lang="ru-RU" dirty="0"/>
              <a:t>; </a:t>
            </a:r>
          </a:p>
          <a:p>
            <a:r>
              <a:rPr lang="ru-RU" dirty="0"/>
              <a:t>система «корон», яка є характерною для </a:t>
            </a:r>
            <a:r>
              <a:rPr lang="ru-RU" dirty="0" err="1"/>
              <a:t>Великобританії</a:t>
            </a:r>
            <a:r>
              <a:rPr lang="ru-RU" dirty="0"/>
              <a:t>; </a:t>
            </a:r>
          </a:p>
          <a:p>
            <a:r>
              <a:rPr lang="ru-RU" dirty="0"/>
              <a:t>система </a:t>
            </a:r>
            <a:r>
              <a:rPr lang="ru-RU" dirty="0" err="1"/>
              <a:t>розрядів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/>
              <a:t>У </a:t>
            </a:r>
            <a:r>
              <a:rPr lang="ru-RU" dirty="0" err="1"/>
              <a:t>відповідності</a:t>
            </a:r>
            <a:r>
              <a:rPr lang="ru-RU" dirty="0"/>
              <a:t> до </a:t>
            </a:r>
            <a:r>
              <a:rPr lang="ru-RU" dirty="0" err="1"/>
              <a:t>французької</a:t>
            </a:r>
            <a:r>
              <a:rPr lang="ru-RU" dirty="0"/>
              <a:t>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готелів</a:t>
            </a:r>
            <a:r>
              <a:rPr lang="ru-RU" dirty="0"/>
              <a:t> </a:t>
            </a:r>
            <a:r>
              <a:rPr lang="ru-RU" dirty="0" err="1"/>
              <a:t>поділяються</a:t>
            </a:r>
            <a:r>
              <a:rPr lang="ru-RU" dirty="0"/>
              <a:t> на 5 </a:t>
            </a:r>
            <a:r>
              <a:rPr lang="ru-RU" dirty="0" err="1"/>
              <a:t>категорій</a:t>
            </a:r>
            <a:r>
              <a:rPr lang="ru-RU" dirty="0"/>
              <a:t> ( </a:t>
            </a:r>
            <a:r>
              <a:rPr lang="ru-RU" dirty="0" err="1"/>
              <a:t>від</a:t>
            </a:r>
            <a:r>
              <a:rPr lang="ru-RU" dirty="0"/>
              <a:t> 1 до 5 </a:t>
            </a:r>
            <a:r>
              <a:rPr lang="ru-RU" dirty="0" err="1"/>
              <a:t>зірок</a:t>
            </a:r>
            <a:r>
              <a:rPr lang="ru-RU" dirty="0"/>
              <a:t> , </a:t>
            </a:r>
            <a:r>
              <a:rPr lang="ru-RU" dirty="0" err="1"/>
              <a:t>або</a:t>
            </a:r>
            <a:r>
              <a:rPr lang="ru-RU" dirty="0"/>
              <a:t> 4 </a:t>
            </a:r>
            <a:r>
              <a:rPr lang="ru-RU" dirty="0" err="1"/>
              <a:t>зірки</a:t>
            </a:r>
            <a:r>
              <a:rPr lang="ru-RU" dirty="0"/>
              <a:t> - «люкс»).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636912"/>
            <a:ext cx="5600057" cy="408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808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520" y="980728"/>
            <a:ext cx="8229600" cy="4669979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Але дана система не є </a:t>
            </a:r>
            <a:r>
              <a:rPr lang="ru-RU" dirty="0" err="1"/>
              <a:t>універсальною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французька</a:t>
            </a:r>
            <a:r>
              <a:rPr lang="ru-RU" dirty="0"/>
              <a:t> </a:t>
            </a:r>
            <a:r>
              <a:rPr lang="ru-RU" dirty="0" err="1"/>
              <a:t>національна</a:t>
            </a:r>
            <a:r>
              <a:rPr lang="ru-RU" dirty="0"/>
              <a:t> система </a:t>
            </a:r>
            <a:r>
              <a:rPr lang="ru-RU" dirty="0" err="1"/>
              <a:t>класифікації</a:t>
            </a:r>
            <a:r>
              <a:rPr lang="ru-RU" dirty="0"/>
              <a:t>, яка </a:t>
            </a:r>
            <a:r>
              <a:rPr lang="ru-RU" dirty="0" err="1"/>
              <a:t>лягла</a:t>
            </a:r>
            <a:r>
              <a:rPr lang="ru-RU" dirty="0"/>
              <a:t> в основу </a:t>
            </a:r>
            <a:r>
              <a:rPr lang="ru-RU" dirty="0" err="1"/>
              <a:t>європейської</a:t>
            </a:r>
            <a:r>
              <a:rPr lang="ru-RU" dirty="0"/>
              <a:t>, </a:t>
            </a:r>
            <a:r>
              <a:rPr lang="ru-RU" dirty="0" err="1"/>
              <a:t>має</a:t>
            </a:r>
            <a:r>
              <a:rPr lang="ru-RU" dirty="0"/>
              <a:t> 5 </a:t>
            </a:r>
            <a:r>
              <a:rPr lang="ru-RU" dirty="0" err="1"/>
              <a:t>категорій</a:t>
            </a:r>
            <a:r>
              <a:rPr lang="ru-RU" dirty="0"/>
              <a:t>. Для </a:t>
            </a:r>
            <a:r>
              <a:rPr lang="ru-RU" dirty="0" err="1"/>
              <a:t>отримання</a:t>
            </a:r>
            <a:r>
              <a:rPr lang="ru-RU" dirty="0"/>
              <a:t>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категорії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/>
              <a:t>готельного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</a:t>
            </a:r>
            <a:r>
              <a:rPr lang="ru-RU" dirty="0" err="1"/>
              <a:t>відповідати</a:t>
            </a:r>
            <a:r>
              <a:rPr lang="ru-RU" dirty="0"/>
              <a:t> </a:t>
            </a:r>
            <a:r>
              <a:rPr lang="ru-RU" dirty="0" err="1"/>
              <a:t>встановленим</a:t>
            </a:r>
            <a:r>
              <a:rPr lang="ru-RU" dirty="0"/>
              <a:t> </a:t>
            </a:r>
            <a:r>
              <a:rPr lang="ru-RU" dirty="0" err="1"/>
              <a:t>вимогам</a:t>
            </a:r>
            <a:r>
              <a:rPr lang="ru-RU" dirty="0"/>
              <a:t> для </a:t>
            </a:r>
            <a:r>
              <a:rPr lang="ru-RU" dirty="0" err="1"/>
              <a:t>конкретної</a:t>
            </a:r>
            <a:r>
              <a:rPr lang="ru-RU" dirty="0"/>
              <a:t> </a:t>
            </a:r>
            <a:r>
              <a:rPr lang="ru-RU" dirty="0" err="1"/>
              <a:t>категорії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: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номерів</a:t>
            </a:r>
            <a:r>
              <a:rPr lang="ru-RU" dirty="0"/>
              <a:t> з </a:t>
            </a:r>
            <a:r>
              <a:rPr lang="ru-RU" dirty="0" err="1"/>
              <a:t>певною</a:t>
            </a:r>
            <a:r>
              <a:rPr lang="ru-RU" dirty="0"/>
              <a:t> </a:t>
            </a:r>
            <a:r>
              <a:rPr lang="ru-RU" dirty="0" err="1"/>
              <a:t>площею</a:t>
            </a:r>
            <a:r>
              <a:rPr lang="ru-RU" dirty="0"/>
              <a:t>; </a:t>
            </a:r>
            <a:r>
              <a:rPr lang="ru-RU" dirty="0" err="1"/>
              <a:t>наявності</a:t>
            </a:r>
            <a:r>
              <a:rPr lang="ru-RU" dirty="0"/>
              <a:t> ресторану </a:t>
            </a:r>
            <a:r>
              <a:rPr lang="ru-RU" dirty="0" err="1"/>
              <a:t>або</a:t>
            </a:r>
            <a:r>
              <a:rPr lang="ru-RU" dirty="0"/>
              <a:t> кафе; </a:t>
            </a:r>
            <a:r>
              <a:rPr lang="ru-RU" dirty="0" err="1"/>
              <a:t>наявності</a:t>
            </a:r>
            <a:r>
              <a:rPr lang="ru-RU" dirty="0"/>
              <a:t> стоянки для </a:t>
            </a:r>
            <a:r>
              <a:rPr lang="ru-RU" dirty="0" err="1"/>
              <a:t>автомобілів</a:t>
            </a:r>
            <a:r>
              <a:rPr lang="ru-RU" dirty="0"/>
              <a:t>; </a:t>
            </a:r>
            <a:r>
              <a:rPr lang="ru-RU" dirty="0" err="1"/>
              <a:t>наявності</a:t>
            </a:r>
            <a:r>
              <a:rPr lang="ru-RU" dirty="0"/>
              <a:t> </a:t>
            </a:r>
            <a:r>
              <a:rPr lang="ru-RU" dirty="0" err="1"/>
              <a:t>різного</a:t>
            </a:r>
            <a:r>
              <a:rPr lang="ru-RU" dirty="0"/>
              <a:t> </a:t>
            </a:r>
            <a:r>
              <a:rPr lang="ru-RU" dirty="0" err="1"/>
              <a:t>устаткування</a:t>
            </a:r>
            <a:r>
              <a:rPr lang="ru-RU" dirty="0"/>
              <a:t> (</a:t>
            </a:r>
            <a:r>
              <a:rPr lang="ru-RU" dirty="0" err="1"/>
              <a:t>опалення</a:t>
            </a:r>
            <a:r>
              <a:rPr lang="ru-RU" dirty="0"/>
              <a:t>, </a:t>
            </a:r>
            <a:r>
              <a:rPr lang="ru-RU" dirty="0" err="1"/>
              <a:t>телефони</a:t>
            </a:r>
            <a:r>
              <a:rPr lang="ru-RU" dirty="0"/>
              <a:t>, </a:t>
            </a:r>
            <a:r>
              <a:rPr lang="ru-RU" dirty="0" err="1"/>
              <a:t>гаряче</a:t>
            </a:r>
            <a:r>
              <a:rPr lang="ru-RU" dirty="0"/>
              <a:t> і </a:t>
            </a:r>
            <a:r>
              <a:rPr lang="ru-RU" dirty="0" err="1"/>
              <a:t>холодне</a:t>
            </a:r>
            <a:r>
              <a:rPr lang="ru-RU" dirty="0"/>
              <a:t> </a:t>
            </a:r>
            <a:r>
              <a:rPr lang="ru-RU" dirty="0" err="1"/>
              <a:t>водопостачання</a:t>
            </a:r>
            <a:r>
              <a:rPr lang="ru-RU" dirty="0"/>
              <a:t>, </a:t>
            </a:r>
            <a:r>
              <a:rPr lang="ru-RU" dirty="0" err="1"/>
              <a:t>ліфти</a:t>
            </a:r>
            <a:r>
              <a:rPr lang="ru-RU" dirty="0"/>
              <a:t>, </a:t>
            </a:r>
            <a:r>
              <a:rPr lang="ru-RU" dirty="0" err="1"/>
              <a:t>звукоізоляція</a:t>
            </a:r>
            <a:r>
              <a:rPr lang="ru-RU" dirty="0"/>
              <a:t>, </a:t>
            </a:r>
            <a:r>
              <a:rPr lang="ru-RU" dirty="0" err="1"/>
              <a:t>кондиціонування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); </a:t>
            </a:r>
            <a:r>
              <a:rPr lang="ru-RU" dirty="0" err="1"/>
              <a:t>переліку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та </a:t>
            </a:r>
            <a:r>
              <a:rPr lang="ru-RU" dirty="0" err="1"/>
              <a:t>кваліфікації</a:t>
            </a:r>
            <a:r>
              <a:rPr lang="ru-RU" dirty="0"/>
              <a:t> </a:t>
            </a:r>
            <a:r>
              <a:rPr lang="ru-RU" dirty="0" err="1"/>
              <a:t>працівників</a:t>
            </a:r>
            <a:r>
              <a:rPr lang="ru-RU" dirty="0"/>
              <a:t>. </a:t>
            </a:r>
            <a:r>
              <a:rPr lang="ru-RU" dirty="0" err="1"/>
              <a:t>Французька</a:t>
            </a:r>
            <a:r>
              <a:rPr lang="ru-RU" dirty="0"/>
              <a:t> система </a:t>
            </a:r>
            <a:r>
              <a:rPr lang="ru-RU" dirty="0" err="1"/>
              <a:t>ґрунтується</a:t>
            </a:r>
            <a:r>
              <a:rPr lang="ru-RU" dirty="0"/>
              <a:t> на </a:t>
            </a:r>
            <a:r>
              <a:rPr lang="ru-RU" dirty="0" err="1"/>
              <a:t>забезпеченні</a:t>
            </a:r>
            <a:r>
              <a:rPr lang="ru-RU" dirty="0"/>
              <a:t> </a:t>
            </a:r>
            <a:r>
              <a:rPr lang="ru-RU" dirty="0" err="1"/>
              <a:t>устаткуванням</a:t>
            </a:r>
            <a:r>
              <a:rPr lang="ru-RU" dirty="0"/>
              <a:t> </a:t>
            </a:r>
            <a:r>
              <a:rPr lang="ru-RU" dirty="0" err="1"/>
              <a:t>номерів</a:t>
            </a:r>
            <a:r>
              <a:rPr lang="ru-RU" dirty="0"/>
              <a:t>,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елементах</a:t>
            </a:r>
            <a:r>
              <a:rPr lang="ru-RU" dirty="0"/>
              <a:t> комфорту та </a:t>
            </a:r>
            <a:r>
              <a:rPr lang="ru-RU" dirty="0" err="1"/>
              <a:t>розмірі</a:t>
            </a:r>
            <a:r>
              <a:rPr lang="ru-RU" dirty="0"/>
              <a:t> </a:t>
            </a:r>
            <a:r>
              <a:rPr lang="ru-RU" dirty="0" err="1"/>
              <a:t>загальних</a:t>
            </a:r>
            <a:r>
              <a:rPr lang="ru-RU" dirty="0"/>
              <a:t> </a:t>
            </a:r>
            <a:r>
              <a:rPr lang="ru-RU" dirty="0" err="1"/>
              <a:t>приміщень</a:t>
            </a:r>
            <a:r>
              <a:rPr lang="ru-RU" dirty="0"/>
              <a:t>. Тому, у </a:t>
            </a:r>
            <a:r>
              <a:rPr lang="ru-RU" dirty="0" err="1"/>
              <a:t>Франції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/>
              <a:t>готельного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трохи</a:t>
            </a:r>
            <a:r>
              <a:rPr lang="ru-RU" dirty="0"/>
              <a:t> </a:t>
            </a:r>
            <a:r>
              <a:rPr lang="ru-RU" dirty="0" err="1"/>
              <a:t>іншу</a:t>
            </a:r>
            <a:r>
              <a:rPr lang="ru-RU" dirty="0"/>
              <a:t> </a:t>
            </a:r>
            <a:r>
              <a:rPr lang="ru-RU" dirty="0" err="1"/>
              <a:t>класифікацію</a:t>
            </a:r>
            <a:r>
              <a:rPr lang="ru-RU" dirty="0"/>
              <a:t> </a:t>
            </a:r>
            <a:r>
              <a:rPr lang="ru-RU" dirty="0" err="1"/>
              <a:t>ніж</a:t>
            </a:r>
            <a:r>
              <a:rPr lang="ru-RU" dirty="0"/>
              <a:t> у </a:t>
            </a:r>
            <a:r>
              <a:rPr lang="ru-RU" dirty="0" err="1"/>
              <a:t>Європі</a:t>
            </a:r>
            <a:r>
              <a:rPr lang="ru-RU" dirty="0"/>
              <a:t> (1-5*)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Америці</a:t>
            </a:r>
            <a:r>
              <a:rPr lang="ru-RU" dirty="0"/>
              <a:t> (бюджет-люкс). </a:t>
            </a:r>
          </a:p>
          <a:p>
            <a:r>
              <a:rPr lang="ru-RU" dirty="0"/>
              <a:t>З 2006 року </a:t>
            </a:r>
            <a:r>
              <a:rPr lang="ru-RU" dirty="0" err="1"/>
              <a:t>Греція</a:t>
            </a:r>
            <a:r>
              <a:rPr lang="ru-RU" dirty="0"/>
              <a:t> </a:t>
            </a:r>
            <a:r>
              <a:rPr lang="ru-RU" dirty="0" err="1"/>
              <a:t>офіційно</a:t>
            </a:r>
            <a:r>
              <a:rPr lang="ru-RU" dirty="0"/>
              <a:t> </a:t>
            </a:r>
            <a:r>
              <a:rPr lang="ru-RU" dirty="0" err="1"/>
              <a:t>перейшла</a:t>
            </a:r>
            <a:r>
              <a:rPr lang="ru-RU" dirty="0"/>
              <a:t> на </a:t>
            </a:r>
            <a:r>
              <a:rPr lang="ru-RU" dirty="0" err="1"/>
              <a:t>стандартну</a:t>
            </a:r>
            <a:r>
              <a:rPr lang="ru-RU" dirty="0"/>
              <a:t> </a:t>
            </a:r>
            <a:r>
              <a:rPr lang="ru-RU" dirty="0" err="1"/>
              <a:t>класифікацію</a:t>
            </a:r>
            <a:r>
              <a:rPr lang="ru-RU" dirty="0"/>
              <a:t> </a:t>
            </a:r>
            <a:r>
              <a:rPr lang="ru-RU" dirty="0" err="1"/>
              <a:t>готелів</a:t>
            </a:r>
            <a:r>
              <a:rPr lang="ru-RU" dirty="0"/>
              <a:t> з </a:t>
            </a:r>
            <a:r>
              <a:rPr lang="ru-RU" dirty="0" err="1"/>
              <a:t>наданням</a:t>
            </a:r>
            <a:r>
              <a:rPr lang="ru-RU" dirty="0"/>
              <a:t> «</a:t>
            </a:r>
            <a:r>
              <a:rPr lang="ru-RU" dirty="0" err="1"/>
              <a:t>зірок</a:t>
            </a:r>
            <a:r>
              <a:rPr lang="ru-RU" dirty="0"/>
              <a:t>»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до </a:t>
            </a:r>
            <a:r>
              <a:rPr lang="ru-RU" dirty="0" err="1"/>
              <a:t>п'яти</a:t>
            </a:r>
            <a:r>
              <a:rPr lang="ru-RU" dirty="0"/>
              <a:t>, а до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грецькі</a:t>
            </a:r>
            <a:r>
              <a:rPr lang="ru-RU" dirty="0"/>
              <a:t> </a:t>
            </a:r>
            <a:r>
              <a:rPr lang="ru-RU" dirty="0" err="1"/>
              <a:t>власники</a:t>
            </a:r>
            <a:r>
              <a:rPr lang="ru-RU" dirty="0"/>
              <a:t> </a:t>
            </a:r>
            <a:r>
              <a:rPr lang="ru-RU" dirty="0" err="1"/>
              <a:t>готелів</a:t>
            </a:r>
            <a:r>
              <a:rPr lang="ru-RU" dirty="0"/>
              <a:t> </a:t>
            </a:r>
            <a:r>
              <a:rPr lang="ru-RU" dirty="0" err="1"/>
              <a:t>дотримувалися</a:t>
            </a:r>
            <a:r>
              <a:rPr lang="ru-RU" dirty="0"/>
              <a:t> </a:t>
            </a:r>
            <a:r>
              <a:rPr lang="ru-RU" dirty="0" err="1"/>
              <a:t>наступного</a:t>
            </a:r>
            <a:r>
              <a:rPr lang="ru-RU" dirty="0"/>
              <a:t> </a:t>
            </a:r>
            <a:r>
              <a:rPr lang="ru-RU" dirty="0" err="1"/>
              <a:t>розподілу</a:t>
            </a:r>
            <a:r>
              <a:rPr lang="ru-RU" dirty="0"/>
              <a:t> </a:t>
            </a:r>
            <a:r>
              <a:rPr lang="ru-RU" dirty="0" err="1"/>
              <a:t>готелів</a:t>
            </a:r>
            <a:r>
              <a:rPr lang="ru-RU" dirty="0"/>
              <a:t>: </a:t>
            </a:r>
            <a:r>
              <a:rPr lang="en-US" dirty="0"/>
              <a:t>de </a:t>
            </a:r>
            <a:r>
              <a:rPr lang="en-US" dirty="0" err="1"/>
              <a:t>luxe</a:t>
            </a:r>
            <a:r>
              <a:rPr lang="en-US" dirty="0"/>
              <a:t>, A, B, C, D, </a:t>
            </a:r>
            <a:r>
              <a:rPr lang="ru-RU" dirty="0"/>
              <a:t>Е. , </a:t>
            </a:r>
            <a:r>
              <a:rPr lang="ru-RU" dirty="0" err="1"/>
              <a:t>які</a:t>
            </a:r>
            <a:r>
              <a:rPr lang="ru-RU" dirty="0"/>
              <a:t> за «</a:t>
            </a:r>
            <a:r>
              <a:rPr lang="ru-RU" dirty="0" err="1"/>
              <a:t>зірковою</a:t>
            </a:r>
            <a:r>
              <a:rPr lang="ru-RU" dirty="0"/>
              <a:t>» </a:t>
            </a:r>
            <a:r>
              <a:rPr lang="ru-RU" dirty="0" err="1"/>
              <a:t>класифікацією</a:t>
            </a:r>
            <a:r>
              <a:rPr lang="ru-RU" dirty="0"/>
              <a:t> </a:t>
            </a:r>
            <a:r>
              <a:rPr lang="ru-RU" dirty="0" err="1"/>
              <a:t>відповідають</a:t>
            </a:r>
            <a:r>
              <a:rPr lang="ru-RU" dirty="0"/>
              <a:t> 4-х, 3-х, 2-х та </a:t>
            </a:r>
            <a:r>
              <a:rPr lang="ru-RU" dirty="0" err="1"/>
              <a:t>однозірковому</a:t>
            </a:r>
            <a:r>
              <a:rPr lang="ru-RU" dirty="0"/>
              <a:t> </a:t>
            </a:r>
            <a:r>
              <a:rPr lang="ru-RU" dirty="0" err="1"/>
              <a:t>рівням</a:t>
            </a:r>
            <a:r>
              <a:rPr lang="ru-RU" dirty="0"/>
              <a:t>. Але, </a:t>
            </a:r>
            <a:r>
              <a:rPr lang="ru-RU" dirty="0" err="1"/>
              <a:t>незважаючи</a:t>
            </a:r>
            <a:r>
              <a:rPr lang="ru-RU" dirty="0"/>
              <a:t> на </a:t>
            </a:r>
            <a:r>
              <a:rPr lang="ru-RU" dirty="0" err="1"/>
              <a:t>наведену</a:t>
            </a:r>
            <a:r>
              <a:rPr lang="ru-RU" dirty="0"/>
              <a:t> </a:t>
            </a:r>
            <a:r>
              <a:rPr lang="ru-RU" dirty="0" err="1"/>
              <a:t>класифікацію</a:t>
            </a:r>
            <a:r>
              <a:rPr lang="ru-RU" dirty="0"/>
              <a:t>,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розміщення</a:t>
            </a:r>
            <a:r>
              <a:rPr lang="ru-RU" dirty="0"/>
              <a:t> </a:t>
            </a:r>
            <a:r>
              <a:rPr lang="ru-RU" dirty="0" err="1"/>
              <a:t>однакової</a:t>
            </a:r>
            <a:r>
              <a:rPr lang="ru-RU" dirty="0"/>
              <a:t> </a:t>
            </a:r>
            <a:r>
              <a:rPr lang="ru-RU" dirty="0" err="1"/>
              <a:t>категорії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відрізняються</a:t>
            </a:r>
            <a:r>
              <a:rPr lang="ru-RU" dirty="0"/>
              <a:t> один </a:t>
            </a:r>
            <a:r>
              <a:rPr lang="ru-RU" dirty="0" err="1"/>
              <a:t>від</a:t>
            </a:r>
            <a:r>
              <a:rPr lang="ru-RU" dirty="0"/>
              <a:t> одного.</a:t>
            </a:r>
          </a:p>
        </p:txBody>
      </p:sp>
    </p:spTree>
    <p:extLst>
      <p:ext uri="{BB962C8B-B14F-4D97-AF65-F5344CB8AC3E}">
        <p14:creationId xmlns:p14="http://schemas.microsoft.com/office/powerpoint/2010/main" val="1111739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23528" y="332657"/>
            <a:ext cx="8640960" cy="381642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«de </a:t>
            </a:r>
            <a:r>
              <a:rPr lang="en-US" dirty="0" err="1"/>
              <a:t>Luxe</a:t>
            </a:r>
            <a:r>
              <a:rPr lang="en-US" dirty="0"/>
              <a:t>» - 5 – 4*, </a:t>
            </a:r>
            <a:r>
              <a:rPr lang="ru-RU" dirty="0" err="1"/>
              <a:t>відповідають</a:t>
            </a:r>
            <a:r>
              <a:rPr lang="ru-RU" dirty="0"/>
              <a:t> </a:t>
            </a:r>
            <a:r>
              <a:rPr lang="ru-RU" dirty="0" err="1"/>
              <a:t>міжнародним</a:t>
            </a:r>
            <a:r>
              <a:rPr lang="ru-RU" dirty="0"/>
              <a:t> стандартам; </a:t>
            </a:r>
          </a:p>
          <a:p>
            <a:r>
              <a:rPr lang="ru-RU" dirty="0"/>
              <a:t>«</a:t>
            </a:r>
            <a:r>
              <a:rPr lang="en-US" dirty="0"/>
              <a:t>D, </a:t>
            </a:r>
            <a:r>
              <a:rPr lang="ru-RU" dirty="0"/>
              <a:t>Е» - 1*, </a:t>
            </a:r>
            <a:r>
              <a:rPr lang="ru-RU" dirty="0" err="1"/>
              <a:t>найменш</a:t>
            </a:r>
            <a:r>
              <a:rPr lang="ru-RU" dirty="0"/>
              <a:t> </a:t>
            </a:r>
            <a:r>
              <a:rPr lang="ru-RU" dirty="0" err="1"/>
              <a:t>комфортні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розміщування</a:t>
            </a:r>
            <a:r>
              <a:rPr lang="ru-RU" dirty="0"/>
              <a:t> – </a:t>
            </a:r>
            <a:r>
              <a:rPr lang="ru-RU" dirty="0" err="1"/>
              <a:t>апартаменти</a:t>
            </a:r>
            <a:r>
              <a:rPr lang="ru-RU" dirty="0"/>
              <a:t> (</a:t>
            </a:r>
            <a:r>
              <a:rPr lang="ru-RU" dirty="0" err="1"/>
              <a:t>скромні</a:t>
            </a:r>
            <a:r>
              <a:rPr lang="ru-RU" dirty="0"/>
              <a:t> квартирки в невеликих </a:t>
            </a:r>
            <a:r>
              <a:rPr lang="ru-RU" dirty="0" err="1"/>
              <a:t>будинках</a:t>
            </a:r>
            <a:r>
              <a:rPr lang="ru-RU" dirty="0"/>
              <a:t>); </a:t>
            </a:r>
          </a:p>
          <a:p>
            <a:r>
              <a:rPr lang="ru-RU" dirty="0"/>
              <a:t>«С» - 1-2*, </a:t>
            </a:r>
            <a:r>
              <a:rPr lang="ru-RU" dirty="0" err="1"/>
              <a:t>надають</a:t>
            </a:r>
            <a:r>
              <a:rPr lang="ru-RU" dirty="0"/>
              <a:t> </a:t>
            </a:r>
            <a:r>
              <a:rPr lang="ru-RU" dirty="0" err="1"/>
              <a:t>мінімальний</a:t>
            </a:r>
            <a:r>
              <a:rPr lang="ru-RU" dirty="0"/>
              <a:t> </a:t>
            </a:r>
            <a:r>
              <a:rPr lang="ru-RU" dirty="0" err="1"/>
              <a:t>набір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, </a:t>
            </a:r>
            <a:r>
              <a:rPr lang="ru-RU" dirty="0" err="1"/>
              <a:t>місце</a:t>
            </a:r>
            <a:r>
              <a:rPr lang="ru-RU" dirty="0"/>
              <a:t> </a:t>
            </a:r>
            <a:r>
              <a:rPr lang="ru-RU" dirty="0" err="1"/>
              <a:t>розташуван</a:t>
            </a:r>
            <a:r>
              <a:rPr lang="ru-RU" dirty="0"/>
              <a:t> – на </a:t>
            </a:r>
            <a:r>
              <a:rPr lang="ru-RU" dirty="0" err="1"/>
              <a:t>березі</a:t>
            </a:r>
            <a:r>
              <a:rPr lang="ru-RU" dirty="0"/>
              <a:t> моря; </a:t>
            </a:r>
          </a:p>
          <a:p>
            <a:r>
              <a:rPr lang="ru-RU" dirty="0"/>
              <a:t>«В» - 2-3*, </a:t>
            </a:r>
            <a:r>
              <a:rPr lang="ru-RU" dirty="0" err="1"/>
              <a:t>якщо</a:t>
            </a:r>
            <a:r>
              <a:rPr lang="ru-RU" dirty="0"/>
              <a:t> вони </a:t>
            </a:r>
            <a:r>
              <a:rPr lang="ru-RU" dirty="0" err="1"/>
              <a:t>знаходяться</a:t>
            </a:r>
            <a:r>
              <a:rPr lang="ru-RU" dirty="0"/>
              <a:t> в </a:t>
            </a:r>
            <a:r>
              <a:rPr lang="ru-RU" dirty="0" err="1"/>
              <a:t>курортній</a:t>
            </a:r>
            <a:r>
              <a:rPr lang="ru-RU" dirty="0"/>
              <a:t> </a:t>
            </a:r>
            <a:r>
              <a:rPr lang="ru-RU" dirty="0" err="1"/>
              <a:t>зоні</a:t>
            </a:r>
            <a:r>
              <a:rPr lang="ru-RU" dirty="0"/>
              <a:t>, </a:t>
            </a:r>
            <a:r>
              <a:rPr lang="ru-RU" dirty="0" err="1"/>
              <a:t>майже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розшовуються</a:t>
            </a:r>
            <a:r>
              <a:rPr lang="ru-RU" dirty="0"/>
              <a:t> на </a:t>
            </a:r>
            <a:r>
              <a:rPr lang="ru-RU" dirty="0" err="1"/>
              <a:t>узбережжі</a:t>
            </a:r>
            <a:r>
              <a:rPr lang="ru-RU" dirty="0"/>
              <a:t>; </a:t>
            </a:r>
          </a:p>
          <a:p>
            <a:r>
              <a:rPr lang="ru-RU" dirty="0"/>
              <a:t>«А» - 4*, </a:t>
            </a:r>
            <a:r>
              <a:rPr lang="ru-RU" dirty="0" err="1"/>
              <a:t>відрізняються</a:t>
            </a:r>
            <a:r>
              <a:rPr lang="ru-RU" dirty="0"/>
              <a:t> </a:t>
            </a:r>
            <a:r>
              <a:rPr lang="ru-RU" dirty="0" err="1"/>
              <a:t>більш</a:t>
            </a:r>
            <a:r>
              <a:rPr lang="ru-RU" dirty="0"/>
              <a:t> </a:t>
            </a:r>
            <a:r>
              <a:rPr lang="ru-RU" dirty="0" err="1"/>
              <a:t>високим</a:t>
            </a:r>
            <a:r>
              <a:rPr lang="ru-RU" dirty="0"/>
              <a:t> </a:t>
            </a:r>
            <a:r>
              <a:rPr lang="ru-RU" dirty="0" err="1"/>
              <a:t>рівнем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класифікацією</a:t>
            </a:r>
            <a:r>
              <a:rPr lang="ru-RU" dirty="0"/>
              <a:t> </a:t>
            </a:r>
            <a:r>
              <a:rPr lang="ru-RU" dirty="0" err="1"/>
              <a:t>займається</a:t>
            </a:r>
            <a:r>
              <a:rPr lang="ru-RU" dirty="0"/>
              <a:t> </a:t>
            </a:r>
            <a:r>
              <a:rPr lang="ru-RU" dirty="0" err="1"/>
              <a:t>Грецька</a:t>
            </a:r>
            <a:r>
              <a:rPr lang="ru-RU" dirty="0"/>
              <a:t> </a:t>
            </a:r>
            <a:r>
              <a:rPr lang="ru-RU" dirty="0" err="1"/>
              <a:t>національна</a:t>
            </a:r>
            <a:r>
              <a:rPr lang="ru-RU" dirty="0"/>
              <a:t> </a:t>
            </a:r>
            <a:r>
              <a:rPr lang="ru-RU" dirty="0" err="1"/>
              <a:t>туристична</a:t>
            </a:r>
            <a:r>
              <a:rPr lang="ru-RU" dirty="0"/>
              <a:t> </a:t>
            </a:r>
            <a:r>
              <a:rPr lang="ru-RU" dirty="0" err="1"/>
              <a:t>організація</a:t>
            </a:r>
            <a:r>
              <a:rPr lang="ru-RU" dirty="0"/>
              <a:t> (</a:t>
            </a:r>
            <a:r>
              <a:rPr lang="en-US" dirty="0"/>
              <a:t>Greek National Tourism </a:t>
            </a:r>
            <a:r>
              <a:rPr lang="en-US" dirty="0" err="1"/>
              <a:t>Organisation</a:t>
            </a:r>
            <a:r>
              <a:rPr lang="en-US" dirty="0"/>
              <a:t> – GNTO)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374" y="3501008"/>
            <a:ext cx="4824536" cy="321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3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188641"/>
            <a:ext cx="9036496" cy="374441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err="1"/>
              <a:t>Досить</a:t>
            </a:r>
            <a:r>
              <a:rPr lang="ru-RU" dirty="0"/>
              <a:t> складною є система </a:t>
            </a:r>
            <a:r>
              <a:rPr lang="ru-RU" dirty="0" err="1"/>
              <a:t>класифікації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 </a:t>
            </a:r>
            <a:r>
              <a:rPr lang="ru-RU" dirty="0" err="1"/>
              <a:t>готельного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 у </a:t>
            </a:r>
            <a:r>
              <a:rPr lang="ru-RU" dirty="0" err="1"/>
              <a:t>Великобританії</a:t>
            </a:r>
            <a:r>
              <a:rPr lang="ru-RU" dirty="0"/>
              <a:t> де </a:t>
            </a:r>
            <a:r>
              <a:rPr lang="ru-RU" dirty="0" err="1"/>
              <a:t>використовується</a:t>
            </a:r>
            <a:r>
              <a:rPr lang="ru-RU" dirty="0"/>
              <a:t> </a:t>
            </a:r>
            <a:r>
              <a:rPr lang="ru-RU" dirty="0" err="1"/>
              <a:t>традиційна</a:t>
            </a:r>
            <a:r>
              <a:rPr lang="ru-RU" dirty="0"/>
              <a:t> </a:t>
            </a:r>
            <a:r>
              <a:rPr lang="ru-RU" dirty="0" err="1"/>
              <a:t>зіркова</a:t>
            </a:r>
            <a:r>
              <a:rPr lang="ru-RU" dirty="0"/>
              <a:t> система, але, як правило, на </a:t>
            </a:r>
            <a:r>
              <a:rPr lang="ru-RU" dirty="0" err="1"/>
              <a:t>фасаді</a:t>
            </a:r>
            <a:r>
              <a:rPr lang="ru-RU" dirty="0"/>
              <a:t> </a:t>
            </a:r>
            <a:r>
              <a:rPr lang="ru-RU" dirty="0" err="1"/>
              <a:t>зображено</a:t>
            </a:r>
            <a:r>
              <a:rPr lang="ru-RU" dirty="0"/>
              <a:t> не «</a:t>
            </a:r>
            <a:r>
              <a:rPr lang="ru-RU" dirty="0" err="1"/>
              <a:t>зірки</a:t>
            </a:r>
            <a:r>
              <a:rPr lang="ru-RU" dirty="0"/>
              <a:t>», а «</a:t>
            </a:r>
            <a:r>
              <a:rPr lang="ru-RU" dirty="0" err="1"/>
              <a:t>корони</a:t>
            </a:r>
            <a:r>
              <a:rPr lang="ru-RU" dirty="0"/>
              <a:t>». </a:t>
            </a:r>
          </a:p>
          <a:p>
            <a:pPr marL="0" indent="0">
              <a:buNone/>
            </a:pPr>
            <a:r>
              <a:rPr lang="ru-RU" dirty="0"/>
              <a:t>Для того </a:t>
            </a:r>
            <a:r>
              <a:rPr lang="ru-RU" dirty="0" err="1"/>
              <a:t>щоб</a:t>
            </a:r>
            <a:r>
              <a:rPr lang="ru-RU" dirty="0"/>
              <a:t> перейти з «корон» на «</a:t>
            </a:r>
            <a:r>
              <a:rPr lang="ru-RU" dirty="0" err="1"/>
              <a:t>зірки</a:t>
            </a:r>
            <a:r>
              <a:rPr lang="ru-RU" dirty="0"/>
              <a:t>»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корон </a:t>
            </a:r>
            <a:r>
              <a:rPr lang="ru-RU" dirty="0" err="1"/>
              <a:t>відняти</a:t>
            </a:r>
            <a:r>
              <a:rPr lang="ru-RU" dirty="0"/>
              <a:t> одну. </a:t>
            </a:r>
            <a:r>
              <a:rPr lang="ru-RU" dirty="0" err="1"/>
              <a:t>Найбільш</a:t>
            </a:r>
            <a:r>
              <a:rPr lang="ru-RU" dirty="0"/>
              <a:t> </a:t>
            </a:r>
            <a:r>
              <a:rPr lang="ru-RU" dirty="0" err="1"/>
              <a:t>уживаною</a:t>
            </a:r>
            <a:r>
              <a:rPr lang="ru-RU" dirty="0"/>
              <a:t> </a:t>
            </a:r>
            <a:r>
              <a:rPr lang="ru-RU" dirty="0" err="1"/>
              <a:t>вважається</a:t>
            </a:r>
            <a:r>
              <a:rPr lang="ru-RU" dirty="0"/>
              <a:t> </a:t>
            </a:r>
            <a:r>
              <a:rPr lang="ru-RU" dirty="0" err="1"/>
              <a:t>класифікація</a:t>
            </a:r>
            <a:r>
              <a:rPr lang="ru-RU" dirty="0"/>
              <a:t>, </a:t>
            </a:r>
            <a:r>
              <a:rPr lang="ru-RU" dirty="0" err="1"/>
              <a:t>запропонована</a:t>
            </a:r>
            <a:r>
              <a:rPr lang="ru-RU" dirty="0"/>
              <a:t> </a:t>
            </a:r>
            <a:r>
              <a:rPr lang="ru-RU" dirty="0" err="1"/>
              <a:t>Британським</a:t>
            </a:r>
            <a:r>
              <a:rPr lang="ru-RU" dirty="0"/>
              <a:t> </a:t>
            </a:r>
            <a:r>
              <a:rPr lang="ru-RU" dirty="0" err="1"/>
              <a:t>управлінням</a:t>
            </a:r>
            <a:r>
              <a:rPr lang="ru-RU" dirty="0"/>
              <a:t> </a:t>
            </a:r>
            <a:r>
              <a:rPr lang="ru-RU" dirty="0" err="1"/>
              <a:t>подорожей</a:t>
            </a:r>
            <a:r>
              <a:rPr lang="ru-RU" dirty="0"/>
              <a:t> - </a:t>
            </a:r>
            <a:r>
              <a:rPr lang="en-US" dirty="0"/>
              <a:t>British Travel Authority (</a:t>
            </a:r>
            <a:r>
              <a:rPr lang="ru-RU" dirty="0"/>
              <a:t>ВТА) за </a:t>
            </a:r>
            <a:r>
              <a:rPr lang="ru-RU" dirty="0" err="1"/>
              <a:t>якою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/>
              <a:t>готельного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 </a:t>
            </a:r>
            <a:r>
              <a:rPr lang="ru-RU" dirty="0" err="1"/>
              <a:t>поділяються</a:t>
            </a:r>
            <a:r>
              <a:rPr lang="ru-RU" dirty="0"/>
              <a:t> так: </a:t>
            </a:r>
          </a:p>
          <a:p>
            <a:r>
              <a:rPr lang="ru-RU" dirty="0"/>
              <a:t>- 1* - </a:t>
            </a:r>
            <a:r>
              <a:rPr lang="ru-RU" dirty="0" err="1"/>
              <a:t>бюджетні</a:t>
            </a:r>
            <a:r>
              <a:rPr lang="ru-RU" dirty="0"/>
              <a:t> </a:t>
            </a:r>
            <a:r>
              <a:rPr lang="ru-RU" dirty="0" err="1"/>
              <a:t>готелі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переважно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в </a:t>
            </a:r>
            <a:r>
              <a:rPr lang="ru-RU" dirty="0" err="1"/>
              <a:t>центрі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 і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мінімумом</a:t>
            </a:r>
            <a:r>
              <a:rPr lang="ru-RU" dirty="0"/>
              <a:t> </a:t>
            </a:r>
            <a:r>
              <a:rPr lang="ru-RU" dirty="0" err="1"/>
              <a:t>зручностей</a:t>
            </a:r>
            <a:r>
              <a:rPr lang="ru-RU" dirty="0"/>
              <a:t>; </a:t>
            </a:r>
          </a:p>
          <a:p>
            <a:r>
              <a:rPr lang="ru-RU" dirty="0"/>
              <a:t>- 2* - </a:t>
            </a:r>
            <a:r>
              <a:rPr lang="ru-RU" dirty="0" err="1"/>
              <a:t>готелі</a:t>
            </a:r>
            <a:r>
              <a:rPr lang="ru-RU" dirty="0"/>
              <a:t> </a:t>
            </a:r>
            <a:r>
              <a:rPr lang="ru-RU" dirty="0" err="1"/>
              <a:t>туристичного</a:t>
            </a:r>
            <a:r>
              <a:rPr lang="ru-RU" dirty="0"/>
              <a:t> </a:t>
            </a:r>
            <a:r>
              <a:rPr lang="ru-RU" dirty="0" err="1"/>
              <a:t>класу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ресторан і бар; </a:t>
            </a:r>
          </a:p>
          <a:p>
            <a:r>
              <a:rPr lang="ru-RU" dirty="0"/>
              <a:t>- 3* - </a:t>
            </a:r>
            <a:r>
              <a:rPr lang="ru-RU" dirty="0" err="1"/>
              <a:t>готелі</a:t>
            </a:r>
            <a:r>
              <a:rPr lang="ru-RU" dirty="0"/>
              <a:t> </a:t>
            </a:r>
            <a:r>
              <a:rPr lang="ru-RU" dirty="0" err="1"/>
              <a:t>середнього</a:t>
            </a:r>
            <a:r>
              <a:rPr lang="ru-RU" dirty="0"/>
              <a:t> </a:t>
            </a:r>
            <a:r>
              <a:rPr lang="ru-RU" dirty="0" err="1"/>
              <a:t>класу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високий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; </a:t>
            </a:r>
          </a:p>
          <a:p>
            <a:r>
              <a:rPr lang="ru-RU" dirty="0"/>
              <a:t>- 4* - </a:t>
            </a:r>
            <a:r>
              <a:rPr lang="ru-RU" dirty="0" err="1"/>
              <a:t>готелі</a:t>
            </a:r>
            <a:r>
              <a:rPr lang="ru-RU" dirty="0"/>
              <a:t> </a:t>
            </a:r>
            <a:r>
              <a:rPr lang="ru-RU" dirty="0" err="1"/>
              <a:t>першого</a:t>
            </a:r>
            <a:r>
              <a:rPr lang="ru-RU" dirty="0"/>
              <a:t> </a:t>
            </a:r>
            <a:r>
              <a:rPr lang="ru-RU" dirty="0" err="1"/>
              <a:t>класу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високу</a:t>
            </a:r>
            <a:r>
              <a:rPr lang="ru-RU" dirty="0"/>
              <a:t> </a:t>
            </a:r>
            <a:r>
              <a:rPr lang="ru-RU" dirty="0" err="1"/>
              <a:t>комфортність</a:t>
            </a:r>
            <a:r>
              <a:rPr lang="ru-RU" dirty="0"/>
              <a:t> </a:t>
            </a:r>
            <a:r>
              <a:rPr lang="ru-RU" dirty="0" err="1"/>
              <a:t>проживання</a:t>
            </a:r>
            <a:r>
              <a:rPr lang="ru-RU" dirty="0"/>
              <a:t> та </a:t>
            </a:r>
            <a:r>
              <a:rPr lang="ru-RU" dirty="0" err="1"/>
              <a:t>відмінний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; </a:t>
            </a:r>
          </a:p>
          <a:p>
            <a:r>
              <a:rPr lang="ru-RU" dirty="0"/>
              <a:t>- 5* - </a:t>
            </a:r>
            <a:r>
              <a:rPr lang="ru-RU" dirty="0" err="1"/>
              <a:t>готелі</a:t>
            </a:r>
            <a:r>
              <a:rPr lang="ru-RU" dirty="0"/>
              <a:t> </a:t>
            </a:r>
            <a:r>
              <a:rPr lang="ru-RU" dirty="0" err="1"/>
              <a:t>вищої</a:t>
            </a:r>
            <a:r>
              <a:rPr lang="ru-RU" dirty="0"/>
              <a:t> </a:t>
            </a:r>
            <a:r>
              <a:rPr lang="ru-RU" dirty="0" err="1"/>
              <a:t>категорії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забезпечують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 і </a:t>
            </a:r>
            <a:r>
              <a:rPr lang="ru-RU" dirty="0" err="1"/>
              <a:t>проживання</a:t>
            </a:r>
            <a:r>
              <a:rPr lang="ru-RU" dirty="0"/>
              <a:t> </a:t>
            </a:r>
            <a:r>
              <a:rPr lang="ru-RU" dirty="0" err="1"/>
              <a:t>екстракласу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933056"/>
            <a:ext cx="5400600" cy="2813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9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5347" y="1052736"/>
            <a:ext cx="9036496" cy="4752528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Крім</a:t>
            </a:r>
            <a:r>
              <a:rPr lang="ru-RU" dirty="0"/>
              <a:t> того, для </a:t>
            </a:r>
            <a:r>
              <a:rPr lang="ru-RU" dirty="0" err="1"/>
              <a:t>приватних</a:t>
            </a:r>
            <a:r>
              <a:rPr lang="ru-RU" dirty="0"/>
              <a:t> </a:t>
            </a:r>
            <a:r>
              <a:rPr lang="ru-RU" dirty="0" err="1"/>
              <a:t>категорій</a:t>
            </a:r>
            <a:r>
              <a:rPr lang="ru-RU" dirty="0"/>
              <a:t> </a:t>
            </a:r>
            <a:r>
              <a:rPr lang="ru-RU" dirty="0" err="1"/>
              <a:t>житла</a:t>
            </a:r>
            <a:r>
              <a:rPr lang="ru-RU" dirty="0"/>
              <a:t> </a:t>
            </a:r>
            <a:r>
              <a:rPr lang="ru-RU" dirty="0" err="1"/>
              <a:t>вводять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символи</a:t>
            </a:r>
            <a:r>
              <a:rPr lang="ru-RU" dirty="0"/>
              <a:t> (</a:t>
            </a:r>
            <a:r>
              <a:rPr lang="ru-RU" dirty="0" err="1"/>
              <a:t>позначення</a:t>
            </a:r>
            <a:r>
              <a:rPr lang="ru-RU" dirty="0"/>
              <a:t>),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сімейний</a:t>
            </a:r>
            <a:r>
              <a:rPr lang="ru-RU" dirty="0"/>
              <a:t> </a:t>
            </a:r>
            <a:r>
              <a:rPr lang="ru-RU" dirty="0" err="1"/>
              <a:t>готель</a:t>
            </a:r>
            <a:r>
              <a:rPr lang="ru-RU" dirty="0"/>
              <a:t> (маленький </a:t>
            </a:r>
            <a:r>
              <a:rPr lang="ru-RU" dirty="0" err="1"/>
              <a:t>готель</a:t>
            </a:r>
            <a:r>
              <a:rPr lang="ru-RU" dirty="0"/>
              <a:t> для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сім'ї</a:t>
            </a:r>
            <a:r>
              <a:rPr lang="ru-RU" dirty="0"/>
              <a:t>) - «</a:t>
            </a:r>
            <a:r>
              <a:rPr lang="ru-RU" dirty="0" err="1"/>
              <a:t>алмази</a:t>
            </a:r>
            <a:r>
              <a:rPr lang="ru-RU" dirty="0"/>
              <a:t>», </a:t>
            </a:r>
            <a:r>
              <a:rPr lang="ru-RU" dirty="0" err="1"/>
              <a:t>апартаменти</a:t>
            </a:r>
            <a:r>
              <a:rPr lang="ru-RU" dirty="0"/>
              <a:t> - «</a:t>
            </a:r>
            <a:r>
              <a:rPr lang="ru-RU" dirty="0" err="1"/>
              <a:t>ключі</a:t>
            </a:r>
            <a:r>
              <a:rPr lang="ru-RU" dirty="0"/>
              <a:t>». </a:t>
            </a:r>
          </a:p>
          <a:p>
            <a:r>
              <a:rPr lang="ru-RU" dirty="0"/>
              <a:t>Для </a:t>
            </a:r>
            <a:r>
              <a:rPr lang="ru-RU" dirty="0" err="1"/>
              <a:t>готелів</a:t>
            </a:r>
            <a:r>
              <a:rPr lang="ru-RU" dirty="0"/>
              <a:t> </a:t>
            </a:r>
            <a:r>
              <a:rPr lang="ru-RU" dirty="0" err="1"/>
              <a:t>Великобританії</a:t>
            </a:r>
            <a:r>
              <a:rPr lang="ru-RU" dirty="0"/>
              <a:t>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цілих</a:t>
            </a:r>
            <a:r>
              <a:rPr lang="ru-RU" dirty="0"/>
              <a:t> три </a:t>
            </a:r>
            <a:r>
              <a:rPr lang="ru-RU" dirty="0" err="1"/>
              <a:t>типи</a:t>
            </a:r>
            <a:r>
              <a:rPr lang="ru-RU" dirty="0"/>
              <a:t> </a:t>
            </a:r>
            <a:r>
              <a:rPr lang="ru-RU" dirty="0" err="1"/>
              <a:t>зірок</a:t>
            </a:r>
            <a:r>
              <a:rPr lang="ru-RU" dirty="0"/>
              <a:t>: </a:t>
            </a:r>
            <a:r>
              <a:rPr lang="ru-RU" dirty="0" err="1"/>
              <a:t>чорні</a:t>
            </a:r>
            <a:r>
              <a:rPr lang="ru-RU" dirty="0"/>
              <a:t>, </a:t>
            </a:r>
            <a:r>
              <a:rPr lang="ru-RU" dirty="0" err="1"/>
              <a:t>червоні</a:t>
            </a:r>
            <a:r>
              <a:rPr lang="ru-RU" dirty="0"/>
              <a:t> і </a:t>
            </a:r>
            <a:r>
              <a:rPr lang="ru-RU" dirty="0" err="1"/>
              <a:t>золоті</a:t>
            </a:r>
            <a:r>
              <a:rPr lang="ru-RU" dirty="0"/>
              <a:t>. </a:t>
            </a:r>
          </a:p>
          <a:p>
            <a:r>
              <a:rPr lang="ru-RU" dirty="0" err="1"/>
              <a:t>Спочатку</a:t>
            </a:r>
            <a:r>
              <a:rPr lang="ru-RU" dirty="0"/>
              <a:t>, як правило, </a:t>
            </a:r>
            <a:r>
              <a:rPr lang="ru-RU" dirty="0" err="1"/>
              <a:t>готелям</a:t>
            </a:r>
            <a:r>
              <a:rPr lang="ru-RU" dirty="0"/>
              <a:t> </a:t>
            </a:r>
            <a:r>
              <a:rPr lang="ru-RU" dirty="0" err="1"/>
              <a:t>привласнюються</a:t>
            </a:r>
            <a:r>
              <a:rPr lang="ru-RU" dirty="0"/>
              <a:t> «</a:t>
            </a:r>
            <a:r>
              <a:rPr lang="ru-RU" dirty="0" err="1"/>
              <a:t>зірки</a:t>
            </a:r>
            <a:r>
              <a:rPr lang="ru-RU" dirty="0"/>
              <a:t>» </a:t>
            </a:r>
            <a:r>
              <a:rPr lang="ru-RU" dirty="0" err="1"/>
              <a:t>від</a:t>
            </a:r>
            <a:r>
              <a:rPr lang="ru-RU" dirty="0"/>
              <a:t> 1 до 5 </a:t>
            </a:r>
            <a:r>
              <a:rPr lang="ru-RU" dirty="0" err="1"/>
              <a:t>чорного</a:t>
            </a:r>
            <a:r>
              <a:rPr lang="ru-RU" dirty="0"/>
              <a:t> </a:t>
            </a:r>
            <a:r>
              <a:rPr lang="ru-RU" dirty="0" err="1"/>
              <a:t>кольору</a:t>
            </a:r>
            <a:r>
              <a:rPr lang="ru-RU" dirty="0"/>
              <a:t>. Вони </a:t>
            </a:r>
            <a:r>
              <a:rPr lang="ru-RU" dirty="0" err="1"/>
              <a:t>характеризують</a:t>
            </a:r>
            <a:r>
              <a:rPr lang="ru-RU" dirty="0"/>
              <a:t> </a:t>
            </a:r>
            <a:r>
              <a:rPr lang="ru-RU" dirty="0" err="1"/>
              <a:t>відповідність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 </a:t>
            </a:r>
            <a:r>
              <a:rPr lang="ru-RU" dirty="0" err="1"/>
              <a:t>єдинимприйнятим</a:t>
            </a:r>
            <a:r>
              <a:rPr lang="ru-RU" dirty="0"/>
              <a:t> в </a:t>
            </a:r>
            <a:r>
              <a:rPr lang="ru-RU" dirty="0" err="1"/>
              <a:t>країні</a:t>
            </a:r>
            <a:r>
              <a:rPr lang="ru-RU" dirty="0"/>
              <a:t> стандартам. </a:t>
            </a:r>
          </a:p>
          <a:p>
            <a:r>
              <a:rPr lang="ru-RU" dirty="0" err="1"/>
              <a:t>Окрім</a:t>
            </a:r>
            <a:r>
              <a:rPr lang="ru-RU" dirty="0"/>
              <a:t> </a:t>
            </a:r>
            <a:r>
              <a:rPr lang="ru-RU" dirty="0" err="1"/>
              <a:t>чорних</a:t>
            </a:r>
            <a:r>
              <a:rPr lang="ru-RU" dirty="0"/>
              <a:t> </a:t>
            </a:r>
            <a:r>
              <a:rPr lang="ru-RU" dirty="0" err="1"/>
              <a:t>зірок</a:t>
            </a:r>
            <a:r>
              <a:rPr lang="ru-RU" dirty="0"/>
              <a:t>, </a:t>
            </a:r>
            <a:r>
              <a:rPr lang="ru-RU" dirty="0" err="1"/>
              <a:t>готелям</a:t>
            </a:r>
            <a:r>
              <a:rPr lang="ru-RU" dirty="0"/>
              <a:t> </a:t>
            </a:r>
            <a:r>
              <a:rPr lang="ru-RU" dirty="0" err="1"/>
              <a:t>привласнюються</a:t>
            </a:r>
            <a:r>
              <a:rPr lang="ru-RU" dirty="0"/>
              <a:t> </a:t>
            </a:r>
            <a:r>
              <a:rPr lang="ru-RU" dirty="0" err="1"/>
              <a:t>додаткові</a:t>
            </a:r>
            <a:r>
              <a:rPr lang="ru-RU" dirty="0"/>
              <a:t> </a:t>
            </a:r>
            <a:r>
              <a:rPr lang="ru-RU" dirty="0" err="1"/>
              <a:t>оцінки</a:t>
            </a:r>
            <a:r>
              <a:rPr lang="ru-RU" dirty="0"/>
              <a:t> у </a:t>
            </a:r>
            <a:r>
              <a:rPr lang="ru-RU" dirty="0" err="1"/>
              <a:t>відсотках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умовного</a:t>
            </a:r>
            <a:r>
              <a:rPr lang="ru-RU" dirty="0"/>
              <a:t> </a:t>
            </a:r>
            <a:r>
              <a:rPr lang="ru-RU" dirty="0" err="1"/>
              <a:t>еталону</a:t>
            </a:r>
            <a:r>
              <a:rPr lang="ru-RU" dirty="0"/>
              <a:t>, </a:t>
            </a:r>
            <a:r>
              <a:rPr lang="ru-RU" dirty="0" err="1"/>
              <a:t>відповідно</a:t>
            </a:r>
            <a:r>
              <a:rPr lang="ru-RU" dirty="0"/>
              <a:t> до </a:t>
            </a:r>
            <a:r>
              <a:rPr lang="ru-RU" dirty="0" err="1"/>
              <a:t>якого</a:t>
            </a:r>
            <a:r>
              <a:rPr lang="ru-RU" dirty="0"/>
              <a:t>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коливається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50%, - </a:t>
            </a:r>
            <a:r>
              <a:rPr lang="ru-RU" dirty="0" err="1"/>
              <a:t>мінімум</a:t>
            </a:r>
            <a:r>
              <a:rPr lang="ru-RU" dirty="0"/>
              <a:t> (</a:t>
            </a:r>
            <a:r>
              <a:rPr lang="ru-RU" dirty="0" err="1"/>
              <a:t>нижче</a:t>
            </a:r>
            <a:r>
              <a:rPr lang="ru-RU" dirty="0"/>
              <a:t> за яке </a:t>
            </a:r>
            <a:r>
              <a:rPr lang="ru-RU" dirty="0" err="1"/>
              <a:t>готель</a:t>
            </a:r>
            <a:r>
              <a:rPr lang="ru-RU" dirty="0"/>
              <a:t> </a:t>
            </a:r>
            <a:r>
              <a:rPr lang="ru-RU" dirty="0" err="1"/>
              <a:t>переводять</a:t>
            </a:r>
            <a:r>
              <a:rPr lang="ru-RU" dirty="0"/>
              <a:t> в </a:t>
            </a:r>
            <a:r>
              <a:rPr lang="ru-RU" dirty="0" err="1"/>
              <a:t>нижчу</a:t>
            </a:r>
            <a:r>
              <a:rPr lang="ru-RU" dirty="0"/>
              <a:t> </a:t>
            </a:r>
            <a:r>
              <a:rPr lang="ru-RU" dirty="0" err="1"/>
              <a:t>категорію</a:t>
            </a:r>
            <a:r>
              <a:rPr lang="ru-RU" dirty="0"/>
              <a:t>) до 85% - максимум, </a:t>
            </a:r>
            <a:r>
              <a:rPr lang="ru-RU" dirty="0" err="1"/>
              <a:t>вище</a:t>
            </a:r>
            <a:r>
              <a:rPr lang="ru-RU" dirty="0"/>
              <a:t> за яке </a:t>
            </a:r>
            <a:r>
              <a:rPr lang="ru-RU" dirty="0" err="1"/>
              <a:t>готелю</a:t>
            </a:r>
            <a:r>
              <a:rPr lang="ru-RU" dirty="0"/>
              <a:t> </a:t>
            </a:r>
            <a:r>
              <a:rPr lang="ru-RU" dirty="0" err="1"/>
              <a:t>привласнюють</a:t>
            </a:r>
            <a:r>
              <a:rPr lang="ru-RU" dirty="0"/>
              <a:t> </a:t>
            </a:r>
            <a:r>
              <a:rPr lang="ru-RU" dirty="0" err="1"/>
              <a:t>додаткову</a:t>
            </a:r>
            <a:r>
              <a:rPr lang="ru-RU" dirty="0"/>
              <a:t> </a:t>
            </a:r>
            <a:r>
              <a:rPr lang="ru-RU" dirty="0" err="1"/>
              <a:t>відзнаку</a:t>
            </a:r>
            <a:r>
              <a:rPr lang="ru-RU" dirty="0"/>
              <a:t> «</a:t>
            </a:r>
            <a:r>
              <a:rPr lang="ru-RU" dirty="0" err="1"/>
              <a:t>червоні</a:t>
            </a:r>
            <a:r>
              <a:rPr lang="ru-RU" dirty="0"/>
              <a:t> </a:t>
            </a:r>
            <a:r>
              <a:rPr lang="ru-RU" dirty="0" err="1"/>
              <a:t>зірки</a:t>
            </a:r>
            <a:r>
              <a:rPr lang="ru-RU" dirty="0"/>
              <a:t>».</a:t>
            </a:r>
          </a:p>
          <a:p>
            <a:pPr marL="0" indent="0">
              <a:buNone/>
            </a:pPr>
            <a:r>
              <a:rPr lang="ru-RU" dirty="0" err="1"/>
              <a:t>Золоті</a:t>
            </a:r>
            <a:r>
              <a:rPr lang="ru-RU" dirty="0"/>
              <a:t> </a:t>
            </a:r>
            <a:r>
              <a:rPr lang="ru-RU" dirty="0" err="1"/>
              <a:t>зірки</a:t>
            </a:r>
            <a:r>
              <a:rPr lang="ru-RU" dirty="0"/>
              <a:t> АА - </a:t>
            </a:r>
            <a:r>
              <a:rPr lang="ru-RU" dirty="0" err="1"/>
              <a:t>це</a:t>
            </a:r>
            <a:r>
              <a:rPr lang="ru-RU" dirty="0"/>
              <a:t> знак особливого </a:t>
            </a:r>
            <a:r>
              <a:rPr lang="ru-RU" dirty="0" err="1"/>
              <a:t>класу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встановлюється</a:t>
            </a:r>
            <a:r>
              <a:rPr lang="ru-RU" dirty="0"/>
              <a:t> за </a:t>
            </a:r>
            <a:r>
              <a:rPr lang="ru-RU" dirty="0" err="1"/>
              <a:t>наслідками</a:t>
            </a:r>
            <a:r>
              <a:rPr lang="ru-RU" dirty="0"/>
              <a:t> </a:t>
            </a:r>
            <a:r>
              <a:rPr lang="ru-RU" dirty="0" err="1"/>
              <a:t>інспекції</a:t>
            </a:r>
            <a:r>
              <a:rPr lang="ru-RU" dirty="0"/>
              <a:t> </a:t>
            </a:r>
            <a:r>
              <a:rPr lang="ru-RU" dirty="0" err="1"/>
              <a:t>представників</a:t>
            </a:r>
            <a:r>
              <a:rPr lang="ru-RU" dirty="0"/>
              <a:t> </a:t>
            </a:r>
            <a:r>
              <a:rPr lang="en-US" dirty="0"/>
              <a:t>Royal Automobile Club (</a:t>
            </a:r>
            <a:r>
              <a:rPr lang="ru-RU" dirty="0" err="1"/>
              <a:t>Королівський</a:t>
            </a:r>
            <a:r>
              <a:rPr lang="ru-RU" dirty="0"/>
              <a:t> </a:t>
            </a:r>
            <a:r>
              <a:rPr lang="ru-RU" dirty="0" err="1"/>
              <a:t>автомобільний</a:t>
            </a:r>
            <a:r>
              <a:rPr lang="ru-RU" dirty="0"/>
              <a:t> клуб), </a:t>
            </a:r>
            <a:r>
              <a:rPr lang="ru-RU" dirty="0" err="1"/>
              <a:t>який</a:t>
            </a:r>
            <a:r>
              <a:rPr lang="ru-RU" dirty="0"/>
              <a:t> є </a:t>
            </a:r>
            <a:r>
              <a:rPr lang="ru-RU" dirty="0" err="1"/>
              <a:t>іншою</a:t>
            </a:r>
            <a:r>
              <a:rPr lang="ru-RU" dirty="0"/>
              <a:t> не </a:t>
            </a:r>
            <a:r>
              <a:rPr lang="ru-RU" dirty="0" err="1"/>
              <a:t>менш</a:t>
            </a:r>
            <a:r>
              <a:rPr lang="ru-RU" dirty="0"/>
              <a:t> авторитетною </a:t>
            </a:r>
            <a:r>
              <a:rPr lang="ru-RU" dirty="0" err="1"/>
              <a:t>організацією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АА. </a:t>
            </a:r>
            <a:r>
              <a:rPr lang="ru-RU" dirty="0" err="1"/>
              <a:t>Ця</a:t>
            </a:r>
            <a:r>
              <a:rPr lang="ru-RU" dirty="0"/>
              <a:t> ж </a:t>
            </a:r>
            <a:r>
              <a:rPr lang="ru-RU" dirty="0" err="1"/>
              <a:t>організація</a:t>
            </a:r>
            <a:r>
              <a:rPr lang="ru-RU" dirty="0"/>
              <a:t> проводить </a:t>
            </a:r>
            <a:r>
              <a:rPr lang="ru-RU" dirty="0" err="1"/>
              <a:t>класифікацію</a:t>
            </a:r>
            <a:r>
              <a:rPr lang="ru-RU" dirty="0"/>
              <a:t> </a:t>
            </a:r>
            <a:r>
              <a:rPr lang="ru-RU" dirty="0" err="1"/>
              <a:t>придорожніх</a:t>
            </a:r>
            <a:r>
              <a:rPr lang="ru-RU" dirty="0"/>
              <a:t> </a:t>
            </a:r>
            <a:r>
              <a:rPr lang="ru-RU" dirty="0" err="1"/>
              <a:t>готелів</a:t>
            </a:r>
            <a:r>
              <a:rPr lang="ru-RU" dirty="0"/>
              <a:t>, </a:t>
            </a:r>
            <a:r>
              <a:rPr lang="ru-RU" dirty="0" err="1"/>
              <a:t>мотелів</a:t>
            </a:r>
            <a:r>
              <a:rPr lang="ru-RU" dirty="0"/>
              <a:t> і </a:t>
            </a:r>
            <a:r>
              <a:rPr lang="ru-RU" dirty="0" err="1"/>
              <a:t>фермерських</a:t>
            </a:r>
            <a:r>
              <a:rPr lang="ru-RU" dirty="0"/>
              <a:t> </a:t>
            </a:r>
            <a:r>
              <a:rPr lang="ru-RU" dirty="0" err="1"/>
              <a:t>будиночків</a:t>
            </a:r>
            <a:r>
              <a:rPr lang="ru-RU" dirty="0"/>
              <a:t> до 5</a:t>
            </a:r>
            <a:r>
              <a:rPr lang="en-US" dirty="0"/>
              <a:t>Q (</a:t>
            </a:r>
            <a:r>
              <a:rPr lang="ru-RU" dirty="0"/>
              <a:t>англ. </a:t>
            </a:r>
            <a:r>
              <a:rPr lang="en-US" dirty="0"/>
              <a:t>quality - </a:t>
            </a:r>
            <a:r>
              <a:rPr lang="ru-RU" dirty="0" err="1"/>
              <a:t>якість</a:t>
            </a:r>
            <a:r>
              <a:rPr lang="ru-RU" dirty="0"/>
              <a:t>) і </a:t>
            </a:r>
            <a:r>
              <a:rPr lang="ru-RU" dirty="0" err="1"/>
              <a:t>ресторанів</a:t>
            </a:r>
            <a:r>
              <a:rPr lang="ru-RU" dirty="0"/>
              <a:t>, </a:t>
            </a:r>
            <a:r>
              <a:rPr lang="ru-RU" dirty="0" err="1"/>
              <a:t>від</a:t>
            </a:r>
            <a:r>
              <a:rPr lang="ru-RU" dirty="0"/>
              <a:t> 1 до 5 «розеток».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753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7504" y="764704"/>
            <a:ext cx="9036496" cy="568863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У </a:t>
            </a:r>
            <a:r>
              <a:rPr lang="ru-RU" dirty="0" err="1"/>
              <a:t>готелях</a:t>
            </a:r>
            <a:r>
              <a:rPr lang="ru-RU" dirty="0"/>
              <a:t> </a:t>
            </a:r>
            <a:r>
              <a:rPr lang="ru-RU" dirty="0" err="1"/>
              <a:t>Великобританії</a:t>
            </a:r>
            <a:r>
              <a:rPr lang="ru-RU" dirty="0"/>
              <a:t>, а </a:t>
            </a:r>
            <a:r>
              <a:rPr lang="ru-RU" dirty="0" err="1"/>
              <a:t>точніше</a:t>
            </a:r>
            <a:r>
              <a:rPr lang="ru-RU" dirty="0"/>
              <a:t> в </a:t>
            </a:r>
            <a:r>
              <a:rPr lang="ru-RU" dirty="0" err="1"/>
              <a:t>готелях</a:t>
            </a:r>
            <a:r>
              <a:rPr lang="ru-RU" dirty="0"/>
              <a:t> </a:t>
            </a:r>
            <a:r>
              <a:rPr lang="ru-RU" dirty="0" err="1"/>
              <a:t>Англії</a:t>
            </a:r>
            <a:r>
              <a:rPr lang="ru-RU" dirty="0"/>
              <a:t>, </a:t>
            </a:r>
            <a:r>
              <a:rPr lang="ru-RU" dirty="0" err="1"/>
              <a:t>збереглася</a:t>
            </a:r>
            <a:r>
              <a:rPr lang="ru-RU" dirty="0"/>
              <a:t> і стара система </a:t>
            </a:r>
            <a:r>
              <a:rPr lang="ru-RU" dirty="0" err="1"/>
              <a:t>оцінки</a:t>
            </a:r>
            <a:r>
              <a:rPr lang="ru-RU" dirty="0"/>
              <a:t>, де </a:t>
            </a:r>
            <a:r>
              <a:rPr lang="ru-RU" dirty="0" err="1"/>
              <a:t>готелям</a:t>
            </a:r>
            <a:r>
              <a:rPr lang="ru-RU" dirty="0"/>
              <a:t> </a:t>
            </a:r>
            <a:r>
              <a:rPr lang="ru-RU" dirty="0" err="1"/>
              <a:t>привласнюються</a:t>
            </a:r>
            <a:r>
              <a:rPr lang="ru-RU" dirty="0"/>
              <a:t> не </a:t>
            </a:r>
            <a:r>
              <a:rPr lang="ru-RU" dirty="0" err="1"/>
              <a:t>зірки</a:t>
            </a:r>
            <a:r>
              <a:rPr lang="ru-RU" dirty="0"/>
              <a:t>, а </a:t>
            </a:r>
            <a:r>
              <a:rPr lang="ru-RU" dirty="0" err="1"/>
              <a:t>корони</a:t>
            </a:r>
            <a:r>
              <a:rPr lang="ru-RU" dirty="0"/>
              <a:t>.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готелів</a:t>
            </a:r>
            <a:r>
              <a:rPr lang="ru-RU" dirty="0"/>
              <a:t>, </a:t>
            </a:r>
            <a:r>
              <a:rPr lang="ru-RU" dirty="0" err="1"/>
              <a:t>яким</a:t>
            </a:r>
            <a:r>
              <a:rPr lang="ru-RU" dirty="0"/>
              <a:t> </a:t>
            </a:r>
            <a:r>
              <a:rPr lang="ru-RU" dirty="0" err="1"/>
              <a:t>привласнені</a:t>
            </a:r>
            <a:r>
              <a:rPr lang="ru-RU" dirty="0"/>
              <a:t> </a:t>
            </a:r>
            <a:r>
              <a:rPr lang="ru-RU" dirty="0" err="1"/>
              <a:t>корони</a:t>
            </a:r>
            <a:r>
              <a:rPr lang="ru-RU" dirty="0"/>
              <a:t>, </a:t>
            </a:r>
            <a:r>
              <a:rPr lang="ru-RU" dirty="0" err="1"/>
              <a:t>підтверджує</a:t>
            </a:r>
            <a:r>
              <a:rPr lang="ru-RU" dirty="0"/>
              <a:t> </a:t>
            </a:r>
            <a:r>
              <a:rPr lang="ru-RU" dirty="0" err="1"/>
              <a:t>Англійська</a:t>
            </a:r>
            <a:r>
              <a:rPr lang="ru-RU" dirty="0"/>
              <a:t> </a:t>
            </a:r>
            <a:r>
              <a:rPr lang="ru-RU" dirty="0" err="1"/>
              <a:t>Туристична</a:t>
            </a:r>
            <a:r>
              <a:rPr lang="ru-RU" dirty="0"/>
              <a:t> Рада (</a:t>
            </a:r>
            <a:r>
              <a:rPr lang="en-US" dirty="0"/>
              <a:t>English Tourist Board). </a:t>
            </a:r>
            <a:r>
              <a:rPr lang="ru-RU" dirty="0"/>
              <a:t>За </a:t>
            </a:r>
            <a:r>
              <a:rPr lang="ru-RU" dirty="0" err="1"/>
              <a:t>цією</a:t>
            </a:r>
            <a:r>
              <a:rPr lang="ru-RU" dirty="0"/>
              <a:t> системою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диференціюються</a:t>
            </a:r>
            <a:r>
              <a:rPr lang="ru-RU" dirty="0"/>
              <a:t> за 6 </a:t>
            </a:r>
            <a:r>
              <a:rPr lang="ru-RU" dirty="0" err="1"/>
              <a:t>критеріями</a:t>
            </a:r>
            <a:r>
              <a:rPr lang="ru-RU" dirty="0"/>
              <a:t>. </a:t>
            </a:r>
            <a:r>
              <a:rPr lang="ru-RU" dirty="0" err="1"/>
              <a:t>Найнижчий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статус «</a:t>
            </a:r>
            <a:r>
              <a:rPr lang="en-US" dirty="0"/>
              <a:t>listed» (</a:t>
            </a:r>
            <a:r>
              <a:rPr lang="ru-RU" dirty="0" err="1"/>
              <a:t>анг</a:t>
            </a:r>
            <a:r>
              <a:rPr lang="ru-RU" dirty="0"/>
              <a:t>. </a:t>
            </a:r>
            <a:r>
              <a:rPr lang="ru-RU" dirty="0" err="1"/>
              <a:t>занесені</a:t>
            </a:r>
            <a:r>
              <a:rPr lang="ru-RU" dirty="0"/>
              <a:t> до </a:t>
            </a:r>
            <a:r>
              <a:rPr lang="ru-RU" dirty="0" err="1"/>
              <a:t>реєстру</a:t>
            </a:r>
            <a:r>
              <a:rPr lang="ru-RU" dirty="0"/>
              <a:t>),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мінімум</a:t>
            </a:r>
            <a:r>
              <a:rPr lang="ru-RU" dirty="0"/>
              <a:t> </a:t>
            </a:r>
            <a:r>
              <a:rPr lang="ru-RU" dirty="0" err="1"/>
              <a:t>зручностей</a:t>
            </a:r>
            <a:r>
              <a:rPr lang="ru-RU" dirty="0"/>
              <a:t>, </a:t>
            </a:r>
            <a:r>
              <a:rPr lang="ru-RU" dirty="0" err="1"/>
              <a:t>проте</a:t>
            </a:r>
            <a:r>
              <a:rPr lang="ru-RU" dirty="0"/>
              <a:t> при </a:t>
            </a:r>
            <a:r>
              <a:rPr lang="ru-RU" dirty="0" err="1"/>
              <a:t>цьому</a:t>
            </a:r>
            <a:r>
              <a:rPr lang="ru-RU" dirty="0"/>
              <a:t> служить </a:t>
            </a:r>
            <a:r>
              <a:rPr lang="ru-RU" dirty="0" err="1"/>
              <a:t>свого</a:t>
            </a:r>
            <a:r>
              <a:rPr lang="ru-RU" dirty="0"/>
              <a:t> роду </a:t>
            </a:r>
            <a:r>
              <a:rPr lang="ru-RU" dirty="0" err="1"/>
              <a:t>гарантією</a:t>
            </a:r>
            <a:r>
              <a:rPr lang="ru-RU" dirty="0"/>
              <a:t> того,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готелі</a:t>
            </a:r>
            <a:r>
              <a:rPr lang="ru-RU" dirty="0"/>
              <a:t> </a:t>
            </a:r>
            <a:r>
              <a:rPr lang="ru-RU" dirty="0" err="1"/>
              <a:t>підтримуються</a:t>
            </a:r>
            <a:r>
              <a:rPr lang="ru-RU" dirty="0"/>
              <a:t> </a:t>
            </a:r>
            <a:r>
              <a:rPr lang="ru-RU" dirty="0" err="1"/>
              <a:t>стандарти</a:t>
            </a:r>
            <a:r>
              <a:rPr lang="ru-RU" dirty="0"/>
              <a:t> </a:t>
            </a:r>
            <a:r>
              <a:rPr lang="ru-RU" dirty="0" err="1"/>
              <a:t>чистоти</a:t>
            </a:r>
            <a:r>
              <a:rPr lang="ru-RU" dirty="0"/>
              <a:t>. </a:t>
            </a:r>
            <a:r>
              <a:rPr lang="ru-RU" dirty="0" err="1"/>
              <a:t>Після</a:t>
            </a:r>
            <a:r>
              <a:rPr lang="ru-RU" dirty="0"/>
              <a:t> «</a:t>
            </a:r>
            <a:r>
              <a:rPr lang="en-US" dirty="0"/>
              <a:t>listed» </a:t>
            </a:r>
            <a:r>
              <a:rPr lang="ru-RU" dirty="0" err="1"/>
              <a:t>готелі</a:t>
            </a:r>
            <a:r>
              <a:rPr lang="ru-RU" dirty="0"/>
              <a:t> </a:t>
            </a:r>
            <a:r>
              <a:rPr lang="ru-RU" dirty="0" err="1"/>
              <a:t>Великобританії</a:t>
            </a:r>
            <a:r>
              <a:rPr lang="ru-RU" dirty="0"/>
              <a:t> </a:t>
            </a:r>
            <a:r>
              <a:rPr lang="ru-RU" dirty="0" err="1"/>
              <a:t>диференціюються</a:t>
            </a:r>
            <a:r>
              <a:rPr lang="ru-RU" dirty="0"/>
              <a:t> за </a:t>
            </a:r>
            <a:r>
              <a:rPr lang="ru-RU" dirty="0" err="1"/>
              <a:t>звичним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принципом,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до </a:t>
            </a:r>
            <a:r>
              <a:rPr lang="ru-RU" dirty="0" err="1"/>
              <a:t>п'яти</a:t>
            </a:r>
            <a:r>
              <a:rPr lang="ru-RU" dirty="0"/>
              <a:t> корон. Для переходу на «</a:t>
            </a:r>
            <a:r>
              <a:rPr lang="ru-RU" dirty="0" err="1"/>
              <a:t>Зоряну</a:t>
            </a:r>
            <a:r>
              <a:rPr lang="ru-RU" dirty="0"/>
              <a:t>» систему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загального</a:t>
            </a:r>
            <a:r>
              <a:rPr lang="ru-RU" dirty="0"/>
              <a:t> числа корон </a:t>
            </a:r>
            <a:r>
              <a:rPr lang="ru-RU" dirty="0" err="1"/>
              <a:t>відняти</a:t>
            </a:r>
            <a:r>
              <a:rPr lang="ru-RU" dirty="0"/>
              <a:t> одну,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трьох</a:t>
            </a:r>
            <a:r>
              <a:rPr lang="ru-RU" dirty="0"/>
              <a:t> «корон» говорить про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«</a:t>
            </a:r>
            <a:r>
              <a:rPr lang="ru-RU" dirty="0" err="1"/>
              <a:t>зірок</a:t>
            </a:r>
            <a:r>
              <a:rPr lang="ru-RU" dirty="0"/>
              <a:t>» </a:t>
            </a:r>
          </a:p>
          <a:p>
            <a:r>
              <a:rPr lang="ru-RU" dirty="0" err="1"/>
              <a:t>Особливістю</a:t>
            </a:r>
            <a:r>
              <a:rPr lang="ru-RU" dirty="0"/>
              <a:t> рейтингу «корон» є «</a:t>
            </a:r>
            <a:r>
              <a:rPr lang="en-US" dirty="0" err="1"/>
              <a:t>ensuite</a:t>
            </a:r>
            <a:r>
              <a:rPr lang="en-US" dirty="0"/>
              <a:t>», </a:t>
            </a:r>
            <a:r>
              <a:rPr lang="ru-RU" dirty="0" err="1"/>
              <a:t>готельні</a:t>
            </a:r>
            <a:r>
              <a:rPr lang="ru-RU" dirty="0"/>
              <a:t> </a:t>
            </a:r>
            <a:r>
              <a:rPr lang="ru-RU" dirty="0" err="1"/>
              <a:t>номери</a:t>
            </a:r>
            <a:r>
              <a:rPr lang="ru-RU" dirty="0"/>
              <a:t>, де є </a:t>
            </a:r>
            <a:r>
              <a:rPr lang="ru-RU" dirty="0" err="1"/>
              <a:t>прямий</a:t>
            </a:r>
            <a:r>
              <a:rPr lang="ru-RU" dirty="0"/>
              <a:t> доступ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спальні</a:t>
            </a:r>
            <a:r>
              <a:rPr lang="ru-RU" dirty="0"/>
              <a:t> у ванну </a:t>
            </a:r>
            <a:r>
              <a:rPr lang="ru-RU" dirty="0" err="1"/>
              <a:t>кімнату</a:t>
            </a:r>
            <a:r>
              <a:rPr lang="ru-RU" dirty="0"/>
              <a:t>.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номери</a:t>
            </a:r>
            <a:r>
              <a:rPr lang="ru-RU" dirty="0"/>
              <a:t> </a:t>
            </a:r>
            <a:r>
              <a:rPr lang="ru-RU" dirty="0" err="1"/>
              <a:t>повинні</a:t>
            </a:r>
            <a:r>
              <a:rPr lang="ru-RU" dirty="0"/>
              <a:t> бути, як </a:t>
            </a:r>
            <a:r>
              <a:rPr lang="ru-RU" dirty="0" err="1"/>
              <a:t>мінімум</a:t>
            </a:r>
            <a:r>
              <a:rPr lang="ru-RU" dirty="0"/>
              <a:t>, в </a:t>
            </a:r>
            <a:r>
              <a:rPr lang="ru-RU" dirty="0" err="1"/>
              <a:t>третині</a:t>
            </a:r>
            <a:r>
              <a:rPr lang="ru-RU" dirty="0"/>
              <a:t> </a:t>
            </a:r>
            <a:r>
              <a:rPr lang="ru-RU" dirty="0" err="1"/>
              <a:t>номерів</a:t>
            </a:r>
            <a:r>
              <a:rPr lang="ru-RU" dirty="0"/>
              <a:t> </a:t>
            </a:r>
            <a:r>
              <a:rPr lang="ru-RU" dirty="0" err="1"/>
              <a:t>готелів</a:t>
            </a:r>
            <a:r>
              <a:rPr lang="ru-RU" dirty="0"/>
              <a:t> </a:t>
            </a:r>
            <a:r>
              <a:rPr lang="ru-RU" dirty="0" err="1"/>
              <a:t>Великобританії</a:t>
            </a:r>
            <a:r>
              <a:rPr lang="ru-RU" dirty="0"/>
              <a:t> </a:t>
            </a:r>
            <a:r>
              <a:rPr lang="ru-RU" dirty="0" err="1"/>
              <a:t>класу</a:t>
            </a:r>
            <a:r>
              <a:rPr lang="ru-RU" dirty="0"/>
              <a:t> «3 </a:t>
            </a:r>
            <a:r>
              <a:rPr lang="ru-RU" dirty="0" err="1"/>
              <a:t>корони</a:t>
            </a:r>
            <a:r>
              <a:rPr lang="ru-RU" dirty="0"/>
              <a:t>» і у </a:t>
            </a:r>
            <a:r>
              <a:rPr lang="ru-RU" dirty="0" err="1"/>
              <a:t>всіх</a:t>
            </a:r>
            <a:r>
              <a:rPr lang="ru-RU" dirty="0"/>
              <a:t> номерах </a:t>
            </a:r>
            <a:r>
              <a:rPr lang="ru-RU" dirty="0" err="1"/>
              <a:t>готелів</a:t>
            </a:r>
            <a:r>
              <a:rPr lang="ru-RU" dirty="0"/>
              <a:t> </a:t>
            </a:r>
            <a:r>
              <a:rPr lang="ru-RU" dirty="0" err="1"/>
              <a:t>класу</a:t>
            </a:r>
            <a:r>
              <a:rPr lang="ru-RU" dirty="0"/>
              <a:t> «5 корон». Рейтинг «корон» </a:t>
            </a:r>
            <a:r>
              <a:rPr lang="ru-RU" dirty="0" err="1"/>
              <a:t>використовується</a:t>
            </a:r>
            <a:r>
              <a:rPr lang="ru-RU" dirty="0"/>
              <a:t> як для великих </a:t>
            </a:r>
            <a:r>
              <a:rPr lang="ru-RU" dirty="0" err="1"/>
              <a:t>готелів</a:t>
            </a:r>
            <a:r>
              <a:rPr lang="ru-RU" dirty="0"/>
              <a:t> Лондона, Манчестера, </a:t>
            </a:r>
            <a:r>
              <a:rPr lang="ru-RU" dirty="0" err="1"/>
              <a:t>Ліверпуля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британських</a:t>
            </a:r>
            <a:r>
              <a:rPr lang="ru-RU" dirty="0"/>
              <a:t> </a:t>
            </a:r>
            <a:r>
              <a:rPr lang="ru-RU" dirty="0" err="1"/>
              <a:t>міст</a:t>
            </a:r>
            <a:r>
              <a:rPr lang="ru-RU" dirty="0"/>
              <a:t>, так і для невеликих </a:t>
            </a:r>
            <a:r>
              <a:rPr lang="ru-RU" dirty="0" err="1"/>
              <a:t>готелів</a:t>
            </a:r>
            <a:r>
              <a:rPr lang="ru-RU" dirty="0"/>
              <a:t> за типом «</a:t>
            </a:r>
            <a:r>
              <a:rPr lang="en-US" dirty="0"/>
              <a:t>Bed </a:t>
            </a:r>
            <a:r>
              <a:rPr lang="ru-RU" dirty="0"/>
              <a:t>а</a:t>
            </a:r>
            <a:r>
              <a:rPr lang="en-US" dirty="0" err="1"/>
              <a:t>nd</a:t>
            </a:r>
            <a:r>
              <a:rPr lang="en-US" dirty="0"/>
              <a:t> Breakfast». </a:t>
            </a:r>
            <a:endParaRPr lang="ru-RU" dirty="0"/>
          </a:p>
          <a:p>
            <a:r>
              <a:rPr lang="ru-RU" dirty="0" err="1"/>
              <a:t>Асоціація</a:t>
            </a:r>
            <a:r>
              <a:rPr lang="ru-RU" dirty="0"/>
              <a:t> </a:t>
            </a:r>
            <a:r>
              <a:rPr lang="ru-RU" dirty="0" err="1"/>
              <a:t>готелів</a:t>
            </a:r>
            <a:r>
              <a:rPr lang="ru-RU" dirty="0"/>
              <a:t> </a:t>
            </a:r>
            <a:r>
              <a:rPr lang="ru-RU" dirty="0" err="1"/>
              <a:t>Скандинавії</a:t>
            </a:r>
            <a:r>
              <a:rPr lang="ru-RU" dirty="0"/>
              <a:t> (</a:t>
            </a:r>
            <a:r>
              <a:rPr lang="ru-RU" dirty="0" err="1"/>
              <a:t>Данія</a:t>
            </a:r>
            <a:r>
              <a:rPr lang="ru-RU" dirty="0"/>
              <a:t>, </a:t>
            </a:r>
            <a:r>
              <a:rPr lang="ru-RU" dirty="0" err="1"/>
              <a:t>Швеція</a:t>
            </a:r>
            <a:r>
              <a:rPr lang="ru-RU" dirty="0"/>
              <a:t>, </a:t>
            </a:r>
            <a:r>
              <a:rPr lang="ru-RU" dirty="0" err="1"/>
              <a:t>Норвегія</a:t>
            </a:r>
            <a:r>
              <a:rPr lang="ru-RU" dirty="0"/>
              <a:t>) </a:t>
            </a:r>
            <a:r>
              <a:rPr lang="ru-RU" dirty="0" err="1"/>
              <a:t>має</a:t>
            </a:r>
            <a:r>
              <a:rPr lang="ru-RU" dirty="0"/>
              <a:t> свою </a:t>
            </a:r>
            <a:r>
              <a:rPr lang="ru-RU" dirty="0" err="1"/>
              <a:t>міжнаціональну</a:t>
            </a:r>
            <a:r>
              <a:rPr lang="ru-RU" dirty="0"/>
              <a:t> </a:t>
            </a:r>
            <a:r>
              <a:rPr lang="ru-RU" dirty="0" err="1"/>
              <a:t>класифікацію</a:t>
            </a:r>
            <a:r>
              <a:rPr lang="ru-RU" dirty="0"/>
              <a:t>. Вона </a:t>
            </a:r>
            <a:r>
              <a:rPr lang="ru-RU" dirty="0" err="1"/>
              <a:t>побудована</a:t>
            </a:r>
            <a:r>
              <a:rPr lang="ru-RU" dirty="0"/>
              <a:t> за принципом </a:t>
            </a:r>
            <a:r>
              <a:rPr lang="ru-RU" dirty="0" err="1"/>
              <a:t>французької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європейської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,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категорія</a:t>
            </a:r>
            <a:r>
              <a:rPr lang="ru-RU" dirty="0"/>
              <a:t> </a:t>
            </a:r>
            <a:r>
              <a:rPr lang="ru-RU" dirty="0" err="1"/>
              <a:t>готелів</a:t>
            </a:r>
            <a:r>
              <a:rPr lang="ru-RU" dirty="0"/>
              <a:t> </a:t>
            </a:r>
            <a:r>
              <a:rPr lang="ru-RU" dirty="0" err="1"/>
              <a:t>визначається</a:t>
            </a:r>
            <a:r>
              <a:rPr lang="ru-RU" dirty="0"/>
              <a:t> не </a:t>
            </a:r>
            <a:r>
              <a:rPr lang="ru-RU" dirty="0" err="1"/>
              <a:t>зірками</a:t>
            </a:r>
            <a:r>
              <a:rPr lang="ru-RU" dirty="0"/>
              <a:t>, а «</a:t>
            </a:r>
            <a:r>
              <a:rPr lang="ru-RU" dirty="0" err="1"/>
              <a:t>сонечками</a:t>
            </a:r>
            <a:r>
              <a:rPr lang="ru-RU" dirty="0"/>
              <a:t>». Знак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вигляд</a:t>
            </a:r>
            <a:r>
              <a:rPr lang="ru-RU" dirty="0"/>
              <a:t> половинки </a:t>
            </a:r>
            <a:r>
              <a:rPr lang="ru-RU" dirty="0" err="1"/>
              <a:t>сонця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сходить на </a:t>
            </a:r>
            <a:r>
              <a:rPr lang="ru-RU" dirty="0" err="1"/>
              <a:t>фоні</a:t>
            </a:r>
            <a:r>
              <a:rPr lang="ru-RU" dirty="0"/>
              <a:t> неба. </a:t>
            </a:r>
            <a:r>
              <a:rPr lang="ru-RU" dirty="0" err="1"/>
              <a:t>Категорію</a:t>
            </a:r>
            <a:r>
              <a:rPr lang="ru-RU" dirty="0"/>
              <a:t> </a:t>
            </a:r>
            <a:r>
              <a:rPr lang="ru-RU" dirty="0" err="1"/>
              <a:t>готелю</a:t>
            </a:r>
            <a:r>
              <a:rPr lang="ru-RU" dirty="0"/>
              <a:t> </a:t>
            </a:r>
            <a:r>
              <a:rPr lang="ru-RU" dirty="0" err="1"/>
              <a:t>визначають</a:t>
            </a:r>
            <a:r>
              <a:rPr lang="ru-RU" dirty="0"/>
              <a:t> </a:t>
            </a:r>
            <a:r>
              <a:rPr lang="ru-RU" dirty="0" err="1"/>
              <a:t>експерти</a:t>
            </a:r>
            <a:r>
              <a:rPr lang="ru-RU" dirty="0"/>
              <a:t> </a:t>
            </a:r>
            <a:r>
              <a:rPr lang="ru-RU" dirty="0" err="1"/>
              <a:t>Асоціації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939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 err="1"/>
              <a:t>Особливості</a:t>
            </a:r>
            <a:r>
              <a:rPr lang="ru-RU" sz="2800" dirty="0"/>
              <a:t> </a:t>
            </a:r>
            <a:r>
              <a:rPr lang="ru-RU" sz="2800" dirty="0" err="1"/>
              <a:t>функціонування</a:t>
            </a:r>
            <a:r>
              <a:rPr lang="ru-RU" sz="2800" dirty="0"/>
              <a:t> та </a:t>
            </a:r>
            <a:r>
              <a:rPr lang="ru-RU" sz="2800" dirty="0" err="1"/>
              <a:t>розвиток</a:t>
            </a:r>
            <a:r>
              <a:rPr lang="ru-RU" sz="2800" dirty="0"/>
              <a:t> </a:t>
            </a:r>
            <a:r>
              <a:rPr lang="ru-RU" sz="2800" dirty="0" err="1"/>
              <a:t>міжнародних</a:t>
            </a:r>
            <a:r>
              <a:rPr lang="ru-RU" sz="2800" dirty="0"/>
              <a:t> </a:t>
            </a:r>
            <a:r>
              <a:rPr lang="ru-RU" sz="2800" dirty="0" err="1"/>
              <a:t>готельних</a:t>
            </a:r>
            <a:r>
              <a:rPr lang="ru-RU" sz="2800" dirty="0"/>
              <a:t> мереж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Поглиблення</a:t>
            </a:r>
            <a:r>
              <a:rPr lang="ru-RU" dirty="0"/>
              <a:t> </a:t>
            </a:r>
            <a:r>
              <a:rPr lang="ru-RU" dirty="0" err="1"/>
              <a:t>спеціалізації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 </a:t>
            </a:r>
            <a:r>
              <a:rPr lang="ru-RU" dirty="0" err="1"/>
              <a:t>гостинності</a:t>
            </a:r>
            <a:r>
              <a:rPr lang="ru-RU" dirty="0"/>
              <a:t> </a:t>
            </a:r>
            <a:r>
              <a:rPr lang="ru-RU" dirty="0" err="1"/>
              <a:t>пов'язане</a:t>
            </a:r>
            <a:r>
              <a:rPr lang="ru-RU" dirty="0"/>
              <a:t> з </a:t>
            </a:r>
            <a:r>
              <a:rPr lang="ru-RU" dirty="0" err="1"/>
              <a:t>утворенням</a:t>
            </a:r>
            <a:r>
              <a:rPr lang="ru-RU" dirty="0"/>
              <a:t>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готельних</a:t>
            </a:r>
            <a:r>
              <a:rPr lang="ru-RU" dirty="0"/>
              <a:t> мереж,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відіграють</a:t>
            </a:r>
            <a:r>
              <a:rPr lang="ru-RU" dirty="0"/>
              <a:t> </a:t>
            </a:r>
            <a:r>
              <a:rPr lang="ru-RU" dirty="0" err="1"/>
              <a:t>величезну</a:t>
            </a:r>
            <a:r>
              <a:rPr lang="ru-RU" dirty="0"/>
              <a:t> роль у </a:t>
            </a:r>
            <a:r>
              <a:rPr lang="ru-RU" dirty="0" err="1"/>
              <a:t>розробці</a:t>
            </a:r>
            <a:r>
              <a:rPr lang="ru-RU" dirty="0"/>
              <a:t> і </a:t>
            </a:r>
            <a:r>
              <a:rPr lang="ru-RU" dirty="0" err="1"/>
              <a:t>просуванні</a:t>
            </a:r>
            <a:r>
              <a:rPr lang="ru-RU" dirty="0"/>
              <a:t> </a:t>
            </a:r>
            <a:r>
              <a:rPr lang="ru-RU" dirty="0" err="1"/>
              <a:t>високих</a:t>
            </a:r>
            <a:r>
              <a:rPr lang="ru-RU" dirty="0"/>
              <a:t> </a:t>
            </a:r>
            <a:r>
              <a:rPr lang="ru-RU" dirty="0" err="1"/>
              <a:t>стандартів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. </a:t>
            </a:r>
            <a:r>
              <a:rPr lang="ru-RU" dirty="0" err="1"/>
              <a:t>Готельний</a:t>
            </a:r>
            <a:r>
              <a:rPr lang="ru-RU" dirty="0"/>
              <a:t> </a:t>
            </a:r>
            <a:r>
              <a:rPr lang="ru-RU" dirty="0" err="1"/>
              <a:t>ланцюг</a:t>
            </a:r>
            <a:r>
              <a:rPr lang="ru-RU" dirty="0"/>
              <a:t>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об'єднання</a:t>
            </a:r>
            <a:r>
              <a:rPr lang="ru-RU" dirty="0"/>
              <a:t> </a:t>
            </a:r>
            <a:r>
              <a:rPr lang="ru-RU" dirty="0" err="1"/>
              <a:t>кількох</a:t>
            </a:r>
            <a:r>
              <a:rPr lang="ru-RU" dirty="0"/>
              <a:t> </a:t>
            </a:r>
            <a:r>
              <a:rPr lang="ru-RU" dirty="0" err="1"/>
              <a:t>готельних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 у </a:t>
            </a:r>
            <a:r>
              <a:rPr lang="ru-RU" dirty="0" err="1"/>
              <a:t>колективний</a:t>
            </a:r>
            <a:r>
              <a:rPr lang="ru-RU" dirty="0"/>
              <a:t> </a:t>
            </a:r>
            <a:r>
              <a:rPr lang="ru-RU" dirty="0" err="1"/>
              <a:t>бізнес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проводиться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єдиним</a:t>
            </a:r>
            <a:r>
              <a:rPr lang="ru-RU" dirty="0"/>
              <a:t> </a:t>
            </a:r>
            <a:r>
              <a:rPr lang="ru-RU" dirty="0" err="1"/>
              <a:t>керівництвом</a:t>
            </a:r>
            <a:r>
              <a:rPr lang="ru-RU" dirty="0"/>
              <a:t>, у межах </a:t>
            </a:r>
            <a:r>
              <a:rPr lang="ru-RU" dirty="0" err="1"/>
              <a:t>єдиної</a:t>
            </a:r>
            <a:r>
              <a:rPr lang="ru-RU" dirty="0"/>
              <a:t> </a:t>
            </a:r>
            <a:r>
              <a:rPr lang="ru-RU" dirty="0" err="1"/>
              <a:t>концепції</a:t>
            </a:r>
            <a:r>
              <a:rPr lang="ru-RU" dirty="0"/>
              <a:t> </a:t>
            </a:r>
            <a:r>
              <a:rPr lang="ru-RU" dirty="0" err="1"/>
              <a:t>просування</a:t>
            </a:r>
            <a:r>
              <a:rPr lang="ru-RU" dirty="0"/>
              <a:t> продукту і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спільною</a:t>
            </a:r>
            <a:r>
              <a:rPr lang="ru-RU" dirty="0"/>
              <a:t> торговою маркою. </a:t>
            </a:r>
            <a:r>
              <a:rPr lang="ru-RU" dirty="0" err="1"/>
              <a:t>Готелі</a:t>
            </a:r>
            <a:r>
              <a:rPr lang="ru-RU" dirty="0"/>
              <a:t> в </a:t>
            </a:r>
            <a:r>
              <a:rPr lang="ru-RU" dirty="0" err="1"/>
              <a:t>ланцюгах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бути </a:t>
            </a:r>
            <a:r>
              <a:rPr lang="ru-RU" dirty="0" err="1"/>
              <a:t>об'єднані</a:t>
            </a:r>
            <a:r>
              <a:rPr lang="ru-RU" dirty="0"/>
              <a:t>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будівництва</a:t>
            </a:r>
            <a:r>
              <a:rPr lang="ru-RU" dirty="0"/>
              <a:t> та </a:t>
            </a:r>
            <a:r>
              <a:rPr lang="ru-RU" dirty="0" err="1"/>
              <a:t>купівлі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 </a:t>
            </a:r>
            <a:r>
              <a:rPr lang="ru-RU" dirty="0" err="1"/>
              <a:t>готельною</a:t>
            </a:r>
            <a:r>
              <a:rPr lang="ru-RU" dirty="0"/>
              <a:t> </a:t>
            </a:r>
            <a:r>
              <a:rPr lang="ru-RU" dirty="0" err="1"/>
              <a:t>компанією</a:t>
            </a:r>
            <a:r>
              <a:rPr lang="ru-RU" dirty="0"/>
              <a:t>; </a:t>
            </a:r>
            <a:r>
              <a:rPr lang="ru-RU" dirty="0" err="1"/>
              <a:t>укладення</a:t>
            </a:r>
            <a:r>
              <a:rPr lang="ru-RU" dirty="0"/>
              <a:t> з </a:t>
            </a:r>
            <a:r>
              <a:rPr lang="ru-RU" dirty="0" err="1"/>
              <a:t>відомою</a:t>
            </a:r>
            <a:r>
              <a:rPr lang="ru-RU" dirty="0"/>
              <a:t> </a:t>
            </a:r>
            <a:r>
              <a:rPr lang="ru-RU" dirty="0" err="1"/>
              <a:t>готельною</a:t>
            </a:r>
            <a:r>
              <a:rPr lang="ru-RU" dirty="0"/>
              <a:t> </a:t>
            </a:r>
            <a:r>
              <a:rPr lang="ru-RU" dirty="0" err="1"/>
              <a:t>компанією-франчайзером</a:t>
            </a:r>
            <a:r>
              <a:rPr lang="ru-RU" dirty="0"/>
              <a:t> угоди франчайзингу; </a:t>
            </a:r>
            <a:r>
              <a:rPr lang="ru-RU" dirty="0" err="1"/>
              <a:t>підписання</a:t>
            </a:r>
            <a:r>
              <a:rPr lang="ru-RU" dirty="0"/>
              <a:t> контракту на </a:t>
            </a:r>
            <a:r>
              <a:rPr lang="ru-RU" dirty="0" err="1"/>
              <a:t>управління</a:t>
            </a:r>
            <a:r>
              <a:rPr lang="ru-RU" dirty="0"/>
              <a:t>. У </a:t>
            </a:r>
            <a:r>
              <a:rPr lang="ru-RU" dirty="0" err="1"/>
              <a:t>зв</a:t>
            </a:r>
            <a:r>
              <a:rPr lang="ru-RU" dirty="0"/>
              <a:t>' </a:t>
            </a:r>
            <a:r>
              <a:rPr lang="ru-RU" dirty="0" err="1"/>
              <a:t>язку</a:t>
            </a:r>
            <a:r>
              <a:rPr lang="ru-RU" dirty="0"/>
              <a:t> з </a:t>
            </a:r>
            <a:r>
              <a:rPr lang="ru-RU" dirty="0" err="1"/>
              <a:t>цим</a:t>
            </a:r>
            <a:r>
              <a:rPr lang="ru-RU" dirty="0"/>
              <a:t> у </a:t>
            </a:r>
            <a:r>
              <a:rPr lang="ru-RU" dirty="0" err="1"/>
              <a:t>складі</a:t>
            </a:r>
            <a:r>
              <a:rPr lang="ru-RU" dirty="0"/>
              <a:t> </a:t>
            </a:r>
            <a:r>
              <a:rPr lang="ru-RU" dirty="0" err="1"/>
              <a:t>ланцюга</a:t>
            </a:r>
            <a:r>
              <a:rPr lang="ru-RU" dirty="0"/>
              <a:t>, </a:t>
            </a:r>
            <a:r>
              <a:rPr lang="ru-RU" dirty="0" err="1"/>
              <a:t>крім</a:t>
            </a:r>
            <a:r>
              <a:rPr lang="ru-RU" dirty="0"/>
              <a:t> </a:t>
            </a:r>
            <a:r>
              <a:rPr lang="ru-RU" dirty="0" err="1"/>
              <a:t>повноправних</a:t>
            </a:r>
            <a:r>
              <a:rPr lang="ru-RU" dirty="0"/>
              <a:t> </a:t>
            </a:r>
            <a:r>
              <a:rPr lang="ru-RU" dirty="0" err="1"/>
              <a:t>членів</a:t>
            </a:r>
            <a:r>
              <a:rPr lang="ru-RU" dirty="0"/>
              <a:t>, є </a:t>
            </a:r>
            <a:r>
              <a:rPr lang="ru-RU" dirty="0" err="1"/>
              <a:t>асоційовані</a:t>
            </a:r>
            <a:r>
              <a:rPr lang="ru-RU" dirty="0"/>
              <a:t> члени,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беруть</a:t>
            </a:r>
            <a:r>
              <a:rPr lang="ru-RU" dirty="0"/>
              <a:t> участь у </a:t>
            </a:r>
            <a:r>
              <a:rPr lang="ru-RU" dirty="0" err="1"/>
              <a:t>бізнесі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угоди франчайзингу. В таких </a:t>
            </a:r>
            <a:r>
              <a:rPr lang="ru-RU" dirty="0" err="1"/>
              <a:t>випадках</a:t>
            </a:r>
            <a:r>
              <a:rPr lang="ru-RU" dirty="0"/>
              <a:t> </a:t>
            </a:r>
            <a:r>
              <a:rPr lang="ru-RU" dirty="0" err="1"/>
              <a:t>ланцюг</a:t>
            </a:r>
            <a:r>
              <a:rPr lang="ru-RU" dirty="0"/>
              <a:t> не </a:t>
            </a:r>
            <a:r>
              <a:rPr lang="ru-RU" dirty="0" err="1"/>
              <a:t>відповідає</a:t>
            </a:r>
            <a:r>
              <a:rPr lang="ru-RU" dirty="0"/>
              <a:t> за </a:t>
            </a:r>
            <a:r>
              <a:rPr lang="ru-RU" dirty="0" err="1"/>
              <a:t>втрати</a:t>
            </a:r>
            <a:r>
              <a:rPr lang="ru-RU" dirty="0"/>
              <a:t> за </a:t>
            </a:r>
            <a:r>
              <a:rPr lang="ru-RU" dirty="0" err="1"/>
              <a:t>франчайзинговими</a:t>
            </a:r>
            <a:r>
              <a:rPr lang="ru-RU" dirty="0"/>
              <a:t> </a:t>
            </a:r>
            <a:r>
              <a:rPr lang="ru-RU" dirty="0" err="1"/>
              <a:t>операціями</a:t>
            </a:r>
            <a:r>
              <a:rPr lang="ru-RU" dirty="0"/>
              <a:t> і не </a:t>
            </a:r>
            <a:r>
              <a:rPr lang="ru-RU" dirty="0" err="1"/>
              <a:t>має</a:t>
            </a:r>
            <a:r>
              <a:rPr lang="ru-RU" dirty="0"/>
              <a:t> права на </a:t>
            </a:r>
            <a:r>
              <a:rPr lang="ru-RU" dirty="0" err="1"/>
              <a:t>прибутки</a:t>
            </a:r>
            <a:r>
              <a:rPr lang="ru-RU" dirty="0"/>
              <a:t>, за </a:t>
            </a:r>
            <a:r>
              <a:rPr lang="ru-RU" dirty="0" err="1"/>
              <a:t>винятком</a:t>
            </a:r>
            <a:r>
              <a:rPr lang="ru-RU" dirty="0"/>
              <a:t> </a:t>
            </a:r>
            <a:r>
              <a:rPr lang="ru-RU" dirty="0" err="1"/>
              <a:t>суми</a:t>
            </a:r>
            <a:r>
              <a:rPr lang="ru-RU" dirty="0"/>
              <a:t> за </a:t>
            </a:r>
            <a:r>
              <a:rPr lang="ru-RU" dirty="0" err="1"/>
              <a:t>франчайзинговою</a:t>
            </a:r>
            <a:r>
              <a:rPr lang="ru-RU" dirty="0"/>
              <a:t> </a:t>
            </a:r>
            <a:r>
              <a:rPr lang="ru-RU" dirty="0" err="1"/>
              <a:t>угодою</a:t>
            </a:r>
            <a:r>
              <a:rPr lang="ru-RU" dirty="0"/>
              <a:t>, яка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належить</a:t>
            </a:r>
            <a:r>
              <a:rPr lang="ru-RU" dirty="0"/>
              <a:t>. </a:t>
            </a:r>
            <a:r>
              <a:rPr lang="ru-RU" dirty="0" err="1"/>
              <a:t>Значна</a:t>
            </a:r>
            <a:r>
              <a:rPr lang="ru-RU" dirty="0"/>
              <a:t>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 таких </a:t>
            </a:r>
            <a:r>
              <a:rPr lang="ru-RU" dirty="0" err="1"/>
              <a:t>славнозвісних</a:t>
            </a:r>
            <a:r>
              <a:rPr lang="ru-RU" dirty="0"/>
              <a:t> </a:t>
            </a:r>
            <a:r>
              <a:rPr lang="ru-RU" dirty="0" err="1"/>
              <a:t>ланцюгів</a:t>
            </a:r>
            <a:r>
              <a:rPr lang="ru-RU" dirty="0"/>
              <a:t>, як </a:t>
            </a:r>
            <a:r>
              <a:rPr lang="en-US" dirty="0"/>
              <a:t>Holiday Inn, Radisson Hotels, Ramada </a:t>
            </a:r>
            <a:r>
              <a:rPr lang="ru-RU" dirty="0"/>
              <a:t>та </a:t>
            </a:r>
            <a:r>
              <a:rPr lang="ru-RU" dirty="0" err="1"/>
              <a:t>ін</a:t>
            </a:r>
            <a:r>
              <a:rPr lang="ru-RU" dirty="0"/>
              <a:t>., входить до </a:t>
            </a:r>
            <a:r>
              <a:rPr lang="ru-RU" dirty="0" err="1"/>
              <a:t>їхнього</a:t>
            </a:r>
            <a:r>
              <a:rPr lang="ru-RU" dirty="0"/>
              <a:t> складу на </a:t>
            </a:r>
            <a:r>
              <a:rPr lang="ru-RU" dirty="0" err="1"/>
              <a:t>умовах</a:t>
            </a:r>
            <a:r>
              <a:rPr lang="ru-RU" dirty="0"/>
              <a:t> договору франчайзингу</a:t>
            </a:r>
          </a:p>
        </p:txBody>
      </p:sp>
    </p:spTree>
    <p:extLst>
      <p:ext uri="{BB962C8B-B14F-4D97-AF65-F5344CB8AC3E}">
        <p14:creationId xmlns:p14="http://schemas.microsoft.com/office/powerpoint/2010/main" val="346377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600200"/>
          </a:xfrm>
        </p:spPr>
        <p:txBody>
          <a:bodyPr/>
          <a:lstStyle/>
          <a:p>
            <a:r>
              <a:rPr lang="ru-RU" sz="2400" dirty="0" err="1"/>
              <a:t>Підходи</a:t>
            </a:r>
            <a:r>
              <a:rPr lang="ru-RU" sz="2400" dirty="0"/>
              <a:t> до </a:t>
            </a:r>
            <a:r>
              <a:rPr lang="ru-RU" sz="2400" dirty="0" err="1"/>
              <a:t>класифікації</a:t>
            </a:r>
            <a:r>
              <a:rPr lang="ru-RU" sz="2400" dirty="0"/>
              <a:t> та </a:t>
            </a:r>
            <a:r>
              <a:rPr lang="ru-RU" sz="2400" dirty="0" err="1"/>
              <a:t>типізація</a:t>
            </a:r>
            <a:r>
              <a:rPr lang="ru-RU" sz="2400" dirty="0"/>
              <a:t> </a:t>
            </a:r>
            <a:r>
              <a:rPr lang="ru-RU" sz="2400" dirty="0" err="1"/>
              <a:t>підприємств</a:t>
            </a:r>
            <a:r>
              <a:rPr lang="ru-RU" sz="2400" dirty="0"/>
              <a:t> </a:t>
            </a:r>
            <a:r>
              <a:rPr lang="ru-RU" sz="2400" dirty="0" err="1"/>
              <a:t>готельно</a:t>
            </a:r>
            <a:r>
              <a:rPr lang="ru-RU" sz="2400" dirty="0"/>
              <a:t>-ресторанного </a:t>
            </a:r>
            <a:r>
              <a:rPr lang="ru-RU" sz="2400" dirty="0" err="1"/>
              <a:t>господарства</a:t>
            </a:r>
            <a:r>
              <a:rPr lang="ru-RU" sz="2400" dirty="0"/>
              <a:t> в </a:t>
            </a:r>
            <a:r>
              <a:rPr lang="ru-RU" sz="2400" dirty="0" err="1"/>
              <a:t>країнах</a:t>
            </a:r>
            <a:r>
              <a:rPr lang="ru-RU" sz="2400" dirty="0"/>
              <a:t> </a:t>
            </a:r>
            <a:r>
              <a:rPr lang="ru-RU" sz="2400" dirty="0" err="1"/>
              <a:t>світу</a:t>
            </a:r>
            <a:r>
              <a:rPr lang="ru-RU" sz="2400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 err="1"/>
              <a:t>Класифікація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 </a:t>
            </a:r>
            <a:r>
              <a:rPr lang="ru-RU" dirty="0" err="1"/>
              <a:t>готельного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об'єднання</a:t>
            </a:r>
            <a:r>
              <a:rPr lang="ru-RU" dirty="0"/>
              <a:t> в один </a:t>
            </a:r>
            <a:r>
              <a:rPr lang="ru-RU" dirty="0" err="1"/>
              <a:t>клас</a:t>
            </a:r>
            <a:r>
              <a:rPr lang="ru-RU" dirty="0"/>
              <a:t>, </a:t>
            </a:r>
            <a:r>
              <a:rPr lang="ru-RU" dirty="0" err="1"/>
              <a:t>групу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комплекс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розміщення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їхніх</a:t>
            </a:r>
            <a:r>
              <a:rPr lang="ru-RU" dirty="0"/>
              <a:t> </a:t>
            </a:r>
            <a:r>
              <a:rPr lang="ru-RU" dirty="0" err="1"/>
              <a:t>подібних</a:t>
            </a:r>
            <a:r>
              <a:rPr lang="ru-RU" dirty="0"/>
              <a:t> характеристик,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вирішальне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для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комфортності</a:t>
            </a:r>
            <a:r>
              <a:rPr lang="ru-RU" dirty="0"/>
              <a:t> та </a:t>
            </a:r>
            <a:r>
              <a:rPr lang="ru-RU" dirty="0" err="1"/>
              <a:t>культури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 </a:t>
            </a:r>
            <a:r>
              <a:rPr lang="ru-RU" dirty="0" err="1"/>
              <a:t>туристів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/>
              <a:t>Для </a:t>
            </a:r>
            <a:r>
              <a:rPr lang="ru-RU" dirty="0" err="1"/>
              <a:t>підприємств</a:t>
            </a:r>
            <a:r>
              <a:rPr lang="ru-RU" dirty="0"/>
              <a:t> </a:t>
            </a:r>
            <a:r>
              <a:rPr lang="ru-RU" dirty="0" err="1"/>
              <a:t>готельного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 </a:t>
            </a:r>
            <a:r>
              <a:rPr lang="ru-RU" dirty="0" err="1"/>
              <a:t>класифікація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засіб</a:t>
            </a:r>
            <a:r>
              <a:rPr lang="ru-RU" dirty="0"/>
              <a:t> </a:t>
            </a:r>
            <a:r>
              <a:rPr lang="ru-RU" dirty="0" err="1"/>
              <a:t>надати</a:t>
            </a:r>
            <a:r>
              <a:rPr lang="ru-RU" dirty="0"/>
              <a:t> </a:t>
            </a:r>
            <a:r>
              <a:rPr lang="ru-RU" dirty="0" err="1"/>
              <a:t>необхідну</a:t>
            </a:r>
            <a:r>
              <a:rPr lang="ru-RU" dirty="0"/>
              <a:t> туристам </a:t>
            </a:r>
            <a:r>
              <a:rPr lang="ru-RU" dirty="0" err="1"/>
              <a:t>інформацію</a:t>
            </a:r>
            <a:r>
              <a:rPr lang="ru-RU" dirty="0"/>
              <a:t> про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сервісу</a:t>
            </a:r>
            <a:r>
              <a:rPr lang="ru-RU" dirty="0"/>
              <a:t>, </a:t>
            </a:r>
            <a:r>
              <a:rPr lang="ru-RU" dirty="0" err="1"/>
              <a:t>додаткові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, </a:t>
            </a:r>
            <a:r>
              <a:rPr lang="ru-RU" dirty="0" err="1"/>
              <a:t>інфраструктуру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</a:t>
            </a:r>
            <a:r>
              <a:rPr lang="ru-RU" dirty="0" err="1"/>
              <a:t>готельного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, з метою </a:t>
            </a:r>
            <a:r>
              <a:rPr lang="ru-RU" dirty="0" err="1"/>
              <a:t>допомоги</a:t>
            </a:r>
            <a:r>
              <a:rPr lang="ru-RU" dirty="0"/>
              <a:t> туристам та </a:t>
            </a:r>
            <a:r>
              <a:rPr lang="ru-RU" dirty="0" err="1"/>
              <a:t>демонстрації</a:t>
            </a:r>
            <a:r>
              <a:rPr lang="ru-RU" dirty="0"/>
              <a:t> </a:t>
            </a:r>
            <a:r>
              <a:rPr lang="ru-RU" dirty="0" err="1"/>
              <a:t>лояльності</a:t>
            </a:r>
            <a:r>
              <a:rPr lang="ru-RU" dirty="0"/>
              <a:t> до них. </a:t>
            </a:r>
          </a:p>
          <a:p>
            <a:pPr marL="0" indent="0">
              <a:buNone/>
            </a:pPr>
            <a:r>
              <a:rPr lang="ru-RU" dirty="0"/>
              <a:t>Для </a:t>
            </a:r>
            <a:r>
              <a:rPr lang="ru-RU" dirty="0" err="1"/>
              <a:t>туристів</a:t>
            </a:r>
            <a:r>
              <a:rPr lang="ru-RU" dirty="0"/>
              <a:t> </a:t>
            </a:r>
            <a:r>
              <a:rPr lang="ru-RU" dirty="0" err="1"/>
              <a:t>класифікація</a:t>
            </a:r>
            <a:r>
              <a:rPr lang="ru-RU" dirty="0"/>
              <a:t> </a:t>
            </a:r>
            <a:r>
              <a:rPr lang="ru-RU" dirty="0" err="1"/>
              <a:t>означає</a:t>
            </a:r>
            <a:r>
              <a:rPr lang="ru-RU" dirty="0"/>
              <a:t> </a:t>
            </a:r>
            <a:r>
              <a:rPr lang="ru-RU" dirty="0" err="1"/>
              <a:t>більшу</a:t>
            </a:r>
            <a:r>
              <a:rPr lang="ru-RU" dirty="0"/>
              <a:t> </a:t>
            </a:r>
            <a:r>
              <a:rPr lang="ru-RU" dirty="0" err="1"/>
              <a:t>прозорість</a:t>
            </a:r>
            <a:r>
              <a:rPr lang="ru-RU" dirty="0"/>
              <a:t>, </a:t>
            </a:r>
            <a:r>
              <a:rPr lang="ru-RU" dirty="0" err="1"/>
              <a:t>інформованість</a:t>
            </a:r>
            <a:r>
              <a:rPr lang="ru-RU" dirty="0"/>
              <a:t> і </a:t>
            </a:r>
            <a:r>
              <a:rPr lang="ru-RU" dirty="0" err="1"/>
              <a:t>більшу</a:t>
            </a:r>
            <a:r>
              <a:rPr lang="ru-RU" dirty="0"/>
              <a:t> </a:t>
            </a:r>
            <a:r>
              <a:rPr lang="ru-RU" dirty="0" err="1"/>
              <a:t>узгодженість</a:t>
            </a:r>
            <a:r>
              <a:rPr lang="ru-RU" dirty="0"/>
              <a:t> в </a:t>
            </a:r>
            <a:r>
              <a:rPr lang="ru-RU" dirty="0" err="1"/>
              <a:t>оцінці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 </a:t>
            </a:r>
            <a:r>
              <a:rPr lang="ru-RU" dirty="0" err="1"/>
              <a:t>готельного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, а </a:t>
            </a:r>
            <a:r>
              <a:rPr lang="ru-RU" dirty="0" err="1"/>
              <a:t>саме</a:t>
            </a:r>
            <a:r>
              <a:rPr lang="ru-RU" dirty="0"/>
              <a:t>: </a:t>
            </a:r>
          </a:p>
          <a:p>
            <a:r>
              <a:rPr lang="ru-RU" dirty="0" err="1"/>
              <a:t>категорія</a:t>
            </a:r>
            <a:r>
              <a:rPr lang="ru-RU" dirty="0"/>
              <a:t> </a:t>
            </a:r>
            <a:r>
              <a:rPr lang="ru-RU" dirty="0" err="1"/>
              <a:t>готелю</a:t>
            </a:r>
            <a:r>
              <a:rPr lang="ru-RU" dirty="0"/>
              <a:t> </a:t>
            </a:r>
            <a:r>
              <a:rPr lang="ru-RU" dirty="0" err="1"/>
              <a:t>допомагає</a:t>
            </a:r>
            <a:r>
              <a:rPr lang="ru-RU" dirty="0"/>
              <a:t> туристу </a:t>
            </a:r>
            <a:r>
              <a:rPr lang="ru-RU" dirty="0" err="1"/>
              <a:t>чітко</a:t>
            </a:r>
            <a:r>
              <a:rPr lang="ru-RU" dirty="0"/>
              <a:t> </a:t>
            </a:r>
            <a:r>
              <a:rPr lang="ru-RU" dirty="0" err="1"/>
              <a:t>співвіднести</a:t>
            </a:r>
            <a:r>
              <a:rPr lang="ru-RU" dirty="0"/>
              <a:t> </a:t>
            </a:r>
            <a:r>
              <a:rPr lang="ru-RU" dirty="0" err="1"/>
              <a:t>якість</a:t>
            </a:r>
            <a:r>
              <a:rPr lang="ru-RU" dirty="0"/>
              <a:t> та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надаються</a:t>
            </a:r>
            <a:r>
              <a:rPr lang="ru-RU" dirty="0"/>
              <a:t> , з </a:t>
            </a:r>
            <a:r>
              <a:rPr lang="ru-RU" dirty="0" err="1"/>
              <a:t>їхньою</a:t>
            </a:r>
            <a:r>
              <a:rPr lang="ru-RU" dirty="0"/>
              <a:t> </a:t>
            </a:r>
            <a:r>
              <a:rPr lang="ru-RU" dirty="0" err="1"/>
              <a:t>ціною</a:t>
            </a:r>
            <a:r>
              <a:rPr lang="ru-RU" dirty="0"/>
              <a:t> в </a:t>
            </a:r>
            <a:r>
              <a:rPr lang="ru-RU" dirty="0" err="1"/>
              <a:t>незнайомих</a:t>
            </a:r>
            <a:r>
              <a:rPr lang="ru-RU" dirty="0"/>
              <a:t> </a:t>
            </a:r>
            <a:r>
              <a:rPr lang="ru-RU" dirty="0" err="1"/>
              <a:t>туристичних</a:t>
            </a:r>
            <a:r>
              <a:rPr lang="ru-RU" dirty="0"/>
              <a:t> </a:t>
            </a:r>
            <a:r>
              <a:rPr lang="ru-RU" dirty="0" err="1"/>
              <a:t>об'єктах</a:t>
            </a:r>
            <a:r>
              <a:rPr lang="ru-RU" dirty="0"/>
              <a:t>, </a:t>
            </a:r>
            <a:r>
              <a:rPr lang="ru-RU" dirty="0" err="1"/>
              <a:t>країнах</a:t>
            </a:r>
            <a:r>
              <a:rPr lang="ru-RU" dirty="0"/>
              <a:t>; </a:t>
            </a:r>
          </a:p>
          <a:p>
            <a:r>
              <a:rPr lang="ru-RU" dirty="0"/>
              <a:t>на </a:t>
            </a:r>
            <a:r>
              <a:rPr lang="ru-RU" dirty="0" err="1"/>
              <a:t>національному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 </a:t>
            </a:r>
            <a:r>
              <a:rPr lang="ru-RU" dirty="0" err="1"/>
              <a:t>категорія</a:t>
            </a:r>
            <a:r>
              <a:rPr lang="ru-RU" dirty="0"/>
              <a:t> служить </a:t>
            </a:r>
            <a:r>
              <a:rPr lang="ru-RU" dirty="0" err="1"/>
              <a:t>тим</a:t>
            </a:r>
            <a:r>
              <a:rPr lang="ru-RU" dirty="0"/>
              <a:t> </a:t>
            </a:r>
            <a:r>
              <a:rPr lang="ru-RU" dirty="0" err="1"/>
              <a:t>критерієм</a:t>
            </a:r>
            <a:r>
              <a:rPr lang="ru-RU" dirty="0"/>
              <a:t>,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якого</a:t>
            </a:r>
            <a:r>
              <a:rPr lang="ru-RU" dirty="0"/>
              <a:t> держава </a:t>
            </a:r>
            <a:r>
              <a:rPr lang="ru-RU" dirty="0" err="1"/>
              <a:t>встановлює</a:t>
            </a:r>
            <a:r>
              <a:rPr lang="ru-RU" dirty="0"/>
              <a:t> </a:t>
            </a:r>
            <a:r>
              <a:rPr lang="ru-RU" dirty="0" err="1"/>
              <a:t>розмір</a:t>
            </a:r>
            <a:r>
              <a:rPr lang="ru-RU" dirty="0"/>
              <a:t> </a:t>
            </a:r>
            <a:r>
              <a:rPr lang="ru-RU" dirty="0" err="1"/>
              <a:t>податків</a:t>
            </a:r>
            <a:r>
              <a:rPr lang="ru-RU" dirty="0"/>
              <a:t>, </a:t>
            </a:r>
            <a:r>
              <a:rPr lang="ru-RU" dirty="0" err="1"/>
              <a:t>регулює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цін</a:t>
            </a:r>
            <a:r>
              <a:rPr lang="ru-RU" dirty="0"/>
              <a:t> і </a:t>
            </a:r>
            <a:r>
              <a:rPr lang="ru-RU" dirty="0" err="1"/>
              <a:t>визначає</a:t>
            </a:r>
            <a:r>
              <a:rPr lang="ru-RU" dirty="0"/>
              <a:t> </a:t>
            </a:r>
            <a:r>
              <a:rPr lang="ru-RU" dirty="0" err="1"/>
              <a:t>міру</a:t>
            </a:r>
            <a:r>
              <a:rPr lang="ru-RU" dirty="0"/>
              <a:t> </a:t>
            </a:r>
            <a:r>
              <a:rPr lang="ru-RU" dirty="0" err="1"/>
              <a:t>підтримки</a:t>
            </a:r>
            <a:r>
              <a:rPr lang="ru-RU" dirty="0"/>
              <a:t> тих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 </a:t>
            </a:r>
            <a:r>
              <a:rPr lang="ru-RU" dirty="0" err="1"/>
              <a:t>готельного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 шляхом </a:t>
            </a:r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пільг</a:t>
            </a:r>
            <a:r>
              <a:rPr lang="ru-RU" dirty="0"/>
              <a:t>, </a:t>
            </a:r>
            <a:r>
              <a:rPr lang="ru-RU" dirty="0" err="1"/>
              <a:t>субсидій</a:t>
            </a:r>
            <a:r>
              <a:rPr lang="ru-RU" dirty="0"/>
              <a:t>, </a:t>
            </a:r>
            <a:r>
              <a:rPr lang="ru-RU" dirty="0" err="1"/>
              <a:t>інвестицій</a:t>
            </a:r>
            <a:r>
              <a:rPr lang="ru-RU" dirty="0"/>
              <a:t>,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1776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49" t="32925" r="34490" b="11020"/>
          <a:stretch/>
        </p:blipFill>
        <p:spPr bwMode="auto">
          <a:xfrm>
            <a:off x="0" y="764704"/>
            <a:ext cx="9135927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34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0" y="332656"/>
            <a:ext cx="8964488" cy="6264696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З 1950-х </a:t>
            </a:r>
            <a:r>
              <a:rPr lang="ru-RU" dirty="0" err="1"/>
              <a:t>років</a:t>
            </a:r>
            <a:r>
              <a:rPr lang="ru-RU" dirty="0"/>
              <a:t> в </a:t>
            </a:r>
            <a:r>
              <a:rPr lang="ru-RU" dirty="0" err="1"/>
              <a:t>організаційній</a:t>
            </a:r>
            <a:r>
              <a:rPr lang="ru-RU" dirty="0"/>
              <a:t> </a:t>
            </a:r>
            <a:r>
              <a:rPr lang="ru-RU" dirty="0" err="1"/>
              <a:t>структурі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</a:t>
            </a:r>
            <a:r>
              <a:rPr lang="ru-RU" dirty="0" err="1"/>
              <a:t>готелями</a:t>
            </a:r>
            <a:r>
              <a:rPr lang="ru-RU" dirty="0"/>
              <a:t> у </a:t>
            </a:r>
            <a:r>
              <a:rPr lang="ru-RU" dirty="0" err="1"/>
              <a:t>світовій</a:t>
            </a:r>
            <a:r>
              <a:rPr lang="ru-RU" dirty="0"/>
              <a:t> </a:t>
            </a:r>
            <a:r>
              <a:rPr lang="ru-RU" dirty="0" err="1"/>
              <a:t>готельній</a:t>
            </a:r>
            <a:r>
              <a:rPr lang="ru-RU" dirty="0"/>
              <a:t> </a:t>
            </a:r>
            <a:r>
              <a:rPr lang="ru-RU" dirty="0" err="1"/>
              <a:t>індустрії</a:t>
            </a:r>
            <a:r>
              <a:rPr lang="ru-RU" dirty="0"/>
              <a:t> </a:t>
            </a:r>
            <a:r>
              <a:rPr lang="ru-RU" dirty="0" err="1"/>
              <a:t>сформувалися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готельної</a:t>
            </a:r>
            <a:r>
              <a:rPr lang="ru-RU" dirty="0"/>
              <a:t> </a:t>
            </a:r>
            <a:r>
              <a:rPr lang="ru-RU" dirty="0" err="1"/>
              <a:t>справи</a:t>
            </a:r>
            <a:r>
              <a:rPr lang="ru-RU" dirty="0"/>
              <a:t>. </a:t>
            </a:r>
          </a:p>
          <a:p>
            <a:r>
              <a:rPr lang="ru-RU" b="1" i="1" dirty="0"/>
              <a:t>Перша модель </a:t>
            </a:r>
            <a:r>
              <a:rPr lang="ru-RU" dirty="0"/>
              <a:t>- модель </a:t>
            </a:r>
            <a:r>
              <a:rPr lang="ru-RU" dirty="0" err="1"/>
              <a:t>Рітца</a:t>
            </a:r>
            <a:r>
              <a:rPr lang="ru-RU" dirty="0"/>
              <a:t>, </a:t>
            </a:r>
            <a:r>
              <a:rPr lang="ru-RU" dirty="0" err="1"/>
              <a:t>пов'язана</a:t>
            </a:r>
            <a:r>
              <a:rPr lang="ru-RU" dirty="0"/>
              <a:t> з </a:t>
            </a:r>
            <a:r>
              <a:rPr lang="ru-RU" dirty="0" err="1"/>
              <a:t>іменем</a:t>
            </a:r>
            <a:r>
              <a:rPr lang="ru-RU" dirty="0"/>
              <a:t> </a:t>
            </a:r>
            <a:r>
              <a:rPr lang="ru-RU" dirty="0" err="1"/>
              <a:t>швейцарського</a:t>
            </a:r>
            <a:r>
              <a:rPr lang="ru-RU" dirty="0"/>
              <a:t> </a:t>
            </a:r>
            <a:r>
              <a:rPr lang="ru-RU" dirty="0" err="1"/>
              <a:t>підприємця</a:t>
            </a:r>
            <a:r>
              <a:rPr lang="ru-RU" dirty="0"/>
              <a:t> Цезаря </a:t>
            </a:r>
            <a:r>
              <a:rPr lang="ru-RU" dirty="0" err="1"/>
              <a:t>Рітца</a:t>
            </a:r>
            <a:r>
              <a:rPr lang="ru-RU" dirty="0"/>
              <a:t>. </a:t>
            </a:r>
            <a:r>
              <a:rPr lang="ru-RU" dirty="0" err="1"/>
              <a:t>Основна</a:t>
            </a:r>
            <a:r>
              <a:rPr lang="ru-RU" dirty="0"/>
              <a:t> ставка в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престижних</a:t>
            </a:r>
            <a:r>
              <a:rPr lang="ru-RU" dirty="0"/>
              <a:t> </a:t>
            </a:r>
            <a:r>
              <a:rPr lang="ru-RU" dirty="0" err="1"/>
              <a:t>готелях</a:t>
            </a:r>
            <a:r>
              <a:rPr lang="ru-RU" dirty="0"/>
              <a:t> </a:t>
            </a:r>
            <a:r>
              <a:rPr lang="ru-RU" dirty="0" err="1"/>
              <a:t>робиться</a:t>
            </a:r>
            <a:r>
              <a:rPr lang="ru-RU" dirty="0"/>
              <a:t> на </a:t>
            </a:r>
            <a:r>
              <a:rPr lang="ru-RU" dirty="0" err="1"/>
              <a:t>європейські</a:t>
            </a:r>
            <a:r>
              <a:rPr lang="ru-RU" dirty="0"/>
              <a:t> </a:t>
            </a:r>
            <a:r>
              <a:rPr lang="ru-RU" dirty="0" err="1"/>
              <a:t>традиції</a:t>
            </a:r>
            <a:r>
              <a:rPr lang="ru-RU" dirty="0"/>
              <a:t> </a:t>
            </a:r>
            <a:r>
              <a:rPr lang="ru-RU" dirty="0" err="1"/>
              <a:t>вишуканості</a:t>
            </a:r>
            <a:r>
              <a:rPr lang="ru-RU" dirty="0"/>
              <a:t> та аристократизму. </a:t>
            </a:r>
            <a:r>
              <a:rPr lang="ru-RU" dirty="0" err="1"/>
              <a:t>Нині</a:t>
            </a:r>
            <a:r>
              <a:rPr lang="ru-RU" dirty="0"/>
              <a:t> </a:t>
            </a:r>
            <a:r>
              <a:rPr lang="ru-RU" dirty="0" err="1"/>
              <a:t>ця</a:t>
            </a:r>
            <a:r>
              <a:rPr lang="ru-RU" dirty="0"/>
              <a:t> модель </a:t>
            </a:r>
            <a:r>
              <a:rPr lang="ru-RU" dirty="0" err="1"/>
              <a:t>зазнала</a:t>
            </a:r>
            <a:r>
              <a:rPr lang="ru-RU" dirty="0"/>
              <a:t> </a:t>
            </a:r>
            <a:r>
              <a:rPr lang="ru-RU" dirty="0" err="1"/>
              <a:t>кризи</a:t>
            </a:r>
            <a:r>
              <a:rPr lang="ru-RU" dirty="0"/>
              <a:t>. </a:t>
            </a:r>
          </a:p>
          <a:p>
            <a:r>
              <a:rPr lang="ru-RU" b="1" i="1" dirty="0"/>
              <a:t>Друга модель </a:t>
            </a:r>
            <a:r>
              <a:rPr lang="ru-RU" dirty="0" err="1"/>
              <a:t>пов'язана</a:t>
            </a:r>
            <a:r>
              <a:rPr lang="ru-RU" dirty="0"/>
              <a:t> з </a:t>
            </a:r>
            <a:r>
              <a:rPr lang="ru-RU" dirty="0" err="1"/>
              <a:t>іменем</a:t>
            </a:r>
            <a:r>
              <a:rPr lang="ru-RU" dirty="0"/>
              <a:t> </a:t>
            </a:r>
            <a:r>
              <a:rPr lang="ru-RU" dirty="0" err="1"/>
              <a:t>американця</a:t>
            </a:r>
            <a:r>
              <a:rPr lang="ru-RU" dirty="0"/>
              <a:t> </a:t>
            </a:r>
            <a:r>
              <a:rPr lang="ru-RU" dirty="0" err="1"/>
              <a:t>Кемонса</a:t>
            </a:r>
            <a:r>
              <a:rPr lang="ru-RU" dirty="0"/>
              <a:t> </a:t>
            </a:r>
            <a:r>
              <a:rPr lang="ru-RU" dirty="0" err="1"/>
              <a:t>Вілсона</a:t>
            </a:r>
            <a:r>
              <a:rPr lang="ru-RU" dirty="0"/>
              <a:t> (</a:t>
            </a:r>
            <a:r>
              <a:rPr lang="ru-RU" dirty="0" err="1"/>
              <a:t>готельний</a:t>
            </a:r>
            <a:r>
              <a:rPr lang="ru-RU" dirty="0"/>
              <a:t> </a:t>
            </a:r>
            <a:r>
              <a:rPr lang="ru-RU" dirty="0" err="1"/>
              <a:t>ланцюг</a:t>
            </a:r>
            <a:r>
              <a:rPr lang="ru-RU" dirty="0"/>
              <a:t> </a:t>
            </a:r>
            <a:r>
              <a:rPr lang="en-US" dirty="0"/>
              <a:t>Holiday Inn). </a:t>
            </a:r>
            <a:r>
              <a:rPr lang="ru-RU" dirty="0"/>
              <a:t>Вона </a:t>
            </a:r>
            <a:r>
              <a:rPr lang="ru-RU" dirty="0" err="1"/>
              <a:t>вирізняється</a:t>
            </a:r>
            <a:r>
              <a:rPr lang="ru-RU" dirty="0"/>
              <a:t> </a:t>
            </a:r>
            <a:r>
              <a:rPr lang="ru-RU" dirty="0" err="1"/>
              <a:t>значною</a:t>
            </a:r>
            <a:r>
              <a:rPr lang="ru-RU" dirty="0"/>
              <a:t> </a:t>
            </a:r>
            <a:r>
              <a:rPr lang="ru-RU" dirty="0" err="1"/>
              <a:t>гнучкістю</a:t>
            </a:r>
            <a:r>
              <a:rPr lang="ru-RU" dirty="0"/>
              <a:t> при </a:t>
            </a:r>
            <a:r>
              <a:rPr lang="ru-RU" dirty="0" err="1"/>
              <a:t>задоволенні</a:t>
            </a:r>
            <a:r>
              <a:rPr lang="ru-RU" dirty="0"/>
              <a:t> потреб </a:t>
            </a:r>
            <a:r>
              <a:rPr lang="ru-RU" dirty="0" err="1"/>
              <a:t>клієнтів</a:t>
            </a:r>
            <a:r>
              <a:rPr lang="ru-RU" dirty="0"/>
              <a:t> у </a:t>
            </a:r>
            <a:r>
              <a:rPr lang="ru-RU" dirty="0" err="1"/>
              <a:t>поєднанні</a:t>
            </a:r>
            <a:r>
              <a:rPr lang="ru-RU" dirty="0"/>
              <a:t> з </a:t>
            </a:r>
            <a:r>
              <a:rPr lang="ru-RU" dirty="0" err="1"/>
              <a:t>дотриманням</a:t>
            </a:r>
            <a:r>
              <a:rPr lang="ru-RU" dirty="0"/>
              <a:t> </a:t>
            </a:r>
            <a:r>
              <a:rPr lang="ru-RU" dirty="0" err="1"/>
              <a:t>високих</a:t>
            </a:r>
            <a:r>
              <a:rPr lang="ru-RU" dirty="0"/>
              <a:t> </a:t>
            </a:r>
            <a:r>
              <a:rPr lang="ru-RU" dirty="0" err="1"/>
              <a:t>стандартів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. </a:t>
            </a:r>
            <a:r>
              <a:rPr lang="ru-RU" dirty="0" err="1"/>
              <a:t>Основні</a:t>
            </a:r>
            <a:r>
              <a:rPr lang="ru-RU" dirty="0"/>
              <a:t> </a:t>
            </a:r>
            <a:r>
              <a:rPr lang="ru-RU" dirty="0" err="1"/>
              <a:t>вимоги</a:t>
            </a:r>
            <a:r>
              <a:rPr lang="ru-RU" dirty="0"/>
              <a:t> в </a:t>
            </a:r>
            <a:r>
              <a:rPr lang="ru-RU" dirty="0" err="1"/>
              <a:t>готельних</a:t>
            </a:r>
            <a:r>
              <a:rPr lang="ru-RU" dirty="0"/>
              <a:t> </a:t>
            </a:r>
            <a:r>
              <a:rPr lang="ru-RU" dirty="0" err="1"/>
              <a:t>ланцюгах</a:t>
            </a:r>
            <a:r>
              <a:rPr lang="ru-RU" dirty="0"/>
              <a:t>, </a:t>
            </a:r>
            <a:r>
              <a:rPr lang="ru-RU" dirty="0" err="1"/>
              <a:t>організованих</a:t>
            </a:r>
            <a:r>
              <a:rPr lang="ru-RU" dirty="0"/>
              <a:t> за </a:t>
            </a:r>
            <a:r>
              <a:rPr lang="ru-RU" dirty="0" err="1"/>
              <a:t>цією</a:t>
            </a:r>
            <a:r>
              <a:rPr lang="ru-RU" dirty="0"/>
              <a:t> </a:t>
            </a:r>
            <a:r>
              <a:rPr lang="ru-RU" dirty="0" err="1"/>
              <a:t>моделлю</a:t>
            </a:r>
            <a:r>
              <a:rPr lang="ru-RU" dirty="0"/>
              <a:t>, </a:t>
            </a:r>
            <a:r>
              <a:rPr lang="ru-RU" dirty="0" err="1"/>
              <a:t>зводяться</a:t>
            </a:r>
            <a:r>
              <a:rPr lang="ru-RU" dirty="0"/>
              <a:t> до таких </a:t>
            </a:r>
            <a:r>
              <a:rPr lang="ru-RU" dirty="0" err="1"/>
              <a:t>моментів</a:t>
            </a:r>
            <a:r>
              <a:rPr lang="ru-RU" dirty="0"/>
              <a:t>: </a:t>
            </a:r>
            <a:r>
              <a:rPr lang="ru-RU" dirty="0" err="1"/>
              <a:t>єдність</a:t>
            </a:r>
            <a:r>
              <a:rPr lang="ru-RU" dirty="0"/>
              <a:t> стилю (</a:t>
            </a:r>
            <a:r>
              <a:rPr lang="ru-RU" dirty="0" err="1"/>
              <a:t>архітектура</a:t>
            </a:r>
            <a:r>
              <a:rPr lang="ru-RU" dirty="0"/>
              <a:t>, </a:t>
            </a:r>
            <a:r>
              <a:rPr lang="ru-RU" dirty="0" err="1"/>
              <a:t>інтер'єр</a:t>
            </a:r>
            <a:r>
              <a:rPr lang="ru-RU" dirty="0"/>
              <a:t>); </a:t>
            </a:r>
            <a:r>
              <a:rPr lang="ru-RU" dirty="0" err="1"/>
              <a:t>єдність</a:t>
            </a:r>
            <a:r>
              <a:rPr lang="ru-RU" dirty="0"/>
              <a:t> </a:t>
            </a:r>
            <a:r>
              <a:rPr lang="ru-RU" dirty="0" err="1"/>
              <a:t>позначень</a:t>
            </a:r>
            <a:r>
              <a:rPr lang="ru-RU" dirty="0"/>
              <a:t> і </a:t>
            </a:r>
            <a:r>
              <a:rPr lang="ru-RU" dirty="0" err="1"/>
              <a:t>зовнішньої</a:t>
            </a:r>
            <a:r>
              <a:rPr lang="ru-RU" dirty="0"/>
              <a:t> </a:t>
            </a:r>
            <a:r>
              <a:rPr lang="ru-RU" dirty="0" err="1"/>
              <a:t>інформації</a:t>
            </a:r>
            <a:r>
              <a:rPr lang="ru-RU" dirty="0"/>
              <a:t>; </a:t>
            </a:r>
            <a:r>
              <a:rPr lang="ru-RU" dirty="0" err="1"/>
              <a:t>просторий</a:t>
            </a:r>
            <a:r>
              <a:rPr lang="ru-RU" dirty="0"/>
              <a:t> і </a:t>
            </a:r>
            <a:r>
              <a:rPr lang="ru-RU" dirty="0" err="1"/>
              <a:t>функціональний</a:t>
            </a:r>
            <a:r>
              <a:rPr lang="ru-RU" dirty="0"/>
              <a:t> </a:t>
            </a:r>
            <a:r>
              <a:rPr lang="ru-RU" dirty="0" err="1"/>
              <a:t>хол</a:t>
            </a:r>
            <a:r>
              <a:rPr lang="ru-RU" dirty="0"/>
              <a:t>; </a:t>
            </a:r>
            <a:r>
              <a:rPr lang="ru-RU" dirty="0" err="1"/>
              <a:t>швидкість</a:t>
            </a:r>
            <a:r>
              <a:rPr lang="ru-RU" dirty="0"/>
              <a:t> </a:t>
            </a:r>
            <a:r>
              <a:rPr lang="ru-RU" dirty="0" err="1"/>
              <a:t>реєстрації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; </a:t>
            </a:r>
            <a:r>
              <a:rPr lang="ru-RU" dirty="0" err="1"/>
              <a:t>номери</a:t>
            </a:r>
            <a:r>
              <a:rPr lang="ru-RU" dirty="0"/>
              <a:t>, </a:t>
            </a:r>
            <a:r>
              <a:rPr lang="ru-RU" dirty="0" err="1"/>
              <a:t>передбачені</a:t>
            </a:r>
            <a:r>
              <a:rPr lang="ru-RU" dirty="0"/>
              <a:t> для </a:t>
            </a:r>
            <a:r>
              <a:rPr lang="ru-RU" dirty="0" err="1"/>
              <a:t>постійних</a:t>
            </a:r>
            <a:r>
              <a:rPr lang="ru-RU" dirty="0"/>
              <a:t> </a:t>
            </a:r>
            <a:r>
              <a:rPr lang="ru-RU" dirty="0" err="1"/>
              <a:t>клієнтів</a:t>
            </a:r>
            <a:r>
              <a:rPr lang="ru-RU" dirty="0"/>
              <a:t>; </a:t>
            </a:r>
            <a:r>
              <a:rPr lang="ru-RU" dirty="0" err="1"/>
              <a:t>сніданок</a:t>
            </a:r>
            <a:r>
              <a:rPr lang="ru-RU" dirty="0"/>
              <a:t> "</a:t>
            </a:r>
            <a:r>
              <a:rPr lang="ru-RU" dirty="0" err="1"/>
              <a:t>шведський</a:t>
            </a:r>
            <a:r>
              <a:rPr lang="ru-RU" dirty="0"/>
              <a:t> </a:t>
            </a:r>
            <a:r>
              <a:rPr lang="ru-RU" dirty="0" err="1"/>
              <a:t>стіл</a:t>
            </a:r>
            <a:r>
              <a:rPr lang="ru-RU" dirty="0"/>
              <a:t>"; </a:t>
            </a:r>
            <a:r>
              <a:rPr lang="ru-RU" dirty="0" err="1"/>
              <a:t>наявність</a:t>
            </a:r>
            <a:r>
              <a:rPr lang="ru-RU" dirty="0"/>
              <a:t> конференц-залу; </a:t>
            </a:r>
            <a:r>
              <a:rPr lang="ru-RU" dirty="0" err="1"/>
              <a:t>гнучка</a:t>
            </a:r>
            <a:r>
              <a:rPr lang="ru-RU" dirty="0"/>
              <a:t> система </a:t>
            </a:r>
            <a:r>
              <a:rPr lang="ru-RU" dirty="0" err="1"/>
              <a:t>тарифів</a:t>
            </a:r>
            <a:r>
              <a:rPr lang="ru-RU" dirty="0"/>
              <a:t>; </a:t>
            </a:r>
            <a:r>
              <a:rPr lang="ru-RU" dirty="0" err="1"/>
              <a:t>єдине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, маркетинг і служба </a:t>
            </a:r>
            <a:r>
              <a:rPr lang="ru-RU" dirty="0" err="1"/>
              <a:t>комунікації</a:t>
            </a:r>
            <a:r>
              <a:rPr lang="ru-RU" dirty="0"/>
              <a:t>. </a:t>
            </a:r>
            <a:r>
              <a:rPr lang="ru-RU" dirty="0" err="1"/>
              <a:t>Під</a:t>
            </a:r>
            <a:r>
              <a:rPr lang="ru-RU" dirty="0"/>
              <a:t> контролем </a:t>
            </a:r>
            <a:r>
              <a:rPr lang="ru-RU" dirty="0" err="1"/>
              <a:t>готельних</a:t>
            </a:r>
            <a:r>
              <a:rPr lang="ru-RU" dirty="0"/>
              <a:t> </a:t>
            </a:r>
            <a:r>
              <a:rPr lang="ru-RU" dirty="0" err="1"/>
              <a:t>ланцюгів</a:t>
            </a:r>
            <a:r>
              <a:rPr lang="ru-RU" dirty="0"/>
              <a:t>, </a:t>
            </a:r>
            <a:r>
              <a:rPr lang="ru-RU" dirty="0" err="1"/>
              <a:t>збудованих</a:t>
            </a:r>
            <a:r>
              <a:rPr lang="ru-RU" dirty="0"/>
              <a:t> за другою </a:t>
            </a:r>
            <a:r>
              <a:rPr lang="ru-RU" dirty="0" err="1"/>
              <a:t>моделлю</a:t>
            </a:r>
            <a:r>
              <a:rPr lang="ru-RU" dirty="0"/>
              <a:t>, </a:t>
            </a:r>
            <a:r>
              <a:rPr lang="ru-RU" dirty="0" err="1"/>
              <a:t>перебуває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50 % </a:t>
            </a:r>
            <a:r>
              <a:rPr lang="ru-RU" dirty="0" err="1"/>
              <a:t>готельних</a:t>
            </a:r>
            <a:r>
              <a:rPr lang="ru-RU" dirty="0"/>
              <a:t> </a:t>
            </a:r>
            <a:r>
              <a:rPr lang="ru-RU" dirty="0" err="1"/>
              <a:t>номерів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. </a:t>
            </a:r>
          </a:p>
          <a:p>
            <a:r>
              <a:rPr lang="ru-RU" b="1" i="1" dirty="0" err="1"/>
              <a:t>Третя</a:t>
            </a:r>
            <a:r>
              <a:rPr lang="ru-RU" b="1" i="1" dirty="0"/>
              <a:t> модель </a:t>
            </a:r>
            <a:r>
              <a:rPr lang="ru-RU" dirty="0"/>
              <a:t>- "</a:t>
            </a:r>
            <a:r>
              <a:rPr lang="ru-RU" dirty="0" err="1"/>
              <a:t>незалежні</a:t>
            </a:r>
            <a:r>
              <a:rPr lang="ru-RU" dirty="0"/>
              <a:t>" </a:t>
            </a:r>
            <a:r>
              <a:rPr lang="ru-RU" dirty="0" err="1"/>
              <a:t>готельні</a:t>
            </a:r>
            <a:r>
              <a:rPr lang="ru-RU" dirty="0"/>
              <a:t> </a:t>
            </a:r>
            <a:r>
              <a:rPr lang="ru-RU" dirty="0" err="1"/>
              <a:t>ланцюжки</a:t>
            </a:r>
            <a:r>
              <a:rPr lang="ru-RU" dirty="0"/>
              <a:t> (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en-US" dirty="0"/>
              <a:t>Best Western). </a:t>
            </a:r>
            <a:r>
              <a:rPr lang="ru-RU" dirty="0"/>
              <a:t>У </a:t>
            </a:r>
            <a:r>
              <a:rPr lang="ru-RU" dirty="0" err="1"/>
              <a:t>даному</a:t>
            </a:r>
            <a:r>
              <a:rPr lang="ru-RU" dirty="0"/>
              <a:t> </a:t>
            </a:r>
            <a:r>
              <a:rPr lang="ru-RU" dirty="0" err="1"/>
              <a:t>випадку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єдиною</a:t>
            </a:r>
            <a:r>
              <a:rPr lang="ru-RU" dirty="0"/>
              <a:t> торговою маркою об' </a:t>
            </a:r>
            <a:r>
              <a:rPr lang="ru-RU" dirty="0" err="1"/>
              <a:t>єднуються</a:t>
            </a:r>
            <a:r>
              <a:rPr lang="ru-RU" dirty="0"/>
              <a:t> </a:t>
            </a:r>
            <a:r>
              <a:rPr lang="ru-RU" dirty="0" err="1"/>
              <a:t>готелі</a:t>
            </a:r>
            <a:r>
              <a:rPr lang="ru-RU" dirty="0"/>
              <a:t> за </a:t>
            </a:r>
            <a:r>
              <a:rPr lang="ru-RU" dirty="0" err="1"/>
              <a:t>однорідними</a:t>
            </a:r>
            <a:r>
              <a:rPr lang="ru-RU" dirty="0"/>
              <a:t> </a:t>
            </a:r>
            <a:r>
              <a:rPr lang="ru-RU" dirty="0" err="1"/>
              <a:t>ознаками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витримують</a:t>
            </a:r>
            <a:r>
              <a:rPr lang="ru-RU" dirty="0"/>
              <a:t>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стандарти</a:t>
            </a:r>
            <a:r>
              <a:rPr lang="ru-RU" dirty="0"/>
              <a:t> і </a:t>
            </a:r>
            <a:r>
              <a:rPr lang="ru-RU" dirty="0" err="1"/>
              <a:t>набори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, </a:t>
            </a:r>
            <a:r>
              <a:rPr lang="ru-RU" dirty="0" err="1"/>
              <a:t>незалежно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розташування</a:t>
            </a:r>
            <a:r>
              <a:rPr lang="ru-RU" dirty="0"/>
              <a:t>. </a:t>
            </a:r>
            <a:r>
              <a:rPr lang="ru-RU" dirty="0" err="1"/>
              <a:t>Готелі</a:t>
            </a:r>
            <a:r>
              <a:rPr lang="ru-RU" dirty="0"/>
              <a:t>-члени </a:t>
            </a:r>
            <a:r>
              <a:rPr lang="ru-RU" dirty="0" err="1"/>
              <a:t>ланцюга</a:t>
            </a:r>
            <a:r>
              <a:rPr lang="ru-RU" dirty="0"/>
              <a:t> </a:t>
            </a:r>
            <a:r>
              <a:rPr lang="ru-RU" dirty="0" err="1"/>
              <a:t>сплачують</a:t>
            </a:r>
            <a:r>
              <a:rPr lang="ru-RU" dirty="0"/>
              <a:t> </a:t>
            </a:r>
            <a:r>
              <a:rPr lang="ru-RU" dirty="0" err="1"/>
              <a:t>внески</a:t>
            </a:r>
            <a:r>
              <a:rPr lang="ru-RU" dirty="0"/>
              <a:t> до </a:t>
            </a:r>
            <a:r>
              <a:rPr lang="ru-RU" dirty="0" err="1"/>
              <a:t>єдиного</a:t>
            </a:r>
            <a:r>
              <a:rPr lang="ru-RU" dirty="0"/>
              <a:t> фонду,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витрачається</a:t>
            </a:r>
            <a:r>
              <a:rPr lang="ru-RU" dirty="0"/>
              <a:t> на </a:t>
            </a:r>
            <a:r>
              <a:rPr lang="ru-RU" dirty="0" err="1"/>
              <a:t>спільну</a:t>
            </a:r>
            <a:r>
              <a:rPr lang="ru-RU" dirty="0"/>
              <a:t> </a:t>
            </a:r>
            <a:r>
              <a:rPr lang="ru-RU" dirty="0" err="1"/>
              <a:t>рекламну</a:t>
            </a:r>
            <a:r>
              <a:rPr lang="ru-RU" dirty="0"/>
              <a:t> і </a:t>
            </a:r>
            <a:r>
              <a:rPr lang="ru-RU" dirty="0" err="1"/>
              <a:t>маркетингову</a:t>
            </a:r>
            <a:r>
              <a:rPr lang="ru-RU" dirty="0"/>
              <a:t> </a:t>
            </a:r>
            <a:r>
              <a:rPr lang="ru-RU" dirty="0" err="1"/>
              <a:t>діяльність</a:t>
            </a:r>
            <a:r>
              <a:rPr lang="ru-RU" dirty="0"/>
              <a:t>, </a:t>
            </a:r>
            <a:r>
              <a:rPr lang="ru-RU" dirty="0" err="1"/>
              <a:t>просування</a:t>
            </a:r>
            <a:r>
              <a:rPr lang="ru-RU" dirty="0"/>
              <a:t> продукту.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зберігається</a:t>
            </a:r>
            <a:r>
              <a:rPr lang="ru-RU" dirty="0"/>
              <a:t> </a:t>
            </a:r>
            <a:r>
              <a:rPr lang="ru-RU" dirty="0" err="1"/>
              <a:t>їхня</a:t>
            </a:r>
            <a:r>
              <a:rPr lang="ru-RU" dirty="0"/>
              <a:t> </a:t>
            </a:r>
            <a:r>
              <a:rPr lang="ru-RU" dirty="0" err="1"/>
              <a:t>фінансово-економічна</a:t>
            </a:r>
            <a:r>
              <a:rPr lang="ru-RU" dirty="0"/>
              <a:t> та </a:t>
            </a:r>
            <a:r>
              <a:rPr lang="ru-RU" dirty="0" err="1"/>
              <a:t>управлінська</a:t>
            </a:r>
            <a:r>
              <a:rPr lang="ru-RU" dirty="0"/>
              <a:t> </a:t>
            </a:r>
            <a:r>
              <a:rPr lang="ru-RU" dirty="0" err="1"/>
              <a:t>самостійність</a:t>
            </a:r>
            <a:r>
              <a:rPr lang="ru-RU" dirty="0"/>
              <a:t>. </a:t>
            </a:r>
            <a:r>
              <a:rPr lang="ru-RU" dirty="0" err="1"/>
              <a:t>Можливе</a:t>
            </a:r>
            <a:r>
              <a:rPr lang="ru-RU" dirty="0"/>
              <a:t> й </a:t>
            </a:r>
            <a:r>
              <a:rPr lang="ru-RU" dirty="0" err="1"/>
              <a:t>поєднання</a:t>
            </a:r>
            <a:r>
              <a:rPr lang="ru-RU" dirty="0"/>
              <a:t> </a:t>
            </a:r>
            <a:r>
              <a:rPr lang="ru-RU" dirty="0" err="1"/>
              <a:t>другої</a:t>
            </a:r>
            <a:r>
              <a:rPr lang="ru-RU" dirty="0"/>
              <a:t> </a:t>
            </a:r>
            <a:r>
              <a:rPr lang="ru-RU" dirty="0" err="1"/>
              <a:t>моделі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третьою</a:t>
            </a:r>
            <a:r>
              <a:rPr lang="ru-RU" dirty="0"/>
              <a:t>. Прикладом такого </a:t>
            </a:r>
            <a:r>
              <a:rPr lang="ru-RU" dirty="0" err="1"/>
              <a:t>поєднання</a:t>
            </a:r>
            <a:r>
              <a:rPr lang="ru-RU" dirty="0"/>
              <a:t> є </a:t>
            </a:r>
            <a:r>
              <a:rPr lang="ru-RU" dirty="0" err="1"/>
              <a:t>ланцюг</a:t>
            </a:r>
            <a:r>
              <a:rPr lang="ru-RU" dirty="0"/>
              <a:t> </a:t>
            </a:r>
            <a:r>
              <a:rPr lang="ru-RU" dirty="0" err="1"/>
              <a:t>готелів</a:t>
            </a:r>
            <a:r>
              <a:rPr lang="ru-RU" dirty="0"/>
              <a:t> </a:t>
            </a:r>
            <a:r>
              <a:rPr lang="en-US" dirty="0"/>
              <a:t>Accor (</a:t>
            </a:r>
            <a:r>
              <a:rPr lang="ru-RU" dirty="0" err="1"/>
              <a:t>найбільший</a:t>
            </a:r>
            <a:r>
              <a:rPr lang="ru-RU" dirty="0"/>
              <a:t> у </a:t>
            </a:r>
            <a:r>
              <a:rPr lang="ru-RU" dirty="0" err="1"/>
              <a:t>Європі</a:t>
            </a:r>
            <a:r>
              <a:rPr lang="ru-RU" dirty="0"/>
              <a:t>),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пропонує</a:t>
            </a:r>
            <a:r>
              <a:rPr lang="ru-RU" dirty="0"/>
              <a:t> </a:t>
            </a:r>
            <a:r>
              <a:rPr lang="ru-RU" dirty="0" err="1"/>
              <a:t>готелі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класів</a:t>
            </a:r>
            <a:r>
              <a:rPr lang="ru-RU" dirty="0"/>
              <a:t> і </a:t>
            </a:r>
            <a:r>
              <a:rPr lang="ru-RU" dirty="0" err="1"/>
              <a:t>виступає</a:t>
            </a:r>
            <a:r>
              <a:rPr lang="ru-RU" dirty="0"/>
              <a:t> на ринку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різними</a:t>
            </a:r>
            <a:r>
              <a:rPr lang="ru-RU" dirty="0"/>
              <a:t> марками. Марки </a:t>
            </a:r>
            <a:r>
              <a:rPr lang="en-US" dirty="0" err="1"/>
              <a:t>Pulman</a:t>
            </a:r>
            <a:r>
              <a:rPr lang="en-US" dirty="0"/>
              <a:t>, Sofitel, </a:t>
            </a:r>
            <a:r>
              <a:rPr lang="en-US" dirty="0" err="1"/>
              <a:t>Novotel</a:t>
            </a:r>
            <a:r>
              <a:rPr lang="en-US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готелі</a:t>
            </a:r>
            <a:r>
              <a:rPr lang="ru-RU" dirty="0"/>
              <a:t> </a:t>
            </a:r>
            <a:r>
              <a:rPr lang="ru-RU" dirty="0" err="1"/>
              <a:t>вищого</a:t>
            </a:r>
            <a:r>
              <a:rPr lang="ru-RU" dirty="0"/>
              <a:t> </a:t>
            </a:r>
            <a:r>
              <a:rPr lang="ru-RU" dirty="0" err="1"/>
              <a:t>класу</a:t>
            </a:r>
            <a:r>
              <a:rPr lang="ru-RU" dirty="0"/>
              <a:t>, </a:t>
            </a:r>
            <a:r>
              <a:rPr lang="en-US" dirty="0" err="1"/>
              <a:t>Mercure</a:t>
            </a:r>
            <a:r>
              <a:rPr lang="en-US" dirty="0"/>
              <a:t> - </a:t>
            </a:r>
            <a:r>
              <a:rPr lang="ru-RU" dirty="0" err="1"/>
              <a:t>середнього</a:t>
            </a:r>
            <a:r>
              <a:rPr lang="ru-RU" dirty="0"/>
              <a:t> </a:t>
            </a:r>
            <a:r>
              <a:rPr lang="ru-RU" dirty="0" err="1"/>
              <a:t>класу</a:t>
            </a:r>
            <a:r>
              <a:rPr lang="ru-RU" dirty="0"/>
              <a:t>, а марки </a:t>
            </a:r>
            <a:r>
              <a:rPr lang="en-US" dirty="0"/>
              <a:t>Ibis, </a:t>
            </a:r>
            <a:r>
              <a:rPr lang="en-US" dirty="0" err="1"/>
              <a:t>Etap</a:t>
            </a:r>
            <a:r>
              <a:rPr lang="en-US" dirty="0"/>
              <a:t>, </a:t>
            </a:r>
            <a:r>
              <a:rPr lang="en-US" dirty="0" err="1"/>
              <a:t>Formule</a:t>
            </a:r>
            <a:r>
              <a:rPr lang="en-US" dirty="0"/>
              <a:t> 1, Motel 6 - </a:t>
            </a:r>
            <a:r>
              <a:rPr lang="ru-RU" dirty="0" err="1"/>
              <a:t>готелі</a:t>
            </a:r>
            <a:r>
              <a:rPr lang="ru-RU" dirty="0"/>
              <a:t> </a:t>
            </a:r>
            <a:r>
              <a:rPr lang="ru-RU" dirty="0" err="1"/>
              <a:t>економ-класу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9891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520" y="116633"/>
            <a:ext cx="8784976" cy="309634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класифікацією</a:t>
            </a:r>
            <a:r>
              <a:rPr lang="ru-RU" dirty="0"/>
              <a:t>, </a:t>
            </a:r>
            <a:r>
              <a:rPr lang="ru-RU" dirty="0" err="1"/>
              <a:t>запропонованою</a:t>
            </a:r>
            <a:r>
              <a:rPr lang="ru-RU" dirty="0"/>
              <a:t> </a:t>
            </a:r>
            <a:r>
              <a:rPr lang="ru-RU" dirty="0" err="1"/>
              <a:t>Міжнародною</a:t>
            </a:r>
            <a:r>
              <a:rPr lang="ru-RU" dirty="0"/>
              <a:t> </a:t>
            </a:r>
            <a:r>
              <a:rPr lang="ru-RU" dirty="0" err="1"/>
              <a:t>готельною</a:t>
            </a:r>
            <a:r>
              <a:rPr lang="ru-RU" dirty="0"/>
              <a:t> </a:t>
            </a:r>
            <a:r>
              <a:rPr lang="ru-RU" dirty="0" err="1"/>
              <a:t>асоціацією</a:t>
            </a:r>
            <a:r>
              <a:rPr lang="ru-RU" dirty="0"/>
              <a:t> (МГА), </a:t>
            </a:r>
            <a:r>
              <a:rPr lang="ru-RU" dirty="0" err="1"/>
              <a:t>готельні</a:t>
            </a:r>
            <a:r>
              <a:rPr lang="ru-RU" dirty="0"/>
              <a:t> </a:t>
            </a:r>
            <a:r>
              <a:rPr lang="ru-RU" dirty="0" err="1"/>
              <a:t>ланцюги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умовно</a:t>
            </a:r>
            <a:r>
              <a:rPr lang="ru-RU" dirty="0"/>
              <a:t> </a:t>
            </a:r>
            <a:r>
              <a:rPr lang="ru-RU" dirty="0" err="1"/>
              <a:t>поділити</a:t>
            </a:r>
            <a:r>
              <a:rPr lang="ru-RU" dirty="0"/>
              <a:t> на </a:t>
            </a:r>
            <a:r>
              <a:rPr lang="ru-RU" dirty="0" err="1"/>
              <a:t>такі</a:t>
            </a:r>
            <a:r>
              <a:rPr lang="ru-RU" dirty="0"/>
              <a:t> три </a:t>
            </a:r>
            <a:r>
              <a:rPr lang="ru-RU" dirty="0" err="1"/>
              <a:t>категорії</a:t>
            </a:r>
            <a:r>
              <a:rPr lang="ru-RU" dirty="0"/>
              <a:t>: </a:t>
            </a:r>
          </a:p>
          <a:p>
            <a:r>
              <a:rPr lang="ru-RU" dirty="0"/>
              <a:t>перша - </a:t>
            </a:r>
            <a:r>
              <a:rPr lang="ru-RU" dirty="0" err="1"/>
              <a:t>корпоративні</a:t>
            </a:r>
            <a:r>
              <a:rPr lang="ru-RU" dirty="0"/>
              <a:t> </a:t>
            </a:r>
            <a:r>
              <a:rPr lang="ru-RU" dirty="0" err="1"/>
              <a:t>ланцюги</a:t>
            </a:r>
            <a:r>
              <a:rPr lang="ru-RU" dirty="0"/>
              <a:t> - </a:t>
            </a:r>
            <a:r>
              <a:rPr lang="ru-RU" dirty="0" err="1"/>
              <a:t>готельні</a:t>
            </a:r>
            <a:r>
              <a:rPr lang="ru-RU" dirty="0"/>
              <a:t> </a:t>
            </a:r>
            <a:r>
              <a:rPr lang="ru-RU" dirty="0" err="1"/>
              <a:t>корпорації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володіють</a:t>
            </a:r>
            <a:r>
              <a:rPr lang="ru-RU" dirty="0"/>
              <a:t> </a:t>
            </a:r>
            <a:r>
              <a:rPr lang="ru-RU" dirty="0" err="1"/>
              <a:t>численними</a:t>
            </a:r>
            <a:r>
              <a:rPr lang="ru-RU" dirty="0"/>
              <a:t> </a:t>
            </a:r>
            <a:r>
              <a:rPr lang="ru-RU" dirty="0" err="1"/>
              <a:t>підприємствами</a:t>
            </a:r>
            <a:r>
              <a:rPr lang="ru-RU" dirty="0"/>
              <a:t>; </a:t>
            </a:r>
          </a:p>
          <a:p>
            <a:r>
              <a:rPr lang="ru-RU" dirty="0"/>
              <a:t>друга - </a:t>
            </a:r>
            <a:r>
              <a:rPr lang="ru-RU" dirty="0" err="1"/>
              <a:t>ланцюги</a:t>
            </a:r>
            <a:r>
              <a:rPr lang="ru-RU" dirty="0"/>
              <a:t> </a:t>
            </a:r>
            <a:r>
              <a:rPr lang="ru-RU" dirty="0" err="1"/>
              <a:t>незалежних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об'єднуються</a:t>
            </a:r>
            <a:r>
              <a:rPr lang="ru-RU" dirty="0"/>
              <a:t> для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загальної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бронювання</a:t>
            </a:r>
            <a:r>
              <a:rPr lang="ru-RU" dirty="0"/>
              <a:t>, </a:t>
            </a:r>
            <a:r>
              <a:rPr lang="ru-RU" dirty="0" err="1"/>
              <a:t>концепції</a:t>
            </a:r>
            <a:r>
              <a:rPr lang="ru-RU" dirty="0"/>
              <a:t> маркетингу, </a:t>
            </a:r>
            <a:r>
              <a:rPr lang="ru-RU" dirty="0" err="1"/>
              <a:t>реклами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дорогих для </a:t>
            </a:r>
            <a:r>
              <a:rPr lang="ru-RU" dirty="0" err="1"/>
              <a:t>окремого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; </a:t>
            </a:r>
          </a:p>
          <a:p>
            <a:r>
              <a:rPr lang="ru-RU" dirty="0" err="1"/>
              <a:t>третя</a:t>
            </a:r>
            <a:r>
              <a:rPr lang="ru-RU" dirty="0"/>
              <a:t> - </a:t>
            </a:r>
            <a:r>
              <a:rPr lang="ru-RU" dirty="0" err="1"/>
              <a:t>ланцюги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надають</a:t>
            </a:r>
            <a:r>
              <a:rPr lang="ru-RU" dirty="0"/>
              <a:t> </a:t>
            </a:r>
            <a:r>
              <a:rPr lang="ru-RU" dirty="0" err="1"/>
              <a:t>управлінські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212976"/>
            <a:ext cx="5904656" cy="3395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62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8180" y="260649"/>
            <a:ext cx="8792292" cy="2808312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поглядів</a:t>
            </a:r>
            <a:r>
              <a:rPr lang="ru-RU" dirty="0"/>
              <a:t> на причини </a:t>
            </a:r>
            <a:r>
              <a:rPr lang="ru-RU" dirty="0" err="1"/>
              <a:t>успіху</a:t>
            </a:r>
            <a:r>
              <a:rPr lang="ru-RU" dirty="0"/>
              <a:t> </a:t>
            </a:r>
            <a:r>
              <a:rPr lang="ru-RU" dirty="0" err="1"/>
              <a:t>готельних</a:t>
            </a:r>
            <a:r>
              <a:rPr lang="ru-RU" dirty="0"/>
              <a:t> </a:t>
            </a:r>
            <a:r>
              <a:rPr lang="ru-RU" dirty="0" err="1"/>
              <a:t>ланцюгів</a:t>
            </a:r>
            <a:r>
              <a:rPr lang="ru-RU" dirty="0"/>
              <a:t>,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яких</a:t>
            </a:r>
            <a:r>
              <a:rPr lang="ru-RU" dirty="0"/>
              <a:t> </a:t>
            </a:r>
            <a:r>
              <a:rPr lang="ru-RU" dirty="0" err="1"/>
              <a:t>найважливіші</a:t>
            </a:r>
            <a:r>
              <a:rPr lang="ru-RU" dirty="0"/>
              <a:t> - </a:t>
            </a:r>
            <a:r>
              <a:rPr lang="ru-RU" dirty="0" err="1"/>
              <a:t>сталість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продукту, </a:t>
            </a:r>
            <a:r>
              <a:rPr lang="ru-RU" dirty="0" err="1"/>
              <a:t>ідентичність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на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підприємствах</a:t>
            </a:r>
            <a:r>
              <a:rPr lang="ru-RU" dirty="0"/>
              <a:t>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доступність</a:t>
            </a:r>
            <a:r>
              <a:rPr lang="ru-RU" dirty="0"/>
              <a:t> </a:t>
            </a:r>
            <a:r>
              <a:rPr lang="ru-RU" dirty="0" err="1"/>
              <a:t>цін</a:t>
            </a:r>
            <a:r>
              <a:rPr lang="ru-RU" dirty="0"/>
              <a:t>. </a:t>
            </a:r>
            <a:r>
              <a:rPr lang="ru-RU" dirty="0" err="1"/>
              <a:t>Кожний</a:t>
            </a:r>
            <a:r>
              <a:rPr lang="ru-RU" dirty="0"/>
              <a:t> тип </a:t>
            </a:r>
            <a:r>
              <a:rPr lang="ru-RU" dirty="0" err="1"/>
              <a:t>готелю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входить до </a:t>
            </a:r>
            <a:r>
              <a:rPr lang="ru-RU" dirty="0" err="1"/>
              <a:t>готельного</a:t>
            </a:r>
            <a:r>
              <a:rPr lang="ru-RU" dirty="0"/>
              <a:t> </a:t>
            </a:r>
            <a:r>
              <a:rPr lang="ru-RU" dirty="0" err="1"/>
              <a:t>ланцюга</a:t>
            </a:r>
            <a:r>
              <a:rPr lang="ru-RU" dirty="0"/>
              <a:t>, </a:t>
            </a:r>
            <a:r>
              <a:rPr lang="ru-RU" dirty="0" err="1"/>
              <a:t>має</a:t>
            </a:r>
            <a:r>
              <a:rPr lang="ru-RU" dirty="0"/>
              <a:t> свою марку. </a:t>
            </a:r>
            <a:r>
              <a:rPr lang="ru-RU" dirty="0" err="1"/>
              <a:t>Перевагою</a:t>
            </a:r>
            <a:r>
              <a:rPr lang="ru-RU" dirty="0"/>
              <a:t> </a:t>
            </a:r>
            <a:r>
              <a:rPr lang="ru-RU" dirty="0" err="1"/>
              <a:t>компаній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суворо</a:t>
            </a:r>
            <a:r>
              <a:rPr lang="ru-RU" dirty="0"/>
              <a:t> </a:t>
            </a:r>
            <a:r>
              <a:rPr lang="ru-RU" dirty="0" err="1"/>
              <a:t>дотримуються</a:t>
            </a:r>
            <a:r>
              <a:rPr lang="ru-RU" dirty="0"/>
              <a:t>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фірмових</a:t>
            </a:r>
            <a:r>
              <a:rPr lang="ru-RU" dirty="0"/>
              <a:t> </a:t>
            </a:r>
            <a:r>
              <a:rPr lang="ru-RU" dirty="0" err="1"/>
              <a:t>найменувань</a:t>
            </a:r>
            <a:r>
              <a:rPr lang="ru-RU" dirty="0"/>
              <a:t>, є те,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користувачі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 одного </a:t>
            </a:r>
            <a:r>
              <a:rPr lang="ru-RU" dirty="0" err="1"/>
              <a:t>готельного</a:t>
            </a:r>
            <a:r>
              <a:rPr lang="ru-RU" dirty="0"/>
              <a:t> </a:t>
            </a:r>
            <a:r>
              <a:rPr lang="ru-RU" dirty="0" err="1"/>
              <a:t>ланцюга</a:t>
            </a:r>
            <a:r>
              <a:rPr lang="ru-RU" dirty="0"/>
              <a:t> </a:t>
            </a:r>
            <a:r>
              <a:rPr lang="ru-RU" dirty="0" err="1"/>
              <a:t>чітко</a:t>
            </a:r>
            <a:r>
              <a:rPr lang="ru-RU" dirty="0"/>
              <a:t> </a:t>
            </a:r>
            <a:r>
              <a:rPr lang="ru-RU" dirty="0" err="1"/>
              <a:t>уявляють</a:t>
            </a:r>
            <a:r>
              <a:rPr lang="ru-RU" dirty="0"/>
              <a:t> </a:t>
            </a:r>
            <a:r>
              <a:rPr lang="ru-RU" dirty="0" err="1"/>
              <a:t>якість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 і </a:t>
            </a:r>
            <a:r>
              <a:rPr lang="ru-RU" dirty="0" err="1"/>
              <a:t>розміщення</a:t>
            </a:r>
            <a:r>
              <a:rPr lang="ru-RU" dirty="0"/>
              <a:t> на </a:t>
            </a:r>
            <a:r>
              <a:rPr lang="ru-RU" dirty="0" err="1"/>
              <a:t>підприємстві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належить</a:t>
            </a:r>
            <a:r>
              <a:rPr lang="ru-RU" dirty="0"/>
              <a:t> до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, </a:t>
            </a:r>
            <a:r>
              <a:rPr lang="ru-RU" dirty="0" err="1"/>
              <a:t>незалежно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місця</a:t>
            </a:r>
            <a:r>
              <a:rPr lang="ru-RU" dirty="0"/>
              <a:t> </a:t>
            </a:r>
            <a:r>
              <a:rPr lang="ru-RU" dirty="0" err="1"/>
              <a:t>розташування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задовго</a:t>
            </a:r>
            <a:r>
              <a:rPr lang="ru-RU" dirty="0"/>
              <a:t> до </a:t>
            </a:r>
            <a:r>
              <a:rPr lang="ru-RU" dirty="0" err="1"/>
              <a:t>відкриття</a:t>
            </a:r>
            <a:r>
              <a:rPr lang="ru-RU" dirty="0"/>
              <a:t> нового </a:t>
            </a:r>
            <a:r>
              <a:rPr lang="ru-RU" dirty="0" err="1"/>
              <a:t>готелю</a:t>
            </a:r>
            <a:r>
              <a:rPr lang="ru-RU" dirty="0"/>
              <a:t> </a:t>
            </a:r>
            <a:r>
              <a:rPr lang="ru-RU" dirty="0" err="1"/>
              <a:t>проводити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рекламу і </a:t>
            </a:r>
            <a:r>
              <a:rPr lang="ru-RU" dirty="0" err="1"/>
              <a:t>бронювання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924944"/>
            <a:ext cx="6192688" cy="3483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53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9512" y="836712"/>
            <a:ext cx="8566136" cy="4839811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/>
              <a:t>Хоча</a:t>
            </a:r>
            <a:r>
              <a:rPr lang="ru-RU" dirty="0"/>
              <a:t> першим </a:t>
            </a:r>
            <a:r>
              <a:rPr lang="ru-RU" dirty="0" err="1"/>
              <a:t>готельним</a:t>
            </a:r>
            <a:r>
              <a:rPr lang="ru-RU" dirty="0"/>
              <a:t> </a:t>
            </a:r>
            <a:r>
              <a:rPr lang="ru-RU" dirty="0" err="1"/>
              <a:t>ланцюгом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вважається</a:t>
            </a:r>
            <a:r>
              <a:rPr lang="ru-RU" dirty="0"/>
              <a:t> </a:t>
            </a:r>
            <a:r>
              <a:rPr lang="ru-RU" dirty="0" err="1"/>
              <a:t>європейський</a:t>
            </a:r>
            <a:r>
              <a:rPr lang="ru-RU" dirty="0"/>
              <a:t> </a:t>
            </a:r>
            <a:r>
              <a:rPr lang="en-US" dirty="0"/>
              <a:t>Cesar Ritz, </a:t>
            </a:r>
            <a:r>
              <a:rPr lang="ru-RU" dirty="0" err="1"/>
              <a:t>бурхливий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і </a:t>
            </a:r>
            <a:r>
              <a:rPr lang="ru-RU" dirty="0" err="1"/>
              <a:t>вдосконалення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тенденції</a:t>
            </a:r>
            <a:r>
              <a:rPr lang="ru-RU" dirty="0"/>
              <a:t> </a:t>
            </a:r>
            <a:r>
              <a:rPr lang="ru-RU" dirty="0" err="1"/>
              <a:t>припадає</a:t>
            </a:r>
            <a:r>
              <a:rPr lang="ru-RU" dirty="0"/>
              <a:t> на США. Особливо </a:t>
            </a:r>
            <a:r>
              <a:rPr lang="ru-RU" dirty="0" err="1"/>
              <a:t>швидкими</a:t>
            </a:r>
            <a:r>
              <a:rPr lang="ru-RU" dirty="0"/>
              <a:t> темпами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відбувався</a:t>
            </a:r>
            <a:r>
              <a:rPr lang="ru-RU" dirty="0"/>
              <a:t> в 1950-60-х роках.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тоді</a:t>
            </a:r>
            <a:r>
              <a:rPr lang="ru-RU" dirty="0"/>
              <a:t> </a:t>
            </a:r>
            <a:r>
              <a:rPr lang="ru-RU" dirty="0" err="1"/>
              <a:t>розпочали</a:t>
            </a:r>
            <a:r>
              <a:rPr lang="ru-RU" dirty="0"/>
              <a:t> свою </a:t>
            </a:r>
            <a:r>
              <a:rPr lang="ru-RU" dirty="0" err="1"/>
              <a:t>діяльність</a:t>
            </a:r>
            <a:r>
              <a:rPr lang="ru-RU" dirty="0"/>
              <a:t> </a:t>
            </a:r>
            <a:r>
              <a:rPr lang="ru-RU" dirty="0" err="1"/>
              <a:t>найбільші</a:t>
            </a:r>
            <a:r>
              <a:rPr lang="ru-RU" dirty="0"/>
              <a:t> </a:t>
            </a:r>
            <a:r>
              <a:rPr lang="ru-RU" dirty="0" err="1"/>
              <a:t>готельні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. У 90-х </a:t>
            </a:r>
            <a:r>
              <a:rPr lang="ru-RU" dirty="0" err="1"/>
              <a:t>рр</a:t>
            </a:r>
            <a:r>
              <a:rPr lang="ru-RU" dirty="0"/>
              <a:t>. ХХ ст. </a:t>
            </a:r>
            <a:r>
              <a:rPr lang="ru-RU" dirty="0" err="1"/>
              <a:t>лідерами</a:t>
            </a:r>
            <a:r>
              <a:rPr lang="ru-RU" dirty="0"/>
              <a:t> з </a:t>
            </a:r>
            <a:r>
              <a:rPr lang="ru-RU" dirty="0" err="1"/>
              <a:t>міжнародної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: США - </a:t>
            </a:r>
            <a:r>
              <a:rPr lang="en-US" dirty="0"/>
              <a:t>Best Western International, Choice International, Holiday Hospitality, Marriott Hotels, ITT Sheraton; </a:t>
            </a:r>
            <a:r>
              <a:rPr lang="ru-RU" dirty="0" err="1"/>
              <a:t>Франція</a:t>
            </a:r>
            <a:r>
              <a:rPr lang="ru-RU" dirty="0"/>
              <a:t> - </a:t>
            </a:r>
            <a:r>
              <a:rPr lang="en-US" dirty="0"/>
              <a:t>Accor, Club </a:t>
            </a:r>
            <a:r>
              <a:rPr lang="en-US" dirty="0" err="1"/>
              <a:t>Mediterrance</a:t>
            </a:r>
            <a:r>
              <a:rPr lang="en-US" dirty="0"/>
              <a:t>; </a:t>
            </a:r>
            <a:r>
              <a:rPr lang="ru-RU" dirty="0" err="1"/>
              <a:t>Великобританія</a:t>
            </a:r>
            <a:r>
              <a:rPr lang="ru-RU" dirty="0"/>
              <a:t> - </a:t>
            </a:r>
            <a:r>
              <a:rPr lang="en-US" dirty="0"/>
              <a:t>Forte Hotels, Hilton International; </a:t>
            </a:r>
            <a:r>
              <a:rPr lang="ru-RU" dirty="0" err="1"/>
              <a:t>Іспанія</a:t>
            </a:r>
            <a:r>
              <a:rPr lang="ru-RU" dirty="0"/>
              <a:t> - </a:t>
            </a:r>
            <a:r>
              <a:rPr lang="en-US" dirty="0"/>
              <a:t>Sol-</a:t>
            </a:r>
            <a:r>
              <a:rPr lang="en-US" dirty="0" err="1"/>
              <a:t>Melia</a:t>
            </a:r>
            <a:r>
              <a:rPr lang="en-US" dirty="0"/>
              <a:t>; </a:t>
            </a:r>
            <a:r>
              <a:rPr lang="ru-RU" dirty="0"/>
              <a:t>Гонконг - </a:t>
            </a:r>
            <a:r>
              <a:rPr lang="en-US" dirty="0"/>
              <a:t>New World Renaissance, Shangri-La, Mandarin Oriental; </a:t>
            </a:r>
            <a:r>
              <a:rPr lang="ru-RU" dirty="0" err="1"/>
              <a:t>Японія</a:t>
            </a:r>
            <a:r>
              <a:rPr lang="ru-RU" dirty="0"/>
              <a:t> - </a:t>
            </a:r>
            <a:r>
              <a:rPr lang="en-US" dirty="0"/>
              <a:t>Prince Hotels, Tokyo Hotel Group; </a:t>
            </a:r>
            <a:r>
              <a:rPr lang="ru-RU" dirty="0"/>
              <a:t>ПАР - </a:t>
            </a:r>
            <a:r>
              <a:rPr lang="en-US" dirty="0" err="1"/>
              <a:t>Protra</a:t>
            </a:r>
            <a:r>
              <a:rPr lang="en-US" dirty="0"/>
              <a:t> Hotels and Inns, </a:t>
            </a:r>
            <a:r>
              <a:rPr lang="en-US" dirty="0" err="1"/>
              <a:t>Karos</a:t>
            </a:r>
            <a:r>
              <a:rPr lang="en-US" dirty="0"/>
              <a:t> Hotels; </a:t>
            </a:r>
            <a:r>
              <a:rPr lang="ru-RU" dirty="0"/>
              <a:t>Мексика - </a:t>
            </a:r>
            <a:r>
              <a:rPr lang="en-US" dirty="0" err="1"/>
              <a:t>Grupo</a:t>
            </a:r>
            <a:r>
              <a:rPr lang="en-US" dirty="0"/>
              <a:t> Posadas de Mexico, </a:t>
            </a:r>
            <a:r>
              <a:rPr lang="en-US" dirty="0" err="1"/>
              <a:t>Grupo</a:t>
            </a:r>
            <a:r>
              <a:rPr lang="en-US" dirty="0"/>
              <a:t> </a:t>
            </a:r>
            <a:r>
              <a:rPr lang="en-US" dirty="0" err="1"/>
              <a:t>Situr</a:t>
            </a:r>
            <a:r>
              <a:rPr lang="en-US" dirty="0"/>
              <a:t>; </a:t>
            </a:r>
            <a:r>
              <a:rPr lang="ru-RU" dirty="0"/>
              <a:t>Куба - </a:t>
            </a:r>
            <a:r>
              <a:rPr lang="en-US" dirty="0" err="1"/>
              <a:t>Cubatur</a:t>
            </a:r>
            <a:r>
              <a:rPr lang="en-US" dirty="0"/>
              <a:t>; </a:t>
            </a:r>
            <a:r>
              <a:rPr lang="ru-RU" dirty="0" err="1"/>
              <a:t>Бразилія</a:t>
            </a:r>
            <a:r>
              <a:rPr lang="ru-RU" dirty="0"/>
              <a:t> - </a:t>
            </a:r>
            <a:r>
              <a:rPr lang="en-US" dirty="0" err="1"/>
              <a:t>Othon</a:t>
            </a:r>
            <a:r>
              <a:rPr lang="en-US" dirty="0"/>
              <a:t> Hotels </a:t>
            </a:r>
            <a:r>
              <a:rPr lang="ru-RU" dirty="0"/>
              <a:t>та </a:t>
            </a:r>
            <a:r>
              <a:rPr lang="ru-RU" dirty="0" err="1"/>
              <a:t>ін</a:t>
            </a:r>
            <a:r>
              <a:rPr lang="ru-RU" dirty="0"/>
              <a:t>. </a:t>
            </a:r>
          </a:p>
          <a:p>
            <a:r>
              <a:rPr lang="ru-RU" dirty="0"/>
              <a:t>Уже </a:t>
            </a:r>
            <a:r>
              <a:rPr lang="ru-RU" dirty="0" err="1"/>
              <a:t>понад</a:t>
            </a:r>
            <a:r>
              <a:rPr lang="ru-RU" dirty="0"/>
              <a:t> 30 </a:t>
            </a:r>
            <a:r>
              <a:rPr lang="ru-RU" dirty="0" err="1"/>
              <a:t>років</a:t>
            </a:r>
            <a:r>
              <a:rPr lang="ru-RU" dirty="0"/>
              <a:t> журнал "</a:t>
            </a:r>
            <a:r>
              <a:rPr lang="en-US" dirty="0"/>
              <a:t>Hotels" </a:t>
            </a:r>
            <a:r>
              <a:rPr lang="ru-RU" dirty="0" err="1"/>
              <a:t>публікує</a:t>
            </a:r>
            <a:r>
              <a:rPr lang="ru-RU" dirty="0"/>
              <a:t> </a:t>
            </a:r>
            <a:r>
              <a:rPr lang="ru-RU" dirty="0" err="1"/>
              <a:t>готельні</a:t>
            </a:r>
            <a:r>
              <a:rPr lang="ru-RU" dirty="0"/>
              <a:t> рейтинги. У 1971 </a:t>
            </a:r>
            <a:r>
              <a:rPr lang="ru-RU" dirty="0" err="1"/>
              <a:t>році</a:t>
            </a:r>
            <a:r>
              <a:rPr lang="ru-RU" dirty="0"/>
              <a:t>, коли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започаткована</a:t>
            </a:r>
            <a:r>
              <a:rPr lang="ru-RU" dirty="0"/>
              <a:t>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традиція</a:t>
            </a:r>
            <a:r>
              <a:rPr lang="ru-RU" dirty="0"/>
              <a:t>, список </a:t>
            </a:r>
            <a:r>
              <a:rPr lang="ru-RU" dirty="0" err="1"/>
              <a:t>налічував</a:t>
            </a:r>
            <a:r>
              <a:rPr lang="ru-RU" dirty="0"/>
              <a:t> 100 </a:t>
            </a:r>
            <a:r>
              <a:rPr lang="ru-RU" dirty="0" err="1"/>
              <a:t>найбільших</a:t>
            </a:r>
            <a:r>
              <a:rPr lang="ru-RU" dirty="0"/>
              <a:t> </a:t>
            </a:r>
            <a:r>
              <a:rPr lang="ru-RU" dirty="0" err="1"/>
              <a:t>ланцюгів</a:t>
            </a:r>
            <a:r>
              <a:rPr lang="ru-RU" dirty="0"/>
              <a:t>. У 2000 р.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збільшився</a:t>
            </a:r>
            <a:r>
              <a:rPr lang="ru-RU" dirty="0"/>
              <a:t> </a:t>
            </a:r>
            <a:r>
              <a:rPr lang="ru-RU" dirty="0" err="1"/>
              <a:t>втричі</a:t>
            </a:r>
            <a:r>
              <a:rPr lang="ru-RU" dirty="0"/>
              <a:t> (див. табл. 1, де наведена 10-ка </a:t>
            </a:r>
            <a:r>
              <a:rPr lang="ru-RU" dirty="0" err="1"/>
              <a:t>найбільших</a:t>
            </a:r>
            <a:r>
              <a:rPr lang="ru-RU" dirty="0"/>
              <a:t> </a:t>
            </a:r>
            <a:r>
              <a:rPr lang="ru-RU" dirty="0" err="1"/>
              <a:t>готельних</a:t>
            </a:r>
            <a:r>
              <a:rPr lang="ru-RU" dirty="0"/>
              <a:t> мереж)</a:t>
            </a:r>
          </a:p>
        </p:txBody>
      </p:sp>
    </p:spTree>
    <p:extLst>
      <p:ext uri="{BB962C8B-B14F-4D97-AF65-F5344CB8AC3E}">
        <p14:creationId xmlns:p14="http://schemas.microsoft.com/office/powerpoint/2010/main" val="143865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7504" y="332657"/>
            <a:ext cx="8856984" cy="331236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Район </a:t>
            </a:r>
            <a:r>
              <a:rPr lang="ru-RU" dirty="0" err="1"/>
              <a:t>дії</a:t>
            </a:r>
            <a:r>
              <a:rPr lang="ru-RU" dirty="0"/>
              <a:t> </a:t>
            </a:r>
            <a:r>
              <a:rPr lang="ru-RU" dirty="0" err="1"/>
              <a:t>кожної</a:t>
            </a:r>
            <a:r>
              <a:rPr lang="ru-RU" dirty="0"/>
              <a:t> </a:t>
            </a:r>
            <a:r>
              <a:rPr lang="ru-RU" dirty="0" err="1"/>
              <a:t>корпорації</a:t>
            </a:r>
            <a:r>
              <a:rPr lang="ru-RU" dirty="0"/>
              <a:t> </a:t>
            </a:r>
            <a:r>
              <a:rPr lang="ru-RU" dirty="0" err="1"/>
              <a:t>значно</a:t>
            </a:r>
            <a:r>
              <a:rPr lang="ru-RU" dirty="0"/>
              <a:t> </a:t>
            </a:r>
            <a:r>
              <a:rPr lang="ru-RU" dirty="0" err="1"/>
              <a:t>перевищує</a:t>
            </a:r>
            <a:r>
              <a:rPr lang="ru-RU" dirty="0"/>
              <a:t> </a:t>
            </a:r>
            <a:r>
              <a:rPr lang="ru-RU" dirty="0" err="1"/>
              <a:t>територію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держави</a:t>
            </a:r>
            <a:r>
              <a:rPr lang="ru-RU" dirty="0"/>
              <a:t>. </a:t>
            </a:r>
            <a:r>
              <a:rPr lang="ru-RU" dirty="0" err="1"/>
              <a:t>Готельні</a:t>
            </a:r>
            <a:r>
              <a:rPr lang="ru-RU" dirty="0"/>
              <a:t> та </a:t>
            </a:r>
            <a:r>
              <a:rPr lang="ru-RU" dirty="0" err="1"/>
              <a:t>ресторанні</a:t>
            </a:r>
            <a:r>
              <a:rPr lang="ru-RU" dirty="0"/>
              <a:t> </a:t>
            </a:r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/>
              <a:t>корпорації</a:t>
            </a:r>
            <a:r>
              <a:rPr lang="ru-RU" dirty="0"/>
              <a:t> "</a:t>
            </a:r>
            <a:r>
              <a:rPr lang="en-US" dirty="0"/>
              <a:t>Marriott" </a:t>
            </a:r>
            <a:r>
              <a:rPr lang="ru-RU" dirty="0"/>
              <a:t>є в </a:t>
            </a:r>
            <a:r>
              <a:rPr lang="ru-RU" dirty="0" err="1"/>
              <a:t>усіх</a:t>
            </a:r>
            <a:r>
              <a:rPr lang="ru-RU" dirty="0"/>
              <a:t> штатах США та в 27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.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готелів</a:t>
            </a:r>
            <a:r>
              <a:rPr lang="ru-RU" dirty="0"/>
              <a:t> </a:t>
            </a:r>
            <a:r>
              <a:rPr lang="ru-RU" dirty="0" err="1"/>
              <a:t>цієї</a:t>
            </a:r>
            <a:r>
              <a:rPr lang="ru-RU" dirty="0"/>
              <a:t> </a:t>
            </a:r>
            <a:r>
              <a:rPr lang="ru-RU" dirty="0" err="1"/>
              <a:t>корпорації</a:t>
            </a:r>
            <a:r>
              <a:rPr lang="ru-RU" dirty="0"/>
              <a:t>, за </a:t>
            </a:r>
            <a:r>
              <a:rPr lang="ru-RU" dirty="0" err="1"/>
              <a:t>даними</a:t>
            </a:r>
            <a:r>
              <a:rPr lang="ru-RU" dirty="0"/>
              <a:t> на 2000 р. (див. табл. 1), </a:t>
            </a:r>
            <a:r>
              <a:rPr lang="ru-RU" dirty="0" err="1"/>
              <a:t>досягла</a:t>
            </a:r>
            <a:r>
              <a:rPr lang="ru-RU" dirty="0"/>
              <a:t> 1381 на </a:t>
            </a:r>
            <a:r>
              <a:rPr lang="ru-RU" dirty="0" err="1"/>
              <a:t>понад</a:t>
            </a:r>
            <a:r>
              <a:rPr lang="ru-RU" dirty="0"/>
              <a:t> 280 тис. </a:t>
            </a:r>
            <a:r>
              <a:rPr lang="ru-RU" dirty="0" err="1"/>
              <a:t>номерів</a:t>
            </a:r>
            <a:r>
              <a:rPr lang="ru-RU" dirty="0"/>
              <a:t>. А </a:t>
            </a:r>
            <a:r>
              <a:rPr lang="ru-RU" dirty="0" err="1"/>
              <a:t>готельна</a:t>
            </a:r>
            <a:r>
              <a:rPr lang="ru-RU" dirty="0"/>
              <a:t> </a:t>
            </a:r>
            <a:r>
              <a:rPr lang="ru-RU" dirty="0" err="1"/>
              <a:t>корпорація</a:t>
            </a:r>
            <a:r>
              <a:rPr lang="ru-RU" dirty="0"/>
              <a:t> "</a:t>
            </a:r>
            <a:r>
              <a:rPr lang="ru-RU" dirty="0" err="1"/>
              <a:t>Інтеркон-тинентальотель</a:t>
            </a:r>
            <a:r>
              <a:rPr lang="ru-RU" dirty="0"/>
              <a:t>" (США) </a:t>
            </a:r>
            <a:r>
              <a:rPr lang="ru-RU" dirty="0" err="1"/>
              <a:t>володіє</a:t>
            </a:r>
            <a:r>
              <a:rPr lang="ru-RU" dirty="0"/>
              <a:t> 74 </a:t>
            </a:r>
            <a:r>
              <a:rPr lang="ru-RU" dirty="0" err="1"/>
              <a:t>готелями</a:t>
            </a:r>
            <a:r>
              <a:rPr lang="ru-RU" dirty="0"/>
              <a:t> (27 540 </a:t>
            </a:r>
            <a:r>
              <a:rPr lang="ru-RU" dirty="0" err="1"/>
              <a:t>номерів</a:t>
            </a:r>
            <a:r>
              <a:rPr lang="ru-RU" dirty="0"/>
              <a:t>) у 48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і </a:t>
            </a:r>
            <a:r>
              <a:rPr lang="ru-RU" dirty="0" err="1"/>
              <a:t>продовжує</a:t>
            </a:r>
            <a:r>
              <a:rPr lang="ru-RU" dirty="0"/>
              <a:t> </a:t>
            </a:r>
            <a:r>
              <a:rPr lang="ru-RU" dirty="0" err="1"/>
              <a:t>їхнє</a:t>
            </a:r>
            <a:r>
              <a:rPr lang="ru-RU" dirty="0"/>
              <a:t> </a:t>
            </a:r>
            <a:r>
              <a:rPr lang="ru-RU" dirty="0" err="1"/>
              <a:t>будівництво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</a:t>
            </a:r>
            <a:r>
              <a:rPr lang="ru-RU" dirty="0" err="1"/>
              <a:t>Окрім</a:t>
            </a:r>
            <a:r>
              <a:rPr lang="ru-RU" dirty="0"/>
              <a:t> </a:t>
            </a:r>
            <a:r>
              <a:rPr lang="ru-RU" dirty="0" err="1"/>
              <a:t>готельних</a:t>
            </a:r>
            <a:r>
              <a:rPr lang="ru-RU" dirty="0"/>
              <a:t> </a:t>
            </a:r>
            <a:r>
              <a:rPr lang="ru-RU" dirty="0" err="1"/>
              <a:t>ланцюгів</a:t>
            </a:r>
            <a:r>
              <a:rPr lang="ru-RU" dirty="0"/>
              <a:t>, на </a:t>
            </a:r>
            <a:r>
              <a:rPr lang="ru-RU" dirty="0" err="1"/>
              <a:t>світовому</a:t>
            </a:r>
            <a:r>
              <a:rPr lang="ru-RU" dirty="0"/>
              <a:t> ринку активно </a:t>
            </a:r>
            <a:r>
              <a:rPr lang="ru-RU" dirty="0" err="1"/>
              <a:t>функціонують</a:t>
            </a:r>
            <a:r>
              <a:rPr lang="ru-RU" dirty="0"/>
              <a:t> </a:t>
            </a:r>
            <a:r>
              <a:rPr lang="ru-RU" dirty="0" err="1"/>
              <a:t>специфічні</a:t>
            </a:r>
            <a:r>
              <a:rPr lang="ru-RU" dirty="0"/>
              <a:t> </a:t>
            </a:r>
            <a:r>
              <a:rPr lang="ru-RU" dirty="0" err="1"/>
              <a:t>об'єднання</a:t>
            </a:r>
            <a:r>
              <a:rPr lang="ru-RU" dirty="0"/>
              <a:t>, </a:t>
            </a:r>
            <a:r>
              <a:rPr lang="ru-RU" dirty="0" err="1"/>
              <a:t>основна</a:t>
            </a:r>
            <a:r>
              <a:rPr lang="ru-RU" dirty="0"/>
              <a:t> мета </a:t>
            </a:r>
            <a:r>
              <a:rPr lang="ru-RU" dirty="0" err="1"/>
              <a:t>яких</a:t>
            </a:r>
            <a:r>
              <a:rPr lang="ru-RU" dirty="0"/>
              <a:t> - </a:t>
            </a:r>
            <a:r>
              <a:rPr lang="ru-RU" dirty="0" err="1"/>
              <a:t>виявляти</a:t>
            </a:r>
            <a:r>
              <a:rPr lang="ru-RU" dirty="0"/>
              <a:t> </a:t>
            </a:r>
            <a:r>
              <a:rPr lang="ru-RU" dirty="0" err="1"/>
              <a:t>найкращих</a:t>
            </a:r>
            <a:r>
              <a:rPr lang="ru-RU" dirty="0"/>
              <a:t> </a:t>
            </a:r>
            <a:r>
              <a:rPr lang="ru-RU" dirty="0" err="1"/>
              <a:t>представників</a:t>
            </a:r>
            <a:r>
              <a:rPr lang="ru-RU" dirty="0"/>
              <a:t> </a:t>
            </a:r>
            <a:r>
              <a:rPr lang="ru-RU" dirty="0" err="1"/>
              <a:t>готельного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. </a:t>
            </a:r>
            <a:r>
              <a:rPr lang="ru-RU" dirty="0" err="1"/>
              <a:t>Серед</a:t>
            </a:r>
            <a:r>
              <a:rPr lang="ru-RU" dirty="0"/>
              <a:t> них </a:t>
            </a:r>
            <a:r>
              <a:rPr lang="ru-RU" dirty="0" err="1"/>
              <a:t>міжнародна</a:t>
            </a:r>
            <a:r>
              <a:rPr lang="ru-RU" dirty="0"/>
              <a:t> </a:t>
            </a:r>
            <a:r>
              <a:rPr lang="ru-RU" dirty="0" err="1"/>
              <a:t>корпорація</a:t>
            </a:r>
            <a:r>
              <a:rPr lang="ru-RU" dirty="0"/>
              <a:t> "</a:t>
            </a:r>
            <a:r>
              <a:rPr lang="ru-RU" dirty="0" err="1"/>
              <a:t>Провідні</a:t>
            </a:r>
            <a:r>
              <a:rPr lang="ru-RU" dirty="0"/>
              <a:t> </a:t>
            </a:r>
            <a:r>
              <a:rPr lang="ru-RU" dirty="0" err="1"/>
              <a:t>готелі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" (з 1928 р.), </a:t>
            </a:r>
            <a:r>
              <a:rPr lang="ru-RU" dirty="0" err="1"/>
              <a:t>міжнародна</a:t>
            </a:r>
            <a:r>
              <a:rPr lang="ru-RU" dirty="0"/>
              <a:t> </a:t>
            </a:r>
            <a:r>
              <a:rPr lang="ru-RU" dirty="0" err="1"/>
              <a:t>організація</a:t>
            </a:r>
            <a:r>
              <a:rPr lang="ru-RU" dirty="0"/>
              <a:t> "</a:t>
            </a:r>
            <a:r>
              <a:rPr lang="ru-RU" dirty="0" err="1"/>
              <a:t>Привілейовані</a:t>
            </a:r>
            <a:r>
              <a:rPr lang="ru-RU" dirty="0"/>
              <a:t> </a:t>
            </a:r>
            <a:r>
              <a:rPr lang="ru-RU" dirty="0" err="1"/>
              <a:t>готелі</a:t>
            </a:r>
            <a:r>
              <a:rPr lang="ru-RU" dirty="0"/>
              <a:t> і </a:t>
            </a:r>
            <a:r>
              <a:rPr lang="ru-RU" dirty="0" err="1"/>
              <a:t>курорти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", </a:t>
            </a:r>
            <a:r>
              <a:rPr lang="ru-RU" dirty="0" err="1"/>
              <a:t>міжнародна</a:t>
            </a:r>
            <a:r>
              <a:rPr lang="ru-RU" dirty="0"/>
              <a:t> </a:t>
            </a:r>
            <a:r>
              <a:rPr lang="ru-RU" dirty="0" err="1"/>
              <a:t>готельна</a:t>
            </a:r>
            <a:r>
              <a:rPr lang="ru-RU" dirty="0"/>
              <a:t> </a:t>
            </a:r>
            <a:r>
              <a:rPr lang="ru-RU" dirty="0" err="1"/>
              <a:t>асоціація</a:t>
            </a:r>
            <a:r>
              <a:rPr lang="ru-RU" dirty="0"/>
              <a:t> "</a:t>
            </a:r>
            <a:r>
              <a:rPr lang="ru-RU" dirty="0" err="1"/>
              <a:t>Найтихіші</a:t>
            </a:r>
            <a:r>
              <a:rPr lang="ru-RU" dirty="0"/>
              <a:t> </a:t>
            </a:r>
            <a:r>
              <a:rPr lang="ru-RU" dirty="0" err="1"/>
              <a:t>готелі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" (з 1968 р.) та </a:t>
            </a:r>
            <a:r>
              <a:rPr lang="ru-RU" dirty="0" err="1"/>
              <a:t>інші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79" y="3573016"/>
            <a:ext cx="3054525" cy="30545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717032"/>
            <a:ext cx="5139395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21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5496" y="692696"/>
            <a:ext cx="9001000" cy="5472608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Питаннями</a:t>
            </a:r>
            <a:r>
              <a:rPr lang="ru-RU" dirty="0"/>
              <a:t> </a:t>
            </a:r>
            <a:r>
              <a:rPr lang="ru-RU" dirty="0" err="1"/>
              <a:t>координації</a:t>
            </a:r>
            <a:r>
              <a:rPr lang="ru-RU" dirty="0"/>
              <a:t> </a:t>
            </a:r>
            <a:r>
              <a:rPr lang="ru-RU" dirty="0" err="1"/>
              <a:t>функціонування</a:t>
            </a:r>
            <a:r>
              <a:rPr lang="ru-RU" dirty="0"/>
              <a:t> </a:t>
            </a:r>
            <a:r>
              <a:rPr lang="ru-RU" dirty="0" err="1"/>
              <a:t>готельних</a:t>
            </a:r>
            <a:r>
              <a:rPr lang="ru-RU" dirty="0"/>
              <a:t> </a:t>
            </a:r>
            <a:r>
              <a:rPr lang="ru-RU" dirty="0" err="1"/>
              <a:t>ланцюгів</a:t>
            </a:r>
            <a:r>
              <a:rPr lang="ru-RU" dirty="0"/>
              <a:t> і </a:t>
            </a:r>
            <a:r>
              <a:rPr lang="ru-RU" dirty="0" err="1"/>
              <a:t>асоціацій</a:t>
            </a:r>
            <a:r>
              <a:rPr lang="ru-RU" dirty="0"/>
              <a:t> </a:t>
            </a:r>
            <a:r>
              <a:rPr lang="ru-RU" dirty="0" err="1"/>
              <a:t>незалежних</a:t>
            </a:r>
            <a:r>
              <a:rPr lang="ru-RU" dirty="0"/>
              <a:t> </a:t>
            </a:r>
            <a:r>
              <a:rPr lang="ru-RU" dirty="0" err="1"/>
              <a:t>готелів</a:t>
            </a:r>
            <a:r>
              <a:rPr lang="ru-RU" dirty="0"/>
              <a:t> і </a:t>
            </a:r>
            <a:r>
              <a:rPr lang="ru-RU" dirty="0" err="1"/>
              <a:t>ресторанів</a:t>
            </a:r>
            <a:r>
              <a:rPr lang="ru-RU" dirty="0"/>
              <a:t> у </a:t>
            </a:r>
            <a:r>
              <a:rPr lang="ru-RU" dirty="0" err="1"/>
              <a:t>Європі</a:t>
            </a:r>
            <a:r>
              <a:rPr lang="ru-RU" dirty="0"/>
              <a:t> </a:t>
            </a:r>
            <a:r>
              <a:rPr lang="ru-RU" dirty="0" err="1"/>
              <a:t>займається</a:t>
            </a:r>
            <a:r>
              <a:rPr lang="ru-RU" dirty="0"/>
              <a:t> </a:t>
            </a:r>
            <a:r>
              <a:rPr lang="ru-RU" dirty="0" err="1"/>
              <a:t>Конфедерація</a:t>
            </a:r>
            <a:r>
              <a:rPr lang="ru-RU" dirty="0"/>
              <a:t> </a:t>
            </a:r>
            <a:r>
              <a:rPr lang="ru-RU" dirty="0" err="1"/>
              <a:t>національних</a:t>
            </a:r>
            <a:r>
              <a:rPr lang="ru-RU" dirty="0"/>
              <a:t> </a:t>
            </a:r>
            <a:r>
              <a:rPr lang="ru-RU" dirty="0" err="1"/>
              <a:t>асоціацій</a:t>
            </a:r>
            <a:r>
              <a:rPr lang="ru-RU" dirty="0"/>
              <a:t> </a:t>
            </a:r>
            <a:r>
              <a:rPr lang="ru-RU" dirty="0" err="1"/>
              <a:t>готелів</a:t>
            </a:r>
            <a:r>
              <a:rPr lang="ru-RU" dirty="0"/>
              <a:t> і </a:t>
            </a:r>
            <a:r>
              <a:rPr lang="ru-RU" dirty="0" err="1"/>
              <a:t>ресторанів</a:t>
            </a:r>
            <a:r>
              <a:rPr lang="ru-RU" dirty="0"/>
              <a:t> </a:t>
            </a:r>
            <a:r>
              <a:rPr lang="ru-RU" dirty="0" err="1"/>
              <a:t>Європейського</a:t>
            </a:r>
            <a:r>
              <a:rPr lang="ru-RU" dirty="0"/>
              <a:t> </a:t>
            </a:r>
            <a:r>
              <a:rPr lang="ru-RU" dirty="0" err="1"/>
              <a:t>економічного</a:t>
            </a:r>
            <a:r>
              <a:rPr lang="ru-RU" dirty="0"/>
              <a:t> </a:t>
            </a:r>
            <a:r>
              <a:rPr lang="ru-RU" dirty="0" err="1"/>
              <a:t>співтовариства</a:t>
            </a:r>
            <a:r>
              <a:rPr lang="ru-RU" dirty="0"/>
              <a:t> (ХОТРЕК). </a:t>
            </a:r>
          </a:p>
          <a:p>
            <a:r>
              <a:rPr lang="ru-RU" dirty="0" err="1"/>
              <a:t>Кількісне</a:t>
            </a:r>
            <a:r>
              <a:rPr lang="ru-RU" dirty="0"/>
              <a:t> </a:t>
            </a:r>
            <a:r>
              <a:rPr lang="ru-RU" dirty="0" err="1"/>
              <a:t>зростання</a:t>
            </a:r>
            <a:r>
              <a:rPr lang="ru-RU" dirty="0"/>
              <a:t> </a:t>
            </a:r>
            <a:r>
              <a:rPr lang="ru-RU" dirty="0" err="1"/>
              <a:t>готельних</a:t>
            </a:r>
            <a:r>
              <a:rPr lang="ru-RU" dirty="0"/>
              <a:t> мереж, </a:t>
            </a:r>
            <a:r>
              <a:rPr lang="ru-RU" dirty="0" err="1"/>
              <a:t>їхнє</a:t>
            </a:r>
            <a:r>
              <a:rPr lang="ru-RU" dirty="0"/>
              <a:t> </a:t>
            </a:r>
            <a:r>
              <a:rPr lang="ru-RU" dirty="0" err="1"/>
              <a:t>злиття</a:t>
            </a:r>
            <a:r>
              <a:rPr lang="ru-RU" dirty="0"/>
              <a:t> та </a:t>
            </a:r>
            <a:r>
              <a:rPr lang="ru-RU" dirty="0" err="1"/>
              <a:t>об'єднання</a:t>
            </a:r>
            <a:r>
              <a:rPr lang="ru-RU" dirty="0"/>
              <a:t> </a:t>
            </a:r>
            <a:r>
              <a:rPr lang="ru-RU" dirty="0" err="1"/>
              <a:t>формують</a:t>
            </a:r>
            <a:r>
              <a:rPr lang="ru-RU" dirty="0"/>
              <a:t> </a:t>
            </a:r>
            <a:r>
              <a:rPr lang="ru-RU" dirty="0" err="1"/>
              <a:t>хибне</a:t>
            </a:r>
            <a:r>
              <a:rPr lang="ru-RU" dirty="0"/>
              <a:t> </a:t>
            </a:r>
            <a:r>
              <a:rPr lang="ru-RU" dirty="0" err="1"/>
              <a:t>враження</a:t>
            </a:r>
            <a:r>
              <a:rPr lang="ru-RU" dirty="0"/>
              <a:t> про </a:t>
            </a:r>
            <a:r>
              <a:rPr lang="ru-RU" dirty="0" err="1"/>
              <a:t>зниження</a:t>
            </a:r>
            <a:r>
              <a:rPr lang="ru-RU" dirty="0"/>
              <a:t> </a:t>
            </a:r>
            <a:r>
              <a:rPr lang="ru-RU" dirty="0" err="1"/>
              <a:t>різноманітності</a:t>
            </a:r>
            <a:r>
              <a:rPr lang="ru-RU" dirty="0"/>
              <a:t> </a:t>
            </a:r>
            <a:r>
              <a:rPr lang="ru-RU" dirty="0" err="1"/>
              <a:t>пропозиції</a:t>
            </a:r>
            <a:r>
              <a:rPr lang="ru-RU" dirty="0"/>
              <a:t> та </a:t>
            </a:r>
            <a:r>
              <a:rPr lang="ru-RU" dirty="0" err="1"/>
              <a:t>відпочинку</a:t>
            </a:r>
            <a:r>
              <a:rPr lang="ru-RU" dirty="0"/>
              <a:t>. </a:t>
            </a:r>
            <a:r>
              <a:rPr lang="ru-RU" dirty="0" err="1"/>
              <a:t>Проте</a:t>
            </a:r>
            <a:r>
              <a:rPr lang="ru-RU" dirty="0"/>
              <a:t> на </a:t>
            </a:r>
            <a:r>
              <a:rPr lang="ru-RU" dirty="0" err="1"/>
              <a:t>практиці</a:t>
            </a:r>
            <a:r>
              <a:rPr lang="ru-RU" dirty="0"/>
              <a:t> </a:t>
            </a:r>
            <a:r>
              <a:rPr lang="ru-RU" dirty="0" err="1"/>
              <a:t>спостерігається</a:t>
            </a:r>
            <a:r>
              <a:rPr lang="ru-RU" dirty="0"/>
              <a:t> </a:t>
            </a:r>
            <a:r>
              <a:rPr lang="ru-RU" dirty="0" err="1"/>
              <a:t>інша</a:t>
            </a:r>
            <a:r>
              <a:rPr lang="ru-RU" dirty="0"/>
              <a:t> </a:t>
            </a:r>
            <a:r>
              <a:rPr lang="ru-RU" dirty="0" err="1"/>
              <a:t>тенденція</a:t>
            </a:r>
            <a:r>
              <a:rPr lang="ru-RU" dirty="0"/>
              <a:t>: </a:t>
            </a:r>
            <a:r>
              <a:rPr lang="ru-RU" dirty="0" err="1"/>
              <a:t>поширення</a:t>
            </a:r>
            <a:r>
              <a:rPr lang="ru-RU" dirty="0"/>
              <a:t> </a:t>
            </a:r>
            <a:r>
              <a:rPr lang="ru-RU" dirty="0" err="1"/>
              <a:t>ланцюгів</a:t>
            </a:r>
            <a:r>
              <a:rPr lang="ru-RU" dirty="0"/>
              <a:t> не </a:t>
            </a:r>
            <a:r>
              <a:rPr lang="ru-RU" dirty="0" err="1"/>
              <a:t>може</a:t>
            </a:r>
            <a:r>
              <a:rPr lang="ru-RU" dirty="0"/>
              <a:t> </a:t>
            </a:r>
            <a:r>
              <a:rPr lang="ru-RU" dirty="0" err="1"/>
              <a:t>задовольнити</a:t>
            </a:r>
            <a:r>
              <a:rPr lang="ru-RU" dirty="0"/>
              <a:t> </a:t>
            </a:r>
            <a:r>
              <a:rPr lang="ru-RU" dirty="0" err="1"/>
              <a:t>індивідуальні</a:t>
            </a:r>
            <a:r>
              <a:rPr lang="ru-RU" dirty="0"/>
              <a:t> </a:t>
            </a:r>
            <a:r>
              <a:rPr lang="ru-RU" dirty="0" err="1"/>
              <a:t>вимоги</a:t>
            </a:r>
            <a:r>
              <a:rPr lang="ru-RU" dirty="0"/>
              <a:t> </a:t>
            </a:r>
            <a:r>
              <a:rPr lang="ru-RU" dirty="0" err="1"/>
              <a:t>туристів</a:t>
            </a:r>
            <a:r>
              <a:rPr lang="ru-RU" dirty="0"/>
              <a:t> (через </a:t>
            </a:r>
            <a:r>
              <a:rPr lang="ru-RU" dirty="0" err="1"/>
              <a:t>деяку</a:t>
            </a:r>
            <a:r>
              <a:rPr lang="ru-RU" dirty="0"/>
              <a:t> </a:t>
            </a:r>
            <a:r>
              <a:rPr lang="ru-RU" dirty="0" err="1"/>
              <a:t>знеособленість</a:t>
            </a:r>
            <a:r>
              <a:rPr lang="ru-RU" dirty="0"/>
              <a:t>, </a:t>
            </a:r>
            <a:r>
              <a:rPr lang="ru-RU" dirty="0" err="1"/>
              <a:t>стандартизова-ність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створює</a:t>
            </a:r>
            <a:r>
              <a:rPr lang="ru-RU" dirty="0"/>
              <a:t> </a:t>
            </a:r>
            <a:r>
              <a:rPr lang="ru-RU" dirty="0" err="1"/>
              <a:t>підґрунтя</a:t>
            </a:r>
            <a:r>
              <a:rPr lang="ru-RU" dirty="0"/>
              <a:t> для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малих</a:t>
            </a:r>
            <a:r>
              <a:rPr lang="ru-RU" dirty="0"/>
              <a:t> </a:t>
            </a:r>
            <a:r>
              <a:rPr lang="ru-RU" dirty="0" err="1"/>
              <a:t>незалежних</a:t>
            </a:r>
            <a:r>
              <a:rPr lang="ru-RU" dirty="0"/>
              <a:t> </a:t>
            </a:r>
            <a:r>
              <a:rPr lang="ru-RU" dirty="0" err="1"/>
              <a:t>готелів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роблять</a:t>
            </a:r>
            <a:r>
              <a:rPr lang="ru-RU" dirty="0"/>
              <a:t> ставку на </a:t>
            </a:r>
            <a:r>
              <a:rPr lang="ru-RU" dirty="0" err="1"/>
              <a:t>унікальність</a:t>
            </a:r>
            <a:r>
              <a:rPr lang="ru-RU" dirty="0"/>
              <a:t> і </a:t>
            </a:r>
            <a:r>
              <a:rPr lang="ru-RU" dirty="0" err="1"/>
              <a:t>неповторність</a:t>
            </a:r>
            <a:r>
              <a:rPr lang="ru-RU" dirty="0"/>
              <a:t>.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готелі</a:t>
            </a:r>
            <a:r>
              <a:rPr lang="ru-RU" dirty="0"/>
              <a:t> </a:t>
            </a:r>
            <a:r>
              <a:rPr lang="ru-RU" dirty="0" err="1"/>
              <a:t>спеціалісти-готельєри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прототипами </a:t>
            </a:r>
            <a:r>
              <a:rPr lang="ru-RU" dirty="0" err="1"/>
              <a:t>готелів</a:t>
            </a:r>
            <a:r>
              <a:rPr lang="ru-RU" dirty="0"/>
              <a:t> ХХІ ст.: </a:t>
            </a:r>
            <a:r>
              <a:rPr lang="ru-RU" dirty="0" err="1"/>
              <a:t>комфортабельні</a:t>
            </a:r>
            <a:r>
              <a:rPr lang="ru-RU" dirty="0"/>
              <a:t>, без ресторану (ресторан </a:t>
            </a:r>
            <a:r>
              <a:rPr lang="ru-RU" dirty="0" err="1"/>
              <a:t>знаходиться</a:t>
            </a:r>
            <a:r>
              <a:rPr lang="ru-RU" dirty="0"/>
              <a:t> </a:t>
            </a:r>
            <a:r>
              <a:rPr lang="ru-RU" dirty="0" err="1"/>
              <a:t>поруч</a:t>
            </a:r>
            <a:r>
              <a:rPr lang="ru-RU" dirty="0"/>
              <a:t>), </a:t>
            </a:r>
            <a:r>
              <a:rPr lang="ru-RU" dirty="0" err="1"/>
              <a:t>збудовані</a:t>
            </a:r>
            <a:r>
              <a:rPr lang="ru-RU" dirty="0"/>
              <a:t> в </a:t>
            </a:r>
            <a:r>
              <a:rPr lang="ru-RU" dirty="0" err="1"/>
              <a:t>сільському</a:t>
            </a:r>
            <a:r>
              <a:rPr lang="ru-RU" dirty="0"/>
              <a:t> </a:t>
            </a:r>
            <a:r>
              <a:rPr lang="ru-RU" dirty="0" err="1"/>
              <a:t>стилі</a:t>
            </a:r>
            <a:r>
              <a:rPr lang="ru-RU" dirty="0"/>
              <a:t>, </a:t>
            </a:r>
            <a:r>
              <a:rPr lang="ru-RU" dirty="0" err="1"/>
              <a:t>пропонують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за </a:t>
            </a:r>
            <a:r>
              <a:rPr lang="ru-RU" dirty="0" err="1"/>
              <a:t>помірними</a:t>
            </a:r>
            <a:r>
              <a:rPr lang="ru-RU" dirty="0"/>
              <a:t> </a:t>
            </a:r>
            <a:r>
              <a:rPr lang="ru-RU" dirty="0" err="1"/>
              <a:t>цінами</a:t>
            </a:r>
            <a:r>
              <a:rPr lang="ru-RU" dirty="0"/>
              <a:t> і </a:t>
            </a:r>
            <a:r>
              <a:rPr lang="ru-RU" dirty="0" err="1"/>
              <a:t>мають</a:t>
            </a:r>
            <a:r>
              <a:rPr lang="ru-RU" dirty="0"/>
              <a:t> все </a:t>
            </a:r>
            <a:r>
              <a:rPr lang="ru-RU" dirty="0" err="1"/>
              <a:t>необхідне</a:t>
            </a:r>
            <a:r>
              <a:rPr lang="ru-RU" dirty="0"/>
              <a:t> для </a:t>
            </a:r>
            <a:r>
              <a:rPr lang="ru-RU" dirty="0" err="1"/>
              <a:t>роботи</a:t>
            </a:r>
            <a:r>
              <a:rPr lang="ru-RU" dirty="0"/>
              <a:t> та </a:t>
            </a:r>
            <a:r>
              <a:rPr lang="ru-RU" dirty="0" err="1"/>
              <a:t>відпочинку</a:t>
            </a:r>
            <a:r>
              <a:rPr lang="ru-RU" dirty="0"/>
              <a:t>, де </a:t>
            </a:r>
            <a:r>
              <a:rPr lang="ru-RU" dirty="0" err="1"/>
              <a:t>клієнти</a:t>
            </a:r>
            <a:r>
              <a:rPr lang="ru-RU" dirty="0"/>
              <a:t> </a:t>
            </a:r>
            <a:r>
              <a:rPr lang="ru-RU" dirty="0" err="1"/>
              <a:t>отримають</a:t>
            </a:r>
            <a:r>
              <a:rPr lang="ru-RU" dirty="0"/>
              <a:t> </a:t>
            </a:r>
            <a:r>
              <a:rPr lang="ru-RU" dirty="0" err="1"/>
              <a:t>вишукане</a:t>
            </a:r>
            <a:r>
              <a:rPr lang="ru-RU" dirty="0"/>
              <a:t> </a:t>
            </a:r>
            <a:r>
              <a:rPr lang="ru-RU" dirty="0" err="1"/>
              <a:t>персоніфіковане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унікальність</a:t>
            </a:r>
            <a:r>
              <a:rPr lang="ru-RU" dirty="0"/>
              <a:t> малого </a:t>
            </a:r>
            <a:r>
              <a:rPr lang="ru-RU" dirty="0" err="1"/>
              <a:t>готелю</a:t>
            </a:r>
            <a:r>
              <a:rPr lang="ru-RU" dirty="0"/>
              <a:t> є </a:t>
            </a:r>
            <a:r>
              <a:rPr lang="ru-RU" dirty="0" err="1"/>
              <a:t>основним</a:t>
            </a:r>
            <a:r>
              <a:rPr lang="ru-RU" dirty="0"/>
              <a:t> </a:t>
            </a:r>
            <a:r>
              <a:rPr lang="ru-RU" dirty="0" err="1"/>
              <a:t>інструментом</a:t>
            </a:r>
            <a:r>
              <a:rPr lang="ru-RU" dirty="0"/>
              <a:t> </a:t>
            </a:r>
            <a:r>
              <a:rPr lang="ru-RU" dirty="0" err="1"/>
              <a:t>ринкової</a:t>
            </a:r>
            <a:r>
              <a:rPr lang="ru-RU" dirty="0"/>
              <a:t> </a:t>
            </a:r>
            <a:r>
              <a:rPr lang="ru-RU" dirty="0" err="1"/>
              <a:t>політики</a:t>
            </a:r>
            <a:r>
              <a:rPr lang="ru-RU" dirty="0"/>
              <a:t>.</a:t>
            </a:r>
          </a:p>
          <a:p>
            <a:r>
              <a:rPr lang="ru-RU" dirty="0"/>
              <a:t> </a:t>
            </a:r>
            <a:r>
              <a:rPr lang="ru-RU" dirty="0" err="1"/>
              <a:t>Визначальною</a:t>
            </a:r>
            <a:r>
              <a:rPr lang="ru-RU" dirty="0"/>
              <a:t> </a:t>
            </a:r>
            <a:r>
              <a:rPr lang="ru-RU" dirty="0" err="1"/>
              <a:t>тенденцією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світового</a:t>
            </a:r>
            <a:r>
              <a:rPr lang="ru-RU" dirty="0"/>
              <a:t> </a:t>
            </a:r>
            <a:r>
              <a:rPr lang="ru-RU" dirty="0" err="1"/>
              <a:t>готельного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 </a:t>
            </a:r>
            <a:r>
              <a:rPr lang="ru-RU" dirty="0" err="1"/>
              <a:t>залишається</a:t>
            </a:r>
            <a:r>
              <a:rPr lang="ru-RU" dirty="0"/>
              <a:t> </a:t>
            </a:r>
            <a:r>
              <a:rPr lang="ru-RU" dirty="0" err="1"/>
              <a:t>централізація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. Практично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готельні</a:t>
            </a:r>
            <a:r>
              <a:rPr lang="ru-RU" dirty="0"/>
              <a:t> </a:t>
            </a:r>
            <a:r>
              <a:rPr lang="ru-RU" dirty="0" err="1"/>
              <a:t>ланцюги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, </a:t>
            </a:r>
            <a:r>
              <a:rPr lang="ru-RU" dirty="0" err="1"/>
              <a:t>незалежно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їхнього</a:t>
            </a:r>
            <a:r>
              <a:rPr lang="ru-RU" dirty="0"/>
              <a:t> рейтингу, </a:t>
            </a:r>
            <a:r>
              <a:rPr lang="ru-RU" dirty="0" err="1"/>
              <a:t>зазнаючи</a:t>
            </a:r>
            <a:r>
              <a:rPr lang="ru-RU" dirty="0"/>
              <a:t> </a:t>
            </a:r>
            <a:r>
              <a:rPr lang="ru-RU" dirty="0" err="1"/>
              <a:t>жорсткої</a:t>
            </a:r>
            <a:r>
              <a:rPr lang="ru-RU" dirty="0"/>
              <a:t> </a:t>
            </a:r>
            <a:r>
              <a:rPr lang="ru-RU" dirty="0" err="1"/>
              <a:t>конкуренції</a:t>
            </a:r>
            <a:r>
              <a:rPr lang="ru-RU" dirty="0"/>
              <a:t>, </a:t>
            </a:r>
            <a:r>
              <a:rPr lang="ru-RU" dirty="0" err="1"/>
              <a:t>шукають</a:t>
            </a:r>
            <a:r>
              <a:rPr lang="ru-RU" dirty="0"/>
              <a:t> будь-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для </a:t>
            </a:r>
            <a:r>
              <a:rPr lang="ru-RU" dirty="0" err="1"/>
              <a:t>збільшення</a:t>
            </a:r>
            <a:r>
              <a:rPr lang="ru-RU" dirty="0"/>
              <a:t> </a:t>
            </a:r>
            <a:r>
              <a:rPr lang="ru-RU" dirty="0" err="1"/>
              <a:t>свого</a:t>
            </a:r>
            <a:r>
              <a:rPr lang="ru-RU" dirty="0"/>
              <a:t> </a:t>
            </a:r>
            <a:r>
              <a:rPr lang="ru-RU" dirty="0" err="1"/>
              <a:t>потенціалу</a:t>
            </a:r>
            <a:r>
              <a:rPr lang="ru-RU" dirty="0"/>
              <a:t>. </a:t>
            </a:r>
            <a:r>
              <a:rPr lang="ru-RU" dirty="0" err="1"/>
              <a:t>Причому</a:t>
            </a:r>
            <a:r>
              <a:rPr lang="ru-RU" dirty="0"/>
              <a:t> </a:t>
            </a:r>
            <a:r>
              <a:rPr lang="ru-RU" dirty="0" err="1"/>
              <a:t>централізація</a:t>
            </a:r>
            <a:r>
              <a:rPr lang="ru-RU" dirty="0"/>
              <a:t> </a:t>
            </a:r>
            <a:r>
              <a:rPr lang="ru-RU" dirty="0" err="1"/>
              <a:t>управління</a:t>
            </a:r>
            <a:r>
              <a:rPr lang="ru-RU" dirty="0"/>
              <a:t> в </a:t>
            </a:r>
            <a:r>
              <a:rPr lang="ru-RU" dirty="0" err="1"/>
              <a:t>дрібних</a:t>
            </a:r>
            <a:r>
              <a:rPr lang="ru-RU" dirty="0"/>
              <a:t> </a:t>
            </a:r>
            <a:r>
              <a:rPr lang="ru-RU" dirty="0" err="1"/>
              <a:t>готельних</a:t>
            </a:r>
            <a:r>
              <a:rPr lang="ru-RU" dirty="0"/>
              <a:t> </a:t>
            </a:r>
            <a:r>
              <a:rPr lang="ru-RU" dirty="0" err="1"/>
              <a:t>ланцюгах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інтенсивніше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у великих. До </a:t>
            </a:r>
            <a:r>
              <a:rPr lang="ru-RU" dirty="0" err="1"/>
              <a:t>централізації</a:t>
            </a:r>
            <a:r>
              <a:rPr lang="ru-RU" dirty="0"/>
              <a:t> </a:t>
            </a:r>
            <a:r>
              <a:rPr lang="ru-RU" dirty="0" err="1"/>
              <a:t>менш</a:t>
            </a:r>
            <a:r>
              <a:rPr lang="ru-RU" dirty="0"/>
              <a:t> </a:t>
            </a:r>
            <a:r>
              <a:rPr lang="ru-RU" dirty="0" err="1"/>
              <a:t>схильні</a:t>
            </a:r>
            <a:r>
              <a:rPr lang="ru-RU" dirty="0"/>
              <a:t> так </a:t>
            </a:r>
            <a:r>
              <a:rPr lang="ru-RU" dirty="0" err="1"/>
              <a:t>звані</a:t>
            </a:r>
            <a:r>
              <a:rPr lang="ru-RU" dirty="0"/>
              <a:t> </a:t>
            </a:r>
            <a:r>
              <a:rPr lang="ru-RU" dirty="0" err="1"/>
              <a:t>управлінські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 (</a:t>
            </a:r>
            <a:r>
              <a:rPr lang="en-US" dirty="0"/>
              <a:t>consortia).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укрупнення</a:t>
            </a:r>
            <a:r>
              <a:rPr lang="ru-RU" dirty="0"/>
              <a:t> </a:t>
            </a:r>
            <a:r>
              <a:rPr lang="ru-RU" dirty="0" err="1"/>
              <a:t>готельних</a:t>
            </a:r>
            <a:r>
              <a:rPr lang="ru-RU" dirty="0"/>
              <a:t> мереж </a:t>
            </a:r>
            <a:r>
              <a:rPr lang="ru-RU" dirty="0" err="1"/>
              <a:t>ґрунтується</a:t>
            </a:r>
            <a:r>
              <a:rPr lang="ru-RU" dirty="0"/>
              <a:t> </a:t>
            </a:r>
            <a:r>
              <a:rPr lang="ru-RU" dirty="0" err="1"/>
              <a:t>насамперед</a:t>
            </a:r>
            <a:r>
              <a:rPr lang="ru-RU" dirty="0"/>
              <a:t> на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франчайзингу (</a:t>
            </a:r>
            <a:r>
              <a:rPr lang="ru-RU" dirty="0" err="1"/>
              <a:t>нині</a:t>
            </a:r>
            <a:r>
              <a:rPr lang="ru-RU" dirty="0"/>
              <a:t> </a:t>
            </a:r>
            <a:r>
              <a:rPr lang="ru-RU" dirty="0" err="1"/>
              <a:t>приблизно</a:t>
            </a:r>
            <a:r>
              <a:rPr lang="ru-RU" dirty="0"/>
              <a:t> 80 % </a:t>
            </a:r>
            <a:r>
              <a:rPr lang="ru-RU" dirty="0" err="1"/>
              <a:t>готелів</a:t>
            </a:r>
            <a:r>
              <a:rPr lang="ru-RU" dirty="0"/>
              <a:t> </a:t>
            </a:r>
            <a:r>
              <a:rPr lang="ru-RU" dirty="0" err="1"/>
              <a:t>входять</a:t>
            </a:r>
            <a:r>
              <a:rPr lang="ru-RU" dirty="0"/>
              <a:t> у </a:t>
            </a:r>
            <a:r>
              <a:rPr lang="ru-RU" dirty="0" err="1"/>
              <a:t>ланцюги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на правах франчайзингу).</a:t>
            </a:r>
          </a:p>
        </p:txBody>
      </p:sp>
    </p:spTree>
    <p:extLst>
      <p:ext uri="{BB962C8B-B14F-4D97-AF65-F5344CB8AC3E}">
        <p14:creationId xmlns:p14="http://schemas.microsoft.com/office/powerpoint/2010/main" val="186628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7504" y="332656"/>
            <a:ext cx="9036496" cy="2880320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Останнім</a:t>
            </a:r>
            <a:r>
              <a:rPr lang="ru-RU" dirty="0"/>
              <a:t> часом у </a:t>
            </a:r>
            <a:r>
              <a:rPr lang="ru-RU" dirty="0" err="1"/>
              <a:t>деяких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 почали </a:t>
            </a:r>
            <a:r>
              <a:rPr lang="ru-RU" dirty="0" err="1"/>
              <a:t>створюватися</a:t>
            </a:r>
            <a:r>
              <a:rPr lang="ru-RU" dirty="0"/>
              <a:t> ба-</a:t>
            </a:r>
            <a:r>
              <a:rPr lang="ru-RU" dirty="0" err="1"/>
              <a:t>гатопрофільні</a:t>
            </a:r>
            <a:r>
              <a:rPr lang="ru-RU" dirty="0"/>
              <a:t> </a:t>
            </a:r>
            <a:r>
              <a:rPr lang="ru-RU" dirty="0" err="1"/>
              <a:t>концерни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обслуговують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всю сферу туризму.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сприяв</a:t>
            </a:r>
            <a:r>
              <a:rPr lang="ru-RU" dirty="0"/>
              <a:t> </a:t>
            </a:r>
            <a:r>
              <a:rPr lang="ru-RU" dirty="0" err="1"/>
              <a:t>значний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 </a:t>
            </a:r>
            <a:r>
              <a:rPr lang="ru-RU" dirty="0" err="1"/>
              <a:t>авіації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призвів</a:t>
            </a:r>
            <a:r>
              <a:rPr lang="ru-RU" dirty="0"/>
              <a:t> до того,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пасажирських</a:t>
            </a:r>
            <a:r>
              <a:rPr lang="ru-RU" dirty="0"/>
              <a:t> </a:t>
            </a:r>
            <a:r>
              <a:rPr lang="ru-RU" dirty="0" err="1"/>
              <a:t>місць</a:t>
            </a:r>
            <a:r>
              <a:rPr lang="ru-RU" dirty="0"/>
              <a:t> у </a:t>
            </a:r>
            <a:r>
              <a:rPr lang="ru-RU" dirty="0" err="1"/>
              <a:t>літаках</a:t>
            </a:r>
            <a:r>
              <a:rPr lang="ru-RU" dirty="0"/>
              <a:t> </a:t>
            </a:r>
            <a:r>
              <a:rPr lang="ru-RU" dirty="0" err="1"/>
              <a:t>набагато</a:t>
            </a:r>
            <a:r>
              <a:rPr lang="ru-RU" dirty="0"/>
              <a:t> </a:t>
            </a:r>
            <a:r>
              <a:rPr lang="ru-RU" dirty="0" err="1"/>
              <a:t>перевищила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готелів</a:t>
            </a:r>
            <a:r>
              <a:rPr lang="ru-RU" dirty="0"/>
              <a:t>. У </a:t>
            </a:r>
            <a:r>
              <a:rPr lang="ru-RU" dirty="0" err="1"/>
              <a:t>зв'язку</a:t>
            </a:r>
            <a:r>
              <a:rPr lang="ru-RU" dirty="0"/>
              <a:t> з </a:t>
            </a:r>
            <a:r>
              <a:rPr lang="ru-RU" dirty="0" err="1"/>
              <a:t>цим</a:t>
            </a:r>
            <a:r>
              <a:rPr lang="ru-RU" dirty="0"/>
              <a:t>, </a:t>
            </a:r>
            <a:r>
              <a:rPr lang="ru-RU" dirty="0" err="1"/>
              <a:t>авіаційні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 почали активно </a:t>
            </a:r>
            <a:r>
              <a:rPr lang="ru-RU" dirty="0" err="1"/>
              <a:t>залучатися</a:t>
            </a:r>
            <a:r>
              <a:rPr lang="ru-RU" dirty="0"/>
              <a:t> до </a:t>
            </a:r>
            <a:r>
              <a:rPr lang="ru-RU" dirty="0" err="1"/>
              <a:t>сфери</a:t>
            </a:r>
            <a:r>
              <a:rPr lang="ru-RU" dirty="0"/>
              <a:t> </a:t>
            </a:r>
            <a:r>
              <a:rPr lang="ru-RU" dirty="0" err="1"/>
              <a:t>готельного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. Так, </a:t>
            </a:r>
            <a:r>
              <a:rPr lang="ru-RU" dirty="0" err="1"/>
              <a:t>американська</a:t>
            </a:r>
            <a:r>
              <a:rPr lang="ru-RU" dirty="0"/>
              <a:t> </a:t>
            </a:r>
            <a:r>
              <a:rPr lang="ru-RU" dirty="0" err="1"/>
              <a:t>авіакомпанія</a:t>
            </a:r>
            <a:r>
              <a:rPr lang="ru-RU" dirty="0"/>
              <a:t> ТВА </a:t>
            </a:r>
            <a:r>
              <a:rPr lang="ru-RU" dirty="0" err="1"/>
              <a:t>придбала</a:t>
            </a:r>
            <a:r>
              <a:rPr lang="ru-RU" dirty="0"/>
              <a:t> за кордоном 53 </a:t>
            </a:r>
            <a:r>
              <a:rPr lang="ru-RU" dirty="0" err="1"/>
              <a:t>готелі</a:t>
            </a:r>
            <a:r>
              <a:rPr lang="ru-RU" dirty="0"/>
              <a:t> </a:t>
            </a:r>
            <a:r>
              <a:rPr lang="ru-RU" dirty="0" err="1"/>
              <a:t>відомої</a:t>
            </a:r>
            <a:r>
              <a:rPr lang="ru-RU" dirty="0"/>
              <a:t> </a:t>
            </a:r>
            <a:r>
              <a:rPr lang="ru-RU" dirty="0" err="1"/>
              <a:t>корпорації</a:t>
            </a:r>
            <a:r>
              <a:rPr lang="ru-RU" dirty="0"/>
              <a:t> "</a:t>
            </a:r>
            <a:r>
              <a:rPr lang="en-US" dirty="0"/>
              <a:t>Hilton", </a:t>
            </a:r>
            <a:r>
              <a:rPr lang="ru-RU" dirty="0" err="1"/>
              <a:t>утворивши</a:t>
            </a:r>
            <a:r>
              <a:rPr lang="ru-RU" dirty="0"/>
              <a:t> </a:t>
            </a:r>
            <a:r>
              <a:rPr lang="ru-RU" dirty="0" err="1"/>
              <a:t>нову</a:t>
            </a:r>
            <a:r>
              <a:rPr lang="ru-RU" dirty="0"/>
              <a:t> </a:t>
            </a:r>
            <a:r>
              <a:rPr lang="ru-RU" dirty="0" err="1"/>
              <a:t>компанію</a:t>
            </a:r>
            <a:r>
              <a:rPr lang="ru-RU" dirty="0"/>
              <a:t> "</a:t>
            </a:r>
            <a:r>
              <a:rPr lang="en-US" dirty="0"/>
              <a:t>Hilton International", </a:t>
            </a:r>
            <a:r>
              <a:rPr lang="ru-RU" dirty="0" err="1"/>
              <a:t>підприємства</a:t>
            </a:r>
            <a:r>
              <a:rPr lang="ru-RU" dirty="0"/>
              <a:t>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розташовані</a:t>
            </a:r>
            <a:r>
              <a:rPr lang="ru-RU" dirty="0"/>
              <a:t> в 36 </a:t>
            </a:r>
            <a:r>
              <a:rPr lang="ru-RU" dirty="0" err="1"/>
              <a:t>країнах</a:t>
            </a:r>
            <a:r>
              <a:rPr lang="ru-RU" dirty="0"/>
              <a:t>. А </a:t>
            </a:r>
            <a:r>
              <a:rPr lang="ru-RU" dirty="0" err="1"/>
              <a:t>французька</a:t>
            </a:r>
            <a:r>
              <a:rPr lang="ru-RU" dirty="0"/>
              <a:t> </a:t>
            </a:r>
            <a:r>
              <a:rPr lang="ru-RU" dirty="0" err="1"/>
              <a:t>авіаційна</a:t>
            </a:r>
            <a:r>
              <a:rPr lang="ru-RU" dirty="0"/>
              <a:t> </a:t>
            </a:r>
            <a:r>
              <a:rPr lang="ru-RU" dirty="0" err="1"/>
              <a:t>компанія</a:t>
            </a:r>
            <a:r>
              <a:rPr lang="ru-RU" dirty="0"/>
              <a:t> "Ер-Франс" </a:t>
            </a:r>
            <a:r>
              <a:rPr lang="ru-RU" dirty="0" err="1"/>
              <a:t>заснувала</a:t>
            </a:r>
            <a:r>
              <a:rPr lang="ru-RU" dirty="0"/>
              <a:t> </a:t>
            </a:r>
            <a:r>
              <a:rPr lang="ru-RU" dirty="0" err="1"/>
              <a:t>власну</a:t>
            </a:r>
            <a:r>
              <a:rPr lang="ru-RU" dirty="0"/>
              <a:t> </a:t>
            </a:r>
            <a:r>
              <a:rPr lang="ru-RU" dirty="0" err="1"/>
              <a:t>готельну</a:t>
            </a:r>
            <a:r>
              <a:rPr lang="ru-RU" dirty="0"/>
              <a:t> і </a:t>
            </a:r>
            <a:r>
              <a:rPr lang="ru-RU" dirty="0" err="1"/>
              <a:t>туристичну</a:t>
            </a:r>
            <a:r>
              <a:rPr lang="ru-RU" dirty="0"/>
              <a:t> </a:t>
            </a:r>
            <a:r>
              <a:rPr lang="ru-RU" dirty="0" err="1"/>
              <a:t>корпорацію</a:t>
            </a:r>
            <a:r>
              <a:rPr lang="ru-RU" dirty="0"/>
              <a:t> "</a:t>
            </a:r>
            <a:r>
              <a:rPr lang="ru-RU" dirty="0" err="1"/>
              <a:t>Сотер</a:t>
            </a:r>
            <a:r>
              <a:rPr lang="ru-RU" dirty="0"/>
              <a:t>". </a:t>
            </a:r>
            <a:r>
              <a:rPr lang="ru-RU" dirty="0" err="1"/>
              <a:t>Інтеграція</a:t>
            </a:r>
            <a:r>
              <a:rPr lang="ru-RU" dirty="0"/>
              <a:t> </a:t>
            </a:r>
            <a:r>
              <a:rPr lang="ru-RU" dirty="0" err="1"/>
              <a:t>готельних</a:t>
            </a:r>
            <a:r>
              <a:rPr lang="ru-RU" dirty="0"/>
              <a:t> </a:t>
            </a:r>
            <a:r>
              <a:rPr lang="ru-RU" dirty="0" err="1"/>
              <a:t>фірм</a:t>
            </a:r>
            <a:r>
              <a:rPr lang="ru-RU" dirty="0"/>
              <a:t> з </a:t>
            </a:r>
            <a:r>
              <a:rPr lang="ru-RU" dirty="0" err="1"/>
              <a:t>авіаційними</a:t>
            </a:r>
            <a:r>
              <a:rPr lang="ru-RU" dirty="0"/>
              <a:t> </a:t>
            </a:r>
            <a:r>
              <a:rPr lang="ru-RU" dirty="0" err="1"/>
              <a:t>компаніями</a:t>
            </a:r>
            <a:r>
              <a:rPr lang="ru-RU" dirty="0"/>
              <a:t> </a:t>
            </a:r>
            <a:r>
              <a:rPr lang="ru-RU" dirty="0" err="1"/>
              <a:t>дозволяє</a:t>
            </a:r>
            <a:r>
              <a:rPr lang="ru-RU" dirty="0"/>
              <a:t> </a:t>
            </a:r>
            <a:r>
              <a:rPr lang="ru-RU" dirty="0" err="1"/>
              <a:t>надати</a:t>
            </a:r>
            <a:r>
              <a:rPr lang="ru-RU" dirty="0"/>
              <a:t> </a:t>
            </a:r>
            <a:r>
              <a:rPr lang="ru-RU" dirty="0" err="1"/>
              <a:t>клієнтам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тарифні</a:t>
            </a:r>
            <a:r>
              <a:rPr lang="ru-RU" dirty="0"/>
              <a:t> </a:t>
            </a:r>
            <a:r>
              <a:rPr lang="ru-RU" dirty="0" err="1"/>
              <a:t>пільги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 продаж </a:t>
            </a:r>
            <a:r>
              <a:rPr lang="ru-RU" dirty="0" err="1"/>
              <a:t>авіаквитків</a:t>
            </a:r>
            <a:r>
              <a:rPr lang="ru-RU" dirty="0"/>
              <a:t> за </a:t>
            </a:r>
            <a:r>
              <a:rPr lang="ru-RU" dirty="0" err="1"/>
              <a:t>пільговими</a:t>
            </a:r>
            <a:r>
              <a:rPr lang="ru-RU" dirty="0"/>
              <a:t> </a:t>
            </a:r>
            <a:r>
              <a:rPr lang="ru-RU" dirty="0" err="1"/>
              <a:t>цінами</a:t>
            </a:r>
            <a:r>
              <a:rPr lang="ru-RU" dirty="0"/>
              <a:t>, продаж </a:t>
            </a:r>
            <a:r>
              <a:rPr lang="ru-RU" dirty="0" err="1"/>
              <a:t>номерів</a:t>
            </a:r>
            <a:r>
              <a:rPr lang="ru-RU" dirty="0"/>
              <a:t> у кредит та </a:t>
            </a:r>
            <a:r>
              <a:rPr lang="ru-RU" dirty="0" err="1"/>
              <a:t>ін</a:t>
            </a:r>
            <a:r>
              <a:rPr lang="ru-RU" dirty="0"/>
              <a:t>.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місце</a:t>
            </a:r>
            <a:r>
              <a:rPr lang="ru-RU" dirty="0"/>
              <a:t> й </a:t>
            </a:r>
            <a:r>
              <a:rPr lang="ru-RU" dirty="0" err="1"/>
              <a:t>інтеграція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судноплавними</a:t>
            </a:r>
            <a:r>
              <a:rPr lang="ru-RU" dirty="0"/>
              <a:t> </a:t>
            </a:r>
            <a:r>
              <a:rPr lang="ru-RU" dirty="0" err="1"/>
              <a:t>компаніями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12976"/>
            <a:ext cx="4136010" cy="25922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555" y="3397478"/>
            <a:ext cx="4572000" cy="2670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22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7504" y="188641"/>
            <a:ext cx="8712968" cy="2808312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Для </a:t>
            </a:r>
            <a:r>
              <a:rPr lang="ru-RU" dirty="0" err="1"/>
              <a:t>залучення</a:t>
            </a:r>
            <a:r>
              <a:rPr lang="ru-RU" dirty="0"/>
              <a:t> потоку </a:t>
            </a:r>
            <a:r>
              <a:rPr lang="ru-RU" dirty="0" err="1"/>
              <a:t>іноземних</a:t>
            </a:r>
            <a:r>
              <a:rPr lang="ru-RU" dirty="0"/>
              <a:t> </a:t>
            </a:r>
            <a:r>
              <a:rPr lang="ru-RU" dirty="0" err="1"/>
              <a:t>туристів</a:t>
            </a:r>
            <a:r>
              <a:rPr lang="ru-RU" dirty="0"/>
              <a:t> у </a:t>
            </a:r>
            <a:r>
              <a:rPr lang="ru-RU" dirty="0" err="1"/>
              <a:t>багатьох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використовуються</a:t>
            </a:r>
            <a:r>
              <a:rPr lang="ru-RU" dirty="0"/>
              <a:t> </a:t>
            </a:r>
            <a:r>
              <a:rPr lang="ru-RU" dirty="0" err="1"/>
              <a:t>найрізноманітніші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- </a:t>
            </a:r>
            <a:r>
              <a:rPr lang="ru-RU" dirty="0" err="1"/>
              <a:t>розвивається</a:t>
            </a:r>
            <a:r>
              <a:rPr lang="ru-RU" dirty="0"/>
              <a:t> мережа </a:t>
            </a:r>
            <a:r>
              <a:rPr lang="ru-RU" dirty="0" err="1"/>
              <a:t>готелів</a:t>
            </a:r>
            <a:r>
              <a:rPr lang="ru-RU" dirty="0"/>
              <a:t> для </a:t>
            </a:r>
            <a:r>
              <a:rPr lang="ru-RU" dirty="0" err="1"/>
              <a:t>іноземних</a:t>
            </a:r>
            <a:r>
              <a:rPr lang="ru-RU" dirty="0"/>
              <a:t> </a:t>
            </a:r>
            <a:r>
              <a:rPr lang="ru-RU" dirty="0" err="1"/>
              <a:t>туристів</a:t>
            </a:r>
            <a:r>
              <a:rPr lang="ru-RU" dirty="0"/>
              <a:t>, </a:t>
            </a:r>
            <a:r>
              <a:rPr lang="ru-RU" dirty="0" err="1"/>
              <a:t>поліпшується</a:t>
            </a:r>
            <a:r>
              <a:rPr lang="ru-RU" dirty="0"/>
              <a:t> </a:t>
            </a:r>
            <a:r>
              <a:rPr lang="ru-RU" dirty="0" err="1"/>
              <a:t>рівень</a:t>
            </a:r>
            <a:r>
              <a:rPr lang="ru-RU" dirty="0"/>
              <a:t> </a:t>
            </a:r>
            <a:r>
              <a:rPr lang="ru-RU" dirty="0" err="1"/>
              <a:t>їхнього</a:t>
            </a:r>
            <a:r>
              <a:rPr lang="ru-RU" dirty="0"/>
              <a:t> </a:t>
            </a:r>
            <a:r>
              <a:rPr lang="ru-RU" dirty="0" err="1"/>
              <a:t>оснащення</a:t>
            </a:r>
            <a:r>
              <a:rPr lang="ru-RU" dirty="0"/>
              <a:t> та </a:t>
            </a:r>
            <a:r>
              <a:rPr lang="ru-RU" dirty="0" err="1"/>
              <a:t>обслуговування</a:t>
            </a:r>
            <a:r>
              <a:rPr lang="ru-RU" dirty="0"/>
              <a:t>, </a:t>
            </a:r>
            <a:r>
              <a:rPr lang="ru-RU" dirty="0" err="1"/>
              <a:t>реставруються</a:t>
            </a:r>
            <a:r>
              <a:rPr lang="ru-RU" dirty="0"/>
              <a:t> </a:t>
            </a:r>
            <a:r>
              <a:rPr lang="ru-RU" dirty="0" err="1"/>
              <a:t>архітектурні</a:t>
            </a:r>
            <a:r>
              <a:rPr lang="ru-RU" dirty="0"/>
              <a:t> </a:t>
            </a:r>
            <a:r>
              <a:rPr lang="ru-RU" dirty="0" err="1"/>
              <a:t>пам</a:t>
            </a:r>
            <a:r>
              <a:rPr lang="ru-RU" dirty="0"/>
              <a:t>' </a:t>
            </a:r>
            <a:r>
              <a:rPr lang="ru-RU" dirty="0" err="1"/>
              <a:t>ятки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мають</a:t>
            </a:r>
            <a:r>
              <a:rPr lang="ru-RU" dirty="0"/>
              <a:t> </a:t>
            </a:r>
            <a:r>
              <a:rPr lang="ru-RU" dirty="0" err="1"/>
              <a:t>світову</a:t>
            </a:r>
            <a:r>
              <a:rPr lang="ru-RU" dirty="0"/>
              <a:t> </a:t>
            </a:r>
            <a:r>
              <a:rPr lang="ru-RU" dirty="0" err="1"/>
              <a:t>цінність</a:t>
            </a:r>
            <a:r>
              <a:rPr lang="ru-RU" dirty="0"/>
              <a:t>, </a:t>
            </a:r>
            <a:r>
              <a:rPr lang="ru-RU" dirty="0" err="1"/>
              <a:t>будуються</a:t>
            </a:r>
            <a:r>
              <a:rPr lang="ru-RU" dirty="0"/>
              <a:t> </a:t>
            </a:r>
            <a:r>
              <a:rPr lang="ru-RU" dirty="0" err="1"/>
              <a:t>унікальні</a:t>
            </a:r>
            <a:r>
              <a:rPr lang="ru-RU" dirty="0"/>
              <a:t> </a:t>
            </a:r>
            <a:r>
              <a:rPr lang="ru-RU" dirty="0" err="1"/>
              <a:t>рекреаційні</a:t>
            </a:r>
            <a:r>
              <a:rPr lang="ru-RU" dirty="0"/>
              <a:t> </a:t>
            </a:r>
            <a:r>
              <a:rPr lang="ru-RU" dirty="0" err="1"/>
              <a:t>об'єкти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у </a:t>
            </a:r>
            <a:r>
              <a:rPr lang="ru-RU" dirty="0" err="1"/>
              <a:t>Франції</a:t>
            </a:r>
            <a:r>
              <a:rPr lang="ru-RU" dirty="0"/>
              <a:t> </a:t>
            </a:r>
            <a:r>
              <a:rPr lang="ru-RU" dirty="0" err="1"/>
              <a:t>помітну</a:t>
            </a:r>
            <a:r>
              <a:rPr lang="ru-RU" dirty="0"/>
              <a:t> роль у </a:t>
            </a:r>
            <a:r>
              <a:rPr lang="ru-RU" dirty="0" err="1"/>
              <a:t>залученні</a:t>
            </a:r>
            <a:r>
              <a:rPr lang="ru-RU" dirty="0"/>
              <a:t> до </a:t>
            </a:r>
            <a:r>
              <a:rPr lang="ru-RU" dirty="0" err="1"/>
              <a:t>країни</a:t>
            </a:r>
            <a:r>
              <a:rPr lang="ru-RU" dirty="0"/>
              <a:t> </a:t>
            </a:r>
            <a:r>
              <a:rPr lang="ru-RU" dirty="0" err="1"/>
              <a:t>додаткових</a:t>
            </a:r>
            <a:r>
              <a:rPr lang="ru-RU" dirty="0"/>
              <a:t> </a:t>
            </a:r>
            <a:r>
              <a:rPr lang="ru-RU" dirty="0" err="1"/>
              <a:t>потоків</a:t>
            </a:r>
            <a:r>
              <a:rPr lang="ru-RU" dirty="0"/>
              <a:t> </a:t>
            </a:r>
            <a:r>
              <a:rPr lang="ru-RU" dirty="0" err="1"/>
              <a:t>іноземних</a:t>
            </a:r>
            <a:r>
              <a:rPr lang="ru-RU" dirty="0"/>
              <a:t> </a:t>
            </a:r>
            <a:r>
              <a:rPr lang="ru-RU" dirty="0" err="1"/>
              <a:t>туристів</a:t>
            </a:r>
            <a:r>
              <a:rPr lang="ru-RU" dirty="0"/>
              <a:t> </a:t>
            </a:r>
            <a:r>
              <a:rPr lang="ru-RU" dirty="0" err="1"/>
              <a:t>відіграє</a:t>
            </a:r>
            <a:r>
              <a:rPr lang="ru-RU" dirty="0"/>
              <a:t> </a:t>
            </a:r>
            <a:r>
              <a:rPr lang="ru-RU" dirty="0" err="1"/>
              <a:t>відкритий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Парижем парк </a:t>
            </a:r>
            <a:r>
              <a:rPr lang="ru-RU" dirty="0" err="1"/>
              <a:t>атракціонів</a:t>
            </a:r>
            <a:r>
              <a:rPr lang="ru-RU" dirty="0"/>
              <a:t> "</a:t>
            </a:r>
            <a:r>
              <a:rPr lang="ru-RU" dirty="0" err="1"/>
              <a:t>Євродисней</a:t>
            </a:r>
            <a:r>
              <a:rPr lang="ru-RU" dirty="0"/>
              <a:t>", аналог знаменитого "Диснейленду" в </a:t>
            </a:r>
            <a:r>
              <a:rPr lang="ru-RU" dirty="0" err="1"/>
              <a:t>Америці</a:t>
            </a:r>
            <a:r>
              <a:rPr lang="ru-RU" dirty="0"/>
              <a:t>. </a:t>
            </a:r>
          </a:p>
          <a:p>
            <a:r>
              <a:rPr lang="ru-RU" dirty="0"/>
              <a:t>Ключ до </a:t>
            </a:r>
            <a:r>
              <a:rPr lang="ru-RU" dirty="0" err="1"/>
              <a:t>успіху</a:t>
            </a:r>
            <a:r>
              <a:rPr lang="ru-RU" dirty="0"/>
              <a:t> в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справі</a:t>
            </a:r>
            <a:r>
              <a:rPr lang="ru-RU" dirty="0"/>
              <a:t>, як </a:t>
            </a:r>
            <a:r>
              <a:rPr lang="ru-RU" dirty="0" err="1"/>
              <a:t>вважають</a:t>
            </a:r>
            <a:r>
              <a:rPr lang="ru-RU" dirty="0"/>
              <a:t> </a:t>
            </a:r>
            <a:r>
              <a:rPr lang="ru-RU" dirty="0" err="1"/>
              <a:t>фахівці</a:t>
            </a:r>
            <a:r>
              <a:rPr lang="ru-RU" dirty="0"/>
              <a:t> </a:t>
            </a:r>
            <a:r>
              <a:rPr lang="ru-RU" dirty="0" err="1"/>
              <a:t>готельного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, </a:t>
            </a:r>
            <a:r>
              <a:rPr lang="ru-RU" dirty="0" err="1"/>
              <a:t>прихований</a:t>
            </a:r>
            <a:r>
              <a:rPr lang="ru-RU" dirty="0"/>
              <a:t> у </a:t>
            </a:r>
            <a:r>
              <a:rPr lang="ru-RU" dirty="0" err="1"/>
              <a:t>особистості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, про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свідчать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найвідоміших</a:t>
            </a:r>
            <a:r>
              <a:rPr lang="ru-RU" dirty="0"/>
              <a:t> </a:t>
            </a:r>
            <a:r>
              <a:rPr lang="ru-RU" dirty="0" err="1"/>
              <a:t>готельєрів</a:t>
            </a:r>
            <a:r>
              <a:rPr lang="ru-RU" dirty="0"/>
              <a:t> </a:t>
            </a:r>
            <a:r>
              <a:rPr lang="ru-RU" dirty="0" err="1"/>
              <a:t>світу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708920"/>
            <a:ext cx="6624736" cy="373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6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5110" y="332657"/>
            <a:ext cx="9093394" cy="3456384"/>
          </a:xfrm>
        </p:spPr>
        <p:txBody>
          <a:bodyPr>
            <a:normAutofit fontScale="62500" lnSpcReduction="20000"/>
          </a:bodyPr>
          <a:lstStyle/>
          <a:p>
            <a:r>
              <a:rPr lang="ru-RU" b="1" i="1" dirty="0" err="1"/>
              <a:t>Цезар</a:t>
            </a:r>
            <a:r>
              <a:rPr lang="ru-RU" b="1" i="1" dirty="0"/>
              <a:t> </a:t>
            </a:r>
            <a:r>
              <a:rPr lang="ru-RU" b="1" i="1" dirty="0" err="1"/>
              <a:t>Рітц</a:t>
            </a:r>
            <a:r>
              <a:rPr lang="ru-RU" dirty="0"/>
              <a:t>, як і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піонери</a:t>
            </a:r>
            <a:r>
              <a:rPr lang="ru-RU" dirty="0"/>
              <a:t> </a:t>
            </a:r>
            <a:r>
              <a:rPr lang="ru-RU" dirty="0" err="1"/>
              <a:t>готельної</a:t>
            </a:r>
            <a:r>
              <a:rPr lang="ru-RU" dirty="0"/>
              <a:t> </a:t>
            </a:r>
            <a:r>
              <a:rPr lang="ru-RU" dirty="0" err="1"/>
              <a:t>індустрії</a:t>
            </a:r>
            <a:r>
              <a:rPr lang="ru-RU" dirty="0"/>
              <a:t>, </a:t>
            </a:r>
            <a:r>
              <a:rPr lang="ru-RU" dirty="0" err="1"/>
              <a:t>розпочав</a:t>
            </a:r>
            <a:r>
              <a:rPr lang="ru-RU" dirty="0"/>
              <a:t> свою кар' </a:t>
            </a:r>
            <a:r>
              <a:rPr lang="ru-RU" dirty="0" err="1"/>
              <a:t>єру</a:t>
            </a:r>
            <a:r>
              <a:rPr lang="ru-RU" dirty="0"/>
              <a:t> в 15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учнем</a:t>
            </a:r>
            <a:r>
              <a:rPr lang="ru-RU" dirty="0"/>
              <a:t> </a:t>
            </a:r>
            <a:r>
              <a:rPr lang="ru-RU" dirty="0" err="1"/>
              <a:t>управляючого</a:t>
            </a:r>
            <a:r>
              <a:rPr lang="ru-RU" dirty="0"/>
              <a:t> </a:t>
            </a:r>
            <a:r>
              <a:rPr lang="ru-RU" dirty="0" err="1"/>
              <a:t>готелю</a:t>
            </a:r>
            <a:r>
              <a:rPr lang="ru-RU" dirty="0"/>
              <a:t>, а </a:t>
            </a:r>
            <a:r>
              <a:rPr lang="ru-RU" dirty="0" err="1"/>
              <a:t>вже</a:t>
            </a:r>
            <a:r>
              <a:rPr lang="ru-RU" dirty="0"/>
              <a:t> в 19 </a:t>
            </a:r>
            <a:r>
              <a:rPr lang="ru-RU" dirty="0" err="1"/>
              <a:t>років</a:t>
            </a:r>
            <a:r>
              <a:rPr lang="ru-RU" dirty="0"/>
              <a:t> - </a:t>
            </a:r>
            <a:r>
              <a:rPr lang="ru-RU" dirty="0" err="1"/>
              <a:t>керував</a:t>
            </a:r>
            <a:r>
              <a:rPr lang="ru-RU" dirty="0"/>
              <a:t> одним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паризьких</a:t>
            </a:r>
            <a:r>
              <a:rPr lang="ru-RU" dirty="0"/>
              <a:t> </a:t>
            </a:r>
            <a:r>
              <a:rPr lang="ru-RU" dirty="0" err="1"/>
              <a:t>ресторанів</a:t>
            </a:r>
            <a:r>
              <a:rPr lang="ru-RU" dirty="0"/>
              <a:t>, але </a:t>
            </a:r>
            <a:r>
              <a:rPr lang="ru-RU" dirty="0" err="1"/>
              <a:t>залишив</a:t>
            </a:r>
            <a:r>
              <a:rPr lang="ru-RU" dirty="0"/>
              <a:t> </a:t>
            </a:r>
            <a:r>
              <a:rPr lang="ru-RU" dirty="0" err="1"/>
              <a:t>цю</a:t>
            </a:r>
            <a:r>
              <a:rPr lang="ru-RU" dirty="0"/>
              <a:t> роботу і </a:t>
            </a:r>
            <a:r>
              <a:rPr lang="ru-RU" dirty="0" err="1"/>
              <a:t>влаштувався</a:t>
            </a:r>
            <a:r>
              <a:rPr lang="ru-RU" dirty="0"/>
              <a:t> </a:t>
            </a:r>
            <a:r>
              <a:rPr lang="ru-RU" dirty="0" err="1"/>
              <a:t>помічником</a:t>
            </a:r>
            <a:r>
              <a:rPr lang="ru-RU" dirty="0"/>
              <a:t> </a:t>
            </a:r>
            <a:r>
              <a:rPr lang="ru-RU" dirty="0" err="1"/>
              <a:t>офіціанта</a:t>
            </a:r>
            <a:r>
              <a:rPr lang="ru-RU" dirty="0"/>
              <a:t> в знаменитому </a:t>
            </a:r>
            <a:r>
              <a:rPr lang="ru-RU" dirty="0" err="1"/>
              <a:t>ресторані</a:t>
            </a:r>
            <a:r>
              <a:rPr lang="ru-RU" dirty="0"/>
              <a:t> </a:t>
            </a:r>
            <a:r>
              <a:rPr lang="en-US" dirty="0" err="1"/>
              <a:t>Voisin</a:t>
            </a:r>
            <a:r>
              <a:rPr lang="en-US" dirty="0"/>
              <a:t>. </a:t>
            </a:r>
            <a:r>
              <a:rPr lang="ru-RU" dirty="0" err="1"/>
              <a:t>Саме</a:t>
            </a:r>
            <a:r>
              <a:rPr lang="ru-RU" dirty="0"/>
              <a:t> там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засвоїв</a:t>
            </a:r>
            <a:r>
              <a:rPr lang="ru-RU" dirty="0"/>
              <a:t> </a:t>
            </a:r>
            <a:r>
              <a:rPr lang="ru-RU" dirty="0" err="1"/>
              <a:t>мистецтво</a:t>
            </a:r>
            <a:r>
              <a:rPr lang="ru-RU" dirty="0"/>
              <a:t> </a:t>
            </a:r>
            <a:r>
              <a:rPr lang="ru-RU" dirty="0" err="1"/>
              <a:t>догоджати</a:t>
            </a:r>
            <a:r>
              <a:rPr lang="ru-RU" dirty="0"/>
              <a:t> </a:t>
            </a:r>
            <a:r>
              <a:rPr lang="ru-RU" dirty="0" err="1"/>
              <a:t>смакам</a:t>
            </a:r>
            <a:r>
              <a:rPr lang="ru-RU" dirty="0"/>
              <a:t> </a:t>
            </a:r>
            <a:r>
              <a:rPr lang="ru-RU" dirty="0" err="1"/>
              <a:t>багатих</a:t>
            </a:r>
            <a:r>
              <a:rPr lang="ru-RU" dirty="0"/>
              <a:t> і </a:t>
            </a:r>
            <a:r>
              <a:rPr lang="ru-RU" dirty="0" err="1"/>
              <a:t>знаменитих</a:t>
            </a:r>
            <a:r>
              <a:rPr lang="ru-RU" dirty="0"/>
              <a:t>. В 22 роки </a:t>
            </a:r>
            <a:r>
              <a:rPr lang="ru-RU" dirty="0" err="1"/>
              <a:t>Рітц</a:t>
            </a:r>
            <a:r>
              <a:rPr lang="ru-RU" dirty="0"/>
              <a:t> став менеджером </a:t>
            </a:r>
            <a:r>
              <a:rPr lang="en-US" dirty="0"/>
              <a:t>Grand National Hotel </a:t>
            </a:r>
            <a:r>
              <a:rPr lang="ru-RU" dirty="0"/>
              <a:t>у </a:t>
            </a:r>
            <a:r>
              <a:rPr lang="ru-RU" dirty="0" err="1"/>
              <a:t>Люцерні</a:t>
            </a:r>
            <a:r>
              <a:rPr lang="ru-RU" dirty="0"/>
              <a:t> (</a:t>
            </a:r>
            <a:r>
              <a:rPr lang="ru-RU" dirty="0" err="1"/>
              <a:t>Швейцарія</a:t>
            </a:r>
            <a:r>
              <a:rPr lang="ru-RU" dirty="0"/>
              <a:t>),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винахідливості</a:t>
            </a:r>
            <a:r>
              <a:rPr lang="ru-RU" dirty="0"/>
              <a:t> став </a:t>
            </a:r>
            <a:r>
              <a:rPr lang="ru-RU" dirty="0" err="1"/>
              <a:t>надзвичайно</a:t>
            </a:r>
            <a:r>
              <a:rPr lang="ru-RU" dirty="0"/>
              <a:t> </a:t>
            </a:r>
            <a:r>
              <a:rPr lang="ru-RU" dirty="0" err="1"/>
              <a:t>популярним</a:t>
            </a:r>
            <a:r>
              <a:rPr lang="ru-RU" dirty="0"/>
              <a:t>. Через </a:t>
            </a:r>
            <a:r>
              <a:rPr lang="ru-RU" dirty="0" err="1"/>
              <a:t>одинадцять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очолив</a:t>
            </a:r>
            <a:r>
              <a:rPr lang="ru-RU" dirty="0"/>
              <a:t> </a:t>
            </a:r>
            <a:r>
              <a:rPr lang="en-US" dirty="0"/>
              <a:t>Savoy Hotel </a:t>
            </a:r>
            <a:r>
              <a:rPr lang="ru-RU" dirty="0"/>
              <a:t>у </a:t>
            </a:r>
            <a:r>
              <a:rPr lang="ru-RU" dirty="0" err="1"/>
              <a:t>Лондоні</a:t>
            </a:r>
            <a:r>
              <a:rPr lang="ru-RU" dirty="0"/>
              <a:t> - один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найфешенебельніших</a:t>
            </a:r>
            <a:r>
              <a:rPr lang="ru-RU" dirty="0"/>
              <a:t> </a:t>
            </a:r>
            <a:r>
              <a:rPr lang="ru-RU" dirty="0" err="1"/>
              <a:t>готелів</a:t>
            </a:r>
            <a:r>
              <a:rPr lang="ru-RU" dirty="0"/>
              <a:t> </a:t>
            </a:r>
            <a:r>
              <a:rPr lang="ru-RU" dirty="0" err="1"/>
              <a:t>світу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зробив</a:t>
            </a:r>
            <a:r>
              <a:rPr lang="ru-RU" dirty="0"/>
              <a:t> </a:t>
            </a:r>
            <a:r>
              <a:rPr lang="ru-RU" dirty="0" err="1"/>
              <a:t>свій</a:t>
            </a:r>
            <a:r>
              <a:rPr lang="ru-RU" dirty="0"/>
              <a:t> </a:t>
            </a:r>
            <a:r>
              <a:rPr lang="ru-RU" dirty="0" err="1"/>
              <a:t>готель</a:t>
            </a:r>
            <a:r>
              <a:rPr lang="ru-RU" dirty="0"/>
              <a:t> центром культурного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вищого</a:t>
            </a:r>
            <a:r>
              <a:rPr lang="ru-RU" dirty="0"/>
              <a:t> </a:t>
            </a:r>
            <a:r>
              <a:rPr lang="ru-RU" dirty="0" err="1"/>
              <a:t>товариства</a:t>
            </a:r>
            <a:r>
              <a:rPr lang="ru-RU" dirty="0"/>
              <a:t>, </a:t>
            </a:r>
            <a:r>
              <a:rPr lang="ru-RU" dirty="0" err="1"/>
              <a:t>запровадивши</a:t>
            </a:r>
            <a:r>
              <a:rPr lang="ru-RU" dirty="0"/>
              <a:t> </a:t>
            </a:r>
            <a:r>
              <a:rPr lang="ru-RU" dirty="0" err="1"/>
              <a:t>традицію</a:t>
            </a:r>
            <a:r>
              <a:rPr lang="ru-RU" dirty="0"/>
              <a:t>, </a:t>
            </a:r>
            <a:r>
              <a:rPr lang="ru-RU" dirty="0" err="1"/>
              <a:t>згідно</a:t>
            </a:r>
            <a:r>
              <a:rPr lang="ru-RU" dirty="0"/>
              <a:t> з </a:t>
            </a:r>
            <a:r>
              <a:rPr lang="ru-RU" dirty="0" err="1"/>
              <a:t>якою</a:t>
            </a:r>
            <a:r>
              <a:rPr lang="ru-RU" dirty="0"/>
              <a:t> </a:t>
            </a:r>
            <a:r>
              <a:rPr lang="ru-RU" dirty="0" err="1"/>
              <a:t>відвідувачі</a:t>
            </a:r>
            <a:r>
              <a:rPr lang="ru-RU" dirty="0"/>
              <a:t> приходили до ресторану </a:t>
            </a:r>
            <a:r>
              <a:rPr lang="ru-RU" dirty="0" err="1"/>
              <a:t>тільки</a:t>
            </a:r>
            <a:r>
              <a:rPr lang="ru-RU" dirty="0"/>
              <a:t> у </a:t>
            </a:r>
            <a:r>
              <a:rPr lang="ru-RU" dirty="0" err="1"/>
              <a:t>вечірніх</a:t>
            </a:r>
            <a:r>
              <a:rPr lang="ru-RU" dirty="0"/>
              <a:t> костюмах і </a:t>
            </a:r>
            <a:r>
              <a:rPr lang="ru-RU" dirty="0" err="1"/>
              <a:t>сукнях</a:t>
            </a:r>
            <a:r>
              <a:rPr lang="ru-RU" dirty="0"/>
              <a:t>. Разом </a:t>
            </a:r>
            <a:r>
              <a:rPr lang="ru-RU" dirty="0" err="1"/>
              <a:t>із</a:t>
            </a:r>
            <a:r>
              <a:rPr lang="ru-RU" dirty="0"/>
              <a:t> Огюстом </a:t>
            </a:r>
            <a:r>
              <a:rPr lang="ru-RU" dirty="0" err="1"/>
              <a:t>Ескоф</a:t>
            </a:r>
            <a:r>
              <a:rPr lang="ru-RU" dirty="0"/>
              <a:t>' є (шеф-кухарем) </a:t>
            </a:r>
            <a:r>
              <a:rPr lang="ru-RU" dirty="0" err="1"/>
              <a:t>Рітц</a:t>
            </a:r>
            <a:r>
              <a:rPr lang="ru-RU" dirty="0"/>
              <a:t> </a:t>
            </a:r>
            <a:r>
              <a:rPr lang="ru-RU" dirty="0" err="1"/>
              <a:t>сформував</a:t>
            </a:r>
            <a:r>
              <a:rPr lang="ru-RU" dirty="0"/>
              <a:t> </a:t>
            </a:r>
            <a:r>
              <a:rPr lang="ru-RU" dirty="0" err="1"/>
              <a:t>колектив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умів</a:t>
            </a:r>
            <a:r>
              <a:rPr lang="ru-RU" dirty="0"/>
              <a:t> </a:t>
            </a:r>
            <a:r>
              <a:rPr lang="ru-RU" dirty="0" err="1"/>
              <a:t>готувати</a:t>
            </a:r>
            <a:r>
              <a:rPr lang="ru-RU" dirty="0"/>
              <a:t> </a:t>
            </a:r>
            <a:r>
              <a:rPr lang="ru-RU" dirty="0" err="1"/>
              <a:t>найвишуканіші</a:t>
            </a:r>
            <a:r>
              <a:rPr lang="ru-RU" dirty="0"/>
              <a:t> </a:t>
            </a:r>
            <a:r>
              <a:rPr lang="ru-RU" dirty="0" err="1"/>
              <a:t>європейські</a:t>
            </a:r>
            <a:r>
              <a:rPr lang="ru-RU" dirty="0"/>
              <a:t> страви,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створювати</a:t>
            </a:r>
            <a:r>
              <a:rPr lang="ru-RU" dirty="0"/>
              <a:t> </a:t>
            </a:r>
            <a:r>
              <a:rPr lang="ru-RU" dirty="0" err="1"/>
              <a:t>витончену</a:t>
            </a:r>
            <a:r>
              <a:rPr lang="ru-RU" dirty="0"/>
              <a:t> атмосферу в </a:t>
            </a:r>
            <a:r>
              <a:rPr lang="ru-RU" dirty="0" err="1"/>
              <a:t>ресторані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відповідала</a:t>
            </a:r>
            <a:r>
              <a:rPr lang="ru-RU" dirty="0"/>
              <a:t> </a:t>
            </a:r>
            <a:r>
              <a:rPr lang="ru-RU" dirty="0" err="1"/>
              <a:t>цим</a:t>
            </a:r>
            <a:r>
              <a:rPr lang="ru-RU" dirty="0"/>
              <a:t> </a:t>
            </a:r>
            <a:r>
              <a:rPr lang="ru-RU" dirty="0" err="1"/>
              <a:t>стравам</a:t>
            </a:r>
            <a:r>
              <a:rPr lang="ru-RU" dirty="0"/>
              <a:t>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запрошував</a:t>
            </a:r>
            <a:r>
              <a:rPr lang="ru-RU" dirty="0"/>
              <a:t> </a:t>
            </a:r>
            <a:r>
              <a:rPr lang="ru-RU" dirty="0" err="1"/>
              <a:t>найкращі</a:t>
            </a:r>
            <a:r>
              <a:rPr lang="ru-RU" dirty="0"/>
              <a:t> </a:t>
            </a:r>
            <a:r>
              <a:rPr lang="ru-RU" dirty="0" err="1"/>
              <a:t>інструментальні</a:t>
            </a:r>
            <a:r>
              <a:rPr lang="ru-RU" dirty="0"/>
              <a:t> </a:t>
            </a:r>
            <a:r>
              <a:rPr lang="ru-RU" dirty="0" err="1"/>
              <a:t>оркестри</a:t>
            </a:r>
            <a:r>
              <a:rPr lang="ru-RU" dirty="0"/>
              <a:t> і </a:t>
            </a:r>
            <a:r>
              <a:rPr lang="ru-RU" dirty="0" err="1"/>
              <a:t>взагалі</a:t>
            </a:r>
            <a:r>
              <a:rPr lang="ru-RU" dirty="0"/>
              <a:t> не </a:t>
            </a:r>
            <a:r>
              <a:rPr lang="ru-RU" dirty="0" err="1"/>
              <a:t>шкодував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на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спецефекти</a:t>
            </a:r>
            <a:r>
              <a:rPr lang="ru-RU" dirty="0"/>
              <a:t>. </a:t>
            </a:r>
          </a:p>
          <a:p>
            <a:r>
              <a:rPr lang="ru-RU" dirty="0" err="1"/>
              <a:t>Найважливішою</a:t>
            </a:r>
            <a:r>
              <a:rPr lang="ru-RU" dirty="0"/>
              <a:t> </a:t>
            </a:r>
            <a:r>
              <a:rPr lang="ru-RU" dirty="0" err="1"/>
              <a:t>рисою</a:t>
            </a:r>
            <a:r>
              <a:rPr lang="ru-RU" dirty="0"/>
              <a:t> </a:t>
            </a:r>
            <a:r>
              <a:rPr lang="ru-RU" dirty="0" err="1"/>
              <a:t>керівника</a:t>
            </a:r>
            <a:r>
              <a:rPr lang="ru-RU" dirty="0"/>
              <a:t> </a:t>
            </a:r>
            <a:r>
              <a:rPr lang="ru-RU" dirty="0" err="1"/>
              <a:t>Рітц</a:t>
            </a:r>
            <a:r>
              <a:rPr lang="ru-RU" dirty="0"/>
              <a:t> </a:t>
            </a:r>
            <a:r>
              <a:rPr lang="ru-RU" dirty="0" err="1"/>
              <a:t>вважав</a:t>
            </a:r>
            <a:r>
              <a:rPr lang="ru-RU" dirty="0"/>
              <a:t> </a:t>
            </a:r>
            <a:r>
              <a:rPr lang="ru-RU" dirty="0" err="1"/>
              <a:t>уміння</a:t>
            </a:r>
            <a:r>
              <a:rPr lang="ru-RU" dirty="0"/>
              <a:t> </a:t>
            </a:r>
            <a:r>
              <a:rPr lang="ru-RU" dirty="0" err="1"/>
              <a:t>спілкуватися</a:t>
            </a:r>
            <a:r>
              <a:rPr lang="ru-RU" dirty="0"/>
              <a:t> з </a:t>
            </a:r>
            <a:r>
              <a:rPr lang="ru-RU" dirty="0" err="1"/>
              <a:t>публікою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увага</a:t>
            </a:r>
            <a:r>
              <a:rPr lang="ru-RU" dirty="0"/>
              <a:t> до </a:t>
            </a:r>
            <a:r>
              <a:rPr lang="ru-RU" dirty="0" err="1"/>
              <a:t>клієнтів</a:t>
            </a:r>
            <a:r>
              <a:rPr lang="ru-RU" dirty="0"/>
              <a:t> та </a:t>
            </a:r>
            <a:r>
              <a:rPr lang="ru-RU" dirty="0" err="1"/>
              <a:t>їхніх</a:t>
            </a:r>
            <a:r>
              <a:rPr lang="ru-RU" dirty="0"/>
              <a:t> </a:t>
            </a:r>
            <a:r>
              <a:rPr lang="ru-RU" dirty="0" err="1"/>
              <a:t>бажань</a:t>
            </a:r>
            <a:r>
              <a:rPr lang="ru-RU" dirty="0"/>
              <a:t> </a:t>
            </a:r>
            <a:r>
              <a:rPr lang="ru-RU" dirty="0" err="1"/>
              <a:t>підняли</a:t>
            </a:r>
            <a:r>
              <a:rPr lang="ru-RU" dirty="0"/>
              <a:t> </a:t>
            </a:r>
            <a:r>
              <a:rPr lang="ru-RU" dirty="0" err="1"/>
              <a:t>мистецтво</a:t>
            </a:r>
            <a:r>
              <a:rPr lang="ru-RU" dirty="0"/>
              <a:t> менеджера на 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щабель</a:t>
            </a:r>
            <a:r>
              <a:rPr lang="ru-RU" dirty="0"/>
              <a:t>. До </a:t>
            </a:r>
            <a:r>
              <a:rPr lang="ru-RU" dirty="0" err="1"/>
              <a:t>сьогодні</a:t>
            </a:r>
            <a:r>
              <a:rPr lang="ru-RU" dirty="0"/>
              <a:t> </a:t>
            </a:r>
            <a:r>
              <a:rPr lang="ru-RU" dirty="0" err="1"/>
              <a:t>ім'я</a:t>
            </a:r>
            <a:r>
              <a:rPr lang="ru-RU" dirty="0"/>
              <a:t> Цезаря </a:t>
            </a:r>
            <a:r>
              <a:rPr lang="ru-RU" dirty="0" err="1"/>
              <a:t>Рітца</a:t>
            </a:r>
            <a:r>
              <a:rPr lang="ru-RU" dirty="0"/>
              <a:t> в </a:t>
            </a:r>
            <a:r>
              <a:rPr lang="ru-RU" dirty="0" err="1"/>
              <a:t>готельному</a:t>
            </a:r>
            <a:r>
              <a:rPr lang="ru-RU" dirty="0"/>
              <a:t> </a:t>
            </a:r>
            <a:r>
              <a:rPr lang="ru-RU" dirty="0" err="1"/>
              <a:t>бізнесі</a:t>
            </a:r>
            <a:r>
              <a:rPr lang="ru-RU" dirty="0"/>
              <a:t> - </a:t>
            </a:r>
            <a:r>
              <a:rPr lang="ru-RU" dirty="0" err="1"/>
              <a:t>синонім</a:t>
            </a:r>
            <a:r>
              <a:rPr lang="ru-RU" dirty="0"/>
              <a:t> </a:t>
            </a:r>
            <a:r>
              <a:rPr lang="ru-RU" dirty="0" err="1"/>
              <a:t>елегантності</a:t>
            </a:r>
            <a:r>
              <a:rPr lang="ru-RU" dirty="0"/>
              <a:t> та </a:t>
            </a:r>
            <a:r>
              <a:rPr lang="ru-RU" dirty="0" err="1"/>
              <a:t>вишуканості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501008"/>
            <a:ext cx="3990082" cy="30113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529922"/>
            <a:ext cx="4015178" cy="301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484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7504" y="476673"/>
            <a:ext cx="8712968" cy="2880320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Першу </a:t>
            </a:r>
            <a:r>
              <a:rPr lang="ru-RU" dirty="0" err="1"/>
              <a:t>спробу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єдину</a:t>
            </a:r>
            <a:r>
              <a:rPr lang="ru-RU" dirty="0"/>
              <a:t> </a:t>
            </a:r>
            <a:r>
              <a:rPr lang="ru-RU" dirty="0" err="1"/>
              <a:t>світову</a:t>
            </a:r>
            <a:r>
              <a:rPr lang="ru-RU" dirty="0"/>
              <a:t> систему </a:t>
            </a:r>
            <a:r>
              <a:rPr lang="ru-RU" dirty="0" err="1"/>
              <a:t>класифікації</a:t>
            </a:r>
            <a:r>
              <a:rPr lang="ru-RU" dirty="0"/>
              <a:t> </a:t>
            </a:r>
            <a:r>
              <a:rPr lang="ru-RU" dirty="0" err="1"/>
              <a:t>готелів</a:t>
            </a:r>
            <a:r>
              <a:rPr lang="ru-RU" dirty="0"/>
              <a:t> </a:t>
            </a:r>
            <a:r>
              <a:rPr lang="ru-RU" dirty="0" err="1"/>
              <a:t>намагався</a:t>
            </a:r>
            <a:r>
              <a:rPr lang="ru-RU" dirty="0"/>
              <a:t> </a:t>
            </a:r>
            <a:r>
              <a:rPr lang="ru-RU" dirty="0" err="1"/>
              <a:t>здійснити</a:t>
            </a:r>
            <a:r>
              <a:rPr lang="ru-RU" dirty="0"/>
              <a:t> у 1952 </a:t>
            </a:r>
            <a:r>
              <a:rPr lang="ru-RU" dirty="0" err="1"/>
              <a:t>році</a:t>
            </a:r>
            <a:r>
              <a:rPr lang="ru-RU" dirty="0"/>
              <a:t> </a:t>
            </a:r>
            <a:r>
              <a:rPr lang="ru-RU" dirty="0" err="1"/>
              <a:t>Міжнародний</a:t>
            </a:r>
            <a:r>
              <a:rPr lang="ru-RU" dirty="0"/>
              <a:t> союз </a:t>
            </a:r>
            <a:r>
              <a:rPr lang="ru-RU" dirty="0" err="1"/>
              <a:t>офіційних</a:t>
            </a:r>
            <a:r>
              <a:rPr lang="ru-RU" dirty="0"/>
              <a:t> </a:t>
            </a:r>
            <a:r>
              <a:rPr lang="ru-RU" dirty="0" err="1"/>
              <a:t>туристичних</a:t>
            </a:r>
            <a:r>
              <a:rPr lang="ru-RU" dirty="0"/>
              <a:t> </a:t>
            </a:r>
            <a:r>
              <a:rPr lang="ru-RU" dirty="0" err="1"/>
              <a:t>організацій</a:t>
            </a:r>
            <a:r>
              <a:rPr lang="ru-RU" dirty="0"/>
              <a:t> (МСОТО) – </a:t>
            </a:r>
            <a:r>
              <a:rPr lang="ru-RU" dirty="0" err="1"/>
              <a:t>попередник</a:t>
            </a:r>
            <a:r>
              <a:rPr lang="ru-RU" dirty="0"/>
              <a:t> </a:t>
            </a:r>
            <a:r>
              <a:rPr lang="ru-RU" dirty="0" err="1"/>
              <a:t>Всесвітньої</a:t>
            </a:r>
            <a:r>
              <a:rPr lang="ru-RU" dirty="0"/>
              <a:t> </a:t>
            </a:r>
            <a:r>
              <a:rPr lang="ru-RU" dirty="0" err="1"/>
              <a:t>туристичної</a:t>
            </a:r>
            <a:r>
              <a:rPr lang="ru-RU" dirty="0"/>
              <a:t> </a:t>
            </a:r>
            <a:r>
              <a:rPr lang="ru-RU" dirty="0" err="1"/>
              <a:t>організації</a:t>
            </a:r>
            <a:r>
              <a:rPr lang="ru-RU" dirty="0"/>
              <a:t> (ВТО).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перших </a:t>
            </a:r>
            <a:r>
              <a:rPr lang="ru-RU" dirty="0" err="1"/>
              <a:t>розробок</a:t>
            </a:r>
            <a:r>
              <a:rPr lang="ru-RU" dirty="0"/>
              <a:t> </a:t>
            </a:r>
            <a:r>
              <a:rPr lang="ru-RU" dirty="0" err="1"/>
              <a:t>регіональні</a:t>
            </a:r>
            <a:r>
              <a:rPr lang="ru-RU" dirty="0"/>
              <a:t> </a:t>
            </a:r>
            <a:r>
              <a:rPr lang="ru-RU" dirty="0" err="1"/>
              <a:t>комісії</a:t>
            </a:r>
            <a:r>
              <a:rPr lang="ru-RU" dirty="0"/>
              <a:t> ВТО у 1976 – 1982 роках створили свою, </a:t>
            </a:r>
            <a:r>
              <a:rPr lang="ru-RU" dirty="0" err="1"/>
              <a:t>кожна</a:t>
            </a:r>
            <a:r>
              <a:rPr lang="ru-RU" dirty="0"/>
              <a:t> для себе, систему </a:t>
            </a:r>
            <a:r>
              <a:rPr lang="ru-RU" dirty="0" err="1"/>
              <a:t>класифікації</a:t>
            </a:r>
            <a:r>
              <a:rPr lang="ru-RU" dirty="0"/>
              <a:t> </a:t>
            </a:r>
            <a:r>
              <a:rPr lang="ru-RU" dirty="0" err="1"/>
              <a:t>готелів</a:t>
            </a:r>
            <a:r>
              <a:rPr lang="ru-RU" dirty="0"/>
              <a:t>. Але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експертів</a:t>
            </a:r>
            <a:r>
              <a:rPr lang="ru-RU" dirty="0"/>
              <a:t>, у тому </a:t>
            </a:r>
            <a:r>
              <a:rPr lang="ru-RU" dirty="0" err="1"/>
              <a:t>числі</a:t>
            </a:r>
            <a:r>
              <a:rPr lang="ru-RU" dirty="0"/>
              <a:t> </a:t>
            </a:r>
            <a:r>
              <a:rPr lang="ru-RU" dirty="0" err="1"/>
              <a:t>Міжнародної</a:t>
            </a:r>
            <a:r>
              <a:rPr lang="ru-RU" dirty="0"/>
              <a:t> </a:t>
            </a:r>
            <a:r>
              <a:rPr lang="ru-RU" dirty="0" err="1"/>
              <a:t>готельної</a:t>
            </a:r>
            <a:r>
              <a:rPr lang="ru-RU" dirty="0"/>
              <a:t> </a:t>
            </a:r>
            <a:r>
              <a:rPr lang="ru-RU" dirty="0" err="1"/>
              <a:t>Асоціації</a:t>
            </a:r>
            <a:r>
              <a:rPr lang="ru-RU" dirty="0"/>
              <a:t> (МГА), </a:t>
            </a:r>
            <a:r>
              <a:rPr lang="ru-RU" dirty="0" err="1"/>
              <a:t>висловили</a:t>
            </a:r>
            <a:r>
              <a:rPr lang="ru-RU" dirty="0"/>
              <a:t> </a:t>
            </a:r>
            <a:r>
              <a:rPr lang="ru-RU" dirty="0" err="1"/>
              <a:t>сумніви</a:t>
            </a:r>
            <a:r>
              <a:rPr lang="ru-RU" dirty="0"/>
              <a:t> </a:t>
            </a:r>
            <a:r>
              <a:rPr lang="ru-RU" dirty="0" err="1"/>
              <a:t>відносно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і </a:t>
            </a:r>
            <a:r>
              <a:rPr lang="ru-RU" dirty="0" err="1"/>
              <a:t>доцільності</a:t>
            </a:r>
            <a:r>
              <a:rPr lang="ru-RU" dirty="0"/>
              <a:t> </a:t>
            </a:r>
            <a:r>
              <a:rPr lang="ru-RU" dirty="0" err="1"/>
              <a:t>прийняття</a:t>
            </a:r>
            <a:r>
              <a:rPr lang="ru-RU" dirty="0"/>
              <a:t> </a:t>
            </a:r>
            <a:r>
              <a:rPr lang="ru-RU" dirty="0" err="1"/>
              <a:t>єдиної</a:t>
            </a:r>
            <a:r>
              <a:rPr lang="ru-RU" dirty="0"/>
              <a:t>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класифікації</a:t>
            </a:r>
            <a:r>
              <a:rPr lang="ru-RU" dirty="0"/>
              <a:t> </a:t>
            </a:r>
            <a:r>
              <a:rPr lang="ru-RU" dirty="0" err="1"/>
              <a:t>готелів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пов’язано</a:t>
            </a:r>
            <a:r>
              <a:rPr lang="ru-RU" dirty="0"/>
              <a:t> з </a:t>
            </a:r>
            <a:r>
              <a:rPr lang="ru-RU" dirty="0" err="1"/>
              <a:t>тим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часто характеристики </a:t>
            </a:r>
            <a:r>
              <a:rPr lang="ru-RU" dirty="0" err="1"/>
              <a:t>готелів</a:t>
            </a:r>
            <a:r>
              <a:rPr lang="ru-RU" dirty="0"/>
              <a:t> не </a:t>
            </a:r>
            <a:r>
              <a:rPr lang="ru-RU" dirty="0" err="1"/>
              <a:t>порівняльні</a:t>
            </a:r>
            <a:r>
              <a:rPr lang="ru-RU" dirty="0"/>
              <a:t> за типом, </a:t>
            </a:r>
            <a:r>
              <a:rPr lang="ru-RU" dirty="0" err="1"/>
              <a:t>їхнім</a:t>
            </a:r>
            <a:r>
              <a:rPr lang="ru-RU" dirty="0"/>
              <a:t> </a:t>
            </a:r>
            <a:r>
              <a:rPr lang="ru-RU" dirty="0" err="1"/>
              <a:t>місцезнаходженням</a:t>
            </a:r>
            <a:r>
              <a:rPr lang="ru-RU" dirty="0"/>
              <a:t>, </a:t>
            </a:r>
            <a:r>
              <a:rPr lang="ru-RU" dirty="0" err="1"/>
              <a:t>місткістю</a:t>
            </a:r>
            <a:r>
              <a:rPr lang="ru-RU" dirty="0"/>
              <a:t>, </a:t>
            </a:r>
            <a:r>
              <a:rPr lang="ru-RU" dirty="0" err="1"/>
              <a:t>географічним</a:t>
            </a:r>
            <a:r>
              <a:rPr lang="ru-RU" dirty="0"/>
              <a:t> </a:t>
            </a:r>
            <a:r>
              <a:rPr lang="ru-RU" dirty="0" err="1"/>
              <a:t>знаходженням</a:t>
            </a:r>
            <a:r>
              <a:rPr lang="ru-RU" dirty="0"/>
              <a:t>, </a:t>
            </a:r>
            <a:r>
              <a:rPr lang="ru-RU" dirty="0" err="1"/>
              <a:t>національним</a:t>
            </a:r>
            <a:r>
              <a:rPr lang="ru-RU" dirty="0"/>
              <a:t> характером. </a:t>
            </a:r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ru-RU" dirty="0" err="1"/>
              <a:t>навіть</a:t>
            </a:r>
            <a:r>
              <a:rPr lang="ru-RU" dirty="0"/>
              <a:t> на </a:t>
            </a:r>
            <a:r>
              <a:rPr lang="ru-RU" dirty="0" err="1"/>
              <a:t>національному</a:t>
            </a:r>
            <a:r>
              <a:rPr lang="ru-RU" dirty="0"/>
              <a:t> </a:t>
            </a:r>
            <a:r>
              <a:rPr lang="ru-RU" dirty="0" err="1"/>
              <a:t>рівні</a:t>
            </a:r>
            <a:r>
              <a:rPr lang="ru-RU" dirty="0"/>
              <a:t>, </a:t>
            </a:r>
            <a:r>
              <a:rPr lang="ru-RU" dirty="0" err="1"/>
              <a:t>існують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підходи</a:t>
            </a:r>
            <a:r>
              <a:rPr lang="ru-RU" dirty="0"/>
              <a:t>, як з </a:t>
            </a:r>
            <a:r>
              <a:rPr lang="ru-RU" dirty="0" err="1"/>
              <a:t>юридичної</a:t>
            </a:r>
            <a:r>
              <a:rPr lang="ru-RU" dirty="0"/>
              <a:t>, так і з </a:t>
            </a:r>
            <a:r>
              <a:rPr lang="ru-RU" dirty="0" err="1"/>
              <a:t>адміністративної</a:t>
            </a:r>
            <a:r>
              <a:rPr lang="ru-RU" dirty="0"/>
              <a:t> точки </a:t>
            </a:r>
            <a:r>
              <a:rPr lang="ru-RU" dirty="0" err="1"/>
              <a:t>зору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класифікації</a:t>
            </a:r>
            <a:r>
              <a:rPr lang="ru-RU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3068960"/>
            <a:ext cx="5373859" cy="3568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515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51585"/>
            <a:ext cx="7848872" cy="587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1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9512" y="548680"/>
            <a:ext cx="8640960" cy="5832648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err="1"/>
              <a:t>Елсворт</a:t>
            </a:r>
            <a:r>
              <a:rPr lang="ru-RU" b="1" i="1" dirty="0"/>
              <a:t> </a:t>
            </a:r>
            <a:r>
              <a:rPr lang="ru-RU" b="1" i="1" dirty="0" err="1"/>
              <a:t>Мілтон</a:t>
            </a:r>
            <a:r>
              <a:rPr lang="ru-RU" b="1" i="1" dirty="0"/>
              <a:t> </a:t>
            </a:r>
            <a:r>
              <a:rPr lang="ru-RU" b="1" i="1" dirty="0" err="1"/>
              <a:t>Статлер</a:t>
            </a:r>
            <a:r>
              <a:rPr lang="ru-RU" b="1" i="1" dirty="0"/>
              <a:t> </a:t>
            </a:r>
            <a:r>
              <a:rPr lang="ru-RU" dirty="0"/>
              <a:t>(</a:t>
            </a:r>
            <a:r>
              <a:rPr lang="ru-RU" dirty="0" err="1"/>
              <a:t>готелі</a:t>
            </a:r>
            <a:r>
              <a:rPr lang="ru-RU" dirty="0"/>
              <a:t> "</a:t>
            </a:r>
            <a:r>
              <a:rPr lang="en-US" dirty="0" err="1"/>
              <a:t>Statler</a:t>
            </a:r>
            <a:r>
              <a:rPr lang="en-US" dirty="0"/>
              <a:t>") </a:t>
            </a:r>
            <a:r>
              <a:rPr lang="ru-RU" dirty="0" err="1"/>
              <a:t>вважається</a:t>
            </a:r>
            <a:r>
              <a:rPr lang="ru-RU" dirty="0"/>
              <a:t> одним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найвидатніших</a:t>
            </a:r>
            <a:r>
              <a:rPr lang="ru-RU" dirty="0"/>
              <a:t> </a:t>
            </a:r>
            <a:r>
              <a:rPr lang="ru-RU" dirty="0" err="1"/>
              <a:t>представників</a:t>
            </a:r>
            <a:r>
              <a:rPr lang="ru-RU" dirty="0"/>
              <a:t> </a:t>
            </a:r>
            <a:r>
              <a:rPr lang="ru-RU" dirty="0" err="1"/>
              <a:t>готельного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часів</a:t>
            </a:r>
            <a:r>
              <a:rPr lang="ru-RU" dirty="0"/>
              <a:t> і </a:t>
            </a:r>
            <a:r>
              <a:rPr lang="ru-RU" dirty="0" err="1"/>
              <a:t>народів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запровадив</a:t>
            </a:r>
            <a:r>
              <a:rPr lang="ru-RU" dirty="0"/>
              <a:t> </a:t>
            </a:r>
            <a:r>
              <a:rPr lang="ru-RU" dirty="0" err="1"/>
              <a:t>високі</a:t>
            </a:r>
            <a:r>
              <a:rPr lang="ru-RU" dirty="0"/>
              <a:t> </a:t>
            </a:r>
            <a:r>
              <a:rPr lang="ru-RU" dirty="0" err="1"/>
              <a:t>стандарти</a:t>
            </a:r>
            <a:r>
              <a:rPr lang="ru-RU" dirty="0"/>
              <a:t> комфорту і </a:t>
            </a:r>
            <a:r>
              <a:rPr lang="ru-RU" dirty="0" err="1"/>
              <a:t>зручностей</a:t>
            </a:r>
            <a:r>
              <a:rPr lang="ru-RU" dirty="0"/>
              <a:t> у </a:t>
            </a:r>
            <a:r>
              <a:rPr lang="ru-RU" dirty="0" err="1"/>
              <a:t>готелях</a:t>
            </a:r>
            <a:r>
              <a:rPr lang="ru-RU" dirty="0"/>
              <a:t> для </a:t>
            </a:r>
            <a:r>
              <a:rPr lang="ru-RU" dirty="0" err="1"/>
              <a:t>туристів</a:t>
            </a:r>
            <a:r>
              <a:rPr lang="ru-RU" dirty="0"/>
              <a:t> </a:t>
            </a:r>
            <a:r>
              <a:rPr lang="ru-RU" dirty="0" err="1"/>
              <a:t>середнього</a:t>
            </a:r>
            <a:r>
              <a:rPr lang="ru-RU" dirty="0"/>
              <a:t> </a:t>
            </a:r>
            <a:r>
              <a:rPr lang="ru-RU" dirty="0" err="1"/>
              <a:t>класу</a:t>
            </a:r>
            <a:r>
              <a:rPr lang="ru-RU" dirty="0"/>
              <a:t> за </a:t>
            </a:r>
            <a:r>
              <a:rPr lang="ru-RU" dirty="0" err="1"/>
              <a:t>доступними</a:t>
            </a:r>
            <a:r>
              <a:rPr lang="ru-RU" dirty="0"/>
              <a:t> </a:t>
            </a:r>
            <a:r>
              <a:rPr lang="ru-RU" dirty="0" err="1"/>
              <a:t>цінами</a:t>
            </a:r>
            <a:r>
              <a:rPr lang="ru-RU" dirty="0"/>
              <a:t>.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особисте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історія</a:t>
            </a:r>
            <a:r>
              <a:rPr lang="ru-RU" dirty="0"/>
              <a:t> </a:t>
            </a:r>
            <a:r>
              <a:rPr lang="ru-RU" dirty="0" err="1"/>
              <a:t>подолання</a:t>
            </a:r>
            <a:r>
              <a:rPr lang="ru-RU" dirty="0"/>
              <a:t> </a:t>
            </a:r>
            <a:r>
              <a:rPr lang="ru-RU" dirty="0" err="1"/>
              <a:t>труднощів</a:t>
            </a:r>
            <a:r>
              <a:rPr lang="ru-RU" dirty="0"/>
              <a:t>. У 15 </a:t>
            </a:r>
            <a:r>
              <a:rPr lang="ru-RU" dirty="0" err="1"/>
              <a:t>років</a:t>
            </a:r>
            <a:r>
              <a:rPr lang="ru-RU" dirty="0"/>
              <a:t>, </a:t>
            </a:r>
            <a:r>
              <a:rPr lang="ru-RU" dirty="0" err="1"/>
              <a:t>маючи</a:t>
            </a:r>
            <a:r>
              <a:rPr lang="ru-RU" dirty="0"/>
              <a:t> за </a:t>
            </a:r>
            <a:r>
              <a:rPr lang="ru-RU" dirty="0" err="1"/>
              <a:t>плечима</a:t>
            </a:r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2 роки </a:t>
            </a:r>
            <a:r>
              <a:rPr lang="ru-RU" dirty="0" err="1"/>
              <a:t>роботи</a:t>
            </a:r>
            <a:r>
              <a:rPr lang="ru-RU" dirty="0"/>
              <a:t> кур' </a:t>
            </a:r>
            <a:r>
              <a:rPr lang="ru-RU" dirty="0" err="1"/>
              <a:t>єром</a:t>
            </a:r>
            <a:r>
              <a:rPr lang="ru-RU" dirty="0"/>
              <a:t> у </a:t>
            </a:r>
            <a:r>
              <a:rPr lang="ru-RU" dirty="0" err="1"/>
              <a:t>провідному</a:t>
            </a:r>
            <a:r>
              <a:rPr lang="ru-RU" dirty="0"/>
              <a:t> </a:t>
            </a:r>
            <a:r>
              <a:rPr lang="ru-RU" dirty="0" err="1"/>
              <a:t>готелі</a:t>
            </a:r>
            <a:r>
              <a:rPr lang="ru-RU" dirty="0"/>
              <a:t> м. </a:t>
            </a:r>
            <a:r>
              <a:rPr lang="ru-RU" dirty="0" err="1"/>
              <a:t>Вілінга</a:t>
            </a:r>
            <a:r>
              <a:rPr lang="ru-RU" dirty="0"/>
              <a:t> (штат </a:t>
            </a:r>
            <a:r>
              <a:rPr lang="ru-RU" dirty="0" err="1"/>
              <a:t>Західна</a:t>
            </a:r>
            <a:r>
              <a:rPr lang="ru-RU" dirty="0"/>
              <a:t> </a:t>
            </a:r>
            <a:r>
              <a:rPr lang="ru-RU" dirty="0" err="1"/>
              <a:t>Вірджинія</a:t>
            </a:r>
            <a:r>
              <a:rPr lang="ru-RU" dirty="0"/>
              <a:t>), </a:t>
            </a:r>
            <a:r>
              <a:rPr lang="ru-RU" dirty="0" err="1"/>
              <a:t>Статлер</a:t>
            </a:r>
            <a:r>
              <a:rPr lang="ru-RU" dirty="0"/>
              <a:t> </a:t>
            </a:r>
            <a:r>
              <a:rPr lang="ru-RU" dirty="0" err="1"/>
              <a:t>обійняв</a:t>
            </a:r>
            <a:r>
              <a:rPr lang="ru-RU" dirty="0"/>
              <a:t> посаду старшого коридорного. </a:t>
            </a:r>
            <a:r>
              <a:rPr lang="ru-RU" dirty="0" err="1"/>
              <a:t>Помітивши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більярдна</a:t>
            </a:r>
            <a:r>
              <a:rPr lang="ru-RU" dirty="0"/>
              <a:t> </a:t>
            </a:r>
            <a:r>
              <a:rPr lang="ru-RU" dirty="0" err="1"/>
              <a:t>кімната</a:t>
            </a:r>
            <a:r>
              <a:rPr lang="ru-RU" dirty="0"/>
              <a:t> і </a:t>
            </a:r>
            <a:r>
              <a:rPr lang="ru-RU" dirty="0" err="1"/>
              <a:t>готельний</a:t>
            </a:r>
            <a:r>
              <a:rPr lang="ru-RU" dirty="0"/>
              <a:t> </a:t>
            </a:r>
            <a:r>
              <a:rPr lang="ru-RU" dirty="0" err="1"/>
              <a:t>стіл</a:t>
            </a:r>
            <a:r>
              <a:rPr lang="ru-RU" dirty="0"/>
              <a:t> </a:t>
            </a:r>
            <a:r>
              <a:rPr lang="ru-RU" dirty="0" err="1"/>
              <a:t>замовлень</a:t>
            </a:r>
            <a:r>
              <a:rPr lang="ru-RU" dirty="0"/>
              <a:t> </a:t>
            </a:r>
            <a:r>
              <a:rPr lang="ru-RU" dirty="0" err="1"/>
              <a:t>залізничних</a:t>
            </a:r>
            <a:r>
              <a:rPr lang="ru-RU" dirty="0"/>
              <a:t> </a:t>
            </a:r>
            <a:r>
              <a:rPr lang="ru-RU" dirty="0" err="1"/>
              <a:t>квитків</a:t>
            </a:r>
            <a:r>
              <a:rPr lang="ru-RU" dirty="0"/>
              <a:t> </a:t>
            </a:r>
            <a:r>
              <a:rPr lang="ru-RU" dirty="0" err="1"/>
              <a:t>приносять</a:t>
            </a:r>
            <a:r>
              <a:rPr lang="ru-RU" dirty="0"/>
              <a:t> </a:t>
            </a:r>
            <a:r>
              <a:rPr lang="ru-RU" dirty="0" err="1"/>
              <a:t>найбільші</a:t>
            </a:r>
            <a:r>
              <a:rPr lang="ru-RU" dirty="0"/>
              <a:t> </a:t>
            </a:r>
            <a:r>
              <a:rPr lang="ru-RU" dirty="0" err="1"/>
              <a:t>прибутки</a:t>
            </a:r>
            <a:r>
              <a:rPr lang="ru-RU" dirty="0"/>
              <a:t>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переконав</a:t>
            </a:r>
            <a:r>
              <a:rPr lang="ru-RU" dirty="0"/>
              <a:t> </a:t>
            </a:r>
            <a:r>
              <a:rPr lang="ru-RU" dirty="0" err="1"/>
              <a:t>власника</a:t>
            </a:r>
            <a:r>
              <a:rPr lang="ru-RU" dirty="0"/>
              <a:t> </a:t>
            </a:r>
            <a:r>
              <a:rPr lang="ru-RU" dirty="0" err="1"/>
              <a:t>готелю</a:t>
            </a:r>
            <a:r>
              <a:rPr lang="ru-RU" dirty="0"/>
              <a:t> </a:t>
            </a:r>
            <a:r>
              <a:rPr lang="ru-RU" dirty="0" err="1"/>
              <a:t>віддати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два </a:t>
            </a:r>
            <a:r>
              <a:rPr lang="ru-RU" dirty="0" err="1"/>
              <a:t>місця</a:t>
            </a:r>
            <a:r>
              <a:rPr lang="ru-RU" dirty="0"/>
              <a:t> в </a:t>
            </a:r>
            <a:r>
              <a:rPr lang="ru-RU" dirty="0" err="1"/>
              <a:t>концесію</a:t>
            </a:r>
            <a:r>
              <a:rPr lang="ru-RU" dirty="0"/>
              <a:t>. </a:t>
            </a:r>
            <a:r>
              <a:rPr lang="ru-RU" dirty="0" err="1"/>
              <a:t>Статлер</a:t>
            </a:r>
            <a:r>
              <a:rPr lang="ru-RU" dirty="0"/>
              <a:t> </a:t>
            </a:r>
            <a:r>
              <a:rPr lang="ru-RU" dirty="0" err="1"/>
              <a:t>організував</a:t>
            </a:r>
            <a:r>
              <a:rPr lang="ru-RU" dirty="0"/>
              <a:t> </a:t>
            </a:r>
            <a:r>
              <a:rPr lang="ru-RU" dirty="0" err="1"/>
              <a:t>спеціальні</a:t>
            </a:r>
            <a:r>
              <a:rPr lang="ru-RU" dirty="0"/>
              <a:t> </a:t>
            </a:r>
            <a:r>
              <a:rPr lang="ru-RU" dirty="0" err="1"/>
              <a:t>змагання</a:t>
            </a:r>
            <a:r>
              <a:rPr lang="ru-RU" dirty="0"/>
              <a:t> з </a:t>
            </a:r>
            <a:r>
              <a:rPr lang="ru-RU" dirty="0" err="1"/>
              <a:t>більярду</a:t>
            </a:r>
            <a:r>
              <a:rPr lang="ru-RU" dirty="0"/>
              <a:t>, </a:t>
            </a:r>
            <a:r>
              <a:rPr lang="ru-RU" dirty="0" err="1"/>
              <a:t>пізніше</a:t>
            </a:r>
            <a:r>
              <a:rPr lang="ru-RU" dirty="0"/>
              <a:t> - </a:t>
            </a:r>
            <a:r>
              <a:rPr lang="ru-RU" dirty="0" err="1"/>
              <a:t>майданчик</a:t>
            </a:r>
            <a:r>
              <a:rPr lang="ru-RU" dirty="0"/>
              <a:t> для </a:t>
            </a:r>
            <a:r>
              <a:rPr lang="ru-RU" dirty="0" err="1"/>
              <a:t>боулінга</a:t>
            </a:r>
            <a:r>
              <a:rPr lang="ru-RU" dirty="0"/>
              <a:t>, а </a:t>
            </a:r>
            <a:r>
              <a:rPr lang="ru-RU" dirty="0" err="1"/>
              <a:t>потім</a:t>
            </a:r>
            <a:r>
              <a:rPr lang="ru-RU" dirty="0"/>
              <a:t> - і </a:t>
            </a:r>
            <a:r>
              <a:rPr lang="ru-RU" dirty="0" err="1"/>
              <a:t>власний</a:t>
            </a:r>
            <a:r>
              <a:rPr lang="ru-RU" dirty="0"/>
              <a:t> ресторан - </a:t>
            </a:r>
            <a:r>
              <a:rPr lang="en-US" dirty="0"/>
              <a:t>The Pie House, </a:t>
            </a:r>
            <a:r>
              <a:rPr lang="ru-RU" dirty="0" err="1"/>
              <a:t>який</a:t>
            </a:r>
            <a:r>
              <a:rPr lang="ru-RU" dirty="0"/>
              <a:t> став </a:t>
            </a:r>
            <a:r>
              <a:rPr lang="ru-RU" dirty="0" err="1"/>
              <a:t>найкращим</a:t>
            </a:r>
            <a:r>
              <a:rPr lang="ru-RU" dirty="0"/>
              <a:t> у </a:t>
            </a:r>
            <a:r>
              <a:rPr lang="ru-RU" dirty="0" err="1"/>
              <a:t>місті</a:t>
            </a:r>
            <a:r>
              <a:rPr lang="ru-RU" dirty="0"/>
              <a:t>. В 31 </a:t>
            </a:r>
            <a:r>
              <a:rPr lang="ru-RU" dirty="0" err="1"/>
              <a:t>рік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отримував</a:t>
            </a:r>
            <a:r>
              <a:rPr lang="ru-RU" dirty="0"/>
              <a:t> $10000 на </a:t>
            </a:r>
            <a:r>
              <a:rPr lang="ru-RU" dirty="0" err="1"/>
              <a:t>рік</a:t>
            </a:r>
            <a:r>
              <a:rPr lang="ru-RU" dirty="0"/>
              <a:t> і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готовий</a:t>
            </a:r>
            <a:r>
              <a:rPr lang="ru-RU" dirty="0"/>
              <a:t> до </a:t>
            </a:r>
            <a:r>
              <a:rPr lang="ru-RU" dirty="0" err="1"/>
              <a:t>освоєння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просторів</a:t>
            </a:r>
            <a:r>
              <a:rPr lang="ru-RU" dirty="0"/>
              <a:t> в </a:t>
            </a:r>
            <a:r>
              <a:rPr lang="ru-RU" dirty="0" err="1"/>
              <a:t>індустрії</a:t>
            </a:r>
            <a:r>
              <a:rPr lang="ru-RU" dirty="0"/>
              <a:t> </a:t>
            </a:r>
            <a:r>
              <a:rPr lang="ru-RU" dirty="0" err="1"/>
              <a:t>гостинності</a:t>
            </a:r>
            <a:r>
              <a:rPr lang="ru-RU" dirty="0"/>
              <a:t>. </a:t>
            </a:r>
          </a:p>
          <a:p>
            <a:r>
              <a:rPr lang="ru-RU" dirty="0"/>
              <a:t>У 1908 р.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відкрив</a:t>
            </a:r>
            <a:r>
              <a:rPr lang="ru-RU" dirty="0"/>
              <a:t> у м. </a:t>
            </a:r>
            <a:r>
              <a:rPr lang="ru-RU" dirty="0" err="1"/>
              <a:t>Буфало</a:t>
            </a:r>
            <a:r>
              <a:rPr lang="ru-RU" dirty="0"/>
              <a:t> (штат Нью-Йорк) </a:t>
            </a:r>
            <a:r>
              <a:rPr lang="ru-RU" dirty="0" err="1"/>
              <a:t>готель</a:t>
            </a:r>
            <a:r>
              <a:rPr lang="ru-RU" dirty="0"/>
              <a:t> </a:t>
            </a:r>
            <a:r>
              <a:rPr lang="en-US" dirty="0"/>
              <a:t>Buffalo </a:t>
            </a:r>
            <a:r>
              <a:rPr lang="en-US" dirty="0" err="1"/>
              <a:t>Statler</a:t>
            </a:r>
            <a:r>
              <a:rPr lang="en-US" dirty="0"/>
              <a:t> </a:t>
            </a:r>
            <a:r>
              <a:rPr lang="ru-RU" dirty="0"/>
              <a:t>на 300 </a:t>
            </a:r>
            <a:r>
              <a:rPr lang="ru-RU" dirty="0" err="1"/>
              <a:t>номерів</a:t>
            </a:r>
            <a:r>
              <a:rPr lang="ru-RU" dirty="0"/>
              <a:t>, </a:t>
            </a:r>
            <a:r>
              <a:rPr lang="ru-RU" dirty="0" err="1"/>
              <a:t>зорієнтований</a:t>
            </a:r>
            <a:r>
              <a:rPr lang="ru-RU" dirty="0"/>
              <a:t> на </a:t>
            </a:r>
            <a:r>
              <a:rPr lang="ru-RU" dirty="0" err="1"/>
              <a:t>представників</a:t>
            </a:r>
            <a:r>
              <a:rPr lang="ru-RU" dirty="0"/>
              <a:t> </a:t>
            </a:r>
            <a:r>
              <a:rPr lang="ru-RU" dirty="0" err="1"/>
              <a:t>середнього</a:t>
            </a:r>
            <a:r>
              <a:rPr lang="ru-RU" dirty="0"/>
              <a:t> </a:t>
            </a:r>
            <a:r>
              <a:rPr lang="ru-RU" dirty="0" err="1"/>
              <a:t>класу</a:t>
            </a:r>
            <a:r>
              <a:rPr lang="ru-RU" dirty="0"/>
              <a:t>. В кожному </a:t>
            </a:r>
            <a:r>
              <a:rPr lang="ru-RU" dirty="0" err="1"/>
              <a:t>номері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ванна </a:t>
            </a:r>
            <a:r>
              <a:rPr lang="ru-RU" dirty="0" err="1"/>
              <a:t>кімната</a:t>
            </a:r>
            <a:r>
              <a:rPr lang="ru-RU" dirty="0"/>
              <a:t>, </a:t>
            </a:r>
            <a:r>
              <a:rPr lang="ru-RU" dirty="0" err="1"/>
              <a:t>замість</a:t>
            </a:r>
            <a:r>
              <a:rPr lang="ru-RU" dirty="0"/>
              <a:t> </a:t>
            </a:r>
            <a:r>
              <a:rPr lang="ru-RU" dirty="0" err="1"/>
              <a:t>однієї</a:t>
            </a:r>
            <a:r>
              <a:rPr lang="ru-RU" dirty="0"/>
              <a:t> </a:t>
            </a:r>
            <a:r>
              <a:rPr lang="ru-RU" dirty="0" err="1"/>
              <a:t>великої</a:t>
            </a:r>
            <a:r>
              <a:rPr lang="ru-RU" dirty="0"/>
              <a:t> для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мешканців</a:t>
            </a:r>
            <a:r>
              <a:rPr lang="ru-RU" dirty="0"/>
              <a:t> </a:t>
            </a:r>
            <a:r>
              <a:rPr lang="ru-RU" dirty="0" err="1"/>
              <a:t>готелю</a:t>
            </a:r>
            <a:r>
              <a:rPr lang="ru-RU" dirty="0"/>
              <a:t>. </a:t>
            </a:r>
            <a:r>
              <a:rPr lang="ru-RU" dirty="0" err="1"/>
              <a:t>Статлер</a:t>
            </a:r>
            <a:r>
              <a:rPr lang="ru-RU" dirty="0"/>
              <a:t> </a:t>
            </a:r>
            <a:r>
              <a:rPr lang="ru-RU" dirty="0" err="1"/>
              <a:t>запропонував</a:t>
            </a:r>
            <a:r>
              <a:rPr lang="ru-RU" dirty="0"/>
              <a:t> </a:t>
            </a:r>
            <a:r>
              <a:rPr lang="ru-RU" dirty="0" err="1"/>
              <a:t>розмістити</a:t>
            </a:r>
            <a:r>
              <a:rPr lang="ru-RU" dirty="0"/>
              <a:t> </a:t>
            </a:r>
            <a:r>
              <a:rPr lang="ru-RU" dirty="0" err="1"/>
              <a:t>ванні</a:t>
            </a:r>
            <a:r>
              <a:rPr lang="ru-RU" dirty="0"/>
              <a:t> </a:t>
            </a:r>
            <a:r>
              <a:rPr lang="ru-RU" dirty="0" err="1"/>
              <a:t>кімнати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сусідніх</a:t>
            </a:r>
            <a:r>
              <a:rPr lang="ru-RU" dirty="0"/>
              <a:t> </a:t>
            </a:r>
            <a:r>
              <a:rPr lang="ru-RU" dirty="0" err="1"/>
              <a:t>номерів</a:t>
            </a:r>
            <a:r>
              <a:rPr lang="ru-RU" dirty="0"/>
              <a:t> </a:t>
            </a:r>
            <a:r>
              <a:rPr lang="ru-RU" dirty="0" err="1"/>
              <a:t>поруч</a:t>
            </a:r>
            <a:r>
              <a:rPr lang="ru-RU" dirty="0"/>
              <a:t>, </a:t>
            </a:r>
            <a:r>
              <a:rPr lang="ru-RU" dirty="0" err="1"/>
              <a:t>щоб</a:t>
            </a:r>
            <a:r>
              <a:rPr lang="ru-RU" dirty="0"/>
              <a:t> </a:t>
            </a:r>
            <a:r>
              <a:rPr lang="ru-RU" dirty="0" err="1"/>
              <a:t>між</a:t>
            </a:r>
            <a:r>
              <a:rPr lang="ru-RU" dirty="0"/>
              <a:t> ними </a:t>
            </a:r>
            <a:r>
              <a:rPr lang="ru-RU" dirty="0" err="1"/>
              <a:t>була</a:t>
            </a:r>
            <a:r>
              <a:rPr lang="ru-RU" dirty="0"/>
              <a:t> шахта для труб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гарячою</a:t>
            </a:r>
            <a:r>
              <a:rPr lang="ru-RU" dirty="0"/>
              <a:t> водою і для </a:t>
            </a:r>
            <a:r>
              <a:rPr lang="ru-RU" dirty="0" err="1"/>
              <a:t>електричної</a:t>
            </a:r>
            <a:r>
              <a:rPr lang="ru-RU" dirty="0"/>
              <a:t> проводки. </a:t>
            </a:r>
            <a:r>
              <a:rPr lang="ru-RU" dirty="0" err="1"/>
              <a:t>Крім</a:t>
            </a:r>
            <a:r>
              <a:rPr lang="ru-RU" dirty="0"/>
              <a:t> того,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готель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першим, де в кожному </a:t>
            </a:r>
            <a:r>
              <a:rPr lang="ru-RU" dirty="0" err="1"/>
              <a:t>номері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крани</a:t>
            </a:r>
            <a:r>
              <a:rPr lang="ru-RU" dirty="0"/>
              <a:t> з водою, </a:t>
            </a:r>
            <a:r>
              <a:rPr lang="ru-RU" dirty="0" err="1"/>
              <a:t>вішалки</a:t>
            </a:r>
            <a:r>
              <a:rPr lang="ru-RU" dirty="0"/>
              <a:t> для </a:t>
            </a:r>
            <a:r>
              <a:rPr lang="ru-RU" dirty="0" err="1"/>
              <a:t>рушників</a:t>
            </a:r>
            <a:r>
              <a:rPr lang="ru-RU" dirty="0"/>
              <a:t>, телефон і великий туалет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власним</a:t>
            </a:r>
            <a:r>
              <a:rPr lang="ru-RU" dirty="0"/>
              <a:t> </a:t>
            </a:r>
            <a:r>
              <a:rPr lang="ru-RU" dirty="0" err="1"/>
              <a:t>освітленням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562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9512" y="188640"/>
            <a:ext cx="8784976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1912 року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збудував</a:t>
            </a:r>
            <a:r>
              <a:rPr lang="ru-RU" dirty="0"/>
              <a:t> </a:t>
            </a:r>
            <a:r>
              <a:rPr lang="en-US" dirty="0"/>
              <a:t>Cleveland </a:t>
            </a:r>
            <a:r>
              <a:rPr lang="en-US" dirty="0" err="1"/>
              <a:t>Statler</a:t>
            </a:r>
            <a:r>
              <a:rPr lang="en-US" dirty="0"/>
              <a:t>, </a:t>
            </a:r>
            <a:r>
              <a:rPr lang="ru-RU" dirty="0" err="1"/>
              <a:t>який</a:t>
            </a:r>
            <a:r>
              <a:rPr lang="ru-RU" dirty="0"/>
              <a:t> надавав </a:t>
            </a:r>
            <a:r>
              <a:rPr lang="ru-RU" dirty="0" err="1"/>
              <a:t>послуги</a:t>
            </a:r>
            <a:r>
              <a:rPr lang="ru-RU" dirty="0"/>
              <a:t> великим </a:t>
            </a:r>
            <a:r>
              <a:rPr lang="ru-RU" dirty="0" err="1"/>
              <a:t>бізнес-групам</a:t>
            </a:r>
            <a:r>
              <a:rPr lang="ru-RU" dirty="0"/>
              <a:t>, а одним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нововведень</a:t>
            </a:r>
            <a:r>
              <a:rPr lang="ru-RU" dirty="0"/>
              <a:t> стала "</a:t>
            </a:r>
            <a:r>
              <a:rPr lang="ru-RU" dirty="0" err="1"/>
              <a:t>щоденна</a:t>
            </a:r>
            <a:r>
              <a:rPr lang="ru-RU" dirty="0"/>
              <a:t> </a:t>
            </a:r>
            <a:r>
              <a:rPr lang="ru-RU" dirty="0" err="1"/>
              <a:t>ранкова</a:t>
            </a:r>
            <a:r>
              <a:rPr lang="ru-RU" dirty="0"/>
              <a:t> газета" кожному </a:t>
            </a:r>
            <a:r>
              <a:rPr lang="ru-RU" dirty="0" err="1"/>
              <a:t>клієнтові</a:t>
            </a:r>
            <a:r>
              <a:rPr lang="ru-RU" dirty="0"/>
              <a:t> </a:t>
            </a:r>
            <a:r>
              <a:rPr lang="ru-RU" dirty="0" err="1"/>
              <a:t>готелю</a:t>
            </a:r>
            <a:r>
              <a:rPr lang="ru-RU" dirty="0"/>
              <a:t>.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новинок </a:t>
            </a:r>
            <a:r>
              <a:rPr lang="ru-RU" dirty="0" err="1"/>
              <a:t>Статлера</a:t>
            </a:r>
            <a:r>
              <a:rPr lang="ru-RU" dirty="0"/>
              <a:t> - </a:t>
            </a:r>
            <a:r>
              <a:rPr lang="ru-RU" dirty="0" err="1"/>
              <a:t>запровадження</a:t>
            </a:r>
            <a:r>
              <a:rPr lang="ru-RU" dirty="0"/>
              <a:t> в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готелях</a:t>
            </a:r>
            <a:r>
              <a:rPr lang="ru-RU" dirty="0"/>
              <a:t> </a:t>
            </a:r>
            <a:r>
              <a:rPr lang="ru-RU" dirty="0" err="1"/>
              <a:t>поштових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, а в номерах </a:t>
            </a:r>
            <a:r>
              <a:rPr lang="ru-RU" dirty="0" err="1"/>
              <a:t>біля</a:t>
            </a:r>
            <a:r>
              <a:rPr lang="ru-RU" dirty="0"/>
              <a:t> кожного </a:t>
            </a:r>
            <a:r>
              <a:rPr lang="ru-RU" dirty="0" err="1"/>
              <a:t>ліжка</a:t>
            </a:r>
            <a:r>
              <a:rPr lang="ru-RU" dirty="0"/>
              <a:t> </a:t>
            </a:r>
            <a:r>
              <a:rPr lang="ru-RU" dirty="0" err="1"/>
              <a:t>освітлювальних</a:t>
            </a:r>
            <a:r>
              <a:rPr lang="ru-RU" dirty="0"/>
              <a:t> </a:t>
            </a:r>
            <a:r>
              <a:rPr lang="ru-RU" dirty="0" err="1"/>
              <a:t>пристроїв</a:t>
            </a:r>
            <a:r>
              <a:rPr lang="ru-RU" dirty="0"/>
              <a:t>, </a:t>
            </a:r>
            <a:r>
              <a:rPr lang="ru-RU" dirty="0" err="1"/>
              <a:t>безкоштовних</a:t>
            </a:r>
            <a:r>
              <a:rPr lang="ru-RU" dirty="0"/>
              <a:t> </a:t>
            </a:r>
            <a:r>
              <a:rPr lang="ru-RU" dirty="0" err="1"/>
              <a:t>радіоточок</a:t>
            </a:r>
            <a:r>
              <a:rPr lang="ru-RU" dirty="0"/>
              <a:t>,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рушників</a:t>
            </a:r>
            <a:r>
              <a:rPr lang="ru-RU" dirty="0"/>
              <a:t> і </a:t>
            </a:r>
            <a:r>
              <a:rPr lang="ru-RU" dirty="0" err="1"/>
              <a:t>письмового</a:t>
            </a:r>
            <a:r>
              <a:rPr lang="ru-RU" dirty="0"/>
              <a:t> </a:t>
            </a:r>
            <a:r>
              <a:rPr lang="ru-RU" dirty="0" err="1"/>
              <a:t>приладдя</a:t>
            </a:r>
            <a:r>
              <a:rPr lang="ru-RU" dirty="0"/>
              <a:t>, </a:t>
            </a:r>
            <a:r>
              <a:rPr lang="ru-RU" dirty="0" err="1"/>
              <a:t>дзеркала</a:t>
            </a:r>
            <a:r>
              <a:rPr lang="ru-RU" dirty="0"/>
              <a:t> на </a:t>
            </a:r>
            <a:r>
              <a:rPr lang="ru-RU" dirty="0" err="1"/>
              <a:t>повний</a:t>
            </a:r>
            <a:r>
              <a:rPr lang="ru-RU" dirty="0"/>
              <a:t> </a:t>
            </a:r>
            <a:r>
              <a:rPr lang="ru-RU" dirty="0" err="1"/>
              <a:t>зріст</a:t>
            </a:r>
            <a:r>
              <a:rPr lang="ru-RU" dirty="0"/>
              <a:t>. </a:t>
            </a:r>
            <a:r>
              <a:rPr lang="ru-RU" dirty="0" err="1"/>
              <a:t>Статлер</a:t>
            </a:r>
            <a:r>
              <a:rPr lang="ru-RU" dirty="0"/>
              <a:t> створив </a:t>
            </a:r>
            <a:r>
              <a:rPr lang="ru-RU" dirty="0" err="1"/>
              <a:t>власну</a:t>
            </a:r>
            <a:r>
              <a:rPr lang="ru-RU" dirty="0"/>
              <a:t> </a:t>
            </a:r>
            <a:r>
              <a:rPr lang="ru-RU" dirty="0" err="1"/>
              <a:t>готельну</a:t>
            </a:r>
            <a:r>
              <a:rPr lang="ru-RU" dirty="0"/>
              <a:t> </a:t>
            </a:r>
            <a:r>
              <a:rPr lang="ru-RU" dirty="0" err="1"/>
              <a:t>радіостанцію</a:t>
            </a:r>
            <a:r>
              <a:rPr lang="ru-RU" dirty="0"/>
              <a:t> і </a:t>
            </a:r>
            <a:r>
              <a:rPr lang="ru-RU" dirty="0" err="1"/>
              <a:t>ввів</a:t>
            </a:r>
            <a:r>
              <a:rPr lang="ru-RU" dirty="0"/>
              <a:t> </a:t>
            </a:r>
            <a:r>
              <a:rPr lang="ru-RU" dirty="0" err="1"/>
              <a:t>центральну</a:t>
            </a:r>
            <a:r>
              <a:rPr lang="ru-RU" dirty="0"/>
              <a:t> систему </a:t>
            </a:r>
            <a:r>
              <a:rPr lang="ru-RU" dirty="0" err="1"/>
              <a:t>кондиціонування</a:t>
            </a:r>
            <a:r>
              <a:rPr lang="ru-RU" dirty="0"/>
              <a:t> </a:t>
            </a:r>
            <a:r>
              <a:rPr lang="ru-RU" dirty="0" err="1"/>
              <a:t>повітря</a:t>
            </a:r>
            <a:r>
              <a:rPr lang="ru-RU" dirty="0"/>
              <a:t>. </a:t>
            </a:r>
          </a:p>
          <a:p>
            <a:r>
              <a:rPr lang="ru-RU" dirty="0"/>
              <a:t>Але в 1954 р. </a:t>
            </a:r>
            <a:r>
              <a:rPr lang="ru-RU" dirty="0" err="1"/>
              <a:t>компанія</a:t>
            </a:r>
            <a:r>
              <a:rPr lang="ru-RU" dirty="0"/>
              <a:t> </a:t>
            </a:r>
            <a:r>
              <a:rPr lang="en-US" dirty="0" err="1"/>
              <a:t>Statler</a:t>
            </a:r>
            <a:r>
              <a:rPr lang="en-US" dirty="0"/>
              <a:t> Hotel Company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придбана</a:t>
            </a:r>
            <a:r>
              <a:rPr lang="ru-RU" dirty="0"/>
              <a:t> </a:t>
            </a:r>
            <a:r>
              <a:rPr lang="ru-RU" dirty="0" err="1"/>
              <a:t>Гі-лтоном</a:t>
            </a:r>
            <a:r>
              <a:rPr lang="ru-RU" dirty="0"/>
              <a:t> за $111 млн., </a:t>
            </a:r>
            <a:r>
              <a:rPr lang="ru-RU" dirty="0" err="1"/>
              <a:t>що</a:t>
            </a:r>
            <a:r>
              <a:rPr lang="ru-RU" dirty="0"/>
              <a:t> на той час </a:t>
            </a:r>
            <a:r>
              <a:rPr lang="ru-RU" dirty="0" err="1"/>
              <a:t>вважалося</a:t>
            </a:r>
            <a:r>
              <a:rPr lang="ru-RU" dirty="0"/>
              <a:t> </a:t>
            </a:r>
            <a:r>
              <a:rPr lang="ru-RU" dirty="0" err="1"/>
              <a:t>найвигіднішою</a:t>
            </a:r>
            <a:r>
              <a:rPr lang="ru-RU" dirty="0"/>
              <a:t> </a:t>
            </a:r>
            <a:r>
              <a:rPr lang="ru-RU" dirty="0" err="1"/>
              <a:t>угодою</a:t>
            </a:r>
            <a:r>
              <a:rPr lang="ru-RU" dirty="0"/>
              <a:t> в </a:t>
            </a:r>
            <a:r>
              <a:rPr lang="ru-RU" dirty="0" err="1"/>
              <a:t>історії</a:t>
            </a:r>
            <a:r>
              <a:rPr lang="ru-RU" dirty="0"/>
              <a:t> </a:t>
            </a:r>
            <a:r>
              <a:rPr lang="ru-RU" dirty="0" err="1"/>
              <a:t>готельного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. </a:t>
            </a:r>
          </a:p>
          <a:p>
            <a:r>
              <a:rPr lang="ru-RU" dirty="0" err="1"/>
              <a:t>Статлер</a:t>
            </a:r>
            <a:r>
              <a:rPr lang="ru-RU" dirty="0"/>
              <a:t> </a:t>
            </a:r>
            <a:r>
              <a:rPr lang="ru-RU" dirty="0" err="1"/>
              <a:t>підкреслював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готельній</a:t>
            </a:r>
            <a:r>
              <a:rPr lang="ru-RU" dirty="0"/>
              <a:t> </a:t>
            </a:r>
            <a:r>
              <a:rPr lang="ru-RU" dirty="0" err="1"/>
              <a:t>справі</a:t>
            </a:r>
            <a:r>
              <a:rPr lang="ru-RU" dirty="0"/>
              <a:t>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важливих</a:t>
            </a:r>
            <a:r>
              <a:rPr lang="ru-RU" dirty="0"/>
              <a:t> і </a:t>
            </a:r>
            <a:r>
              <a:rPr lang="ru-RU" dirty="0" err="1"/>
              <a:t>другорядних</a:t>
            </a:r>
            <a:r>
              <a:rPr lang="ru-RU" dirty="0"/>
              <a:t> </a:t>
            </a:r>
            <a:r>
              <a:rPr lang="ru-RU" dirty="0" err="1"/>
              <a:t>питань</a:t>
            </a:r>
            <a:r>
              <a:rPr lang="ru-RU" dirty="0"/>
              <a:t>, </a:t>
            </a:r>
            <a:r>
              <a:rPr lang="ru-RU" dirty="0" err="1"/>
              <a:t>немає</a:t>
            </a:r>
            <a:r>
              <a:rPr lang="ru-RU" dirty="0"/>
              <a:t> </a:t>
            </a:r>
            <a:r>
              <a:rPr lang="ru-RU" dirty="0" err="1"/>
              <a:t>дрібниць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вперше</a:t>
            </a:r>
            <a:r>
              <a:rPr lang="ru-RU" dirty="0"/>
              <a:t> сказав,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клієнт</a:t>
            </a:r>
            <a:r>
              <a:rPr lang="ru-RU" dirty="0"/>
              <a:t> </a:t>
            </a:r>
            <a:r>
              <a:rPr lang="ru-RU" dirty="0" err="1"/>
              <a:t>завжди</a:t>
            </a:r>
            <a:r>
              <a:rPr lang="ru-RU" dirty="0"/>
              <a:t> </a:t>
            </a:r>
            <a:r>
              <a:rPr lang="ru-RU" dirty="0" err="1"/>
              <a:t>правий</a:t>
            </a:r>
            <a:r>
              <a:rPr lang="ru-RU" dirty="0"/>
              <a:t>. </a:t>
            </a:r>
            <a:r>
              <a:rPr lang="ru-RU" dirty="0" err="1"/>
              <a:t>Висловлювання</a:t>
            </a:r>
            <a:r>
              <a:rPr lang="ru-RU" dirty="0"/>
              <a:t> </a:t>
            </a:r>
            <a:r>
              <a:rPr lang="ru-RU" dirty="0" err="1"/>
              <a:t>Статлера</a:t>
            </a:r>
            <a:r>
              <a:rPr lang="ru-RU" dirty="0"/>
              <a:t> "</a:t>
            </a:r>
            <a:r>
              <a:rPr lang="ru-RU" dirty="0" err="1"/>
              <a:t>наймайте</a:t>
            </a:r>
            <a:r>
              <a:rPr lang="ru-RU" dirty="0"/>
              <a:t> на роботу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добропорядних</a:t>
            </a:r>
            <a:r>
              <a:rPr lang="ru-RU" dirty="0"/>
              <a:t> людей, </a:t>
            </a:r>
            <a:r>
              <a:rPr lang="ru-RU" dirty="0" err="1"/>
              <a:t>щиросердних</a:t>
            </a:r>
            <a:r>
              <a:rPr lang="ru-RU" dirty="0"/>
              <a:t> і </a:t>
            </a:r>
            <a:r>
              <a:rPr lang="ru-RU" dirty="0" err="1"/>
              <a:t>ввічливих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часто й охоче </a:t>
            </a:r>
            <a:r>
              <a:rPr lang="ru-RU" dirty="0" err="1"/>
              <a:t>посміхаються</a:t>
            </a:r>
            <a:r>
              <a:rPr lang="ru-RU" dirty="0"/>
              <a:t>..." та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майже</a:t>
            </a:r>
            <a:r>
              <a:rPr lang="ru-RU" dirty="0"/>
              <a:t> 80 </a:t>
            </a:r>
            <a:r>
              <a:rPr lang="ru-RU" dirty="0" err="1"/>
              <a:t>років</a:t>
            </a:r>
            <a:r>
              <a:rPr lang="ru-RU" dirty="0"/>
              <a:t> тому </a:t>
            </a:r>
            <a:r>
              <a:rPr lang="ru-RU" dirty="0" err="1"/>
              <a:t>лягли</a:t>
            </a:r>
            <a:r>
              <a:rPr lang="ru-RU" dirty="0"/>
              <a:t> в основу "Кодексу </a:t>
            </a:r>
            <a:r>
              <a:rPr lang="ru-RU" dirty="0" err="1"/>
              <a:t>поведінки</a:t>
            </a:r>
            <a:r>
              <a:rPr lang="ru-RU" dirty="0"/>
              <a:t> </a:t>
            </a:r>
            <a:r>
              <a:rPr lang="ru-RU" dirty="0" err="1"/>
              <a:t>обслуговуючого</a:t>
            </a:r>
            <a:r>
              <a:rPr lang="ru-RU" dirty="0"/>
              <a:t> персоналу" (</a:t>
            </a:r>
            <a:r>
              <a:rPr lang="en-US" dirty="0" err="1"/>
              <a:t>Statler</a:t>
            </a:r>
            <a:r>
              <a:rPr lang="en-US" dirty="0"/>
              <a:t> Service Code), </a:t>
            </a:r>
            <a:r>
              <a:rPr lang="ru-RU" dirty="0" err="1"/>
              <a:t>що</a:t>
            </a:r>
            <a:r>
              <a:rPr lang="ru-RU" dirty="0"/>
              <a:t> не </a:t>
            </a:r>
            <a:r>
              <a:rPr lang="ru-RU" dirty="0" err="1"/>
              <a:t>втратив</a:t>
            </a:r>
            <a:r>
              <a:rPr lang="ru-RU" dirty="0"/>
              <a:t> </a:t>
            </a:r>
            <a:r>
              <a:rPr lang="ru-RU" dirty="0" err="1"/>
              <a:t>своєї</a:t>
            </a:r>
            <a:r>
              <a:rPr lang="ru-RU" dirty="0"/>
              <a:t> </a:t>
            </a:r>
            <a:r>
              <a:rPr lang="ru-RU" dirty="0" err="1"/>
              <a:t>актуальності</a:t>
            </a:r>
            <a:r>
              <a:rPr lang="ru-RU" dirty="0"/>
              <a:t> й </a:t>
            </a:r>
            <a:r>
              <a:rPr lang="ru-RU" dirty="0" err="1"/>
              <a:t>донині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933056"/>
            <a:ext cx="3672408" cy="2775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94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6788" y="260648"/>
            <a:ext cx="9091715" cy="2880320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/>
              <a:t>Конрад </a:t>
            </a:r>
            <a:r>
              <a:rPr lang="ru-RU" b="1" i="1" dirty="0" err="1"/>
              <a:t>Ніколсон</a:t>
            </a:r>
            <a:r>
              <a:rPr lang="ru-RU" b="1" i="1" dirty="0"/>
              <a:t> </a:t>
            </a:r>
            <a:r>
              <a:rPr lang="ru-RU" b="1" i="1" dirty="0" err="1"/>
              <a:t>Гілтон</a:t>
            </a:r>
            <a:r>
              <a:rPr lang="ru-RU" b="1" i="1" dirty="0"/>
              <a:t> </a:t>
            </a:r>
            <a:r>
              <a:rPr lang="ru-RU" dirty="0"/>
              <a:t>(</a:t>
            </a:r>
            <a:r>
              <a:rPr lang="ru-RU" dirty="0" err="1"/>
              <a:t>готелі</a:t>
            </a:r>
            <a:r>
              <a:rPr lang="ru-RU" dirty="0"/>
              <a:t> "</a:t>
            </a:r>
            <a:r>
              <a:rPr lang="en-US" dirty="0"/>
              <a:t>Hilton") </a:t>
            </a:r>
            <a:r>
              <a:rPr lang="ru-RU" dirty="0" err="1"/>
              <a:t>ввійшов</a:t>
            </a:r>
            <a:r>
              <a:rPr lang="ru-RU" dirty="0"/>
              <a:t> до </a:t>
            </a:r>
            <a:r>
              <a:rPr lang="ru-RU" dirty="0" err="1"/>
              <a:t>світової</a:t>
            </a:r>
            <a:r>
              <a:rPr lang="ru-RU" dirty="0"/>
              <a:t> </a:t>
            </a:r>
            <a:r>
              <a:rPr lang="ru-RU" dirty="0" err="1"/>
              <a:t>історії</a:t>
            </a:r>
            <a:r>
              <a:rPr lang="ru-RU" dirty="0"/>
              <a:t>, </a:t>
            </a:r>
            <a:r>
              <a:rPr lang="ru-RU" dirty="0" err="1"/>
              <a:t>піднявши</a:t>
            </a:r>
            <a:r>
              <a:rPr lang="ru-RU" dirty="0"/>
              <a:t> </a:t>
            </a:r>
            <a:r>
              <a:rPr lang="ru-RU" dirty="0" err="1"/>
              <a:t>готельний</a:t>
            </a:r>
            <a:r>
              <a:rPr lang="ru-RU" dirty="0"/>
              <a:t> </a:t>
            </a:r>
            <a:r>
              <a:rPr lang="ru-RU" dirty="0" err="1"/>
              <a:t>бізнес</a:t>
            </a:r>
            <a:r>
              <a:rPr lang="ru-RU" dirty="0"/>
              <a:t> на </a:t>
            </a:r>
            <a:r>
              <a:rPr lang="ru-RU" dirty="0" err="1"/>
              <a:t>недосяжну</a:t>
            </a:r>
            <a:r>
              <a:rPr lang="ru-RU" dirty="0"/>
              <a:t> </a:t>
            </a:r>
            <a:r>
              <a:rPr lang="ru-RU" dirty="0" err="1"/>
              <a:t>висоту</a:t>
            </a:r>
            <a:r>
              <a:rPr lang="ru-RU" dirty="0"/>
              <a:t>, </a:t>
            </a:r>
            <a:r>
              <a:rPr lang="ru-RU" dirty="0" err="1"/>
              <a:t>оскільки</a:t>
            </a:r>
            <a:r>
              <a:rPr lang="ru-RU" dirty="0"/>
              <a:t> </a:t>
            </a:r>
            <a:r>
              <a:rPr lang="ru-RU" dirty="0" err="1"/>
              <a:t>ввів</a:t>
            </a:r>
            <a:r>
              <a:rPr lang="ru-RU" dirty="0"/>
              <a:t> </a:t>
            </a:r>
            <a:r>
              <a:rPr lang="ru-RU" dirty="0" err="1"/>
              <a:t>поняття</a:t>
            </a:r>
            <a:r>
              <a:rPr lang="ru-RU" dirty="0"/>
              <a:t> "п' </a:t>
            </a:r>
            <a:r>
              <a:rPr lang="ru-RU" dirty="0" err="1"/>
              <a:t>ятизіркового</a:t>
            </a:r>
            <a:r>
              <a:rPr lang="ru-RU" dirty="0"/>
              <a:t> </a:t>
            </a:r>
            <a:r>
              <a:rPr lang="ru-RU" dirty="0" err="1"/>
              <a:t>готелю</a:t>
            </a:r>
            <a:r>
              <a:rPr lang="ru-RU" dirty="0"/>
              <a:t>", </a:t>
            </a:r>
            <a:r>
              <a:rPr lang="ru-RU" dirty="0" err="1"/>
              <a:t>порівнявши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з </a:t>
            </a:r>
            <a:r>
              <a:rPr lang="ru-RU" dirty="0" err="1"/>
              <a:t>добрим</a:t>
            </a:r>
            <a:r>
              <a:rPr lang="ru-RU" dirty="0"/>
              <a:t> коньяком. Сам </a:t>
            </a:r>
            <a:r>
              <a:rPr lang="ru-RU" dirty="0" err="1"/>
              <a:t>він</a:t>
            </a:r>
            <a:r>
              <a:rPr lang="ru-RU" dirty="0"/>
              <a:t> є автором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трьох</a:t>
            </a:r>
            <a:r>
              <a:rPr lang="ru-RU" dirty="0"/>
              <a:t> </a:t>
            </a:r>
            <a:r>
              <a:rPr lang="ru-RU" dirty="0" err="1"/>
              <a:t>нововведень</a:t>
            </a:r>
            <a:r>
              <a:rPr lang="ru-RU" dirty="0"/>
              <a:t>: у 1949 р. -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готельна</a:t>
            </a:r>
            <a:r>
              <a:rPr lang="ru-RU" dirty="0"/>
              <a:t> мережа стала </a:t>
            </a:r>
            <a:r>
              <a:rPr lang="ru-RU" dirty="0" err="1"/>
              <a:t>першою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американських</a:t>
            </a:r>
            <a:r>
              <a:rPr lang="ru-RU" dirty="0"/>
              <a:t> мереж,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відкрила</a:t>
            </a:r>
            <a:r>
              <a:rPr lang="ru-RU" dirty="0"/>
              <a:t> </a:t>
            </a:r>
            <a:r>
              <a:rPr lang="ru-RU" dirty="0" err="1"/>
              <a:t>об'єкт</a:t>
            </a:r>
            <a:r>
              <a:rPr lang="ru-RU" dirty="0"/>
              <a:t> за кордоном (у </a:t>
            </a:r>
            <a:r>
              <a:rPr lang="ru-RU" dirty="0" err="1"/>
              <a:t>Пуерто-Рико</a:t>
            </a:r>
            <a:r>
              <a:rPr lang="ru-RU" dirty="0"/>
              <a:t>); в 1951 р. - </a:t>
            </a:r>
            <a:r>
              <a:rPr lang="ru-RU" dirty="0" err="1"/>
              <a:t>він</a:t>
            </a:r>
            <a:r>
              <a:rPr lang="ru-RU" dirty="0"/>
              <a:t> першим установив </a:t>
            </a:r>
            <a:r>
              <a:rPr lang="ru-RU" dirty="0" err="1"/>
              <a:t>телевізори</a:t>
            </a:r>
            <a:r>
              <a:rPr lang="ru-RU" dirty="0"/>
              <a:t> в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номери</a:t>
            </a:r>
            <a:r>
              <a:rPr lang="ru-RU" dirty="0"/>
              <a:t> (</a:t>
            </a:r>
            <a:r>
              <a:rPr lang="ru-RU" dirty="0" err="1"/>
              <a:t>саме</a:t>
            </a:r>
            <a:r>
              <a:rPr lang="ru-RU" dirty="0"/>
              <a:t> в </a:t>
            </a:r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номери</a:t>
            </a:r>
            <a:r>
              <a:rPr lang="ru-RU" dirty="0"/>
              <a:t>, </a:t>
            </a:r>
            <a:r>
              <a:rPr lang="ru-RU" dirty="0" err="1"/>
              <a:t>адже</a:t>
            </a:r>
            <a:r>
              <a:rPr lang="ru-RU" dirty="0"/>
              <a:t> перший </a:t>
            </a:r>
            <a:r>
              <a:rPr lang="ru-RU" dirty="0" err="1"/>
              <a:t>готельний</a:t>
            </a:r>
            <a:r>
              <a:rPr lang="ru-RU" dirty="0"/>
              <a:t> </a:t>
            </a:r>
            <a:r>
              <a:rPr lang="ru-RU" dirty="0" err="1"/>
              <a:t>телевізор</a:t>
            </a:r>
            <a:r>
              <a:rPr lang="ru-RU" dirty="0"/>
              <a:t> з' </a:t>
            </a:r>
            <a:r>
              <a:rPr lang="ru-RU" dirty="0" err="1"/>
              <a:t>явився</a:t>
            </a:r>
            <a:r>
              <a:rPr lang="ru-RU" dirty="0"/>
              <a:t> в </a:t>
            </a:r>
            <a:r>
              <a:rPr lang="ru-RU" dirty="0" err="1"/>
              <a:t>мотелі</a:t>
            </a:r>
            <a:r>
              <a:rPr lang="ru-RU" dirty="0"/>
              <a:t> </a:t>
            </a:r>
            <a:r>
              <a:rPr lang="ru-RU" dirty="0" err="1"/>
              <a:t>мережі</a:t>
            </a:r>
            <a:r>
              <a:rPr lang="ru-RU" dirty="0"/>
              <a:t> </a:t>
            </a:r>
            <a:r>
              <a:rPr lang="en-US" dirty="0"/>
              <a:t>Best Western); </a:t>
            </a:r>
            <a:r>
              <a:rPr lang="ru-RU" dirty="0"/>
              <a:t>а в 1957 р. - першим </a:t>
            </a:r>
            <a:r>
              <a:rPr lang="ru-RU" dirty="0" err="1"/>
              <a:t>запропонував</a:t>
            </a:r>
            <a:r>
              <a:rPr lang="ru-RU" dirty="0"/>
              <a:t> </a:t>
            </a:r>
            <a:r>
              <a:rPr lang="ru-RU" dirty="0" err="1"/>
              <a:t>сервісні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з прямого набору </a:t>
            </a:r>
            <a:r>
              <a:rPr lang="ru-RU" dirty="0" err="1"/>
              <a:t>міжміських</a:t>
            </a:r>
            <a:r>
              <a:rPr lang="ru-RU" dirty="0"/>
              <a:t> </a:t>
            </a:r>
            <a:r>
              <a:rPr lang="ru-RU" dirty="0" err="1"/>
              <a:t>телефонних</a:t>
            </a:r>
            <a:r>
              <a:rPr lang="ru-RU" dirty="0"/>
              <a:t> </a:t>
            </a:r>
            <a:r>
              <a:rPr lang="ru-RU" dirty="0" err="1"/>
              <a:t>номерів</a:t>
            </a:r>
            <a:r>
              <a:rPr lang="ru-RU" dirty="0"/>
              <a:t>.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досягнення</a:t>
            </a:r>
            <a:r>
              <a:rPr lang="ru-RU" dirty="0"/>
              <a:t> </a:t>
            </a:r>
            <a:r>
              <a:rPr lang="ru-RU" dirty="0" err="1"/>
              <a:t>Гілтона</a:t>
            </a:r>
            <a:r>
              <a:rPr lang="ru-RU" dirty="0"/>
              <a:t> </a:t>
            </a:r>
            <a:r>
              <a:rPr lang="ru-RU" dirty="0" err="1"/>
              <a:t>пов'язані</a:t>
            </a:r>
            <a:r>
              <a:rPr lang="ru-RU" dirty="0"/>
              <a:t> не з </a:t>
            </a:r>
            <a:r>
              <a:rPr lang="en-US" dirty="0"/>
              <a:t>know-how, </a:t>
            </a:r>
            <a:r>
              <a:rPr lang="ru-RU" dirty="0"/>
              <a:t>а з </a:t>
            </a:r>
            <a:r>
              <a:rPr lang="ru-RU" dirty="0" err="1"/>
              <a:t>гучними</a:t>
            </a:r>
            <a:r>
              <a:rPr lang="ru-RU" dirty="0"/>
              <a:t> </a:t>
            </a:r>
            <a:r>
              <a:rPr lang="ru-RU" dirty="0" err="1"/>
              <a:t>поглинаннями</a:t>
            </a:r>
            <a:r>
              <a:rPr lang="ru-RU" dirty="0"/>
              <a:t> </a:t>
            </a:r>
            <a:r>
              <a:rPr lang="ru-RU" dirty="0" err="1"/>
              <a:t>готелів</a:t>
            </a:r>
            <a:r>
              <a:rPr lang="ru-RU" dirty="0"/>
              <a:t>. Конрад </a:t>
            </a:r>
            <a:r>
              <a:rPr lang="ru-RU" dirty="0" err="1"/>
              <a:t>Гілтон</a:t>
            </a:r>
            <a:r>
              <a:rPr lang="ru-RU" dirty="0"/>
              <a:t> першим у </a:t>
            </a:r>
            <a:r>
              <a:rPr lang="ru-RU" dirty="0" err="1"/>
              <a:t>готельному</a:t>
            </a:r>
            <a:r>
              <a:rPr lang="ru-RU" dirty="0"/>
              <a:t> </a:t>
            </a:r>
            <a:r>
              <a:rPr lang="ru-RU" dirty="0" err="1"/>
              <a:t>бізнесі</a:t>
            </a:r>
            <a:r>
              <a:rPr lang="ru-RU" dirty="0"/>
              <a:t> </a:t>
            </a:r>
            <a:r>
              <a:rPr lang="ru-RU" dirty="0" err="1"/>
              <a:t>зрозумів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багатий</a:t>
            </a:r>
            <a:r>
              <a:rPr lang="ru-RU" dirty="0"/>
              <a:t> </a:t>
            </a:r>
            <a:r>
              <a:rPr lang="ru-RU" dirty="0" err="1"/>
              <a:t>клієнт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задоволенням</a:t>
            </a:r>
            <a:r>
              <a:rPr lang="ru-RU" dirty="0"/>
              <a:t> </a:t>
            </a:r>
            <a:r>
              <a:rPr lang="ru-RU" dirty="0" err="1"/>
              <a:t>заощадить</a:t>
            </a:r>
            <a:r>
              <a:rPr lang="ru-RU" dirty="0"/>
              <a:t> </a:t>
            </a:r>
            <a:r>
              <a:rPr lang="ru-RU" dirty="0" err="1"/>
              <a:t>невеликі</a:t>
            </a:r>
            <a:r>
              <a:rPr lang="ru-RU" dirty="0"/>
              <a:t> </a:t>
            </a:r>
            <a:r>
              <a:rPr lang="ru-RU" dirty="0" err="1"/>
              <a:t>гроші</a:t>
            </a:r>
            <a:r>
              <a:rPr lang="ru-RU" dirty="0"/>
              <a:t> на </a:t>
            </a:r>
            <a:r>
              <a:rPr lang="ru-RU" dirty="0" err="1"/>
              <a:t>готельному</a:t>
            </a:r>
            <a:r>
              <a:rPr lang="ru-RU" dirty="0"/>
              <a:t> </a:t>
            </a:r>
            <a:r>
              <a:rPr lang="ru-RU" dirty="0" err="1"/>
              <a:t>номері</a:t>
            </a:r>
            <a:r>
              <a:rPr lang="ru-RU" dirty="0"/>
              <a:t> і з не </a:t>
            </a:r>
            <a:r>
              <a:rPr lang="ru-RU" dirty="0" err="1"/>
              <a:t>меншим</a:t>
            </a:r>
            <a:r>
              <a:rPr lang="ru-RU" dirty="0"/>
              <a:t> </a:t>
            </a:r>
            <a:r>
              <a:rPr lang="ru-RU" dirty="0" err="1"/>
              <a:t>задоволенням</a:t>
            </a:r>
            <a:r>
              <a:rPr lang="ru-RU" dirty="0"/>
              <a:t> </a:t>
            </a:r>
            <a:r>
              <a:rPr lang="ru-RU" dirty="0" err="1"/>
              <a:t>викине</a:t>
            </a:r>
            <a:r>
              <a:rPr lang="ru-RU" dirty="0"/>
              <a:t> </a:t>
            </a:r>
            <a:r>
              <a:rPr lang="ru-RU" dirty="0" err="1"/>
              <a:t>набагато</a:t>
            </a:r>
            <a:r>
              <a:rPr lang="ru-RU" dirty="0"/>
              <a:t> </a:t>
            </a:r>
            <a:r>
              <a:rPr lang="ru-RU" dirty="0" err="1"/>
              <a:t>більші</a:t>
            </a:r>
            <a:r>
              <a:rPr lang="ru-RU" dirty="0"/>
              <a:t> </a:t>
            </a:r>
            <a:r>
              <a:rPr lang="ru-RU" dirty="0" err="1"/>
              <a:t>гроші</a:t>
            </a:r>
            <a:r>
              <a:rPr lang="ru-RU" dirty="0"/>
              <a:t> в казино при тому ж </a:t>
            </a:r>
            <a:r>
              <a:rPr lang="ru-RU" dirty="0" err="1"/>
              <a:t>готелі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104456"/>
            <a:ext cx="5544616" cy="3455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32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0" y="332656"/>
            <a:ext cx="6084168" cy="6408712"/>
          </a:xfrm>
        </p:spPr>
        <p:txBody>
          <a:bodyPr>
            <a:normAutofit fontScale="70000" lnSpcReduction="20000"/>
          </a:bodyPr>
          <a:lstStyle/>
          <a:p>
            <a:r>
              <a:rPr lang="ru-RU" dirty="0" err="1"/>
              <a:t>Історія</a:t>
            </a:r>
            <a:r>
              <a:rPr lang="ru-RU" dirty="0"/>
              <a:t> </a:t>
            </a:r>
            <a:r>
              <a:rPr lang="ru-RU" dirty="0" err="1"/>
              <a:t>готельної</a:t>
            </a:r>
            <a:r>
              <a:rPr lang="ru-RU" dirty="0"/>
              <a:t> </a:t>
            </a:r>
            <a:r>
              <a:rPr lang="ru-RU" dirty="0" err="1"/>
              <a:t>кар'єри</a:t>
            </a:r>
            <a:r>
              <a:rPr lang="ru-RU" dirty="0"/>
              <a:t> Конрада </a:t>
            </a:r>
            <a:r>
              <a:rPr lang="ru-RU" dirty="0" err="1"/>
              <a:t>Гілтона</a:t>
            </a:r>
            <a:r>
              <a:rPr lang="ru-RU" dirty="0"/>
              <a:t> </a:t>
            </a:r>
            <a:r>
              <a:rPr lang="ru-RU" dirty="0" err="1"/>
              <a:t>розпочалась</a:t>
            </a:r>
            <a:r>
              <a:rPr lang="ru-RU" dirty="0"/>
              <a:t> у </a:t>
            </a:r>
            <a:r>
              <a:rPr lang="ru-RU" dirty="0" err="1"/>
              <a:t>червні</a:t>
            </a:r>
            <a:r>
              <a:rPr lang="ru-RU" dirty="0"/>
              <a:t> 1919 р., коли, </a:t>
            </a:r>
            <a:r>
              <a:rPr lang="ru-RU" dirty="0" err="1"/>
              <a:t>відвідавши</a:t>
            </a:r>
            <a:r>
              <a:rPr lang="ru-RU" dirty="0"/>
              <a:t> </a:t>
            </a:r>
            <a:r>
              <a:rPr lang="ru-RU" dirty="0" err="1"/>
              <a:t>техаське</a:t>
            </a:r>
            <a:r>
              <a:rPr lang="ru-RU" dirty="0"/>
              <a:t> невеличке селище </a:t>
            </a:r>
            <a:r>
              <a:rPr lang="ru-RU" dirty="0" err="1"/>
              <a:t>Сиско</a:t>
            </a:r>
            <a:r>
              <a:rPr lang="ru-RU" dirty="0"/>
              <a:t>, </a:t>
            </a:r>
            <a:r>
              <a:rPr lang="ru-RU" dirty="0" err="1"/>
              <a:t>замість</a:t>
            </a:r>
            <a:r>
              <a:rPr lang="ru-RU" dirty="0"/>
              <a:t> банку,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придбав</a:t>
            </a:r>
            <a:r>
              <a:rPr lang="ru-RU" dirty="0"/>
              <a:t> за $5000 </a:t>
            </a:r>
            <a:r>
              <a:rPr lang="ru-RU" dirty="0" err="1"/>
              <a:t>місцевий</a:t>
            </a:r>
            <a:r>
              <a:rPr lang="ru-RU" dirty="0"/>
              <a:t> </a:t>
            </a:r>
            <a:r>
              <a:rPr lang="ru-RU" dirty="0" err="1"/>
              <a:t>готель</a:t>
            </a:r>
            <a:r>
              <a:rPr lang="ru-RU" dirty="0"/>
              <a:t> "</a:t>
            </a:r>
            <a:r>
              <a:rPr lang="en-US" dirty="0"/>
              <a:t>Mobley". 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власник</a:t>
            </a:r>
            <a:r>
              <a:rPr lang="ru-RU" dirty="0"/>
              <a:t> </a:t>
            </a:r>
            <a:r>
              <a:rPr lang="ru-RU" dirty="0" err="1"/>
              <a:t>здавав</a:t>
            </a:r>
            <a:r>
              <a:rPr lang="ru-RU" dirty="0"/>
              <a:t> </a:t>
            </a:r>
            <a:r>
              <a:rPr lang="ru-RU" dirty="0" err="1"/>
              <a:t>робітникам-нафтовикам</a:t>
            </a:r>
            <a:r>
              <a:rPr lang="ru-RU" dirty="0"/>
              <a:t> </a:t>
            </a:r>
            <a:r>
              <a:rPr lang="ru-RU" dirty="0" err="1"/>
              <a:t>ліжка</a:t>
            </a:r>
            <a:r>
              <a:rPr lang="ru-RU" dirty="0"/>
              <a:t> не </a:t>
            </a:r>
            <a:r>
              <a:rPr lang="ru-RU" dirty="0" err="1"/>
              <a:t>щодобово</a:t>
            </a:r>
            <a:r>
              <a:rPr lang="ru-RU" dirty="0"/>
              <a:t>, а </a:t>
            </a:r>
            <a:r>
              <a:rPr lang="ru-RU" dirty="0" err="1"/>
              <a:t>восьмигодинними</a:t>
            </a:r>
            <a:r>
              <a:rPr lang="ru-RU" dirty="0"/>
              <a:t> </a:t>
            </a:r>
            <a:r>
              <a:rPr lang="ru-RU" dirty="0" err="1"/>
              <a:t>змінами</a:t>
            </a:r>
            <a:r>
              <a:rPr lang="ru-RU" dirty="0"/>
              <a:t>. </a:t>
            </a:r>
            <a:r>
              <a:rPr lang="ru-RU" dirty="0" err="1"/>
              <a:t>Невдовзі</a:t>
            </a:r>
            <a:r>
              <a:rPr lang="ru-RU" dirty="0"/>
              <a:t> на </a:t>
            </a:r>
            <a:r>
              <a:rPr lang="ru-RU" dirty="0" err="1"/>
              <a:t>зароблені</a:t>
            </a:r>
            <a:r>
              <a:rPr lang="ru-RU" dirty="0"/>
              <a:t> </a:t>
            </a:r>
            <a:r>
              <a:rPr lang="ru-RU" dirty="0" err="1"/>
              <a:t>гроші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докупив </a:t>
            </a:r>
            <a:r>
              <a:rPr lang="ru-RU" dirty="0" err="1"/>
              <a:t>пансіон</a:t>
            </a:r>
            <a:r>
              <a:rPr lang="ru-RU" dirty="0"/>
              <a:t> у Форт </a:t>
            </a:r>
            <a:r>
              <a:rPr lang="ru-RU" dirty="0" err="1"/>
              <a:t>Ворті</a:t>
            </a:r>
            <a:r>
              <a:rPr lang="ru-RU" dirty="0"/>
              <a:t> і </a:t>
            </a:r>
            <a:r>
              <a:rPr lang="ru-RU" dirty="0" err="1"/>
              <a:t>дві</a:t>
            </a:r>
            <a:r>
              <a:rPr lang="ru-RU" dirty="0"/>
              <a:t> </a:t>
            </a:r>
            <a:r>
              <a:rPr lang="ru-RU" dirty="0" err="1"/>
              <a:t>маленькі</a:t>
            </a:r>
            <a:r>
              <a:rPr lang="ru-RU" dirty="0"/>
              <a:t> </a:t>
            </a:r>
            <a:r>
              <a:rPr lang="ru-RU" dirty="0" err="1"/>
              <a:t>техаські</a:t>
            </a:r>
            <a:r>
              <a:rPr lang="ru-RU" dirty="0"/>
              <a:t> </a:t>
            </a:r>
            <a:r>
              <a:rPr lang="ru-RU" dirty="0" err="1"/>
              <a:t>нічліжки</a:t>
            </a:r>
            <a:r>
              <a:rPr lang="ru-RU" dirty="0"/>
              <a:t>. До </a:t>
            </a:r>
            <a:r>
              <a:rPr lang="ru-RU" dirty="0" err="1"/>
              <a:t>кінця</a:t>
            </a:r>
            <a:r>
              <a:rPr lang="ru-RU" dirty="0"/>
              <a:t> 1923 року в Конрада </a:t>
            </a:r>
            <a:r>
              <a:rPr lang="ru-RU" dirty="0" err="1"/>
              <a:t>Гілтона</a:t>
            </a:r>
            <a:r>
              <a:rPr lang="ru-RU" dirty="0"/>
              <a:t>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налічувалося</a:t>
            </a:r>
            <a:r>
              <a:rPr lang="ru-RU" dirty="0"/>
              <a:t> 530 </a:t>
            </a:r>
            <a:r>
              <a:rPr lang="ru-RU" dirty="0" err="1"/>
              <a:t>придбаних</a:t>
            </a:r>
            <a:r>
              <a:rPr lang="ru-RU" dirty="0"/>
              <a:t> </a:t>
            </a:r>
            <a:r>
              <a:rPr lang="ru-RU" dirty="0" err="1"/>
              <a:t>номерів</a:t>
            </a:r>
            <a:r>
              <a:rPr lang="ru-RU" dirty="0"/>
              <a:t> і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вирішив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настав час </a:t>
            </a:r>
            <a:r>
              <a:rPr lang="ru-RU" dirty="0" err="1"/>
              <a:t>від</a:t>
            </a:r>
            <a:r>
              <a:rPr lang="ru-RU" dirty="0"/>
              <a:t> чужих </a:t>
            </a:r>
            <a:r>
              <a:rPr lang="ru-RU" dirty="0" err="1"/>
              <a:t>недоїдків</a:t>
            </a:r>
            <a:r>
              <a:rPr lang="ru-RU" dirty="0"/>
              <a:t> перейти до "</a:t>
            </a:r>
            <a:r>
              <a:rPr lang="ru-RU" dirty="0" err="1"/>
              <a:t>виготовлення</a:t>
            </a:r>
            <a:r>
              <a:rPr lang="ru-RU" dirty="0"/>
              <a:t> </a:t>
            </a:r>
            <a:r>
              <a:rPr lang="ru-RU" dirty="0" err="1"/>
              <a:t>власної</a:t>
            </a:r>
            <a:r>
              <a:rPr lang="ru-RU" dirty="0"/>
              <a:t> страви". </a:t>
            </a:r>
            <a:r>
              <a:rPr lang="ru-RU" dirty="0" err="1"/>
              <a:t>Урочиста</a:t>
            </a:r>
            <a:r>
              <a:rPr lang="ru-RU" dirty="0"/>
              <a:t> </a:t>
            </a:r>
            <a:r>
              <a:rPr lang="ru-RU" dirty="0" err="1"/>
              <a:t>інавгурація</a:t>
            </a:r>
            <a:r>
              <a:rPr lang="ru-RU" dirty="0"/>
              <a:t> </a:t>
            </a:r>
            <a:r>
              <a:rPr lang="ru-RU" dirty="0" err="1"/>
              <a:t>першого</a:t>
            </a:r>
            <a:r>
              <a:rPr lang="ru-RU" dirty="0"/>
              <a:t> </a:t>
            </a:r>
            <a:r>
              <a:rPr lang="ru-RU" dirty="0" err="1"/>
              <a:t>готелю</a:t>
            </a:r>
            <a:r>
              <a:rPr lang="ru-RU" dirty="0"/>
              <a:t> "</a:t>
            </a:r>
            <a:r>
              <a:rPr lang="en-US" dirty="0"/>
              <a:t>Dallas Hilton" </a:t>
            </a:r>
            <a:r>
              <a:rPr lang="ru-RU" dirty="0" err="1"/>
              <a:t>відбулася</a:t>
            </a:r>
            <a:r>
              <a:rPr lang="ru-RU" dirty="0"/>
              <a:t> 2 </a:t>
            </a:r>
            <a:r>
              <a:rPr lang="ru-RU" dirty="0" err="1"/>
              <a:t>серпня</a:t>
            </a:r>
            <a:r>
              <a:rPr lang="ru-RU" dirty="0"/>
              <a:t> 1925 року у </a:t>
            </a:r>
            <a:r>
              <a:rPr lang="ru-RU" dirty="0" err="1"/>
              <a:t>столиці</a:t>
            </a:r>
            <a:r>
              <a:rPr lang="ru-RU" dirty="0"/>
              <a:t> Техасу.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подія</a:t>
            </a:r>
            <a:r>
              <a:rPr lang="ru-RU" dirty="0"/>
              <a:t> стала </a:t>
            </a:r>
            <a:r>
              <a:rPr lang="ru-RU" dirty="0" err="1"/>
              <a:t>кульмінацією</a:t>
            </a:r>
            <a:r>
              <a:rPr lang="ru-RU" dirty="0"/>
              <a:t> </a:t>
            </a:r>
            <a:r>
              <a:rPr lang="ru-RU" dirty="0" err="1"/>
              <a:t>самостійного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 </a:t>
            </a:r>
            <a:r>
              <a:rPr lang="ru-RU" dirty="0" err="1"/>
              <a:t>Гілтона</a:t>
            </a:r>
            <a:r>
              <a:rPr lang="ru-RU" dirty="0"/>
              <a:t> і </a:t>
            </a:r>
            <a:r>
              <a:rPr lang="ru-RU" dirty="0" err="1"/>
              <a:t>піком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незалежної</a:t>
            </a:r>
            <a:r>
              <a:rPr lang="ru-RU" dirty="0"/>
              <a:t> </a:t>
            </a:r>
            <a:r>
              <a:rPr lang="ru-RU" dirty="0" err="1"/>
              <a:t>ділової</a:t>
            </a:r>
            <a:r>
              <a:rPr lang="ru-RU" dirty="0"/>
              <a:t> кар' </a:t>
            </a:r>
            <a:r>
              <a:rPr lang="ru-RU" dirty="0" err="1"/>
              <a:t>єри</a:t>
            </a:r>
            <a:r>
              <a:rPr lang="ru-RU" dirty="0"/>
              <a:t>. </a:t>
            </a:r>
          </a:p>
          <a:p>
            <a:r>
              <a:rPr lang="ru-RU" dirty="0" err="1"/>
              <a:t>Стратегія</a:t>
            </a:r>
            <a:r>
              <a:rPr lang="ru-RU" dirty="0"/>
              <a:t> </a:t>
            </a:r>
            <a:r>
              <a:rPr lang="ru-RU" dirty="0" err="1"/>
              <a:t>Гілтона</a:t>
            </a:r>
            <a:r>
              <a:rPr lang="ru-RU" dirty="0"/>
              <a:t> </a:t>
            </a:r>
            <a:r>
              <a:rPr lang="ru-RU" dirty="0" err="1"/>
              <a:t>полягала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намагався</a:t>
            </a:r>
            <a:r>
              <a:rPr lang="ru-RU" dirty="0"/>
              <a:t> </a:t>
            </a:r>
            <a:r>
              <a:rPr lang="ru-RU" dirty="0" err="1"/>
              <a:t>позичити</a:t>
            </a:r>
            <a:r>
              <a:rPr lang="ru-RU" dirty="0"/>
              <a:t> </a:t>
            </a:r>
            <a:r>
              <a:rPr lang="ru-RU" dirty="0" err="1"/>
              <a:t>якомога</a:t>
            </a:r>
            <a:r>
              <a:rPr lang="ru-RU" dirty="0"/>
              <a:t> </a:t>
            </a:r>
            <a:r>
              <a:rPr lang="ru-RU" dirty="0" err="1"/>
              <a:t>більше</a:t>
            </a:r>
            <a:r>
              <a:rPr lang="ru-RU" dirty="0"/>
              <a:t> грошей для </a:t>
            </a:r>
            <a:r>
              <a:rPr lang="ru-RU" dirty="0" err="1"/>
              <a:t>швидкого</a:t>
            </a:r>
            <a:r>
              <a:rPr lang="ru-RU" dirty="0"/>
              <a:t> </a:t>
            </a:r>
            <a:r>
              <a:rPr lang="ru-RU" dirty="0" err="1"/>
              <a:t>розширення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.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стратегія</a:t>
            </a:r>
            <a:r>
              <a:rPr lang="ru-RU" dirty="0"/>
              <a:t> добре </a:t>
            </a:r>
            <a:r>
              <a:rPr lang="ru-RU" dirty="0" err="1"/>
              <a:t>працювала</a:t>
            </a:r>
            <a:r>
              <a:rPr lang="ru-RU" dirty="0"/>
              <a:t> до початку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депресії</a:t>
            </a:r>
            <a:r>
              <a:rPr lang="ru-RU" dirty="0"/>
              <a:t> 1930- х </a:t>
            </a:r>
            <a:r>
              <a:rPr lang="ru-RU" dirty="0" err="1"/>
              <a:t>років</a:t>
            </a:r>
            <a:r>
              <a:rPr lang="ru-RU" dirty="0"/>
              <a:t>. </a:t>
            </a:r>
            <a:r>
              <a:rPr lang="ru-RU" dirty="0" err="1"/>
              <a:t>Гілтон</a:t>
            </a:r>
            <a:r>
              <a:rPr lang="ru-RU" dirty="0"/>
              <a:t> не </a:t>
            </a:r>
            <a:r>
              <a:rPr lang="ru-RU" dirty="0" err="1"/>
              <a:t>зміг</a:t>
            </a:r>
            <a:r>
              <a:rPr lang="ru-RU" dirty="0"/>
              <a:t> </a:t>
            </a:r>
            <a:r>
              <a:rPr lang="ru-RU" dirty="0" err="1"/>
              <a:t>повернути</a:t>
            </a:r>
            <a:r>
              <a:rPr lang="ru-RU" dirty="0"/>
              <a:t> </a:t>
            </a:r>
            <a:r>
              <a:rPr lang="ru-RU" dirty="0" err="1"/>
              <a:t>гроші</a:t>
            </a:r>
            <a:r>
              <a:rPr lang="ru-RU" dirty="0"/>
              <a:t> за </a:t>
            </a:r>
            <a:r>
              <a:rPr lang="ru-RU" dirty="0" err="1"/>
              <a:t>придбані</a:t>
            </a:r>
            <a:r>
              <a:rPr lang="ru-RU" dirty="0"/>
              <a:t> </a:t>
            </a:r>
            <a:r>
              <a:rPr lang="ru-RU" dirty="0" err="1"/>
              <a:t>заклади</a:t>
            </a:r>
            <a:r>
              <a:rPr lang="ru-RU" dirty="0"/>
              <a:t> і </a:t>
            </a:r>
            <a:r>
              <a:rPr lang="ru-RU" dirty="0" err="1"/>
              <a:t>втратив</a:t>
            </a:r>
            <a:r>
              <a:rPr lang="ru-RU" dirty="0"/>
              <a:t> </a:t>
            </a:r>
            <a:r>
              <a:rPr lang="ru-RU" dirty="0" err="1"/>
              <a:t>деякі</a:t>
            </a:r>
            <a:r>
              <a:rPr lang="ru-RU" dirty="0"/>
              <a:t> з них, </a:t>
            </a:r>
            <a:r>
              <a:rPr lang="ru-RU" dirty="0" err="1"/>
              <a:t>пройшовши</a:t>
            </a:r>
            <a:r>
              <a:rPr lang="ru-RU" dirty="0"/>
              <a:t> через процедуру </a:t>
            </a:r>
            <a:r>
              <a:rPr lang="ru-RU" dirty="0" err="1"/>
              <a:t>банкрутства</a:t>
            </a:r>
            <a:r>
              <a:rPr lang="ru-RU" dirty="0"/>
              <a:t>. </a:t>
            </a:r>
            <a:r>
              <a:rPr lang="ru-RU" dirty="0" err="1"/>
              <a:t>Компанія</a:t>
            </a:r>
            <a:r>
              <a:rPr lang="ru-RU" dirty="0"/>
              <a:t> </a:t>
            </a:r>
            <a:r>
              <a:rPr lang="en-US" dirty="0"/>
              <a:t>Hilton Hotels Inc. </a:t>
            </a:r>
            <a:r>
              <a:rPr lang="ru-RU" dirty="0" err="1"/>
              <a:t>влилася</a:t>
            </a:r>
            <a:r>
              <a:rPr lang="ru-RU" dirty="0"/>
              <a:t> в </a:t>
            </a:r>
            <a:r>
              <a:rPr lang="ru-RU" dirty="0" err="1"/>
              <a:t>Національну</a:t>
            </a:r>
            <a:r>
              <a:rPr lang="ru-RU" dirty="0"/>
              <a:t> </a:t>
            </a:r>
            <a:r>
              <a:rPr lang="ru-RU" dirty="0" err="1"/>
              <a:t>готельну</a:t>
            </a:r>
            <a:r>
              <a:rPr lang="ru-RU" dirty="0"/>
              <a:t> </a:t>
            </a:r>
            <a:r>
              <a:rPr lang="ru-RU" dirty="0" err="1"/>
              <a:t>корпорацію</a:t>
            </a:r>
            <a:r>
              <a:rPr lang="ru-RU" dirty="0"/>
              <a:t> </a:t>
            </a:r>
            <a:r>
              <a:rPr lang="ru-RU" dirty="0" err="1"/>
              <a:t>Муді</a:t>
            </a:r>
            <a:r>
              <a:rPr lang="ru-RU" dirty="0"/>
              <a:t>, де Конрад </a:t>
            </a:r>
            <a:r>
              <a:rPr lang="ru-RU" dirty="0" err="1"/>
              <a:t>Гілтон</a:t>
            </a:r>
            <a:r>
              <a:rPr lang="ru-RU" dirty="0"/>
              <a:t> став </a:t>
            </a:r>
            <a:r>
              <a:rPr lang="ru-RU" dirty="0" err="1"/>
              <a:t>управляючим</a:t>
            </a:r>
            <a:r>
              <a:rPr lang="ru-RU" dirty="0"/>
              <a:t>. </a:t>
            </a:r>
          </a:p>
          <a:p>
            <a:r>
              <a:rPr lang="ru-RU" dirty="0" err="1"/>
              <a:t>Гілтон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першим, </a:t>
            </a:r>
            <a:r>
              <a:rPr lang="ru-RU" dirty="0" err="1"/>
              <a:t>хто</a:t>
            </a:r>
            <a:r>
              <a:rPr lang="ru-RU" dirty="0"/>
              <a:t> </a:t>
            </a:r>
            <a:r>
              <a:rPr lang="ru-RU" dirty="0" err="1"/>
              <a:t>запровадив</a:t>
            </a:r>
            <a:r>
              <a:rPr lang="ru-RU" dirty="0"/>
              <a:t> у великих коридорах </a:t>
            </a:r>
            <a:r>
              <a:rPr lang="ru-RU" dirty="0" err="1"/>
              <a:t>спеці</a:t>
            </a:r>
            <a:r>
              <a:rPr lang="ru-RU" dirty="0"/>
              <a:t>-альт </a:t>
            </a:r>
            <a:r>
              <a:rPr lang="ru-RU" dirty="0" err="1"/>
              <a:t>бари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стали </a:t>
            </a:r>
            <a:r>
              <a:rPr lang="ru-RU" dirty="0" err="1"/>
              <a:t>місцем</a:t>
            </a:r>
            <a:r>
              <a:rPr lang="ru-RU" dirty="0"/>
              <a:t> </a:t>
            </a:r>
            <a:r>
              <a:rPr lang="ru-RU" dirty="0" err="1"/>
              <a:t>зустрічей</a:t>
            </a:r>
            <a:r>
              <a:rPr lang="ru-RU" dirty="0"/>
              <a:t>; </a:t>
            </a:r>
            <a:r>
              <a:rPr lang="ru-RU" dirty="0" err="1"/>
              <a:t>здав</a:t>
            </a:r>
            <a:r>
              <a:rPr lang="ru-RU" dirty="0"/>
              <a:t> в </a:t>
            </a:r>
            <a:r>
              <a:rPr lang="ru-RU" dirty="0" err="1"/>
              <a:t>оренду</a:t>
            </a:r>
            <a:r>
              <a:rPr lang="ru-RU" dirty="0"/>
              <a:t> </a:t>
            </a:r>
            <a:r>
              <a:rPr lang="ru-RU" dirty="0" err="1"/>
              <a:t>площі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крамниці</a:t>
            </a:r>
            <a:r>
              <a:rPr lang="ru-RU" dirty="0"/>
              <a:t> для </a:t>
            </a:r>
            <a:r>
              <a:rPr lang="ru-RU" dirty="0" err="1"/>
              <a:t>подарунків</a:t>
            </a:r>
            <a:r>
              <a:rPr lang="ru-RU" dirty="0"/>
              <a:t> і газет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340768"/>
            <a:ext cx="2952328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7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9512" y="188641"/>
            <a:ext cx="8712968" cy="3496120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/>
              <a:t>Джон </a:t>
            </a:r>
            <a:r>
              <a:rPr lang="ru-RU" b="1" i="1" dirty="0" err="1"/>
              <a:t>Вілард</a:t>
            </a:r>
            <a:r>
              <a:rPr lang="ru-RU" b="1" i="1" dirty="0"/>
              <a:t> </a:t>
            </a:r>
            <a:r>
              <a:rPr lang="ru-RU" b="1" i="1" dirty="0" err="1"/>
              <a:t>Маріот</a:t>
            </a:r>
            <a:r>
              <a:rPr lang="ru-RU" b="1" i="1" dirty="0"/>
              <a:t> </a:t>
            </a:r>
            <a:r>
              <a:rPr lang="ru-RU" dirty="0"/>
              <a:t>(</a:t>
            </a:r>
            <a:r>
              <a:rPr lang="ru-RU" dirty="0" err="1"/>
              <a:t>корпорація</a:t>
            </a:r>
            <a:r>
              <a:rPr lang="ru-RU" dirty="0"/>
              <a:t> "</a:t>
            </a:r>
            <a:r>
              <a:rPr lang="en-US" dirty="0"/>
              <a:t>Marriott") </a:t>
            </a:r>
            <a:r>
              <a:rPr lang="ru-RU" dirty="0"/>
              <a:t>до </a:t>
            </a:r>
            <a:r>
              <a:rPr lang="ru-RU" dirty="0" err="1"/>
              <a:t>вершини</a:t>
            </a:r>
            <a:r>
              <a:rPr lang="ru-RU" dirty="0"/>
              <a:t> </a:t>
            </a:r>
            <a:r>
              <a:rPr lang="ru-RU" dirty="0" err="1"/>
              <a:t>слави</a:t>
            </a:r>
            <a:r>
              <a:rPr lang="ru-RU" dirty="0"/>
              <a:t> </a:t>
            </a:r>
            <a:r>
              <a:rPr lang="ru-RU" dirty="0" err="1"/>
              <a:t>йшов</a:t>
            </a:r>
            <a:r>
              <a:rPr lang="ru-RU" dirty="0"/>
              <a:t> </a:t>
            </a:r>
            <a:r>
              <a:rPr lang="ru-RU" dirty="0" err="1"/>
              <a:t>довгим</a:t>
            </a:r>
            <a:r>
              <a:rPr lang="ru-RU" dirty="0"/>
              <a:t> </a:t>
            </a:r>
            <a:r>
              <a:rPr lang="ru-RU" dirty="0" err="1"/>
              <a:t>тернистим</a:t>
            </a:r>
            <a:r>
              <a:rPr lang="ru-RU" dirty="0"/>
              <a:t> шляхом. Будучи другим </a:t>
            </a:r>
            <a:r>
              <a:rPr lang="ru-RU" dirty="0" err="1"/>
              <a:t>із</a:t>
            </a:r>
            <a:r>
              <a:rPr lang="ru-RU" dirty="0"/>
              <a:t> восьми </a:t>
            </a:r>
            <a:r>
              <a:rPr lang="ru-RU" dirty="0" err="1"/>
              <a:t>дітей</a:t>
            </a:r>
            <a:r>
              <a:rPr lang="ru-RU" dirty="0"/>
              <a:t> у </a:t>
            </a:r>
            <a:r>
              <a:rPr lang="ru-RU" dirty="0" err="1"/>
              <a:t>сім</a:t>
            </a:r>
            <a:r>
              <a:rPr lang="ru-RU" dirty="0"/>
              <a:t>' ї, </a:t>
            </a:r>
            <a:r>
              <a:rPr lang="ru-RU" dirty="0" err="1"/>
              <a:t>вже</a:t>
            </a:r>
            <a:r>
              <a:rPr lang="ru-RU" dirty="0"/>
              <a:t> в </a:t>
            </a:r>
            <a:r>
              <a:rPr lang="ru-RU" dirty="0" err="1"/>
              <a:t>юні</a:t>
            </a:r>
            <a:r>
              <a:rPr lang="ru-RU" dirty="0"/>
              <a:t> роки почав </a:t>
            </a:r>
            <a:r>
              <a:rPr lang="ru-RU" dirty="0" err="1"/>
              <a:t>заробляти</a:t>
            </a:r>
            <a:r>
              <a:rPr lang="ru-RU" dirty="0"/>
              <a:t> </a:t>
            </a:r>
            <a:r>
              <a:rPr lang="ru-RU" dirty="0" err="1"/>
              <a:t>гроші</a:t>
            </a:r>
            <a:r>
              <a:rPr lang="ru-RU" dirty="0"/>
              <a:t>, </a:t>
            </a:r>
            <a:r>
              <a:rPr lang="ru-RU" dirty="0" err="1"/>
              <a:t>виконуючи</a:t>
            </a:r>
            <a:r>
              <a:rPr lang="ru-RU" dirty="0"/>
              <a:t> </a:t>
            </a:r>
            <a:r>
              <a:rPr lang="ru-RU" dirty="0" err="1"/>
              <a:t>найрізноманітніші</a:t>
            </a:r>
            <a:r>
              <a:rPr lang="ru-RU" dirty="0"/>
              <a:t> </a:t>
            </a:r>
            <a:r>
              <a:rPr lang="ru-RU" dirty="0" err="1"/>
              <a:t>види</a:t>
            </a:r>
            <a:r>
              <a:rPr lang="ru-RU" dirty="0"/>
              <a:t> </a:t>
            </a:r>
            <a:r>
              <a:rPr lang="ru-RU" dirty="0" err="1"/>
              <a:t>робіт</a:t>
            </a:r>
            <a:r>
              <a:rPr lang="ru-RU" dirty="0"/>
              <a:t>: </a:t>
            </a:r>
            <a:r>
              <a:rPr lang="ru-RU" dirty="0" err="1"/>
              <a:t>працював</a:t>
            </a:r>
            <a:r>
              <a:rPr lang="ru-RU" dirty="0"/>
              <a:t> у </a:t>
            </a:r>
            <a:r>
              <a:rPr lang="ru-RU" dirty="0" err="1"/>
              <a:t>мормонській</a:t>
            </a:r>
            <a:r>
              <a:rPr lang="ru-RU" dirty="0"/>
              <a:t> </a:t>
            </a:r>
            <a:r>
              <a:rPr lang="ru-RU" dirty="0" err="1"/>
              <a:t>місії</a:t>
            </a:r>
            <a:r>
              <a:rPr lang="ru-RU" dirty="0"/>
              <a:t>, </a:t>
            </a:r>
            <a:r>
              <a:rPr lang="ru-RU" dirty="0" err="1"/>
              <a:t>навчався</a:t>
            </a:r>
            <a:r>
              <a:rPr lang="ru-RU" dirty="0"/>
              <a:t> в </a:t>
            </a:r>
            <a:r>
              <a:rPr lang="ru-RU" dirty="0" err="1"/>
              <a:t>коледжі</a:t>
            </a:r>
            <a:r>
              <a:rPr lang="ru-RU" dirty="0"/>
              <a:t> </a:t>
            </a:r>
            <a:r>
              <a:rPr lang="en-US" dirty="0"/>
              <a:t>Weber Junior, </a:t>
            </a:r>
            <a:r>
              <a:rPr lang="ru-RU" dirty="0"/>
              <a:t>в </a:t>
            </a:r>
            <a:r>
              <a:rPr lang="ru-RU" dirty="0" err="1"/>
              <a:t>університеті</a:t>
            </a:r>
            <a:r>
              <a:rPr lang="ru-RU" dirty="0"/>
              <a:t> штату Юта, продавав </a:t>
            </a:r>
            <a:r>
              <a:rPr lang="ru-RU" dirty="0" err="1"/>
              <a:t>шерстяну</a:t>
            </a:r>
            <a:r>
              <a:rPr lang="ru-RU" dirty="0"/>
              <a:t> </a:t>
            </a:r>
            <a:r>
              <a:rPr lang="ru-RU" dirty="0" err="1"/>
              <a:t>білизну</a:t>
            </a:r>
            <a:r>
              <a:rPr lang="ru-RU" dirty="0"/>
              <a:t> </a:t>
            </a:r>
            <a:r>
              <a:rPr lang="ru-RU" dirty="0" err="1"/>
              <a:t>лісорубам</a:t>
            </a:r>
            <a:r>
              <a:rPr lang="ru-RU" dirty="0"/>
              <a:t>, </a:t>
            </a:r>
            <a:r>
              <a:rPr lang="ru-RU" dirty="0" err="1"/>
              <a:t>завідував</a:t>
            </a:r>
            <a:r>
              <a:rPr lang="ru-RU" dirty="0"/>
              <a:t> </a:t>
            </a:r>
            <a:r>
              <a:rPr lang="ru-RU" dirty="0" err="1"/>
              <a:t>книжковим</a:t>
            </a:r>
            <a:r>
              <a:rPr lang="ru-RU" dirty="0"/>
              <a:t> магазином, </a:t>
            </a:r>
            <a:r>
              <a:rPr lang="ru-RU" dirty="0" err="1"/>
              <a:t>викладав</a:t>
            </a:r>
            <a:r>
              <a:rPr lang="ru-RU" dirty="0"/>
              <a:t> </a:t>
            </a:r>
            <a:r>
              <a:rPr lang="ru-RU" dirty="0" err="1"/>
              <a:t>англійську</a:t>
            </a:r>
            <a:r>
              <a:rPr lang="ru-RU" dirty="0"/>
              <a:t> </a:t>
            </a:r>
            <a:r>
              <a:rPr lang="ru-RU" dirty="0" err="1"/>
              <a:t>мову</a:t>
            </a:r>
            <a:r>
              <a:rPr lang="ru-RU" dirty="0"/>
              <a:t> в </a:t>
            </a:r>
            <a:r>
              <a:rPr lang="ru-RU" dirty="0" err="1"/>
              <a:t>середній</a:t>
            </a:r>
            <a:r>
              <a:rPr lang="ru-RU" dirty="0"/>
              <a:t> </a:t>
            </a:r>
            <a:r>
              <a:rPr lang="ru-RU" dirty="0" err="1"/>
              <a:t>школі</a:t>
            </a:r>
            <a:r>
              <a:rPr lang="ru-RU" dirty="0"/>
              <a:t>. </a:t>
            </a:r>
          </a:p>
          <a:p>
            <a:r>
              <a:rPr lang="ru-RU" dirty="0"/>
              <a:t>В 1927 </a:t>
            </a:r>
            <a:r>
              <a:rPr lang="ru-RU" dirty="0" err="1"/>
              <a:t>році</a:t>
            </a:r>
            <a:r>
              <a:rPr lang="ru-RU" dirty="0"/>
              <a:t> разом </a:t>
            </a:r>
            <a:r>
              <a:rPr lang="ru-RU" dirty="0" err="1"/>
              <a:t>із</a:t>
            </a:r>
            <a:r>
              <a:rPr lang="ru-RU" dirty="0"/>
              <a:t> дружиною </a:t>
            </a:r>
            <a:r>
              <a:rPr lang="ru-RU" dirty="0" err="1"/>
              <a:t>Еліс</a:t>
            </a:r>
            <a:r>
              <a:rPr lang="ru-RU" dirty="0"/>
              <a:t> </a:t>
            </a:r>
            <a:r>
              <a:rPr lang="ru-RU" dirty="0" err="1"/>
              <a:t>Маріот</a:t>
            </a:r>
            <a:r>
              <a:rPr lang="ru-RU" dirty="0"/>
              <a:t> </a:t>
            </a:r>
            <a:r>
              <a:rPr lang="ru-RU" dirty="0" err="1"/>
              <a:t>розпочав</a:t>
            </a:r>
            <a:r>
              <a:rPr lang="ru-RU" dirty="0"/>
              <a:t> продаж пива в </a:t>
            </a:r>
            <a:r>
              <a:rPr lang="ru-RU" dirty="0" err="1"/>
              <a:t>кіоску</a:t>
            </a:r>
            <a:r>
              <a:rPr lang="ru-RU" dirty="0"/>
              <a:t> </a:t>
            </a:r>
            <a:r>
              <a:rPr lang="en-US" dirty="0"/>
              <a:t>A&amp;W Root Beer, </a:t>
            </a:r>
            <a:r>
              <a:rPr lang="ru-RU" dirty="0" err="1"/>
              <a:t>збудованому</a:t>
            </a:r>
            <a:r>
              <a:rPr lang="ru-RU" dirty="0"/>
              <a:t> ним </a:t>
            </a:r>
            <a:r>
              <a:rPr lang="ru-RU" dirty="0" err="1"/>
              <a:t>власноруч</a:t>
            </a:r>
            <a:r>
              <a:rPr lang="ru-RU" dirty="0"/>
              <a:t> у </a:t>
            </a:r>
            <a:r>
              <a:rPr lang="ru-RU" dirty="0" err="1"/>
              <a:t>Вашингтоні</a:t>
            </a:r>
            <a:r>
              <a:rPr lang="ru-RU" dirty="0"/>
              <a:t>. В </a:t>
            </a:r>
            <a:r>
              <a:rPr lang="ru-RU" dirty="0" err="1"/>
              <a:t>зимову</a:t>
            </a:r>
            <a:r>
              <a:rPr lang="ru-RU" dirty="0"/>
              <a:t> пору </a:t>
            </a:r>
            <a:r>
              <a:rPr lang="ru-RU" dirty="0" err="1"/>
              <a:t>він</a:t>
            </a:r>
            <a:r>
              <a:rPr lang="ru-RU" dirty="0"/>
              <a:t> додав до </a:t>
            </a:r>
            <a:r>
              <a:rPr lang="ru-RU" dirty="0" err="1"/>
              <a:t>асортименту</a:t>
            </a:r>
            <a:r>
              <a:rPr lang="ru-RU" dirty="0"/>
              <a:t> </a:t>
            </a:r>
            <a:r>
              <a:rPr lang="ru-RU" dirty="0" err="1"/>
              <a:t>гарячі</a:t>
            </a:r>
            <a:r>
              <a:rPr lang="ru-RU" dirty="0"/>
              <a:t> страви і </a:t>
            </a:r>
            <a:r>
              <a:rPr lang="ru-RU" dirty="0" err="1"/>
              <a:t>змінив</a:t>
            </a:r>
            <a:r>
              <a:rPr lang="ru-RU" dirty="0"/>
              <a:t> </a:t>
            </a:r>
            <a:r>
              <a:rPr lang="ru-RU" dirty="0" err="1"/>
              <a:t>назву</a:t>
            </a:r>
            <a:r>
              <a:rPr lang="ru-RU" dirty="0"/>
              <a:t> на </a:t>
            </a:r>
            <a:r>
              <a:rPr lang="en-US" dirty="0"/>
              <a:t>Hot Shoppe ("</a:t>
            </a:r>
            <a:r>
              <a:rPr lang="ru-RU" dirty="0" err="1"/>
              <a:t>Гарячі</a:t>
            </a:r>
            <a:r>
              <a:rPr lang="ru-RU" dirty="0"/>
              <a:t> страви на продаж"). </a:t>
            </a:r>
            <a:r>
              <a:rPr lang="ru-RU" dirty="0" err="1"/>
              <a:t>Ідея</a:t>
            </a:r>
            <a:r>
              <a:rPr lang="ru-RU" dirty="0"/>
              <a:t> </a:t>
            </a:r>
            <a:r>
              <a:rPr lang="ru-RU" dirty="0" err="1"/>
              <a:t>спрацювала</a:t>
            </a:r>
            <a:r>
              <a:rPr lang="ru-RU" dirty="0"/>
              <a:t>, і до </a:t>
            </a:r>
            <a:r>
              <a:rPr lang="ru-RU" dirty="0" err="1"/>
              <a:t>тридцяти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Маріот</a:t>
            </a:r>
            <a:r>
              <a:rPr lang="ru-RU" dirty="0"/>
              <a:t> став </a:t>
            </a:r>
            <a:r>
              <a:rPr lang="ru-RU" dirty="0" err="1"/>
              <a:t>мільйонером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3666382"/>
            <a:ext cx="5328592" cy="2846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3462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7504" y="476672"/>
            <a:ext cx="8928992" cy="5976664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Саме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запропонував</a:t>
            </a:r>
            <a:r>
              <a:rPr lang="ru-RU" dirty="0"/>
              <a:t> </a:t>
            </a:r>
            <a:r>
              <a:rPr lang="ru-RU" dirty="0" err="1"/>
              <a:t>годувати</a:t>
            </a:r>
            <a:r>
              <a:rPr lang="ru-RU" dirty="0"/>
              <a:t> </a:t>
            </a:r>
            <a:r>
              <a:rPr lang="ru-RU" dirty="0" err="1"/>
              <a:t>пасажирів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перельоту</a:t>
            </a:r>
            <a:r>
              <a:rPr lang="ru-RU" dirty="0"/>
              <a:t>.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ідея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реалізована</a:t>
            </a:r>
            <a:r>
              <a:rPr lang="ru-RU" dirty="0"/>
              <a:t> ним в 1937 р. </a:t>
            </a:r>
            <a:r>
              <a:rPr lang="ru-RU" dirty="0" err="1"/>
              <a:t>спільно</a:t>
            </a:r>
            <a:r>
              <a:rPr lang="ru-RU" dirty="0"/>
              <a:t> з </a:t>
            </a:r>
            <a:r>
              <a:rPr lang="ru-RU" dirty="0" err="1"/>
              <a:t>вашингтонською</a:t>
            </a:r>
            <a:r>
              <a:rPr lang="ru-RU" dirty="0"/>
              <a:t> </a:t>
            </a:r>
            <a:r>
              <a:rPr lang="ru-RU" dirty="0" err="1"/>
              <a:t>компанією</a:t>
            </a:r>
            <a:r>
              <a:rPr lang="ru-RU" dirty="0"/>
              <a:t> </a:t>
            </a:r>
            <a:r>
              <a:rPr lang="en-US" dirty="0"/>
              <a:t>Hoover Airfield. </a:t>
            </a:r>
            <a:r>
              <a:rPr lang="ru-RU" dirty="0"/>
              <a:t>А через два роки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вийшов</a:t>
            </a:r>
            <a:r>
              <a:rPr lang="ru-RU" dirty="0"/>
              <a:t> на </a:t>
            </a:r>
            <a:r>
              <a:rPr lang="ru-RU" dirty="0" err="1"/>
              <a:t>ринок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, </a:t>
            </a:r>
            <a:r>
              <a:rPr lang="ru-RU" dirty="0" err="1"/>
              <a:t>запропонувавши</a:t>
            </a:r>
            <a:r>
              <a:rPr lang="ru-RU" dirty="0"/>
              <a:t> </a:t>
            </a:r>
            <a:r>
              <a:rPr lang="ru-RU" dirty="0" err="1"/>
              <a:t>свої</a:t>
            </a:r>
            <a:r>
              <a:rPr lang="ru-RU" dirty="0"/>
              <a:t> </a:t>
            </a:r>
            <a:r>
              <a:rPr lang="ru-RU" dirty="0" err="1"/>
              <a:t>послуги</a:t>
            </a:r>
            <a:r>
              <a:rPr lang="ru-RU" dirty="0"/>
              <a:t> в </a:t>
            </a:r>
            <a:r>
              <a:rPr lang="ru-RU" dirty="0" err="1"/>
              <a:t>даній</a:t>
            </a:r>
            <a:r>
              <a:rPr lang="ru-RU" dirty="0"/>
              <a:t>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урядовим</a:t>
            </a:r>
            <a:r>
              <a:rPr lang="ru-RU" dirty="0"/>
              <a:t> закладам, </a:t>
            </a:r>
            <a:r>
              <a:rPr lang="ru-RU" dirty="0" err="1"/>
              <a:t>шкільним</a:t>
            </a:r>
            <a:r>
              <a:rPr lang="ru-RU" dirty="0"/>
              <a:t> </a:t>
            </a:r>
            <a:r>
              <a:rPr lang="ru-RU" dirty="0" err="1"/>
              <a:t>кафетеріям</a:t>
            </a:r>
            <a:r>
              <a:rPr lang="ru-RU" dirty="0"/>
              <a:t> і </a:t>
            </a:r>
            <a:r>
              <a:rPr lang="ru-RU" dirty="0" err="1"/>
              <a:t>лікарням</a:t>
            </a:r>
            <a:r>
              <a:rPr lang="ru-RU" dirty="0"/>
              <a:t>. 1957 року </a:t>
            </a:r>
            <a:r>
              <a:rPr lang="ru-RU" dirty="0" err="1"/>
              <a:t>Маріот</a:t>
            </a:r>
            <a:r>
              <a:rPr lang="ru-RU" dirty="0"/>
              <a:t> </a:t>
            </a:r>
            <a:r>
              <a:rPr lang="ru-RU" dirty="0" err="1"/>
              <a:t>відкрив</a:t>
            </a:r>
            <a:r>
              <a:rPr lang="ru-RU" dirty="0"/>
              <a:t> перший </a:t>
            </a:r>
            <a:r>
              <a:rPr lang="ru-RU" dirty="0" err="1"/>
              <a:t>готель</a:t>
            </a:r>
            <a:r>
              <a:rPr lang="ru-RU" dirty="0"/>
              <a:t> </a:t>
            </a:r>
            <a:r>
              <a:rPr lang="en-US" dirty="0"/>
              <a:t>Marriott.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успіху</a:t>
            </a:r>
            <a:r>
              <a:rPr lang="ru-RU" dirty="0"/>
              <a:t> і позитивному </a:t>
            </a:r>
            <a:r>
              <a:rPr lang="ru-RU" dirty="0" err="1"/>
              <a:t>іміджу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 </a:t>
            </a:r>
            <a:r>
              <a:rPr lang="ru-RU" dirty="0" err="1"/>
              <a:t>Маріот</a:t>
            </a:r>
            <a:r>
              <a:rPr lang="ru-RU" dirty="0"/>
              <a:t> у 1967 р. </a:t>
            </a:r>
            <a:r>
              <a:rPr lang="ru-RU" dirty="0" err="1"/>
              <a:t>назва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змінена</a:t>
            </a:r>
            <a:r>
              <a:rPr lang="ru-RU" dirty="0"/>
              <a:t> на </a:t>
            </a:r>
            <a:r>
              <a:rPr lang="en-US" dirty="0"/>
              <a:t>Marriott Corporation. </a:t>
            </a:r>
            <a:endParaRPr lang="ru-RU" dirty="0"/>
          </a:p>
          <a:p>
            <a:r>
              <a:rPr lang="ru-RU" dirty="0" err="1"/>
              <a:t>Маріоти</a:t>
            </a:r>
            <a:r>
              <a:rPr lang="ru-RU" dirty="0"/>
              <a:t> </a:t>
            </a:r>
            <a:r>
              <a:rPr lang="ru-RU" dirty="0" err="1"/>
              <a:t>розвивали</a:t>
            </a:r>
            <a:r>
              <a:rPr lang="ru-RU" dirty="0"/>
              <a:t> </a:t>
            </a:r>
            <a:r>
              <a:rPr lang="ru-RU" dirty="0" err="1"/>
              <a:t>родинний</a:t>
            </a:r>
            <a:r>
              <a:rPr lang="ru-RU" dirty="0"/>
              <a:t> </a:t>
            </a:r>
            <a:r>
              <a:rPr lang="ru-RU" dirty="0" err="1"/>
              <a:t>бізнес</a:t>
            </a:r>
            <a:r>
              <a:rPr lang="ru-RU" dirty="0"/>
              <a:t> - </a:t>
            </a:r>
            <a:r>
              <a:rPr lang="ru-RU" dirty="0" err="1"/>
              <a:t>ресторани</a:t>
            </a:r>
            <a:r>
              <a:rPr lang="ru-RU" dirty="0"/>
              <a:t>, </a:t>
            </a:r>
            <a:r>
              <a:rPr lang="ru-RU" dirty="0" err="1"/>
              <a:t>банкетне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, </a:t>
            </a:r>
            <a:r>
              <a:rPr lang="ru-RU" dirty="0" err="1"/>
              <a:t>організацію</a:t>
            </a:r>
            <a:r>
              <a:rPr lang="ru-RU" dirty="0"/>
              <a:t> бортового </a:t>
            </a:r>
            <a:r>
              <a:rPr lang="ru-RU" dirty="0" err="1"/>
              <a:t>харчування</a:t>
            </a:r>
            <a:r>
              <a:rPr lang="ru-RU" dirty="0"/>
              <a:t>. У 1981 р.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відкритий</a:t>
            </a:r>
            <a:r>
              <a:rPr lang="ru-RU" dirty="0"/>
              <a:t> </a:t>
            </a:r>
            <a:r>
              <a:rPr lang="ru-RU" dirty="0" err="1"/>
              <a:t>сотий</a:t>
            </a:r>
            <a:r>
              <a:rPr lang="ru-RU" dirty="0"/>
              <a:t> </a:t>
            </a:r>
            <a:r>
              <a:rPr lang="ru-RU" dirty="0" err="1"/>
              <a:t>готель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назвою</a:t>
            </a:r>
            <a:r>
              <a:rPr lang="ru-RU" dirty="0"/>
              <a:t> (</a:t>
            </a:r>
            <a:r>
              <a:rPr lang="en-US" dirty="0"/>
              <a:t>Marriott", </a:t>
            </a:r>
            <a:r>
              <a:rPr lang="ru-RU" dirty="0"/>
              <a:t>а в 2000 р. - </a:t>
            </a:r>
            <a:r>
              <a:rPr lang="ru-RU" dirty="0" err="1"/>
              <a:t>двохтисячний</a:t>
            </a:r>
            <a:r>
              <a:rPr lang="ru-RU" dirty="0"/>
              <a:t>. </a:t>
            </a:r>
            <a:r>
              <a:rPr lang="ru-RU" dirty="0" err="1"/>
              <a:t>Усередині</a:t>
            </a:r>
            <a:r>
              <a:rPr lang="ru-RU" dirty="0"/>
              <a:t> 80-х </a:t>
            </a:r>
            <a:r>
              <a:rPr lang="ru-RU" dirty="0" err="1"/>
              <a:t>років</a:t>
            </a:r>
            <a:r>
              <a:rPr lang="ru-RU" dirty="0"/>
              <a:t> ХХ ст. </a:t>
            </a:r>
            <a:r>
              <a:rPr lang="ru-RU" dirty="0" err="1"/>
              <a:t>компанія</a:t>
            </a:r>
            <a:r>
              <a:rPr lang="ru-RU" dirty="0"/>
              <a:t> </a:t>
            </a:r>
            <a:r>
              <a:rPr lang="ru-RU" dirty="0" err="1"/>
              <a:t>витрачала</a:t>
            </a:r>
            <a:r>
              <a:rPr lang="ru-RU" dirty="0"/>
              <a:t> на </a:t>
            </a:r>
            <a:r>
              <a:rPr lang="ru-RU" dirty="0" err="1"/>
              <a:t>будівництво</a:t>
            </a:r>
            <a:r>
              <a:rPr lang="ru-RU" dirty="0"/>
              <a:t> </a:t>
            </a:r>
            <a:r>
              <a:rPr lang="ru-RU" dirty="0" err="1"/>
              <a:t>готелів</a:t>
            </a:r>
            <a:r>
              <a:rPr lang="ru-RU" dirty="0"/>
              <a:t> </a:t>
            </a:r>
            <a:r>
              <a:rPr lang="ru-RU" dirty="0" err="1"/>
              <a:t>щорічно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$1 млрд., до 1989 р. вона </a:t>
            </a:r>
            <a:r>
              <a:rPr lang="ru-RU" dirty="0" err="1"/>
              <a:t>відкривала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готелі</a:t>
            </a:r>
            <a:r>
              <a:rPr lang="ru-RU" dirty="0"/>
              <a:t> </a:t>
            </a:r>
            <a:r>
              <a:rPr lang="ru-RU" dirty="0" err="1"/>
              <a:t>щотижня</a:t>
            </a:r>
            <a:r>
              <a:rPr lang="ru-RU" dirty="0"/>
              <a:t>, і вони </a:t>
            </a:r>
            <a:r>
              <a:rPr lang="ru-RU" dirty="0" err="1"/>
              <a:t>відразу</a:t>
            </a:r>
            <a:r>
              <a:rPr lang="ru-RU" dirty="0"/>
              <a:t> </a:t>
            </a:r>
            <a:r>
              <a:rPr lang="ru-RU" dirty="0" err="1"/>
              <a:t>заповнювалися</a:t>
            </a:r>
            <a:r>
              <a:rPr lang="ru-RU" dirty="0"/>
              <a:t>, </a:t>
            </a:r>
            <a:r>
              <a:rPr lang="ru-RU" dirty="0" err="1"/>
              <a:t>тарифи</a:t>
            </a:r>
            <a:r>
              <a:rPr lang="ru-RU" dirty="0"/>
              <a:t> на </a:t>
            </a:r>
            <a:r>
              <a:rPr lang="ru-RU" dirty="0" err="1"/>
              <a:t>проживання</a:t>
            </a:r>
            <a:r>
              <a:rPr lang="ru-RU" dirty="0"/>
              <a:t> </a:t>
            </a:r>
            <a:r>
              <a:rPr lang="ru-RU" dirty="0" err="1"/>
              <a:t>зростали</a:t>
            </a:r>
            <a:r>
              <a:rPr lang="ru-RU" dirty="0"/>
              <a:t>, </a:t>
            </a:r>
            <a:r>
              <a:rPr lang="ru-RU" dirty="0" err="1"/>
              <a:t>ціни</a:t>
            </a:r>
            <a:r>
              <a:rPr lang="ru-RU" dirty="0"/>
              <a:t> на </a:t>
            </a:r>
            <a:r>
              <a:rPr lang="ru-RU" dirty="0" err="1"/>
              <a:t>акції</a:t>
            </a:r>
            <a:r>
              <a:rPr lang="ru-RU" dirty="0"/>
              <a:t> "</a:t>
            </a:r>
            <a:r>
              <a:rPr lang="en-US" dirty="0"/>
              <a:t>Marriott" </a:t>
            </a:r>
            <a:r>
              <a:rPr lang="ru-RU" dirty="0" err="1"/>
              <a:t>стрімко</a:t>
            </a:r>
            <a:r>
              <a:rPr lang="ru-RU" dirty="0"/>
              <a:t> </a:t>
            </a:r>
            <a:r>
              <a:rPr lang="ru-RU" dirty="0" err="1"/>
              <a:t>збільшувалися</a:t>
            </a:r>
            <a:r>
              <a:rPr lang="ru-RU" dirty="0"/>
              <a:t>. </a:t>
            </a:r>
            <a:r>
              <a:rPr lang="ru-RU" dirty="0" err="1"/>
              <a:t>Впродовж</a:t>
            </a:r>
            <a:r>
              <a:rPr lang="ru-RU" dirty="0"/>
              <a:t> 1980-х </a:t>
            </a:r>
            <a:r>
              <a:rPr lang="ru-RU" dirty="0" err="1"/>
              <a:t>років</a:t>
            </a:r>
            <a:r>
              <a:rPr lang="ru-RU" dirty="0"/>
              <a:t> доходи й </a:t>
            </a:r>
            <a:r>
              <a:rPr lang="ru-RU" dirty="0" err="1"/>
              <a:t>активи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 </a:t>
            </a:r>
            <a:r>
              <a:rPr lang="ru-RU" dirty="0" err="1"/>
              <a:t>щорічно</a:t>
            </a:r>
            <a:r>
              <a:rPr lang="ru-RU" dirty="0"/>
              <a:t> </a:t>
            </a:r>
            <a:r>
              <a:rPr lang="ru-RU" dirty="0" err="1"/>
              <a:t>зростали</a:t>
            </a:r>
            <a:r>
              <a:rPr lang="ru-RU" dirty="0"/>
              <a:t> на 20 %. </a:t>
            </a:r>
          </a:p>
          <a:p>
            <a:r>
              <a:rPr lang="ru-RU" dirty="0" err="1"/>
              <a:t>Компанії</a:t>
            </a:r>
            <a:r>
              <a:rPr lang="ru-RU" dirty="0"/>
              <a:t> довелось </a:t>
            </a:r>
            <a:r>
              <a:rPr lang="ru-RU" dirty="0" err="1"/>
              <a:t>пережити</a:t>
            </a:r>
            <a:r>
              <a:rPr lang="ru-RU" dirty="0"/>
              <a:t> </a:t>
            </a:r>
            <a:r>
              <a:rPr lang="ru-RU" dirty="0" err="1"/>
              <a:t>скрутні</a:t>
            </a:r>
            <a:r>
              <a:rPr lang="ru-RU" dirty="0"/>
              <a:t> й </a:t>
            </a:r>
            <a:r>
              <a:rPr lang="ru-RU" dirty="0" err="1"/>
              <a:t>критичні</a:t>
            </a:r>
            <a:r>
              <a:rPr lang="ru-RU" dirty="0"/>
              <a:t> 90-ті роки ХХ ст. Катастрофа ринку </a:t>
            </a:r>
            <a:r>
              <a:rPr lang="ru-RU" dirty="0" err="1"/>
              <a:t>нерухомості</a:t>
            </a:r>
            <a:r>
              <a:rPr lang="ru-RU" dirty="0"/>
              <a:t> </a:t>
            </a:r>
            <a:r>
              <a:rPr lang="ru-RU" dirty="0" err="1"/>
              <a:t>підкинула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можливості</a:t>
            </a:r>
            <a:r>
              <a:rPr lang="ru-RU" dirty="0"/>
              <a:t> для росту </a:t>
            </a:r>
            <a:r>
              <a:rPr lang="ru-RU" dirty="0" err="1"/>
              <a:t>компанії</a:t>
            </a:r>
            <a:r>
              <a:rPr lang="ru-RU" dirty="0"/>
              <a:t>. </a:t>
            </a:r>
            <a:r>
              <a:rPr lang="ru-RU" dirty="0" err="1"/>
              <a:t>Багато</a:t>
            </a:r>
            <a:r>
              <a:rPr lang="ru-RU" dirty="0"/>
              <a:t> </a:t>
            </a:r>
            <a:r>
              <a:rPr lang="ru-RU" dirty="0" err="1"/>
              <a:t>готелів</a:t>
            </a:r>
            <a:r>
              <a:rPr lang="ru-RU" dirty="0"/>
              <a:t> </a:t>
            </a:r>
            <a:r>
              <a:rPr lang="ru-RU" dirty="0" err="1"/>
              <a:t>конкурентів</a:t>
            </a:r>
            <a:r>
              <a:rPr lang="ru-RU" dirty="0"/>
              <a:t> </a:t>
            </a:r>
            <a:r>
              <a:rPr lang="ru-RU" dirty="0" err="1"/>
              <a:t>виявилися</a:t>
            </a:r>
            <a:r>
              <a:rPr lang="ru-RU" dirty="0"/>
              <a:t> в руках </a:t>
            </a:r>
            <a:r>
              <a:rPr lang="ru-RU" dirty="0" err="1"/>
              <a:t>банків</a:t>
            </a:r>
            <a:r>
              <a:rPr lang="ru-RU" dirty="0"/>
              <a:t>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кредиторів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й </a:t>
            </a:r>
            <a:r>
              <a:rPr lang="ru-RU" dirty="0" err="1"/>
              <a:t>уяви</a:t>
            </a:r>
            <a:r>
              <a:rPr lang="ru-RU" dirty="0"/>
              <a:t> не </a:t>
            </a:r>
            <a:r>
              <a:rPr lang="ru-RU" dirty="0" err="1"/>
              <a:t>мали</a:t>
            </a:r>
            <a:r>
              <a:rPr lang="ru-RU" dirty="0"/>
              <a:t> про </a:t>
            </a:r>
            <a:r>
              <a:rPr lang="ru-RU" dirty="0" err="1"/>
              <a:t>готельний</a:t>
            </a:r>
            <a:r>
              <a:rPr lang="ru-RU" dirty="0"/>
              <a:t> </a:t>
            </a:r>
            <a:r>
              <a:rPr lang="ru-RU" dirty="0" err="1"/>
              <a:t>бізнес</a:t>
            </a:r>
            <a:r>
              <a:rPr lang="ru-RU" dirty="0"/>
              <a:t> і не </a:t>
            </a:r>
            <a:r>
              <a:rPr lang="ru-RU" dirty="0" err="1"/>
              <a:t>хотіли</a:t>
            </a:r>
            <a:r>
              <a:rPr lang="ru-RU" dirty="0"/>
              <a:t> </a:t>
            </a:r>
            <a:r>
              <a:rPr lang="ru-RU" dirty="0" err="1"/>
              <a:t>навчатися</a:t>
            </a:r>
            <a:r>
              <a:rPr lang="ru-RU" dirty="0"/>
              <a:t>. </a:t>
            </a:r>
            <a:r>
              <a:rPr lang="en-US" dirty="0"/>
              <a:t>Marriott </a:t>
            </a:r>
            <a:r>
              <a:rPr lang="ru-RU" dirty="0" err="1"/>
              <a:t>збирав</a:t>
            </a:r>
            <a:r>
              <a:rPr lang="ru-RU" dirty="0"/>
              <a:t> </a:t>
            </a:r>
            <a:r>
              <a:rPr lang="ru-RU" dirty="0" err="1"/>
              <a:t>контракти</a:t>
            </a:r>
            <a:r>
              <a:rPr lang="ru-RU" dirty="0"/>
              <a:t> на </a:t>
            </a:r>
            <a:r>
              <a:rPr lang="ru-RU" dirty="0" err="1"/>
              <a:t>управління</a:t>
            </a:r>
            <a:r>
              <a:rPr lang="ru-RU" dirty="0"/>
              <a:t>. </a:t>
            </a:r>
            <a:r>
              <a:rPr lang="ru-RU" dirty="0" err="1"/>
              <a:t>Починаючи</a:t>
            </a:r>
            <a:r>
              <a:rPr lang="ru-RU" dirty="0"/>
              <a:t> з 1994 р., </a:t>
            </a:r>
            <a:r>
              <a:rPr lang="ru-RU" dirty="0" err="1"/>
              <a:t>компанія</a:t>
            </a:r>
            <a:r>
              <a:rPr lang="ru-RU" dirty="0"/>
              <a:t> </a:t>
            </a:r>
            <a:r>
              <a:rPr lang="ru-RU" dirty="0" err="1"/>
              <a:t>знову</a:t>
            </a:r>
            <a:r>
              <a:rPr lang="ru-RU" dirty="0"/>
              <a:t> </a:t>
            </a:r>
            <a:r>
              <a:rPr lang="ru-RU" dirty="0" err="1"/>
              <a:t>прогресує</a:t>
            </a:r>
            <a:r>
              <a:rPr lang="ru-RU" dirty="0"/>
              <a:t>. За </a:t>
            </a:r>
            <a:r>
              <a:rPr lang="ru-RU" dirty="0" err="1"/>
              <a:t>п'ять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, </a:t>
            </a:r>
            <a:r>
              <a:rPr lang="ru-RU" dirty="0" err="1"/>
              <a:t>із</a:t>
            </a:r>
            <a:r>
              <a:rPr lang="ru-RU" dirty="0"/>
              <a:t> 1995 по 2000 </a:t>
            </a:r>
            <a:r>
              <a:rPr lang="ru-RU" dirty="0" err="1"/>
              <a:t>рр</a:t>
            </a:r>
            <a:r>
              <a:rPr lang="ru-RU" dirty="0"/>
              <a:t>., </a:t>
            </a:r>
            <a:r>
              <a:rPr lang="ru-RU" dirty="0" err="1"/>
              <a:t>кількість</a:t>
            </a:r>
            <a:r>
              <a:rPr lang="ru-RU" dirty="0"/>
              <a:t> </a:t>
            </a:r>
            <a:r>
              <a:rPr lang="ru-RU" dirty="0" err="1"/>
              <a:t>готелів</a:t>
            </a:r>
            <a:r>
              <a:rPr lang="ru-RU" dirty="0"/>
              <a:t> </a:t>
            </a:r>
            <a:r>
              <a:rPr lang="ru-RU" dirty="0" err="1"/>
              <a:t>компанії</a:t>
            </a:r>
            <a:r>
              <a:rPr lang="ru-RU" dirty="0"/>
              <a:t> </a:t>
            </a:r>
            <a:r>
              <a:rPr lang="ru-RU" dirty="0" err="1"/>
              <a:t>збільшилася</a:t>
            </a:r>
            <a:r>
              <a:rPr lang="ru-RU" dirty="0"/>
              <a:t> </a:t>
            </a:r>
            <a:r>
              <a:rPr lang="ru-RU" dirty="0" err="1"/>
              <a:t>вдвічі</a:t>
            </a:r>
            <a:r>
              <a:rPr lang="ru-RU" dirty="0"/>
              <a:t> - з 1000 до 2000.</a:t>
            </a:r>
          </a:p>
        </p:txBody>
      </p:sp>
    </p:spTree>
    <p:extLst>
      <p:ext uri="{BB962C8B-B14F-4D97-AF65-F5344CB8AC3E}">
        <p14:creationId xmlns:p14="http://schemas.microsoft.com/office/powerpoint/2010/main" val="249187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5495" y="404664"/>
            <a:ext cx="4752528" cy="6120679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err="1"/>
              <a:t>Кемонс</a:t>
            </a:r>
            <a:r>
              <a:rPr lang="ru-RU" b="1" i="1" dirty="0"/>
              <a:t> </a:t>
            </a:r>
            <a:r>
              <a:rPr lang="ru-RU" b="1" i="1" dirty="0" err="1"/>
              <a:t>Вілсон</a:t>
            </a:r>
            <a:r>
              <a:rPr lang="ru-RU" dirty="0"/>
              <a:t> ("</a:t>
            </a:r>
            <a:r>
              <a:rPr lang="en-US" dirty="0"/>
              <a:t>Holiday Inns") </a:t>
            </a:r>
            <a:r>
              <a:rPr lang="ru-RU" dirty="0" err="1"/>
              <a:t>був</a:t>
            </a:r>
            <a:r>
              <a:rPr lang="ru-RU" dirty="0"/>
              <a:t> для </a:t>
            </a:r>
            <a:r>
              <a:rPr lang="ru-RU" dirty="0" err="1"/>
              <a:t>готельної</a:t>
            </a:r>
            <a:r>
              <a:rPr lang="ru-RU" dirty="0"/>
              <a:t> </a:t>
            </a:r>
            <a:r>
              <a:rPr lang="ru-RU" dirty="0" err="1"/>
              <a:t>індустрії</a:t>
            </a:r>
            <a:r>
              <a:rPr lang="ru-RU" dirty="0"/>
              <a:t> </a:t>
            </a:r>
            <a:r>
              <a:rPr lang="ru-RU" dirty="0" err="1"/>
              <a:t>тим</a:t>
            </a:r>
            <a:r>
              <a:rPr lang="ru-RU" dirty="0"/>
              <a:t>, ким </a:t>
            </a:r>
            <a:r>
              <a:rPr lang="ru-RU" dirty="0" err="1"/>
              <a:t>був</a:t>
            </a:r>
            <a:r>
              <a:rPr lang="ru-RU" dirty="0"/>
              <a:t> для </a:t>
            </a:r>
            <a:r>
              <a:rPr lang="ru-RU" dirty="0" err="1"/>
              <a:t>ресторанної</a:t>
            </a:r>
            <a:r>
              <a:rPr lang="ru-RU" dirty="0"/>
              <a:t> </a:t>
            </a:r>
            <a:r>
              <a:rPr lang="ru-RU" dirty="0" err="1"/>
              <a:t>індустрії</a:t>
            </a:r>
            <a:r>
              <a:rPr lang="ru-RU" dirty="0"/>
              <a:t> </a:t>
            </a:r>
            <a:r>
              <a:rPr lang="ru-RU" dirty="0" err="1"/>
              <a:t>засновник</a:t>
            </a:r>
            <a:r>
              <a:rPr lang="ru-RU" dirty="0"/>
              <a:t> </a:t>
            </a:r>
            <a:r>
              <a:rPr lang="ru-RU" dirty="0" err="1"/>
              <a:t>імперії</a:t>
            </a:r>
            <a:r>
              <a:rPr lang="ru-RU" dirty="0"/>
              <a:t> (</a:t>
            </a:r>
            <a:r>
              <a:rPr lang="en-US" dirty="0"/>
              <a:t>McDonald S" </a:t>
            </a:r>
            <a:r>
              <a:rPr lang="ru-RU" dirty="0"/>
              <a:t>Рей </a:t>
            </a:r>
            <a:r>
              <a:rPr lang="ru-RU" dirty="0" err="1"/>
              <a:t>Крок</a:t>
            </a:r>
            <a:r>
              <a:rPr lang="ru-RU" dirty="0"/>
              <a:t>. </a:t>
            </a:r>
            <a:r>
              <a:rPr lang="ru-RU" dirty="0" err="1"/>
              <a:t>Влітку</a:t>
            </a:r>
            <a:r>
              <a:rPr lang="ru-RU" dirty="0"/>
              <a:t> 1951 </a:t>
            </a:r>
            <a:r>
              <a:rPr lang="en-US" dirty="0"/>
              <a:t>p., </a:t>
            </a:r>
            <a:r>
              <a:rPr lang="ru-RU" dirty="0" err="1"/>
              <a:t>перебуваючи</a:t>
            </a:r>
            <a:r>
              <a:rPr lang="ru-RU" dirty="0"/>
              <a:t> з </a:t>
            </a:r>
            <a:r>
              <a:rPr lang="ru-RU" dirty="0" err="1"/>
              <a:t>сім'єю</a:t>
            </a:r>
            <a:r>
              <a:rPr lang="ru-RU" dirty="0"/>
              <a:t> на </a:t>
            </a:r>
            <a:r>
              <a:rPr lang="ru-RU" dirty="0" err="1"/>
              <a:t>відпочинку</a:t>
            </a:r>
            <a:r>
              <a:rPr lang="ru-RU" dirty="0"/>
              <a:t>, </a:t>
            </a:r>
            <a:r>
              <a:rPr lang="ru-RU" dirty="0" err="1"/>
              <a:t>Віл</a:t>
            </a:r>
            <a:r>
              <a:rPr lang="ru-RU" dirty="0"/>
              <a:t>-сон </a:t>
            </a:r>
            <a:r>
              <a:rPr lang="ru-RU" dirty="0" err="1"/>
              <a:t>змушений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заплатити</a:t>
            </a:r>
            <a:r>
              <a:rPr lang="ru-RU" dirty="0"/>
              <a:t> </a:t>
            </a:r>
            <a:r>
              <a:rPr lang="ru-RU" dirty="0" err="1"/>
              <a:t>великі</a:t>
            </a:r>
            <a:r>
              <a:rPr lang="ru-RU" dirty="0"/>
              <a:t> </a:t>
            </a:r>
            <a:r>
              <a:rPr lang="ru-RU" dirty="0" err="1"/>
              <a:t>гроші</a:t>
            </a:r>
            <a:r>
              <a:rPr lang="ru-RU" dirty="0"/>
              <a:t> за погано </a:t>
            </a:r>
            <a:r>
              <a:rPr lang="ru-RU" dirty="0" err="1"/>
              <a:t>облаштований</a:t>
            </a:r>
            <a:r>
              <a:rPr lang="ru-RU" dirty="0"/>
              <a:t>, </a:t>
            </a:r>
            <a:r>
              <a:rPr lang="ru-RU" dirty="0" err="1"/>
              <a:t>незатишний</a:t>
            </a:r>
            <a:r>
              <a:rPr lang="ru-RU" dirty="0"/>
              <a:t> і </a:t>
            </a:r>
            <a:r>
              <a:rPr lang="ru-RU" dirty="0" err="1"/>
              <a:t>тісний</a:t>
            </a:r>
            <a:r>
              <a:rPr lang="ru-RU" dirty="0"/>
              <a:t> номер </a:t>
            </a:r>
            <a:r>
              <a:rPr lang="ru-RU" dirty="0" err="1"/>
              <a:t>готелю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тут 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прийшов</a:t>
            </a:r>
            <a:r>
              <a:rPr lang="ru-RU" dirty="0"/>
              <a:t> до </a:t>
            </a:r>
            <a:r>
              <a:rPr lang="ru-RU" dirty="0" err="1"/>
              <a:t>несподіваного</a:t>
            </a:r>
            <a:r>
              <a:rPr lang="ru-RU" dirty="0"/>
              <a:t> </a:t>
            </a:r>
            <a:r>
              <a:rPr lang="ru-RU" dirty="0" err="1"/>
              <a:t>відкриття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готельний</a:t>
            </a:r>
            <a:r>
              <a:rPr lang="ru-RU" dirty="0"/>
              <a:t> </a:t>
            </a:r>
            <a:r>
              <a:rPr lang="ru-RU" dirty="0" err="1"/>
              <a:t>бізнес</a:t>
            </a:r>
            <a:r>
              <a:rPr lang="ru-RU" dirty="0"/>
              <a:t> є </a:t>
            </a:r>
            <a:r>
              <a:rPr lang="ru-RU" dirty="0" err="1"/>
              <a:t>найнерозвиненішим</a:t>
            </a:r>
            <a:r>
              <a:rPr lang="ru-RU" dirty="0"/>
              <a:t> </a:t>
            </a:r>
            <a:r>
              <a:rPr lang="ru-RU" dirty="0" err="1"/>
              <a:t>елементом</a:t>
            </a:r>
            <a:r>
              <a:rPr lang="ru-RU" dirty="0"/>
              <a:t> </a:t>
            </a:r>
            <a:r>
              <a:rPr lang="ru-RU" dirty="0" err="1"/>
              <a:t>сфери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. </a:t>
            </a:r>
            <a:r>
              <a:rPr lang="ru-RU" dirty="0" err="1"/>
              <a:t>Це</a:t>
            </a:r>
            <a:r>
              <a:rPr lang="ru-RU" dirty="0"/>
              <a:t> й стало </a:t>
            </a:r>
            <a:r>
              <a:rPr lang="ru-RU" dirty="0" err="1"/>
              <a:t>поштовхом</a:t>
            </a:r>
            <a:r>
              <a:rPr lang="ru-RU" dirty="0"/>
              <a:t> для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ланцюга</a:t>
            </a:r>
            <a:r>
              <a:rPr lang="ru-RU" dirty="0"/>
              <a:t> </a:t>
            </a:r>
            <a:r>
              <a:rPr lang="ru-RU" dirty="0" err="1"/>
              <a:t>мотелів</a:t>
            </a:r>
            <a:r>
              <a:rPr lang="ru-RU" dirty="0"/>
              <a:t> і </a:t>
            </a:r>
            <a:r>
              <a:rPr lang="ru-RU" dirty="0" err="1"/>
              <a:t>готелів</a:t>
            </a:r>
            <a:r>
              <a:rPr lang="ru-RU" dirty="0"/>
              <a:t> "</a:t>
            </a:r>
            <a:r>
              <a:rPr lang="en-US" dirty="0"/>
              <a:t>Holiday Inns", </a:t>
            </a:r>
            <a:r>
              <a:rPr lang="ru-RU" dirty="0" err="1"/>
              <a:t>що</a:t>
            </a:r>
            <a:r>
              <a:rPr lang="ru-RU" dirty="0"/>
              <a:t> став </a:t>
            </a:r>
            <a:r>
              <a:rPr lang="ru-RU" dirty="0" err="1"/>
              <a:t>найбільшим</a:t>
            </a:r>
            <a:r>
              <a:rPr lang="ru-RU" dirty="0"/>
              <a:t> і </a:t>
            </a:r>
            <a:r>
              <a:rPr lang="ru-RU" dirty="0" err="1"/>
              <a:t>найпопулярнішим</a:t>
            </a:r>
            <a:r>
              <a:rPr lang="ru-RU" dirty="0"/>
              <a:t> </a:t>
            </a:r>
            <a:r>
              <a:rPr lang="ru-RU" dirty="0" err="1"/>
              <a:t>ланцюгом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. </a:t>
            </a:r>
            <a:r>
              <a:rPr lang="ru-RU" dirty="0" err="1"/>
              <a:t>Підприємства</a:t>
            </a:r>
            <a:r>
              <a:rPr lang="ru-RU" dirty="0"/>
              <a:t> "</a:t>
            </a:r>
            <a:r>
              <a:rPr lang="en-US" dirty="0"/>
              <a:t>Holiday Inns" </a:t>
            </a:r>
            <a:r>
              <a:rPr lang="ru-RU" dirty="0" err="1"/>
              <a:t>орієнтуються</a:t>
            </a:r>
            <a:r>
              <a:rPr lang="ru-RU" dirty="0"/>
              <a:t> на </a:t>
            </a:r>
            <a:r>
              <a:rPr lang="ru-RU" dirty="0" err="1"/>
              <a:t>сімейне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, </a:t>
            </a:r>
            <a:r>
              <a:rPr lang="ru-RU" dirty="0" err="1"/>
              <a:t>повне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 та </a:t>
            </a:r>
            <a:r>
              <a:rPr lang="ru-RU" dirty="0" err="1"/>
              <a:t>безкоштовне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 для </a:t>
            </a:r>
            <a:r>
              <a:rPr lang="ru-RU" dirty="0" err="1"/>
              <a:t>дітей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298" y="404664"/>
            <a:ext cx="4202937" cy="551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126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36524" y="548680"/>
            <a:ext cx="9003459" cy="5400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На початку 1989 року </a:t>
            </a:r>
            <a:r>
              <a:rPr lang="ru-RU" dirty="0" err="1"/>
              <a:t>Секретаріат</a:t>
            </a:r>
            <a:r>
              <a:rPr lang="ru-RU" dirty="0"/>
              <a:t> ВТО </a:t>
            </a:r>
            <a:r>
              <a:rPr lang="ru-RU" dirty="0" err="1"/>
              <a:t>видав</a:t>
            </a:r>
            <a:r>
              <a:rPr lang="ru-RU" dirty="0"/>
              <a:t> </a:t>
            </a:r>
            <a:r>
              <a:rPr lang="ru-RU" dirty="0" err="1"/>
              <a:t>рекомендації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міжрегіональної</a:t>
            </a:r>
            <a:r>
              <a:rPr lang="ru-RU" dirty="0"/>
              <a:t> </a:t>
            </a:r>
            <a:r>
              <a:rPr lang="ru-RU" dirty="0" err="1"/>
              <a:t>гармонізації</a:t>
            </a:r>
            <a:r>
              <a:rPr lang="ru-RU" dirty="0"/>
              <a:t> </a:t>
            </a:r>
            <a:r>
              <a:rPr lang="ru-RU" dirty="0" err="1"/>
              <a:t>критеріїв</a:t>
            </a:r>
            <a:r>
              <a:rPr lang="ru-RU" dirty="0"/>
              <a:t> </a:t>
            </a:r>
            <a:r>
              <a:rPr lang="ru-RU" dirty="0" err="1"/>
              <a:t>класифікації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 </a:t>
            </a:r>
            <a:r>
              <a:rPr lang="ru-RU" dirty="0" err="1"/>
              <a:t>готельного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стандартів</a:t>
            </a:r>
            <a:r>
              <a:rPr lang="ru-RU" dirty="0"/>
              <a:t>, </a:t>
            </a:r>
            <a:r>
              <a:rPr lang="ru-RU" dirty="0" err="1"/>
              <a:t>прийнятих</a:t>
            </a:r>
            <a:r>
              <a:rPr lang="ru-RU" dirty="0"/>
              <a:t> </a:t>
            </a:r>
            <a:r>
              <a:rPr lang="ru-RU" dirty="0" err="1"/>
              <a:t>регіональними</a:t>
            </a:r>
            <a:r>
              <a:rPr lang="ru-RU" dirty="0"/>
              <a:t> </a:t>
            </a:r>
            <a:r>
              <a:rPr lang="ru-RU" dirty="0" err="1"/>
              <a:t>комісіями</a:t>
            </a:r>
            <a:r>
              <a:rPr lang="ru-RU" dirty="0"/>
              <a:t>.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підхід</a:t>
            </a:r>
            <a:r>
              <a:rPr lang="ru-RU" dirty="0"/>
              <a:t> до </a:t>
            </a:r>
            <a:r>
              <a:rPr lang="ru-RU" dirty="0" err="1"/>
              <a:t>визначення</a:t>
            </a:r>
            <a:r>
              <a:rPr lang="ru-RU" dirty="0"/>
              <a:t> </a:t>
            </a:r>
            <a:r>
              <a:rPr lang="ru-RU" dirty="0" err="1"/>
              <a:t>критеріїв</a:t>
            </a:r>
            <a:r>
              <a:rPr lang="ru-RU" dirty="0"/>
              <a:t> </a:t>
            </a:r>
            <a:r>
              <a:rPr lang="ru-RU" dirty="0" err="1"/>
              <a:t>класифікації</a:t>
            </a:r>
            <a:r>
              <a:rPr lang="ru-RU" dirty="0"/>
              <a:t> </a:t>
            </a:r>
            <a:r>
              <a:rPr lang="ru-RU" dirty="0" err="1"/>
              <a:t>відображає</a:t>
            </a:r>
            <a:r>
              <a:rPr lang="ru-RU" dirty="0"/>
              <a:t> </a:t>
            </a:r>
            <a:r>
              <a:rPr lang="ru-RU" dirty="0" err="1"/>
              <a:t>сучасні</a:t>
            </a:r>
            <a:r>
              <a:rPr lang="ru-RU" dirty="0"/>
              <a:t> </a:t>
            </a:r>
            <a:r>
              <a:rPr lang="ru-RU" dirty="0" err="1"/>
              <a:t>тенденції</a:t>
            </a:r>
            <a:r>
              <a:rPr lang="ru-RU" dirty="0"/>
              <a:t> у </a:t>
            </a:r>
            <a:r>
              <a:rPr lang="ru-RU" dirty="0" err="1"/>
              <a:t>підвищенні</a:t>
            </a:r>
            <a:r>
              <a:rPr lang="ru-RU" dirty="0"/>
              <a:t> </a:t>
            </a:r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комфортності</a:t>
            </a:r>
            <a:r>
              <a:rPr lang="ru-RU" dirty="0"/>
              <a:t> і </a:t>
            </a:r>
            <a:r>
              <a:rPr lang="ru-RU" dirty="0" err="1"/>
              <a:t>культури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 </a:t>
            </a:r>
            <a:r>
              <a:rPr lang="ru-RU" dirty="0" err="1"/>
              <a:t>туристів</a:t>
            </a:r>
            <a:r>
              <a:rPr lang="ru-RU" dirty="0"/>
              <a:t> і повинен </a:t>
            </a:r>
            <a:r>
              <a:rPr lang="ru-RU" dirty="0" err="1"/>
              <a:t>враховуватися</a:t>
            </a:r>
            <a:r>
              <a:rPr lang="ru-RU" dirty="0"/>
              <a:t> при </a:t>
            </a:r>
            <a:r>
              <a:rPr lang="ru-RU" dirty="0" err="1"/>
              <a:t>оцінці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 </a:t>
            </a:r>
            <a:r>
              <a:rPr lang="ru-RU" dirty="0" err="1"/>
              <a:t>готельного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приймають</a:t>
            </a:r>
            <a:r>
              <a:rPr lang="ru-RU" dirty="0"/>
              <a:t> та </a:t>
            </a:r>
            <a:r>
              <a:rPr lang="ru-RU" dirty="0" err="1"/>
              <a:t>обслуговують</a:t>
            </a:r>
            <a:r>
              <a:rPr lang="ru-RU" dirty="0"/>
              <a:t> </a:t>
            </a:r>
            <a:r>
              <a:rPr lang="ru-RU" dirty="0" err="1"/>
              <a:t>іноземних</a:t>
            </a:r>
            <a:r>
              <a:rPr lang="ru-RU" dirty="0"/>
              <a:t> </a:t>
            </a:r>
            <a:r>
              <a:rPr lang="ru-RU" dirty="0" err="1"/>
              <a:t>туристів</a:t>
            </a:r>
            <a:r>
              <a:rPr lang="ru-RU" dirty="0"/>
              <a:t>. </a:t>
            </a:r>
          </a:p>
          <a:p>
            <a:pPr marL="0" indent="0">
              <a:buNone/>
            </a:pPr>
            <a:r>
              <a:rPr lang="ru-RU" dirty="0" err="1"/>
              <a:t>Вимоги</a:t>
            </a:r>
            <a:r>
              <a:rPr lang="ru-RU" dirty="0"/>
              <a:t> до </a:t>
            </a:r>
            <a:r>
              <a:rPr lang="ru-RU" dirty="0" err="1"/>
              <a:t>класифікації</a:t>
            </a:r>
            <a:r>
              <a:rPr lang="ru-RU" dirty="0"/>
              <a:t> : </a:t>
            </a:r>
          </a:p>
          <a:p>
            <a:r>
              <a:rPr lang="ru-RU" dirty="0" err="1"/>
              <a:t>будівель</a:t>
            </a:r>
            <a:r>
              <a:rPr lang="ru-RU" dirty="0"/>
              <a:t>;</a:t>
            </a:r>
          </a:p>
          <a:p>
            <a:r>
              <a:rPr lang="ru-RU" dirty="0" err="1"/>
              <a:t>навколишньої</a:t>
            </a:r>
            <a:r>
              <a:rPr lang="ru-RU" dirty="0"/>
              <a:t> </a:t>
            </a:r>
            <a:r>
              <a:rPr lang="ru-RU" dirty="0" err="1"/>
              <a:t>території</a:t>
            </a:r>
            <a:r>
              <a:rPr lang="ru-RU" dirty="0"/>
              <a:t>; </a:t>
            </a:r>
          </a:p>
          <a:p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устаткування</a:t>
            </a:r>
            <a:r>
              <a:rPr lang="ru-RU" dirty="0"/>
              <a:t> та </a:t>
            </a:r>
            <a:r>
              <a:rPr lang="ru-RU" dirty="0" err="1"/>
              <a:t>обладнання</a:t>
            </a:r>
            <a:r>
              <a:rPr lang="ru-RU" dirty="0"/>
              <a:t>; </a:t>
            </a:r>
          </a:p>
          <a:p>
            <a:r>
              <a:rPr lang="ru-RU" dirty="0"/>
              <a:t>систем водо- та </a:t>
            </a:r>
            <a:r>
              <a:rPr lang="ru-RU" dirty="0" err="1"/>
              <a:t>енергопостачання</a:t>
            </a:r>
            <a:r>
              <a:rPr lang="ru-RU" dirty="0"/>
              <a:t>; </a:t>
            </a:r>
          </a:p>
          <a:p>
            <a:r>
              <a:rPr lang="ru-RU" dirty="0" err="1"/>
              <a:t>опалення</a:t>
            </a:r>
            <a:r>
              <a:rPr lang="ru-RU" dirty="0"/>
              <a:t>; </a:t>
            </a:r>
          </a:p>
          <a:p>
            <a:r>
              <a:rPr lang="ru-RU" dirty="0" err="1"/>
              <a:t>вентиляції</a:t>
            </a:r>
            <a:r>
              <a:rPr lang="ru-RU" dirty="0"/>
              <a:t>; </a:t>
            </a:r>
          </a:p>
          <a:p>
            <a:r>
              <a:rPr lang="ru-RU" dirty="0" err="1"/>
              <a:t>рівня</a:t>
            </a:r>
            <a:r>
              <a:rPr lang="ru-RU" dirty="0"/>
              <a:t> </a:t>
            </a:r>
            <a:r>
              <a:rPr lang="ru-RU" dirty="0" err="1"/>
              <a:t>санітарно-технічного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; </a:t>
            </a:r>
          </a:p>
          <a:p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 </a:t>
            </a:r>
            <a:r>
              <a:rPr lang="ru-RU" dirty="0" err="1"/>
              <a:t>інвалідів</a:t>
            </a:r>
            <a:r>
              <a:rPr lang="ru-RU" dirty="0"/>
              <a:t>; </a:t>
            </a:r>
          </a:p>
          <a:p>
            <a:r>
              <a:rPr lang="ru-RU" dirty="0" err="1"/>
              <a:t>житлового</a:t>
            </a:r>
            <a:r>
              <a:rPr lang="ru-RU" dirty="0"/>
              <a:t> фонду; </a:t>
            </a:r>
          </a:p>
          <a:p>
            <a:r>
              <a:rPr lang="ru-RU" dirty="0" err="1"/>
              <a:t>санітарного</a:t>
            </a:r>
            <a:r>
              <a:rPr lang="ru-RU" dirty="0"/>
              <a:t> </a:t>
            </a:r>
            <a:r>
              <a:rPr lang="ru-RU" dirty="0" err="1"/>
              <a:t>обладнання</a:t>
            </a:r>
            <a:r>
              <a:rPr lang="ru-RU" dirty="0"/>
              <a:t> в номерах та </a:t>
            </a:r>
            <a:r>
              <a:rPr lang="ru-RU" dirty="0" err="1"/>
              <a:t>громадських</a:t>
            </a:r>
            <a:r>
              <a:rPr lang="ru-RU" dirty="0"/>
              <a:t> </a:t>
            </a:r>
            <a:r>
              <a:rPr lang="ru-RU" dirty="0" err="1"/>
              <a:t>приміщеннях</a:t>
            </a:r>
            <a:r>
              <a:rPr lang="ru-RU" dirty="0"/>
              <a:t>; </a:t>
            </a:r>
          </a:p>
          <a:p>
            <a:r>
              <a:rPr lang="ru-RU" dirty="0"/>
              <a:t>ресторанного </a:t>
            </a:r>
            <a:r>
              <a:rPr lang="ru-RU" dirty="0" err="1"/>
              <a:t>господарства</a:t>
            </a:r>
            <a:r>
              <a:rPr lang="ru-RU" dirty="0"/>
              <a:t>; </a:t>
            </a:r>
          </a:p>
          <a:p>
            <a:r>
              <a:rPr lang="ru-RU" dirty="0" err="1"/>
              <a:t>надання</a:t>
            </a:r>
            <a:r>
              <a:rPr lang="ru-RU" dirty="0"/>
              <a:t> </a:t>
            </a:r>
            <a:r>
              <a:rPr lang="ru-RU" dirty="0" err="1"/>
              <a:t>додаткових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; </a:t>
            </a:r>
          </a:p>
          <a:p>
            <a:r>
              <a:rPr lang="ru-RU" dirty="0" err="1"/>
              <a:t>обслуговуючого</a:t>
            </a:r>
            <a:r>
              <a:rPr lang="ru-RU" dirty="0"/>
              <a:t> персоналу.</a:t>
            </a:r>
          </a:p>
        </p:txBody>
      </p:sp>
    </p:spTree>
    <p:extLst>
      <p:ext uri="{BB962C8B-B14F-4D97-AF65-F5344CB8AC3E}">
        <p14:creationId xmlns:p14="http://schemas.microsoft.com/office/powerpoint/2010/main" val="42721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79512" y="620688"/>
            <a:ext cx="8496944" cy="48245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/>
              <a:t>Отже</a:t>
            </a:r>
            <a:r>
              <a:rPr lang="ru-RU" dirty="0"/>
              <a:t>, не </a:t>
            </a:r>
            <a:r>
              <a:rPr lang="ru-RU" dirty="0" err="1"/>
              <a:t>дивлячись</a:t>
            </a:r>
            <a:r>
              <a:rPr lang="ru-RU" dirty="0"/>
              <a:t> на </a:t>
            </a:r>
            <a:r>
              <a:rPr lang="ru-RU" dirty="0" err="1"/>
              <a:t>зусилля</a:t>
            </a:r>
            <a:r>
              <a:rPr lang="ru-RU" dirty="0"/>
              <a:t> ВТО та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зацікавлених</a:t>
            </a:r>
            <a:r>
              <a:rPr lang="ru-RU" dirty="0"/>
              <a:t> </a:t>
            </a:r>
            <a:r>
              <a:rPr lang="ru-RU" dirty="0" err="1"/>
              <a:t>сторін</a:t>
            </a:r>
            <a:r>
              <a:rPr lang="ru-RU" dirty="0"/>
              <a:t>, до </a:t>
            </a:r>
            <a:r>
              <a:rPr lang="ru-RU" dirty="0" err="1"/>
              <a:t>сьогодні</a:t>
            </a:r>
            <a:r>
              <a:rPr lang="ru-RU" dirty="0"/>
              <a:t> не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єдиної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класифікації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 </a:t>
            </a:r>
            <a:r>
              <a:rPr lang="ru-RU" dirty="0" err="1"/>
              <a:t>готельного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, тому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</a:t>
            </a:r>
            <a:r>
              <a:rPr lang="ru-RU" dirty="0" err="1"/>
              <a:t>визнали</a:t>
            </a:r>
            <a:r>
              <a:rPr lang="ru-RU" dirty="0"/>
              <a:t> </a:t>
            </a:r>
            <a:r>
              <a:rPr lang="ru-RU" dirty="0" err="1"/>
              <a:t>неможливим</a:t>
            </a:r>
            <a:r>
              <a:rPr lang="ru-RU" dirty="0"/>
              <a:t>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єдиної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класифікації</a:t>
            </a:r>
            <a:r>
              <a:rPr lang="ru-RU" dirty="0"/>
              <a:t>, </a:t>
            </a:r>
            <a:r>
              <a:rPr lang="ru-RU" dirty="0" err="1"/>
              <a:t>придатної</a:t>
            </a:r>
            <a:r>
              <a:rPr lang="ru-RU" dirty="0"/>
              <a:t> для </a:t>
            </a:r>
            <a:r>
              <a:rPr lang="ru-RU" dirty="0" err="1"/>
              <a:t>використання</a:t>
            </a:r>
            <a:r>
              <a:rPr lang="ru-RU" dirty="0"/>
              <a:t> в </a:t>
            </a:r>
            <a:r>
              <a:rPr lang="ru-RU" dirty="0" err="1"/>
              <a:t>кожній</a:t>
            </a:r>
            <a:r>
              <a:rPr lang="ru-RU" dirty="0"/>
              <a:t> з них, </a:t>
            </a:r>
            <a:r>
              <a:rPr lang="ru-RU" dirty="0" err="1"/>
              <a:t>хоча</a:t>
            </a:r>
            <a:r>
              <a:rPr lang="ru-RU" dirty="0"/>
              <a:t> </a:t>
            </a:r>
            <a:r>
              <a:rPr lang="ru-RU" dirty="0" err="1"/>
              <a:t>Міжнародною</a:t>
            </a:r>
            <a:r>
              <a:rPr lang="ru-RU" dirty="0"/>
              <a:t> </a:t>
            </a:r>
            <a:r>
              <a:rPr lang="ru-RU" dirty="0" err="1"/>
              <a:t>Готельною</a:t>
            </a:r>
            <a:r>
              <a:rPr lang="ru-RU" dirty="0"/>
              <a:t> </a:t>
            </a:r>
            <a:r>
              <a:rPr lang="ru-RU" dirty="0" err="1"/>
              <a:t>Асоціацією</a:t>
            </a:r>
            <a:r>
              <a:rPr lang="ru-RU" dirty="0"/>
              <a:t> (МГА) разом з </a:t>
            </a:r>
            <a:r>
              <a:rPr lang="ru-RU" dirty="0" err="1"/>
              <a:t>Міжнародною</a:t>
            </a:r>
            <a:r>
              <a:rPr lang="ru-RU" dirty="0"/>
              <a:t> </a:t>
            </a:r>
            <a:r>
              <a:rPr lang="ru-RU" dirty="0" err="1"/>
              <a:t>Торговельною</a:t>
            </a:r>
            <a:r>
              <a:rPr lang="ru-RU" dirty="0"/>
              <a:t> Палатою й </a:t>
            </a:r>
            <a:r>
              <a:rPr lang="ru-RU" dirty="0" err="1"/>
              <a:t>Міжнародним</a:t>
            </a:r>
            <a:r>
              <a:rPr lang="ru-RU" dirty="0"/>
              <a:t> Союзом </a:t>
            </a:r>
            <a:r>
              <a:rPr lang="ru-RU" dirty="0" err="1"/>
              <a:t>Офіційних</a:t>
            </a:r>
            <a:r>
              <a:rPr lang="ru-RU" dirty="0"/>
              <a:t> </a:t>
            </a:r>
            <a:r>
              <a:rPr lang="ru-RU" dirty="0" err="1"/>
              <a:t>Туристичних</a:t>
            </a:r>
            <a:r>
              <a:rPr lang="ru-RU" dirty="0"/>
              <a:t> </a:t>
            </a:r>
            <a:r>
              <a:rPr lang="ru-RU" dirty="0" err="1"/>
              <a:t>Організацій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розроблено</a:t>
            </a:r>
            <a:r>
              <a:rPr lang="ru-RU" dirty="0"/>
              <a:t> проект </a:t>
            </a:r>
            <a:r>
              <a:rPr lang="ru-RU" dirty="0" err="1"/>
              <a:t>єдиної</a:t>
            </a:r>
            <a:r>
              <a:rPr lang="ru-RU" dirty="0"/>
              <a:t> </a:t>
            </a:r>
            <a:r>
              <a:rPr lang="ru-RU" dirty="0" err="1"/>
              <a:t>класифікації</a:t>
            </a:r>
            <a:r>
              <a:rPr lang="ru-RU" dirty="0"/>
              <a:t> </a:t>
            </a:r>
            <a:r>
              <a:rPr lang="ru-RU" dirty="0" err="1"/>
              <a:t>готелів</a:t>
            </a:r>
            <a:r>
              <a:rPr lang="ru-RU" dirty="0"/>
              <a:t>. Даний проект не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прийнятий</a:t>
            </a:r>
            <a:r>
              <a:rPr lang="ru-RU" dirty="0"/>
              <a:t> </a:t>
            </a:r>
            <a:r>
              <a:rPr lang="ru-RU" dirty="0" err="1"/>
              <a:t>багатьма</a:t>
            </a:r>
            <a:r>
              <a:rPr lang="ru-RU" dirty="0"/>
              <a:t> </a:t>
            </a:r>
            <a:r>
              <a:rPr lang="ru-RU" dirty="0" err="1"/>
              <a:t>національними</a:t>
            </a:r>
            <a:r>
              <a:rPr lang="ru-RU" dirty="0"/>
              <a:t> </a:t>
            </a:r>
            <a:r>
              <a:rPr lang="ru-RU" dirty="0" err="1"/>
              <a:t>асоціаціями</a:t>
            </a:r>
            <a:r>
              <a:rPr lang="ru-RU" dirty="0"/>
              <a:t>, членами МГА через </a:t>
            </a:r>
            <a:r>
              <a:rPr lang="ru-RU" dirty="0" err="1"/>
              <a:t>розбіжності</a:t>
            </a:r>
            <a:r>
              <a:rPr lang="ru-RU" dirty="0"/>
              <a:t>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  <a:r>
              <a:rPr lang="ru-RU" dirty="0" err="1"/>
              <a:t>устаткування</a:t>
            </a:r>
            <a:r>
              <a:rPr lang="ru-RU" dirty="0"/>
              <a:t>, </a:t>
            </a:r>
            <a:r>
              <a:rPr lang="ru-RU" dirty="0" err="1"/>
              <a:t>різниці</a:t>
            </a:r>
            <a:r>
              <a:rPr lang="ru-RU" dirty="0"/>
              <a:t> в </a:t>
            </a:r>
            <a:r>
              <a:rPr lang="ru-RU" dirty="0" err="1"/>
              <a:t>кліматичних</a:t>
            </a:r>
            <a:r>
              <a:rPr lang="ru-RU" dirty="0"/>
              <a:t> й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умовах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33886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7504" y="332657"/>
            <a:ext cx="8856984" cy="2880320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/>
              <a:t>Всесвітня</a:t>
            </a:r>
            <a:r>
              <a:rPr lang="ru-RU" dirty="0"/>
              <a:t> </a:t>
            </a:r>
            <a:r>
              <a:rPr lang="ru-RU" dirty="0" err="1"/>
              <a:t>туристична</a:t>
            </a:r>
            <a:r>
              <a:rPr lang="ru-RU" dirty="0"/>
              <a:t> </a:t>
            </a:r>
            <a:r>
              <a:rPr lang="ru-RU" dirty="0" err="1"/>
              <a:t>організація</a:t>
            </a:r>
            <a:r>
              <a:rPr lang="ru-RU" dirty="0"/>
              <a:t> (ВТО) </a:t>
            </a:r>
            <a:r>
              <a:rPr lang="ru-RU" dirty="0" err="1"/>
              <a:t>наприкінці</a:t>
            </a:r>
            <a:r>
              <a:rPr lang="ru-RU" dirty="0"/>
              <a:t> ХХ ст. </a:t>
            </a:r>
            <a:r>
              <a:rPr lang="ru-RU" dirty="0" err="1"/>
              <a:t>здійснила</a:t>
            </a:r>
            <a:r>
              <a:rPr lang="ru-RU" dirty="0"/>
              <a:t> </a:t>
            </a:r>
            <a:r>
              <a:rPr lang="ru-RU" dirty="0" err="1"/>
              <a:t>ще</a:t>
            </a:r>
            <a:r>
              <a:rPr lang="ru-RU" dirty="0"/>
              <a:t> одну </a:t>
            </a:r>
            <a:r>
              <a:rPr lang="ru-RU" dirty="0" err="1"/>
              <a:t>спробу</a:t>
            </a:r>
            <a:r>
              <a:rPr lang="ru-RU" dirty="0"/>
              <a:t> </a:t>
            </a:r>
            <a:r>
              <a:rPr lang="ru-RU" dirty="0" err="1"/>
              <a:t>розробити</a:t>
            </a:r>
            <a:r>
              <a:rPr lang="ru-RU" dirty="0"/>
              <a:t> та ввести </a:t>
            </a:r>
            <a:r>
              <a:rPr lang="ru-RU" dirty="0" err="1"/>
              <a:t>універсальну</a:t>
            </a:r>
            <a:r>
              <a:rPr lang="ru-RU" dirty="0"/>
              <a:t> систему </a:t>
            </a:r>
            <a:r>
              <a:rPr lang="ru-RU" dirty="0" err="1"/>
              <a:t>класифікації</a:t>
            </a:r>
            <a:r>
              <a:rPr lang="ru-RU" dirty="0"/>
              <a:t> </a:t>
            </a:r>
            <a:r>
              <a:rPr lang="ru-RU" dirty="0" err="1"/>
              <a:t>готелів</a:t>
            </a:r>
            <a:r>
              <a:rPr lang="ru-RU" dirty="0"/>
              <a:t>, для </a:t>
            </a:r>
            <a:r>
              <a:rPr lang="ru-RU" dirty="0" err="1"/>
              <a:t>чого</a:t>
            </a:r>
            <a:r>
              <a:rPr lang="ru-RU" dirty="0"/>
              <a:t> </a:t>
            </a:r>
            <a:r>
              <a:rPr lang="ru-RU" dirty="0" err="1"/>
              <a:t>Секретаріат</a:t>
            </a:r>
            <a:r>
              <a:rPr lang="ru-RU" dirty="0"/>
              <a:t> ВТО </a:t>
            </a:r>
            <a:r>
              <a:rPr lang="ru-RU" dirty="0" err="1"/>
              <a:t>виніс</a:t>
            </a:r>
            <a:r>
              <a:rPr lang="ru-RU" dirty="0"/>
              <a:t> на </a:t>
            </a:r>
            <a:r>
              <a:rPr lang="ru-RU" dirty="0" err="1"/>
              <a:t>розгляд</a:t>
            </a:r>
            <a:r>
              <a:rPr lang="ru-RU" dirty="0"/>
              <a:t> </a:t>
            </a:r>
            <a:r>
              <a:rPr lang="ru-RU" dirty="0" err="1"/>
              <a:t>міжнародним</a:t>
            </a:r>
            <a:r>
              <a:rPr lang="ru-RU" dirty="0"/>
              <a:t> </a:t>
            </a:r>
            <a:r>
              <a:rPr lang="ru-RU" dirty="0" err="1"/>
              <a:t>готельним</a:t>
            </a:r>
            <a:r>
              <a:rPr lang="ru-RU" dirty="0"/>
              <a:t> </a:t>
            </a:r>
            <a:r>
              <a:rPr lang="ru-RU" dirty="0" err="1"/>
              <a:t>компаніям</a:t>
            </a:r>
            <a:r>
              <a:rPr lang="ru-RU" dirty="0"/>
              <a:t> 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перелік</a:t>
            </a:r>
            <a:r>
              <a:rPr lang="ru-RU" dirty="0"/>
              <a:t> правил для </a:t>
            </a:r>
            <a:r>
              <a:rPr lang="ru-RU" dirty="0" err="1"/>
              <a:t>визначення</a:t>
            </a:r>
            <a:r>
              <a:rPr lang="ru-RU" dirty="0"/>
              <a:t> «</a:t>
            </a:r>
            <a:r>
              <a:rPr lang="ru-RU" dirty="0" err="1"/>
              <a:t>зірковості</a:t>
            </a:r>
            <a:r>
              <a:rPr lang="ru-RU" dirty="0"/>
              <a:t>» </a:t>
            </a:r>
            <a:r>
              <a:rPr lang="ru-RU" dirty="0" err="1"/>
              <a:t>готелів</a:t>
            </a:r>
            <a:r>
              <a:rPr lang="ru-RU" dirty="0"/>
              <a:t>. Але,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фахівців</a:t>
            </a:r>
            <a:r>
              <a:rPr lang="ru-RU" dirty="0"/>
              <a:t> </a:t>
            </a:r>
            <a:r>
              <a:rPr lang="ru-RU" dirty="0" err="1"/>
              <a:t>готельного</a:t>
            </a:r>
            <a:r>
              <a:rPr lang="ru-RU" dirty="0"/>
              <a:t> </a:t>
            </a:r>
            <a:r>
              <a:rPr lang="ru-RU" dirty="0" err="1"/>
              <a:t>бізнесу</a:t>
            </a:r>
            <a:r>
              <a:rPr lang="ru-RU" dirty="0"/>
              <a:t> </a:t>
            </a:r>
            <a:r>
              <a:rPr lang="ru-RU" dirty="0" err="1"/>
              <a:t>вважають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критерії</a:t>
            </a:r>
            <a:r>
              <a:rPr lang="ru-RU" dirty="0"/>
              <a:t> ВТО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недосконалі</a:t>
            </a:r>
            <a:r>
              <a:rPr lang="ru-RU" dirty="0"/>
              <a:t>, так як не </a:t>
            </a:r>
            <a:r>
              <a:rPr lang="ru-RU" dirty="0" err="1"/>
              <a:t>враховують</a:t>
            </a:r>
            <a:r>
              <a:rPr lang="ru-RU" dirty="0"/>
              <a:t> </a:t>
            </a:r>
            <a:r>
              <a:rPr lang="ru-RU" dirty="0" err="1"/>
              <a:t>існуючі</a:t>
            </a:r>
            <a:r>
              <a:rPr lang="ru-RU" dirty="0"/>
              <a:t> </a:t>
            </a:r>
            <a:r>
              <a:rPr lang="ru-RU" dirty="0" err="1"/>
              <a:t>національні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класифікації</a:t>
            </a:r>
            <a:r>
              <a:rPr lang="ru-RU" dirty="0"/>
              <a:t>. </a:t>
            </a:r>
            <a:r>
              <a:rPr lang="ru-RU" dirty="0" err="1"/>
              <a:t>Нині</a:t>
            </a:r>
            <a:r>
              <a:rPr lang="ru-RU" dirty="0"/>
              <a:t> </a:t>
            </a:r>
            <a:r>
              <a:rPr lang="ru-RU" dirty="0" err="1"/>
              <a:t>цей</a:t>
            </a:r>
            <a:r>
              <a:rPr lang="ru-RU" dirty="0"/>
              <a:t> </a:t>
            </a:r>
            <a:r>
              <a:rPr lang="ru-RU" dirty="0" err="1"/>
              <a:t>перелік</a:t>
            </a:r>
            <a:r>
              <a:rPr lang="ru-RU" dirty="0"/>
              <a:t> правил ВТО </a:t>
            </a:r>
            <a:r>
              <a:rPr lang="ru-RU" dirty="0" err="1"/>
              <a:t>прийнятий</a:t>
            </a:r>
            <a:r>
              <a:rPr lang="ru-RU" dirty="0"/>
              <a:t> за основу </a:t>
            </a:r>
            <a:r>
              <a:rPr lang="ru-RU" dirty="0" err="1"/>
              <a:t>національної</a:t>
            </a:r>
            <a:r>
              <a:rPr lang="ru-RU" dirty="0"/>
              <a:t> </a:t>
            </a:r>
            <a:r>
              <a:rPr lang="ru-RU" dirty="0" err="1"/>
              <a:t>класифікації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в </a:t>
            </a:r>
            <a:r>
              <a:rPr lang="ru-RU" dirty="0" err="1"/>
              <a:t>Польщі</a:t>
            </a:r>
            <a:r>
              <a:rPr lang="ru-RU" dirty="0"/>
              <a:t>, де </a:t>
            </a:r>
            <a:r>
              <a:rPr lang="ru-RU" dirty="0" err="1"/>
              <a:t>більшість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 </a:t>
            </a:r>
            <a:r>
              <a:rPr lang="ru-RU" dirty="0" err="1"/>
              <a:t>готельного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 </a:t>
            </a:r>
            <a:r>
              <a:rPr lang="ru-RU" dirty="0" err="1"/>
              <a:t>відкрито</a:t>
            </a:r>
            <a:r>
              <a:rPr lang="ru-RU" dirty="0"/>
              <a:t> </a:t>
            </a:r>
            <a:r>
              <a:rPr lang="ru-RU" dirty="0" err="1"/>
              <a:t>американськими</a:t>
            </a:r>
            <a:r>
              <a:rPr lang="ru-RU" dirty="0"/>
              <a:t> </a:t>
            </a:r>
            <a:r>
              <a:rPr lang="ru-RU" dirty="0" err="1"/>
              <a:t>фірмами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саме</a:t>
            </a:r>
            <a:r>
              <a:rPr lang="ru-RU" dirty="0"/>
              <a:t> і </a:t>
            </a:r>
            <a:r>
              <a:rPr lang="ru-RU" dirty="0" err="1"/>
              <a:t>будують</a:t>
            </a:r>
            <a:r>
              <a:rPr lang="ru-RU" dirty="0"/>
              <a:t> свою роботу на стандартах ВТО.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180570"/>
            <a:ext cx="3816424" cy="28623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7" y="3195574"/>
            <a:ext cx="4260579" cy="284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27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7504" y="764704"/>
            <a:ext cx="8784976" cy="4968552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Слід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зауважити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в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країнах</a:t>
            </a:r>
            <a:r>
              <a:rPr lang="ru-RU" dirty="0"/>
              <a:t> </a:t>
            </a:r>
            <a:r>
              <a:rPr lang="ru-RU" dirty="0" err="1"/>
              <a:t>застосовуються</a:t>
            </a:r>
            <a:r>
              <a:rPr lang="ru-RU" dirty="0"/>
              <a:t> два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підходи</a:t>
            </a:r>
            <a:r>
              <a:rPr lang="ru-RU" dirty="0"/>
              <a:t> до </a:t>
            </a:r>
            <a:r>
              <a:rPr lang="ru-RU" dirty="0" err="1"/>
              <a:t>оцінки</a:t>
            </a:r>
            <a:r>
              <a:rPr lang="ru-RU" dirty="0"/>
              <a:t> </a:t>
            </a:r>
            <a:r>
              <a:rPr lang="ru-RU" dirty="0" err="1"/>
              <a:t>відповідності</a:t>
            </a:r>
            <a:r>
              <a:rPr lang="ru-RU" dirty="0"/>
              <a:t> </a:t>
            </a:r>
            <a:r>
              <a:rPr lang="ru-RU" dirty="0" err="1"/>
              <a:t>готелю</a:t>
            </a:r>
            <a:r>
              <a:rPr lang="ru-RU" dirty="0"/>
              <a:t> </a:t>
            </a:r>
            <a:r>
              <a:rPr lang="ru-RU" dirty="0" err="1"/>
              <a:t>певній</a:t>
            </a:r>
            <a:r>
              <a:rPr lang="ru-RU" dirty="0"/>
              <a:t> </a:t>
            </a:r>
            <a:r>
              <a:rPr lang="ru-RU" dirty="0" err="1"/>
              <a:t>категорії</a:t>
            </a:r>
            <a:r>
              <a:rPr lang="ru-RU" dirty="0"/>
              <a:t>. При </a:t>
            </a:r>
            <a:r>
              <a:rPr lang="ru-RU" dirty="0" err="1"/>
              <a:t>першому</a:t>
            </a:r>
            <a:r>
              <a:rPr lang="ru-RU" dirty="0"/>
              <a:t> </a:t>
            </a:r>
            <a:r>
              <a:rPr lang="ru-RU" dirty="0" err="1"/>
              <a:t>підході</a:t>
            </a:r>
            <a:r>
              <a:rPr lang="ru-RU" dirty="0"/>
              <a:t> </a:t>
            </a:r>
            <a:r>
              <a:rPr lang="ru-RU" dirty="0" err="1"/>
              <a:t>розробкою</a:t>
            </a:r>
            <a:r>
              <a:rPr lang="ru-RU" dirty="0"/>
              <a:t>, </a:t>
            </a:r>
            <a:r>
              <a:rPr lang="ru-RU" dirty="0" err="1"/>
              <a:t>проведенням</a:t>
            </a:r>
            <a:r>
              <a:rPr lang="ru-RU" dirty="0"/>
              <a:t> і контролем </a:t>
            </a:r>
            <a:r>
              <a:rPr lang="ru-RU" dirty="0" err="1"/>
              <a:t>займаються</a:t>
            </a:r>
            <a:r>
              <a:rPr lang="ru-RU" dirty="0"/>
              <a:t> </a:t>
            </a:r>
            <a:r>
              <a:rPr lang="ru-RU" dirty="0" err="1"/>
              <a:t>державні</a:t>
            </a:r>
            <a:r>
              <a:rPr lang="ru-RU" dirty="0"/>
              <a:t> </a:t>
            </a:r>
            <a:r>
              <a:rPr lang="ru-RU" dirty="0" err="1"/>
              <a:t>органи</a:t>
            </a:r>
            <a:r>
              <a:rPr lang="ru-RU" dirty="0"/>
              <a:t>, </a:t>
            </a:r>
            <a:r>
              <a:rPr lang="ru-RU" dirty="0" err="1"/>
              <a:t>тобто</a:t>
            </a:r>
            <a:r>
              <a:rPr lang="ru-RU" dirty="0"/>
              <a:t>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офіційна</a:t>
            </a:r>
            <a:r>
              <a:rPr lang="ru-RU" dirty="0"/>
              <a:t> </a:t>
            </a:r>
            <a:r>
              <a:rPr lang="ru-RU" dirty="0" err="1"/>
              <a:t>державна</a:t>
            </a:r>
            <a:r>
              <a:rPr lang="ru-RU" dirty="0"/>
              <a:t> </a:t>
            </a:r>
            <a:r>
              <a:rPr lang="ru-RU" dirty="0" err="1"/>
              <a:t>класифікація</a:t>
            </a:r>
            <a:r>
              <a:rPr lang="ru-RU" dirty="0"/>
              <a:t> за </a:t>
            </a:r>
            <a:r>
              <a:rPr lang="ru-RU" dirty="0" err="1"/>
              <a:t>рівнем</a:t>
            </a:r>
            <a:r>
              <a:rPr lang="ru-RU" dirty="0"/>
              <a:t> комфорту </a:t>
            </a:r>
            <a:r>
              <a:rPr lang="ru-RU" dirty="0" err="1"/>
              <a:t>готельних</a:t>
            </a:r>
            <a:r>
              <a:rPr lang="ru-RU" dirty="0"/>
              <a:t> </a:t>
            </a:r>
            <a:r>
              <a:rPr lang="ru-RU" dirty="0" err="1"/>
              <a:t>підприємств</a:t>
            </a:r>
            <a:r>
              <a:rPr lang="ru-RU" dirty="0"/>
              <a:t> та, </a:t>
            </a:r>
            <a:r>
              <a:rPr lang="ru-RU" dirty="0" err="1"/>
              <a:t>можливо</a:t>
            </a:r>
            <a:r>
              <a:rPr lang="ru-RU" dirty="0"/>
              <a:t>,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розміщення</a:t>
            </a:r>
            <a:r>
              <a:rPr lang="ru-RU" dirty="0"/>
              <a:t>. </a:t>
            </a:r>
            <a:r>
              <a:rPr lang="ru-RU" dirty="0" err="1"/>
              <a:t>Зокрема</a:t>
            </a:r>
            <a:r>
              <a:rPr lang="ru-RU" dirty="0"/>
              <a:t>, </a:t>
            </a:r>
            <a:r>
              <a:rPr lang="ru-RU" dirty="0" err="1"/>
              <a:t>приклади</a:t>
            </a:r>
            <a:r>
              <a:rPr lang="ru-RU" dirty="0"/>
              <a:t> такого </a:t>
            </a:r>
            <a:r>
              <a:rPr lang="ru-RU" dirty="0" err="1"/>
              <a:t>підходу</a:t>
            </a:r>
            <a:r>
              <a:rPr lang="ru-RU" dirty="0"/>
              <a:t> </a:t>
            </a:r>
            <a:r>
              <a:rPr lang="ru-RU" dirty="0" err="1"/>
              <a:t>спостерігаються</a:t>
            </a:r>
            <a:r>
              <a:rPr lang="ru-RU" dirty="0"/>
              <a:t> у </a:t>
            </a:r>
            <a:r>
              <a:rPr lang="ru-RU" dirty="0" err="1"/>
              <a:t>Франції</a:t>
            </a:r>
            <a:r>
              <a:rPr lang="ru-RU" dirty="0"/>
              <a:t>, </a:t>
            </a:r>
            <a:r>
              <a:rPr lang="ru-RU" dirty="0" err="1"/>
              <a:t>Україні</a:t>
            </a:r>
            <a:r>
              <a:rPr lang="ru-RU" dirty="0"/>
              <a:t> та </a:t>
            </a:r>
            <a:r>
              <a:rPr lang="ru-RU" dirty="0" err="1"/>
              <a:t>Росії</a:t>
            </a:r>
            <a:r>
              <a:rPr lang="ru-RU" dirty="0"/>
              <a:t>. При другому </a:t>
            </a:r>
            <a:r>
              <a:rPr lang="ru-RU" dirty="0" err="1"/>
              <a:t>підході</a:t>
            </a:r>
            <a:r>
              <a:rPr lang="ru-RU" dirty="0"/>
              <a:t> </a:t>
            </a:r>
            <a:r>
              <a:rPr lang="ru-RU" dirty="0" err="1"/>
              <a:t>розробкою</a:t>
            </a:r>
            <a:r>
              <a:rPr lang="ru-RU" dirty="0"/>
              <a:t>, </a:t>
            </a:r>
            <a:r>
              <a:rPr lang="ru-RU" dirty="0" err="1"/>
              <a:t>проведенням</a:t>
            </a:r>
            <a:r>
              <a:rPr lang="ru-RU" dirty="0"/>
              <a:t> і контролем </a:t>
            </a:r>
            <a:r>
              <a:rPr lang="ru-RU" dirty="0" err="1"/>
              <a:t>займаються</a:t>
            </a:r>
            <a:r>
              <a:rPr lang="ru-RU" dirty="0"/>
              <a:t> </a:t>
            </a:r>
            <a:r>
              <a:rPr lang="ru-RU" dirty="0" err="1"/>
              <a:t>професійні</a:t>
            </a:r>
            <a:r>
              <a:rPr lang="ru-RU" dirty="0"/>
              <a:t> </a:t>
            </a:r>
            <a:r>
              <a:rPr lang="ru-RU" dirty="0" err="1"/>
              <a:t>об'єднання</a:t>
            </a:r>
            <a:r>
              <a:rPr lang="ru-RU" dirty="0"/>
              <a:t> і </a:t>
            </a:r>
            <a:r>
              <a:rPr lang="ru-RU" dirty="0" err="1"/>
              <a:t>союзи</a:t>
            </a:r>
            <a:r>
              <a:rPr lang="ru-RU" dirty="0"/>
              <a:t>. </a:t>
            </a:r>
            <a:r>
              <a:rPr lang="ru-RU" dirty="0" err="1"/>
              <a:t>Наприклад</a:t>
            </a:r>
            <a:r>
              <a:rPr lang="ru-RU" dirty="0"/>
              <a:t>, у </a:t>
            </a:r>
            <a:r>
              <a:rPr lang="ru-RU" dirty="0" err="1"/>
              <a:t>Німеччині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процеси</a:t>
            </a:r>
            <a:r>
              <a:rPr lang="ru-RU" dirty="0"/>
              <a:t> </a:t>
            </a:r>
            <a:r>
              <a:rPr lang="ru-RU" dirty="0" err="1"/>
              <a:t>здійснює</a:t>
            </a:r>
            <a:r>
              <a:rPr lang="ru-RU" dirty="0"/>
              <a:t> </a:t>
            </a:r>
            <a:r>
              <a:rPr lang="ru-RU" dirty="0" err="1"/>
              <a:t>Об'єднання</a:t>
            </a:r>
            <a:r>
              <a:rPr lang="ru-RU" dirty="0"/>
              <a:t> </a:t>
            </a:r>
            <a:r>
              <a:rPr lang="ru-RU" dirty="0" err="1"/>
              <a:t>готельних</a:t>
            </a:r>
            <a:r>
              <a:rPr lang="ru-RU" dirty="0"/>
              <a:t> і </a:t>
            </a:r>
            <a:r>
              <a:rPr lang="ru-RU" dirty="0" err="1"/>
              <a:t>ресторанних</a:t>
            </a:r>
            <a:r>
              <a:rPr lang="ru-RU" dirty="0"/>
              <a:t> </a:t>
            </a:r>
            <a:r>
              <a:rPr lang="ru-RU" dirty="0" err="1"/>
              <a:t>господарств</a:t>
            </a:r>
            <a:r>
              <a:rPr lang="ru-RU" dirty="0"/>
              <a:t> (</a:t>
            </a:r>
            <a:r>
              <a:rPr lang="en-US" dirty="0"/>
              <a:t>EHOGA). </a:t>
            </a:r>
            <a:endParaRPr lang="uk-UA" dirty="0"/>
          </a:p>
          <a:p>
            <a:r>
              <a:rPr lang="ru-RU" dirty="0" err="1"/>
              <a:t>Отже</a:t>
            </a:r>
            <a:r>
              <a:rPr lang="ru-RU" dirty="0"/>
              <a:t>,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класифікації</a:t>
            </a:r>
            <a:r>
              <a:rPr lang="ru-RU" dirty="0"/>
              <a:t> </a:t>
            </a:r>
            <a:r>
              <a:rPr lang="ru-RU" dirty="0" err="1"/>
              <a:t>готелів</a:t>
            </a:r>
            <a:r>
              <a:rPr lang="ru-RU" dirty="0"/>
              <a:t> </a:t>
            </a:r>
            <a:r>
              <a:rPr lang="ru-RU" dirty="0" err="1"/>
              <a:t>достатньо</a:t>
            </a:r>
            <a:r>
              <a:rPr lang="ru-RU" dirty="0"/>
              <a:t> </a:t>
            </a:r>
            <a:r>
              <a:rPr lang="ru-RU" dirty="0" err="1"/>
              <a:t>трудомісткий</a:t>
            </a:r>
            <a:r>
              <a:rPr lang="ru-RU" dirty="0"/>
              <a:t> через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різноманіття</a:t>
            </a:r>
            <a:r>
              <a:rPr lang="ru-RU" dirty="0"/>
              <a:t>, </a:t>
            </a:r>
            <a:r>
              <a:rPr lang="ru-RU" dirty="0" err="1"/>
              <a:t>обумовлене</a:t>
            </a:r>
            <a:r>
              <a:rPr lang="ru-RU" dirty="0"/>
              <a:t> </a:t>
            </a:r>
            <a:r>
              <a:rPr lang="ru-RU" dirty="0" err="1"/>
              <a:t>безліччю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туризму та </a:t>
            </a:r>
            <a:r>
              <a:rPr lang="ru-RU" dirty="0" err="1"/>
              <a:t>подорожей</a:t>
            </a:r>
            <a:r>
              <a:rPr lang="ru-RU" dirty="0"/>
              <a:t>, </a:t>
            </a:r>
            <a:r>
              <a:rPr lang="ru-RU" dirty="0" err="1"/>
              <a:t>відповідною</a:t>
            </a:r>
            <a:r>
              <a:rPr lang="ru-RU" dirty="0"/>
              <a:t> </a:t>
            </a:r>
            <a:r>
              <a:rPr lang="ru-RU" dirty="0" err="1"/>
              <a:t>спеціалізацією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розміщення</a:t>
            </a:r>
            <a:r>
              <a:rPr lang="ru-RU" dirty="0"/>
              <a:t> </a:t>
            </a:r>
            <a:r>
              <a:rPr lang="ru-RU" dirty="0" err="1"/>
              <a:t>туристів</a:t>
            </a:r>
            <a:r>
              <a:rPr lang="ru-RU" dirty="0"/>
              <a:t>, </a:t>
            </a:r>
            <a:r>
              <a:rPr lang="ru-RU" dirty="0" err="1"/>
              <a:t>різноманітністю</a:t>
            </a:r>
            <a:r>
              <a:rPr lang="ru-RU" dirty="0"/>
              <a:t> </a:t>
            </a:r>
            <a:r>
              <a:rPr lang="ru-RU" dirty="0" err="1"/>
              <a:t>мотивів</a:t>
            </a:r>
            <a:r>
              <a:rPr lang="ru-RU" dirty="0"/>
              <a:t> </a:t>
            </a:r>
            <a:r>
              <a:rPr lang="ru-RU" dirty="0" err="1"/>
              <a:t>подорожей</a:t>
            </a:r>
            <a:r>
              <a:rPr lang="ru-RU" dirty="0"/>
              <a:t>, </a:t>
            </a:r>
            <a:r>
              <a:rPr lang="ru-RU" dirty="0" err="1"/>
              <a:t>істотною</a:t>
            </a:r>
            <a:r>
              <a:rPr lang="ru-RU" dirty="0"/>
              <a:t> </a:t>
            </a:r>
            <a:r>
              <a:rPr lang="ru-RU" dirty="0" err="1"/>
              <a:t>відмінністю</a:t>
            </a:r>
            <a:r>
              <a:rPr lang="ru-RU" dirty="0"/>
              <a:t> </a:t>
            </a:r>
            <a:r>
              <a:rPr lang="ru-RU" dirty="0" err="1"/>
              <a:t>матеріального</a:t>
            </a:r>
            <a:r>
              <a:rPr lang="ru-RU" dirty="0"/>
              <a:t> достатку </a:t>
            </a:r>
            <a:r>
              <a:rPr lang="ru-RU" dirty="0" err="1"/>
              <a:t>мандрівників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7850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520" y="260648"/>
            <a:ext cx="8640960" cy="36004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err="1"/>
              <a:t>Проте</a:t>
            </a:r>
            <a:r>
              <a:rPr lang="ru-RU" dirty="0"/>
              <a:t> </a:t>
            </a:r>
            <a:r>
              <a:rPr lang="ru-RU" dirty="0" err="1"/>
              <a:t>існує</a:t>
            </a:r>
            <a:r>
              <a:rPr lang="ru-RU" dirty="0"/>
              <a:t> </a:t>
            </a:r>
            <a:r>
              <a:rPr lang="ru-RU" dirty="0" err="1"/>
              <a:t>декілька</a:t>
            </a:r>
            <a:r>
              <a:rPr lang="ru-RU" dirty="0"/>
              <a:t> </a:t>
            </a:r>
            <a:r>
              <a:rPr lang="ru-RU" dirty="0" err="1"/>
              <a:t>загальних</a:t>
            </a:r>
            <a:r>
              <a:rPr lang="ru-RU" dirty="0"/>
              <a:t> </a:t>
            </a:r>
            <a:r>
              <a:rPr lang="ru-RU" dirty="0" err="1"/>
              <a:t>класифікаційних</a:t>
            </a:r>
            <a:r>
              <a:rPr lang="ru-RU" dirty="0"/>
              <a:t> </a:t>
            </a:r>
            <a:r>
              <a:rPr lang="ru-RU" dirty="0" err="1"/>
              <a:t>ознак</a:t>
            </a:r>
            <a:r>
              <a:rPr lang="ru-RU" dirty="0"/>
              <a:t>. Природно, будь яка </a:t>
            </a:r>
            <a:r>
              <a:rPr lang="ru-RU" dirty="0" err="1"/>
              <a:t>класифікація</a:t>
            </a:r>
            <a:r>
              <a:rPr lang="ru-RU" dirty="0"/>
              <a:t> до </a:t>
            </a:r>
            <a:r>
              <a:rPr lang="ru-RU" dirty="0" err="1"/>
              <a:t>певної</a:t>
            </a:r>
            <a:r>
              <a:rPr lang="ru-RU" dirty="0"/>
              <a:t> </a:t>
            </a:r>
            <a:r>
              <a:rPr lang="ru-RU" dirty="0" err="1"/>
              <a:t>міри</a:t>
            </a:r>
            <a:r>
              <a:rPr lang="ru-RU" dirty="0"/>
              <a:t> </a:t>
            </a:r>
            <a:r>
              <a:rPr lang="ru-RU" dirty="0" err="1"/>
              <a:t>умовна</a:t>
            </a:r>
            <a:r>
              <a:rPr lang="ru-RU" dirty="0"/>
              <a:t>, і </a:t>
            </a:r>
            <a:r>
              <a:rPr lang="ru-RU" dirty="0" err="1"/>
              <a:t>ця</a:t>
            </a:r>
            <a:r>
              <a:rPr lang="ru-RU" dirty="0"/>
              <a:t> </a:t>
            </a:r>
            <a:r>
              <a:rPr lang="ru-RU" dirty="0" err="1"/>
              <a:t>умовність</a:t>
            </a:r>
            <a:r>
              <a:rPr lang="ru-RU" dirty="0"/>
              <a:t> </a:t>
            </a:r>
            <a:r>
              <a:rPr lang="ru-RU" dirty="0" err="1"/>
              <a:t>виявляється</a:t>
            </a:r>
            <a:r>
              <a:rPr lang="ru-RU" dirty="0"/>
              <a:t> в тому,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конкретний</a:t>
            </a:r>
            <a:r>
              <a:rPr lang="ru-RU" dirty="0"/>
              <a:t> </a:t>
            </a:r>
            <a:r>
              <a:rPr lang="ru-RU" dirty="0" err="1"/>
              <a:t>готель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віднесений</a:t>
            </a:r>
            <a:r>
              <a:rPr lang="ru-RU" dirty="0"/>
              <a:t> </a:t>
            </a:r>
            <a:r>
              <a:rPr lang="ru-RU" dirty="0" err="1"/>
              <a:t>відразу</a:t>
            </a:r>
            <a:r>
              <a:rPr lang="ru-RU" dirty="0"/>
              <a:t> до </a:t>
            </a:r>
            <a:r>
              <a:rPr lang="ru-RU" dirty="0" err="1"/>
              <a:t>декількох</a:t>
            </a:r>
            <a:r>
              <a:rPr lang="ru-RU" dirty="0"/>
              <a:t> </a:t>
            </a:r>
            <a:r>
              <a:rPr lang="ru-RU" dirty="0" err="1"/>
              <a:t>категорій</a:t>
            </a:r>
            <a:r>
              <a:rPr lang="ru-RU" dirty="0"/>
              <a:t> і, </a:t>
            </a:r>
            <a:r>
              <a:rPr lang="ru-RU" dirty="0" err="1"/>
              <a:t>навпаки</a:t>
            </a:r>
            <a:r>
              <a:rPr lang="ru-RU" dirty="0"/>
              <a:t>, </a:t>
            </a:r>
            <a:r>
              <a:rPr lang="ru-RU" dirty="0" err="1"/>
              <a:t>певні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розміщення</a:t>
            </a:r>
            <a:r>
              <a:rPr lang="ru-RU" dirty="0"/>
              <a:t> </a:t>
            </a:r>
            <a:r>
              <a:rPr lang="ru-RU" dirty="0" err="1"/>
              <a:t>туристів</a:t>
            </a:r>
            <a:r>
              <a:rPr lang="ru-RU" dirty="0"/>
              <a:t> </a:t>
            </a:r>
            <a:r>
              <a:rPr lang="ru-RU" dirty="0" err="1"/>
              <a:t>взагалі</a:t>
            </a:r>
            <a:r>
              <a:rPr lang="ru-RU" dirty="0"/>
              <a:t> не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віднести</a:t>
            </a:r>
            <a:r>
              <a:rPr lang="ru-RU" dirty="0"/>
              <a:t> до будь </a:t>
            </a:r>
            <a:r>
              <a:rPr lang="ru-RU" dirty="0" err="1"/>
              <a:t>якої</a:t>
            </a:r>
            <a:r>
              <a:rPr lang="ru-RU" dirty="0"/>
              <a:t> </a:t>
            </a:r>
            <a:r>
              <a:rPr lang="ru-RU" dirty="0" err="1"/>
              <a:t>конкретної</a:t>
            </a:r>
            <a:r>
              <a:rPr lang="ru-RU" dirty="0"/>
              <a:t> </a:t>
            </a:r>
            <a:r>
              <a:rPr lang="ru-RU" dirty="0" err="1"/>
              <a:t>категорії</a:t>
            </a:r>
            <a:r>
              <a:rPr lang="ru-RU" dirty="0"/>
              <a:t>. За </a:t>
            </a:r>
            <a:r>
              <a:rPr lang="ru-RU" dirty="0" err="1"/>
              <a:t>міжнародними</a:t>
            </a:r>
            <a:r>
              <a:rPr lang="ru-RU" dirty="0"/>
              <a:t> </a:t>
            </a:r>
            <a:r>
              <a:rPr lang="ru-RU" dirty="0" err="1"/>
              <a:t>рекомендаціями</a:t>
            </a:r>
            <a:r>
              <a:rPr lang="ru-RU" dirty="0"/>
              <a:t> ВТО,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розміщення</a:t>
            </a:r>
            <a:r>
              <a:rPr lang="ru-RU" dirty="0"/>
              <a:t> </a:t>
            </a:r>
            <a:r>
              <a:rPr lang="ru-RU" dirty="0" err="1"/>
              <a:t>поділяються</a:t>
            </a:r>
            <a:r>
              <a:rPr lang="ru-RU" dirty="0"/>
              <a:t> на </a:t>
            </a:r>
            <a:r>
              <a:rPr lang="ru-RU" dirty="0" err="1"/>
              <a:t>чотири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: </a:t>
            </a:r>
          </a:p>
          <a:p>
            <a:r>
              <a:rPr lang="ru-RU" dirty="0" err="1"/>
              <a:t>Готелі</a:t>
            </a:r>
            <a:r>
              <a:rPr lang="ru-RU" dirty="0"/>
              <a:t> й </a:t>
            </a:r>
            <a:r>
              <a:rPr lang="ru-RU" dirty="0" err="1"/>
              <a:t>аналогічні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розміщення</a:t>
            </a:r>
            <a:endParaRPr lang="ru-RU" dirty="0"/>
          </a:p>
          <a:p>
            <a:r>
              <a:rPr lang="ru-RU" dirty="0" err="1"/>
              <a:t>Комерційні</a:t>
            </a:r>
            <a:r>
              <a:rPr lang="ru-RU" dirty="0"/>
              <a:t> та </a:t>
            </a:r>
            <a:r>
              <a:rPr lang="ru-RU" dirty="0" err="1"/>
              <a:t>соціальні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розміщення</a:t>
            </a:r>
            <a:endParaRPr lang="ru-RU" dirty="0"/>
          </a:p>
          <a:p>
            <a:r>
              <a:rPr lang="ru-RU" dirty="0" err="1"/>
              <a:t>Спеціалізовані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розміщення</a:t>
            </a:r>
            <a:r>
              <a:rPr lang="ru-RU" dirty="0"/>
              <a:t> </a:t>
            </a:r>
          </a:p>
          <a:p>
            <a:r>
              <a:rPr lang="ru-RU" dirty="0" err="1"/>
              <a:t>Приватні</a:t>
            </a:r>
            <a:r>
              <a:rPr lang="ru-RU" dirty="0"/>
              <a:t> </a:t>
            </a:r>
            <a:r>
              <a:rPr lang="ru-RU" dirty="0" err="1"/>
              <a:t>засоби</a:t>
            </a:r>
            <a:r>
              <a:rPr lang="ru-RU" dirty="0"/>
              <a:t> </a:t>
            </a:r>
            <a:r>
              <a:rPr lang="ru-RU" dirty="0" err="1"/>
              <a:t>розміщення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077072"/>
            <a:ext cx="5544616" cy="218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272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395536" y="692696"/>
            <a:ext cx="8424936" cy="532859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err="1"/>
              <a:t>Класифікація</a:t>
            </a:r>
            <a:r>
              <a:rPr lang="ru-RU" dirty="0"/>
              <a:t> </a:t>
            </a:r>
            <a:r>
              <a:rPr lang="ru-RU" dirty="0" err="1"/>
              <a:t>засобів</a:t>
            </a:r>
            <a:r>
              <a:rPr lang="ru-RU" dirty="0"/>
              <a:t> </a:t>
            </a:r>
            <a:r>
              <a:rPr lang="ru-RU" dirty="0" err="1"/>
              <a:t>розміщення</a:t>
            </a:r>
            <a:r>
              <a:rPr lang="ru-RU" dirty="0"/>
              <a:t>, рекомендована </a:t>
            </a:r>
            <a:r>
              <a:rPr lang="ru-RU" dirty="0" err="1"/>
              <a:t>Всесвітньою</a:t>
            </a:r>
            <a:r>
              <a:rPr lang="ru-RU" dirty="0"/>
              <a:t> </a:t>
            </a:r>
            <a:r>
              <a:rPr lang="ru-RU" dirty="0" err="1"/>
              <a:t>туристичною</a:t>
            </a:r>
            <a:r>
              <a:rPr lang="ru-RU" dirty="0"/>
              <a:t> </a:t>
            </a:r>
            <a:r>
              <a:rPr lang="ru-RU" dirty="0" err="1"/>
              <a:t>організацією</a:t>
            </a:r>
            <a:r>
              <a:rPr lang="ru-RU" dirty="0"/>
              <a:t>. </a:t>
            </a:r>
            <a:r>
              <a:rPr lang="ru-RU" dirty="0" err="1"/>
              <a:t>Отже</a:t>
            </a:r>
            <a:r>
              <a:rPr lang="ru-RU" dirty="0"/>
              <a:t>,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зробити</a:t>
            </a:r>
            <a:r>
              <a:rPr lang="ru-RU" dirty="0"/>
              <a:t> </a:t>
            </a:r>
            <a:r>
              <a:rPr lang="ru-RU" dirty="0" err="1"/>
              <a:t>висновок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за </a:t>
            </a:r>
            <a:r>
              <a:rPr lang="ru-RU" dirty="0" err="1"/>
              <a:t>місткістю</a:t>
            </a:r>
            <a:r>
              <a:rPr lang="ru-RU" dirty="0"/>
              <a:t> </a:t>
            </a:r>
            <a:r>
              <a:rPr lang="ru-RU" dirty="0" err="1"/>
              <a:t>готелі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поділити</a:t>
            </a:r>
            <a:r>
              <a:rPr lang="ru-RU" dirty="0"/>
              <a:t> на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категорії</a:t>
            </a:r>
            <a:r>
              <a:rPr lang="ru-RU" dirty="0"/>
              <a:t>: </a:t>
            </a:r>
            <a:r>
              <a:rPr lang="ru-RU" dirty="0" err="1"/>
              <a:t>малі</a:t>
            </a:r>
            <a:r>
              <a:rPr lang="ru-RU" dirty="0"/>
              <a:t> (до 100 </a:t>
            </a:r>
            <a:r>
              <a:rPr lang="ru-RU" dirty="0" err="1"/>
              <a:t>номерів</a:t>
            </a:r>
            <a:r>
              <a:rPr lang="ru-RU" dirty="0"/>
              <a:t>); </a:t>
            </a:r>
            <a:r>
              <a:rPr lang="ru-RU" dirty="0" err="1"/>
              <a:t>середні</a:t>
            </a:r>
            <a:r>
              <a:rPr lang="ru-RU" dirty="0"/>
              <a:t> (</a:t>
            </a:r>
            <a:r>
              <a:rPr lang="ru-RU" dirty="0" err="1"/>
              <a:t>від</a:t>
            </a:r>
            <a:r>
              <a:rPr lang="ru-RU" dirty="0"/>
              <a:t> 100 до 300 </a:t>
            </a:r>
            <a:r>
              <a:rPr lang="ru-RU" dirty="0" err="1"/>
              <a:t>номерів</a:t>
            </a:r>
            <a:r>
              <a:rPr lang="ru-RU" dirty="0"/>
              <a:t>); </a:t>
            </a:r>
            <a:r>
              <a:rPr lang="ru-RU" dirty="0" err="1"/>
              <a:t>великі</a:t>
            </a:r>
            <a:r>
              <a:rPr lang="ru-RU" dirty="0"/>
              <a:t> (</a:t>
            </a:r>
            <a:r>
              <a:rPr lang="ru-RU" dirty="0" err="1"/>
              <a:t>від</a:t>
            </a:r>
            <a:r>
              <a:rPr lang="ru-RU" dirty="0"/>
              <a:t> 300 до 600 - 1000 </a:t>
            </a:r>
            <a:r>
              <a:rPr lang="ru-RU" dirty="0" err="1"/>
              <a:t>номерів</a:t>
            </a:r>
            <a:r>
              <a:rPr lang="ru-RU" dirty="0"/>
              <a:t>); </a:t>
            </a:r>
            <a:r>
              <a:rPr lang="ru-RU" dirty="0" err="1"/>
              <a:t>гіганти</a:t>
            </a:r>
            <a:r>
              <a:rPr lang="ru-RU" dirty="0"/>
              <a:t> (</a:t>
            </a:r>
            <a:r>
              <a:rPr lang="ru-RU" dirty="0" err="1"/>
              <a:t>більше</a:t>
            </a:r>
            <a:r>
              <a:rPr lang="ru-RU" dirty="0"/>
              <a:t> 1000 </a:t>
            </a:r>
            <a:r>
              <a:rPr lang="ru-RU" dirty="0" err="1"/>
              <a:t>номерів</a:t>
            </a:r>
            <a:r>
              <a:rPr lang="ru-RU" dirty="0"/>
              <a:t>). </a:t>
            </a:r>
          </a:p>
          <a:p>
            <a:pPr marL="0" indent="0">
              <a:buNone/>
            </a:pPr>
            <a:r>
              <a:rPr lang="ru-RU" dirty="0" err="1"/>
              <a:t>Готелі</a:t>
            </a:r>
            <a:r>
              <a:rPr lang="ru-RU" dirty="0"/>
              <a:t>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класифікувати</a:t>
            </a:r>
            <a:r>
              <a:rPr lang="ru-RU" dirty="0"/>
              <a:t> за </a:t>
            </a:r>
            <a:r>
              <a:rPr lang="ru-RU" dirty="0" err="1"/>
              <a:t>поверховістю</a:t>
            </a:r>
            <a:r>
              <a:rPr lang="ru-RU" dirty="0"/>
              <a:t>. У </a:t>
            </a:r>
            <a:r>
              <a:rPr lang="ru-RU" dirty="0" err="1"/>
              <a:t>світі</a:t>
            </a:r>
            <a:r>
              <a:rPr lang="ru-RU" dirty="0"/>
              <a:t> </a:t>
            </a:r>
            <a:r>
              <a:rPr lang="ru-RU" dirty="0" err="1"/>
              <a:t>зустрічаються</a:t>
            </a:r>
            <a:r>
              <a:rPr lang="ru-RU" dirty="0"/>
              <a:t> </a:t>
            </a:r>
            <a:r>
              <a:rPr lang="ru-RU" dirty="0" err="1"/>
              <a:t>готелі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одного поверху до 30 - 40 і </a:t>
            </a:r>
            <a:r>
              <a:rPr lang="ru-RU" dirty="0" err="1"/>
              <a:t>більше</a:t>
            </a:r>
            <a:r>
              <a:rPr lang="ru-RU" dirty="0"/>
              <a:t>. </a:t>
            </a:r>
            <a:r>
              <a:rPr lang="ru-RU" dirty="0" err="1"/>
              <a:t>Будівництво</a:t>
            </a:r>
            <a:r>
              <a:rPr lang="ru-RU" dirty="0"/>
              <a:t> </a:t>
            </a:r>
            <a:r>
              <a:rPr lang="ru-RU" dirty="0" err="1"/>
              <a:t>готелю</a:t>
            </a:r>
            <a:r>
              <a:rPr lang="ru-RU" dirty="0"/>
              <a:t> </a:t>
            </a:r>
            <a:r>
              <a:rPr lang="ru-RU" dirty="0" err="1"/>
              <a:t>великої</a:t>
            </a:r>
            <a:r>
              <a:rPr lang="ru-RU" dirty="0"/>
              <a:t> </a:t>
            </a:r>
            <a:r>
              <a:rPr lang="ru-RU" dirty="0" err="1"/>
              <a:t>поверховості</a:t>
            </a:r>
            <a:r>
              <a:rPr lang="ru-RU" dirty="0"/>
              <a:t> </a:t>
            </a:r>
            <a:r>
              <a:rPr lang="ru-RU" dirty="0" err="1"/>
              <a:t>залежить</a:t>
            </a:r>
            <a:r>
              <a:rPr lang="ru-RU" dirty="0"/>
              <a:t>: </a:t>
            </a:r>
            <a:r>
              <a:rPr lang="ru-RU" dirty="0" err="1"/>
              <a:t>від</a:t>
            </a:r>
            <a:r>
              <a:rPr lang="ru-RU" dirty="0"/>
              <a:t> ряду </a:t>
            </a:r>
            <a:r>
              <a:rPr lang="ru-RU" dirty="0" err="1"/>
              <a:t>нормативних</a:t>
            </a:r>
            <a:r>
              <a:rPr lang="ru-RU" dirty="0"/>
              <a:t> і </a:t>
            </a:r>
            <a:r>
              <a:rPr lang="ru-RU" dirty="0" err="1"/>
              <a:t>економічних</a:t>
            </a:r>
            <a:r>
              <a:rPr lang="ru-RU" dirty="0"/>
              <a:t> </a:t>
            </a:r>
            <a:r>
              <a:rPr lang="ru-RU" dirty="0" err="1"/>
              <a:t>вимог</a:t>
            </a:r>
            <a:r>
              <a:rPr lang="ru-RU" dirty="0"/>
              <a:t>, </a:t>
            </a:r>
            <a:r>
              <a:rPr lang="ru-RU" dirty="0" err="1"/>
              <a:t>містобудівних</a:t>
            </a:r>
            <a:r>
              <a:rPr lang="ru-RU" dirty="0"/>
              <a:t> умов, </a:t>
            </a:r>
            <a:r>
              <a:rPr lang="ru-RU" dirty="0" err="1"/>
              <a:t>будівельних</a:t>
            </a:r>
            <a:r>
              <a:rPr lang="ru-RU" dirty="0"/>
              <a:t> </a:t>
            </a:r>
            <a:r>
              <a:rPr lang="ru-RU" dirty="0" err="1"/>
              <a:t>матеріалів</a:t>
            </a:r>
            <a:r>
              <a:rPr lang="ru-RU" dirty="0"/>
              <a:t> і </a:t>
            </a:r>
            <a:r>
              <a:rPr lang="ru-RU" dirty="0" err="1"/>
              <a:t>конструкцій</a:t>
            </a:r>
            <a:r>
              <a:rPr lang="ru-RU" dirty="0"/>
              <a:t>,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зведення</a:t>
            </a:r>
            <a:r>
              <a:rPr lang="ru-RU" dirty="0"/>
              <a:t> </a:t>
            </a:r>
            <a:r>
              <a:rPr lang="ru-RU" dirty="0" err="1"/>
              <a:t>будівель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існують</a:t>
            </a:r>
            <a:r>
              <a:rPr lang="ru-RU" dirty="0"/>
              <a:t> в </a:t>
            </a:r>
            <a:r>
              <a:rPr lang="ru-RU" dirty="0" err="1"/>
              <a:t>тій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іншій</a:t>
            </a:r>
            <a:r>
              <a:rPr lang="ru-RU" dirty="0"/>
              <a:t> </a:t>
            </a:r>
            <a:r>
              <a:rPr lang="ru-RU" dirty="0" err="1"/>
              <a:t>країні</a:t>
            </a:r>
            <a:r>
              <a:rPr lang="ru-RU" dirty="0"/>
              <a:t>. </a:t>
            </a:r>
            <a:r>
              <a:rPr lang="ru-RU" dirty="0" err="1"/>
              <a:t>Умовно</a:t>
            </a:r>
            <a:r>
              <a:rPr lang="ru-RU" dirty="0"/>
              <a:t> </a:t>
            </a:r>
            <a:r>
              <a:rPr lang="ru-RU" dirty="0" err="1"/>
              <a:t>будівлі</a:t>
            </a:r>
            <a:r>
              <a:rPr lang="ru-RU" dirty="0"/>
              <a:t> </a:t>
            </a:r>
            <a:r>
              <a:rPr lang="ru-RU" dirty="0" err="1"/>
              <a:t>готелів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розділити</a:t>
            </a:r>
            <a:r>
              <a:rPr lang="ru-RU" dirty="0"/>
              <a:t> на </a:t>
            </a:r>
            <a:r>
              <a:rPr lang="ru-RU" dirty="0" err="1"/>
              <a:t>такі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: </a:t>
            </a:r>
          </a:p>
          <a:p>
            <a:pPr marL="0" indent="0">
              <a:buNone/>
            </a:pPr>
            <a:r>
              <a:rPr lang="ru-RU" dirty="0" err="1"/>
              <a:t>Ціль</a:t>
            </a:r>
            <a:r>
              <a:rPr lang="ru-RU" dirty="0"/>
              <a:t> </a:t>
            </a:r>
            <a:r>
              <a:rPr lang="ru-RU" dirty="0" err="1"/>
              <a:t>подорожі</a:t>
            </a:r>
            <a:r>
              <a:rPr lang="ru-RU" dirty="0"/>
              <a:t> є </a:t>
            </a:r>
            <a:r>
              <a:rPr lang="ru-RU" dirty="0" err="1"/>
              <a:t>основним</a:t>
            </a:r>
            <a:r>
              <a:rPr lang="ru-RU" dirty="0"/>
              <a:t> </a:t>
            </a:r>
            <a:r>
              <a:rPr lang="ru-RU" dirty="0" err="1"/>
              <a:t>чинником</a:t>
            </a:r>
            <a:r>
              <a:rPr lang="ru-RU" dirty="0"/>
              <a:t>, </a:t>
            </a:r>
            <a:r>
              <a:rPr lang="ru-RU" dirty="0" err="1"/>
              <a:t>який</a:t>
            </a:r>
            <a:r>
              <a:rPr lang="ru-RU" dirty="0"/>
              <a:t> </a:t>
            </a:r>
            <a:r>
              <a:rPr lang="ru-RU" dirty="0" err="1"/>
              <a:t>визначає</a:t>
            </a:r>
            <a:r>
              <a:rPr lang="ru-RU" dirty="0"/>
              <a:t> тип </a:t>
            </a:r>
            <a:r>
              <a:rPr lang="ru-RU" dirty="0" err="1"/>
              <a:t>готелю</a:t>
            </a:r>
            <a:r>
              <a:rPr lang="ru-RU" dirty="0"/>
              <a:t>,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основне</a:t>
            </a:r>
            <a:r>
              <a:rPr lang="ru-RU" dirty="0"/>
              <a:t> </a:t>
            </a:r>
            <a:r>
              <a:rPr lang="ru-RU" dirty="0" err="1"/>
              <a:t>функціональне</a:t>
            </a:r>
            <a:r>
              <a:rPr lang="ru-RU" dirty="0"/>
              <a:t> </a:t>
            </a:r>
            <a:r>
              <a:rPr lang="ru-RU" dirty="0" err="1"/>
              <a:t>призначення</a:t>
            </a:r>
            <a:r>
              <a:rPr lang="ru-RU" dirty="0"/>
              <a:t>, </a:t>
            </a:r>
            <a:r>
              <a:rPr lang="ru-RU" dirty="0" err="1"/>
              <a:t>вимоги</a:t>
            </a:r>
            <a:r>
              <a:rPr lang="ru-RU" dirty="0"/>
              <a:t> до </a:t>
            </a:r>
            <a:r>
              <a:rPr lang="ru-RU" dirty="0" err="1"/>
              <a:t>території</a:t>
            </a:r>
            <a:r>
              <a:rPr lang="ru-RU" dirty="0"/>
              <a:t>, </a:t>
            </a:r>
            <a:r>
              <a:rPr lang="ru-RU" dirty="0" err="1"/>
              <a:t>об'єму</a:t>
            </a:r>
            <a:r>
              <a:rPr lang="ru-RU" dirty="0"/>
              <a:t> </a:t>
            </a:r>
            <a:r>
              <a:rPr lang="ru-RU" dirty="0" err="1"/>
              <a:t>послуг</a:t>
            </a:r>
            <a:r>
              <a:rPr lang="ru-RU" dirty="0"/>
              <a:t>, </a:t>
            </a:r>
            <a:r>
              <a:rPr lang="ru-RU" dirty="0" err="1"/>
              <a:t>доцільних</a:t>
            </a:r>
            <a:r>
              <a:rPr lang="ru-RU" dirty="0"/>
              <a:t> в </a:t>
            </a:r>
            <a:r>
              <a:rPr lang="ru-RU" dirty="0" err="1"/>
              <a:t>умовах</a:t>
            </a:r>
            <a:r>
              <a:rPr lang="ru-RU" dirty="0"/>
              <a:t> конкретного </a:t>
            </a:r>
            <a:r>
              <a:rPr lang="ru-RU" dirty="0" err="1"/>
              <a:t>готельного</a:t>
            </a:r>
            <a:r>
              <a:rPr lang="ru-RU" dirty="0"/>
              <a:t> комплексу. </a:t>
            </a:r>
            <a:r>
              <a:rPr lang="ru-RU" dirty="0" err="1"/>
              <a:t>Цей</a:t>
            </a:r>
            <a:r>
              <a:rPr lang="ru-RU" dirty="0"/>
              <a:t> фактор </a:t>
            </a:r>
            <a:r>
              <a:rPr lang="ru-RU" dirty="0" err="1"/>
              <a:t>визначається</a:t>
            </a:r>
            <a:r>
              <a:rPr lang="ru-RU" dirty="0"/>
              <a:t> сезоном, </a:t>
            </a:r>
            <a:r>
              <a:rPr lang="ru-RU" dirty="0" err="1"/>
              <a:t>тривалістю</a:t>
            </a:r>
            <a:r>
              <a:rPr lang="ru-RU" dirty="0"/>
              <a:t> </a:t>
            </a:r>
            <a:r>
              <a:rPr lang="ru-RU" dirty="0" err="1"/>
              <a:t>відвідування</a:t>
            </a:r>
            <a:r>
              <a:rPr lang="ru-RU" dirty="0"/>
              <a:t> </a:t>
            </a:r>
            <a:r>
              <a:rPr lang="ru-RU" dirty="0" err="1"/>
              <a:t>готелю</a:t>
            </a:r>
            <a:r>
              <a:rPr lang="ru-RU" dirty="0"/>
              <a:t> і </a:t>
            </a:r>
            <a:r>
              <a:rPr lang="ru-RU" dirty="0" err="1"/>
              <a:t>його</a:t>
            </a:r>
            <a:r>
              <a:rPr lang="ru-RU" dirty="0"/>
              <a:t> </a:t>
            </a:r>
            <a:r>
              <a:rPr lang="ru-RU" dirty="0" err="1"/>
              <a:t>місцеположенням</a:t>
            </a:r>
            <a:r>
              <a:rPr lang="ru-RU" dirty="0"/>
              <a:t>. </a:t>
            </a:r>
            <a:r>
              <a:rPr lang="ru-RU" dirty="0" err="1"/>
              <a:t>Загальною</a:t>
            </a:r>
            <a:r>
              <a:rPr lang="ru-RU" dirty="0"/>
              <a:t> </a:t>
            </a:r>
            <a:r>
              <a:rPr lang="ru-RU" dirty="0" err="1"/>
              <a:t>обов'язковою</a:t>
            </a:r>
            <a:r>
              <a:rPr lang="ru-RU" dirty="0"/>
              <a:t> </a:t>
            </a:r>
            <a:r>
              <a:rPr lang="ru-RU" dirty="0" err="1"/>
              <a:t>вимогою</a:t>
            </a:r>
            <a:r>
              <a:rPr lang="ru-RU" dirty="0"/>
              <a:t> є </a:t>
            </a:r>
            <a:r>
              <a:rPr lang="ru-RU" dirty="0" err="1"/>
              <a:t>наявність</a:t>
            </a:r>
            <a:r>
              <a:rPr lang="ru-RU" dirty="0"/>
              <a:t> умов для </a:t>
            </a:r>
            <a:r>
              <a:rPr lang="ru-RU" dirty="0" err="1"/>
              <a:t>розміщення</a:t>
            </a:r>
            <a:r>
              <a:rPr lang="ru-RU" dirty="0"/>
              <a:t>, </a:t>
            </a:r>
            <a:r>
              <a:rPr lang="ru-RU" dirty="0" err="1"/>
              <a:t>харчування</a:t>
            </a:r>
            <a:r>
              <a:rPr lang="ru-RU" dirty="0"/>
              <a:t>, </a:t>
            </a:r>
            <a:r>
              <a:rPr lang="ru-RU" dirty="0" err="1"/>
              <a:t>необхідного</a:t>
            </a:r>
            <a:r>
              <a:rPr lang="ru-RU" dirty="0"/>
              <a:t> </a:t>
            </a:r>
            <a:r>
              <a:rPr lang="ru-RU" dirty="0" err="1"/>
              <a:t>мінімуму</a:t>
            </a:r>
            <a:r>
              <a:rPr lang="ru-RU" dirty="0"/>
              <a:t> </a:t>
            </a:r>
            <a:r>
              <a:rPr lang="ru-RU" dirty="0" err="1"/>
              <a:t>побутового</a:t>
            </a:r>
            <a:r>
              <a:rPr lang="ru-RU" dirty="0"/>
              <a:t> </a:t>
            </a:r>
            <a:r>
              <a:rPr lang="ru-RU" dirty="0" err="1"/>
              <a:t>обслуговування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8639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126</TotalTime>
  <Words>5361</Words>
  <Application>Microsoft Office PowerPoint</Application>
  <PresentationFormat>Экран (4:3)</PresentationFormat>
  <Paragraphs>116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2" baseType="lpstr">
      <vt:lpstr>Arial</vt:lpstr>
      <vt:lpstr>Century Gothic</vt:lpstr>
      <vt:lpstr>Courier New</vt:lpstr>
      <vt:lpstr>Palatino Linotype</vt:lpstr>
      <vt:lpstr>Исполнительная</vt:lpstr>
      <vt:lpstr>Основи формування підприємств готельно-ресторанного бізнесу у розвинених країнах світу</vt:lpstr>
      <vt:lpstr>Підходи до класифікації та типізація підприємств готельно-ресторанного господарства в країнах світу.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Особливості функціонування та розвиток міжнародних готельних мереж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Основи формування підприємств готельно-ресторанного бізнесу у розвинених країнах світу</dc:title>
  <dc:creator>Александр</dc:creator>
  <cp:lastModifiedBy>Inna</cp:lastModifiedBy>
  <cp:revision>8</cp:revision>
  <dcterms:created xsi:type="dcterms:W3CDTF">2021-10-24T18:21:29Z</dcterms:created>
  <dcterms:modified xsi:type="dcterms:W3CDTF">2021-11-04T12:13:48Z</dcterms:modified>
</cp:coreProperties>
</file>