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9" r:id="rId3"/>
    <p:sldId id="288" r:id="rId4"/>
    <p:sldId id="292" r:id="rId5"/>
    <p:sldId id="258" r:id="rId6"/>
    <p:sldId id="291" r:id="rId7"/>
    <p:sldId id="294" r:id="rId8"/>
    <p:sldId id="296" r:id="rId9"/>
    <p:sldId id="295" r:id="rId10"/>
    <p:sldId id="297" r:id="rId11"/>
    <p:sldId id="298" r:id="rId12"/>
    <p:sldId id="300" r:id="rId13"/>
    <p:sldId id="302" r:id="rId14"/>
    <p:sldId id="304" r:id="rId15"/>
    <p:sldId id="311" r:id="rId16"/>
    <p:sldId id="312" r:id="rId17"/>
    <p:sldId id="305" r:id="rId18"/>
    <p:sldId id="310" r:id="rId19"/>
    <p:sldId id="317" r:id="rId20"/>
    <p:sldId id="318" r:id="rId21"/>
    <p:sldId id="319" r:id="rId22"/>
    <p:sldId id="333" r:id="rId23"/>
    <p:sldId id="323" r:id="rId24"/>
    <p:sldId id="337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5F5F5F"/>
    <a:srgbClr val="5F4637"/>
    <a:srgbClr val="963D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65136C-67DA-4B4D-ADFC-2B7C9886B115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19DCF1-AC34-457E-93E3-0BCBFB24226B}">
      <dgm:prSet phldrT="[Text]"/>
      <dgm:spPr/>
      <dgm:t>
        <a:bodyPr/>
        <a:lstStyle/>
        <a:p>
          <a:r>
            <a:rPr lang="uk-UA" dirty="0" smtClean="0">
              <a:solidFill>
                <a:srgbClr val="000000"/>
              </a:solidFill>
              <a:latin typeface="Georgia" pitchFamily="18" charset="0"/>
            </a:rPr>
            <a:t>Недоліки</a:t>
          </a:r>
          <a:endParaRPr lang="ru-RU" dirty="0">
            <a:solidFill>
              <a:srgbClr val="000000"/>
            </a:solidFill>
            <a:latin typeface="Georgia" pitchFamily="18" charset="0"/>
          </a:endParaRPr>
        </a:p>
      </dgm:t>
    </dgm:pt>
    <dgm:pt modelId="{A0C25C3A-AF0B-41D6-95C5-5E8723F920F6}" type="parTrans" cxnId="{04552E0F-FDD4-4B4D-9583-FB599727B3EB}">
      <dgm:prSet/>
      <dgm:spPr/>
      <dgm:t>
        <a:bodyPr/>
        <a:lstStyle/>
        <a:p>
          <a:endParaRPr lang="ru-RU"/>
        </a:p>
      </dgm:t>
    </dgm:pt>
    <dgm:pt modelId="{34FA0027-8C86-41AC-A185-0CBA1CB84750}" type="sibTrans" cxnId="{04552E0F-FDD4-4B4D-9583-FB599727B3EB}">
      <dgm:prSet/>
      <dgm:spPr/>
      <dgm:t>
        <a:bodyPr/>
        <a:lstStyle/>
        <a:p>
          <a:endParaRPr lang="ru-RU"/>
        </a:p>
      </dgm:t>
    </dgm:pt>
    <dgm:pt modelId="{8C19C226-4540-4737-AF2D-D73BE4632E70}">
      <dgm:prSet phldrT="[Text]"/>
      <dgm:spPr/>
      <dgm:t>
        <a:bodyPr/>
        <a:lstStyle/>
        <a:p>
          <a:r>
            <a:rPr lang="uk-UA" dirty="0" smtClean="0">
              <a:solidFill>
                <a:srgbClr val="000000"/>
              </a:solidFill>
            </a:rPr>
            <a:t>Перенасичення інформацією</a:t>
          </a:r>
          <a:endParaRPr lang="ru-RU" dirty="0">
            <a:solidFill>
              <a:srgbClr val="000000"/>
            </a:solidFill>
          </a:endParaRPr>
        </a:p>
      </dgm:t>
    </dgm:pt>
    <dgm:pt modelId="{01D645EE-1541-4C16-914D-C7EBB2803AE2}" type="parTrans" cxnId="{699A7A10-1FD6-4025-99DF-78F5929193DA}">
      <dgm:prSet/>
      <dgm:spPr/>
      <dgm:t>
        <a:bodyPr/>
        <a:lstStyle/>
        <a:p>
          <a:endParaRPr lang="ru-RU"/>
        </a:p>
      </dgm:t>
    </dgm:pt>
    <dgm:pt modelId="{CF9CCA08-B0BA-4381-B400-1CEE90453F67}" type="sibTrans" cxnId="{699A7A10-1FD6-4025-99DF-78F5929193DA}">
      <dgm:prSet/>
      <dgm:spPr/>
      <dgm:t>
        <a:bodyPr/>
        <a:lstStyle/>
        <a:p>
          <a:endParaRPr lang="ru-RU"/>
        </a:p>
      </dgm:t>
    </dgm:pt>
    <dgm:pt modelId="{70D234BE-A83F-4F07-8346-4AAC8C541985}">
      <dgm:prSet phldrT="[Text]"/>
      <dgm:spPr/>
      <dgm:t>
        <a:bodyPr/>
        <a:lstStyle/>
        <a:p>
          <a:r>
            <a:rPr lang="uk-UA" dirty="0" smtClean="0">
              <a:solidFill>
                <a:srgbClr val="000000"/>
              </a:solidFill>
            </a:rPr>
            <a:t>Ризики роботи в Інтернеті (розглянуті раніше)</a:t>
          </a:r>
          <a:endParaRPr lang="ru-RU" dirty="0">
            <a:solidFill>
              <a:srgbClr val="000000"/>
            </a:solidFill>
          </a:endParaRPr>
        </a:p>
      </dgm:t>
    </dgm:pt>
    <dgm:pt modelId="{537148A4-299B-40B9-9DAE-7CE72C444E4C}" type="parTrans" cxnId="{E499AD05-8252-4466-9EF3-D77FE73C49BD}">
      <dgm:prSet/>
      <dgm:spPr/>
      <dgm:t>
        <a:bodyPr/>
        <a:lstStyle/>
        <a:p>
          <a:endParaRPr lang="ru-RU"/>
        </a:p>
      </dgm:t>
    </dgm:pt>
    <dgm:pt modelId="{BA322E7C-2A32-4D94-9DD8-6D2E4CD30709}" type="sibTrans" cxnId="{E499AD05-8252-4466-9EF3-D77FE73C49BD}">
      <dgm:prSet/>
      <dgm:spPr/>
      <dgm:t>
        <a:bodyPr/>
        <a:lstStyle/>
        <a:p>
          <a:endParaRPr lang="ru-RU"/>
        </a:p>
      </dgm:t>
    </dgm:pt>
    <dgm:pt modelId="{1C89DF5A-E3F0-425B-8DBD-4DE11A53FFB9}">
      <dgm:prSet phldrT="[Text]"/>
      <dgm:spPr/>
      <dgm:t>
        <a:bodyPr/>
        <a:lstStyle/>
        <a:p>
          <a:r>
            <a:rPr lang="uk-UA" dirty="0" smtClean="0">
              <a:solidFill>
                <a:srgbClr val="000000"/>
              </a:solidFill>
              <a:latin typeface="Georgia" pitchFamily="18" charset="0"/>
            </a:rPr>
            <a:t>Переваги</a:t>
          </a:r>
          <a:endParaRPr lang="ru-RU" dirty="0">
            <a:solidFill>
              <a:srgbClr val="000000"/>
            </a:solidFill>
            <a:latin typeface="Georgia" pitchFamily="18" charset="0"/>
          </a:endParaRPr>
        </a:p>
      </dgm:t>
    </dgm:pt>
    <dgm:pt modelId="{A318D72E-EB9F-41F2-BB38-ADE76487CC47}" type="parTrans" cxnId="{2A6AB4CF-F1DB-43EF-ADB5-3D1400BE0EE6}">
      <dgm:prSet/>
      <dgm:spPr/>
      <dgm:t>
        <a:bodyPr/>
        <a:lstStyle/>
        <a:p>
          <a:endParaRPr lang="ru-RU"/>
        </a:p>
      </dgm:t>
    </dgm:pt>
    <dgm:pt modelId="{66C3F151-28DF-45FD-B8E4-67B8F31D709F}" type="sibTrans" cxnId="{2A6AB4CF-F1DB-43EF-ADB5-3D1400BE0EE6}">
      <dgm:prSet/>
      <dgm:spPr/>
      <dgm:t>
        <a:bodyPr/>
        <a:lstStyle/>
        <a:p>
          <a:endParaRPr lang="ru-RU"/>
        </a:p>
      </dgm:t>
    </dgm:pt>
    <dgm:pt modelId="{01EBC19A-D689-443D-885A-3B5CEEC94EEB}">
      <dgm:prSet phldrT="[Text]"/>
      <dgm:spPr/>
      <dgm:t>
        <a:bodyPr/>
        <a:lstStyle/>
        <a:p>
          <a:r>
            <a:rPr lang="uk-UA" dirty="0" smtClean="0">
              <a:solidFill>
                <a:srgbClr val="000000"/>
              </a:solidFill>
            </a:rPr>
            <a:t>Вища доступність</a:t>
          </a:r>
          <a:endParaRPr lang="ru-RU" dirty="0">
            <a:solidFill>
              <a:srgbClr val="000000"/>
            </a:solidFill>
          </a:endParaRPr>
        </a:p>
      </dgm:t>
    </dgm:pt>
    <dgm:pt modelId="{BD448948-8823-47FB-99AA-4373320BF8DD}" type="parTrans" cxnId="{3A9A95FE-E29E-49E6-86A9-EE6F01709174}">
      <dgm:prSet/>
      <dgm:spPr/>
      <dgm:t>
        <a:bodyPr/>
        <a:lstStyle/>
        <a:p>
          <a:endParaRPr lang="ru-RU"/>
        </a:p>
      </dgm:t>
    </dgm:pt>
    <dgm:pt modelId="{EAD51778-16A3-427E-895D-6945C7AB4A40}" type="sibTrans" cxnId="{3A9A95FE-E29E-49E6-86A9-EE6F01709174}">
      <dgm:prSet/>
      <dgm:spPr/>
      <dgm:t>
        <a:bodyPr/>
        <a:lstStyle/>
        <a:p>
          <a:endParaRPr lang="ru-RU"/>
        </a:p>
      </dgm:t>
    </dgm:pt>
    <dgm:pt modelId="{A71B72B4-DB3C-4A6F-B80F-E5C97447A7F7}">
      <dgm:prSet phldrT="[Text]"/>
      <dgm:spPr/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Широкі можливості підтримки в актуальному стані</a:t>
          </a:r>
        </a:p>
        <a:p>
          <a:endParaRPr lang="ru-RU" dirty="0">
            <a:solidFill>
              <a:srgbClr val="000000"/>
            </a:solidFill>
          </a:endParaRPr>
        </a:p>
      </dgm:t>
    </dgm:pt>
    <dgm:pt modelId="{A399137C-46E5-4202-827B-6C1FF5E6CA68}" type="parTrans" cxnId="{3595679F-9593-4169-B6C5-9740E81603AB}">
      <dgm:prSet/>
      <dgm:spPr/>
      <dgm:t>
        <a:bodyPr/>
        <a:lstStyle/>
        <a:p>
          <a:endParaRPr lang="ru-RU"/>
        </a:p>
      </dgm:t>
    </dgm:pt>
    <dgm:pt modelId="{81571F90-B7CE-493E-9230-EB4EF89ECA92}" type="sibTrans" cxnId="{3595679F-9593-4169-B6C5-9740E81603AB}">
      <dgm:prSet/>
      <dgm:spPr/>
      <dgm:t>
        <a:bodyPr/>
        <a:lstStyle/>
        <a:p>
          <a:endParaRPr lang="ru-RU"/>
        </a:p>
      </dgm:t>
    </dgm:pt>
    <dgm:pt modelId="{6F8E85B0-852B-4B13-B9C6-C0B9CFA6C4D3}">
      <dgm:prSet phldrT="[Text]"/>
      <dgm:spPr/>
      <dgm:t>
        <a:bodyPr/>
        <a:lstStyle/>
        <a:p>
          <a:r>
            <a:rPr lang="uk-UA" dirty="0" smtClean="0">
              <a:solidFill>
                <a:srgbClr val="000000"/>
              </a:solidFill>
            </a:rPr>
            <a:t>Простота доступу до багатьох джерел інформації</a:t>
          </a:r>
          <a:endParaRPr lang="ru-RU" dirty="0">
            <a:solidFill>
              <a:srgbClr val="000000"/>
            </a:solidFill>
          </a:endParaRPr>
        </a:p>
      </dgm:t>
    </dgm:pt>
    <dgm:pt modelId="{716C6C6A-FFDC-4B19-BD50-D5864A851F1A}" type="parTrans" cxnId="{86B20281-73EE-42E6-9198-4179C2900D58}">
      <dgm:prSet/>
      <dgm:spPr/>
      <dgm:t>
        <a:bodyPr/>
        <a:lstStyle/>
        <a:p>
          <a:endParaRPr lang="ru-RU"/>
        </a:p>
      </dgm:t>
    </dgm:pt>
    <dgm:pt modelId="{56408518-273B-434F-956F-F1E020EE7EF2}" type="sibTrans" cxnId="{86B20281-73EE-42E6-9198-4179C2900D58}">
      <dgm:prSet/>
      <dgm:spPr/>
      <dgm:t>
        <a:bodyPr/>
        <a:lstStyle/>
        <a:p>
          <a:endParaRPr lang="ru-RU"/>
        </a:p>
      </dgm:t>
    </dgm:pt>
    <dgm:pt modelId="{8B2C98AA-79AB-483B-9BC9-6655E3CACF85}" type="pres">
      <dgm:prSet presAssocID="{9665136C-67DA-4B4D-ADFC-2B7C9886B115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EB3919-070B-4492-98B6-30C50EC71C39}" type="pres">
      <dgm:prSet presAssocID="{9665136C-67DA-4B4D-ADFC-2B7C9886B115}" presName="dummyMaxCanvas" presStyleCnt="0"/>
      <dgm:spPr/>
    </dgm:pt>
    <dgm:pt modelId="{A7378AA5-8547-44B4-9A5B-39F2F521F741}" type="pres">
      <dgm:prSet presAssocID="{9665136C-67DA-4B4D-ADFC-2B7C9886B115}" presName="parentComposite" presStyleCnt="0"/>
      <dgm:spPr/>
    </dgm:pt>
    <dgm:pt modelId="{64EEF8D0-3358-455C-B036-353348C54ADB}" type="pres">
      <dgm:prSet presAssocID="{9665136C-67DA-4B4D-ADFC-2B7C9886B115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0BA341BF-72DE-464B-90FC-445D0E7381C2}" type="pres">
      <dgm:prSet presAssocID="{9665136C-67DA-4B4D-ADFC-2B7C9886B115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ED01C191-3C31-45D8-BD63-FEE4F783601B}" type="pres">
      <dgm:prSet presAssocID="{9665136C-67DA-4B4D-ADFC-2B7C9886B115}" presName="childrenComposite" presStyleCnt="0"/>
      <dgm:spPr/>
    </dgm:pt>
    <dgm:pt modelId="{93214E6F-CA71-4A79-8988-8D79649DBADD}" type="pres">
      <dgm:prSet presAssocID="{9665136C-67DA-4B4D-ADFC-2B7C9886B115}" presName="dummyMaxCanvas_ChildArea" presStyleCnt="0"/>
      <dgm:spPr/>
    </dgm:pt>
    <dgm:pt modelId="{3C5A91F4-C82D-42D7-8EC2-09F715038097}" type="pres">
      <dgm:prSet presAssocID="{9665136C-67DA-4B4D-ADFC-2B7C9886B115}" presName="fulcrum" presStyleLbl="alignAccFollowNode1" presStyleIdx="2" presStyleCnt="4"/>
      <dgm:spPr/>
    </dgm:pt>
    <dgm:pt modelId="{CAEE589A-3CC1-4ECF-B205-A5A970F83F7C}" type="pres">
      <dgm:prSet presAssocID="{9665136C-67DA-4B4D-ADFC-2B7C9886B115}" presName="balance_23" presStyleLbl="alignAccFollowNode1" presStyleIdx="3" presStyleCnt="4">
        <dgm:presLayoutVars>
          <dgm:bulletEnabled val="1"/>
        </dgm:presLayoutVars>
      </dgm:prSet>
      <dgm:spPr/>
    </dgm:pt>
    <dgm:pt modelId="{4F14CCBE-43CB-469A-ADCE-6F1EA81E54EC}" type="pres">
      <dgm:prSet presAssocID="{9665136C-67DA-4B4D-ADFC-2B7C9886B115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F95AD-EAFD-42F2-B7F0-E51F461CF811}" type="pres">
      <dgm:prSet presAssocID="{9665136C-67DA-4B4D-ADFC-2B7C9886B115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57DAE-4476-4D34-A3A6-E6B97188AB11}" type="pres">
      <dgm:prSet presAssocID="{9665136C-67DA-4B4D-ADFC-2B7C9886B115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BF4BA1-E655-4EA2-A2E8-367126D4CBC0}" type="pres">
      <dgm:prSet presAssocID="{9665136C-67DA-4B4D-ADFC-2B7C9886B115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B51A7-4240-4C30-8692-EAB8BBE4AE8F}" type="pres">
      <dgm:prSet presAssocID="{9665136C-67DA-4B4D-ADFC-2B7C9886B115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676369-4CC6-4F78-B93A-74E4A206593F}" type="presOf" srcId="{01EBC19A-D689-443D-885A-3B5CEEC94EEB}" destId="{4F14CCBE-43CB-469A-ADCE-6F1EA81E54EC}" srcOrd="0" destOrd="0" presId="urn:microsoft.com/office/officeart/2005/8/layout/balance1"/>
    <dgm:cxn modelId="{86B20281-73EE-42E6-9198-4179C2900D58}" srcId="{1C89DF5A-E3F0-425B-8DBD-4DE11A53FFB9}" destId="{6F8E85B0-852B-4B13-B9C6-C0B9CFA6C4D3}" srcOrd="2" destOrd="0" parTransId="{716C6C6A-FFDC-4B19-BD50-D5864A851F1A}" sibTransId="{56408518-273B-434F-956F-F1E020EE7EF2}"/>
    <dgm:cxn modelId="{3595679F-9593-4169-B6C5-9740E81603AB}" srcId="{1C89DF5A-E3F0-425B-8DBD-4DE11A53FFB9}" destId="{A71B72B4-DB3C-4A6F-B80F-E5C97447A7F7}" srcOrd="1" destOrd="0" parTransId="{A399137C-46E5-4202-827B-6C1FF5E6CA68}" sibTransId="{81571F90-B7CE-493E-9230-EB4EF89ECA92}"/>
    <dgm:cxn modelId="{660E00FF-3FAC-48F2-9F12-8BEFFD9DEC4A}" type="presOf" srcId="{8C19C226-4540-4737-AF2D-D73BE4632E70}" destId="{8ABF4BA1-E655-4EA2-A2E8-367126D4CBC0}" srcOrd="0" destOrd="0" presId="urn:microsoft.com/office/officeart/2005/8/layout/balance1"/>
    <dgm:cxn modelId="{B87E9FDC-E362-4629-87DE-8E3D0961771B}" type="presOf" srcId="{1C89DF5A-E3F0-425B-8DBD-4DE11A53FFB9}" destId="{0BA341BF-72DE-464B-90FC-445D0E7381C2}" srcOrd="0" destOrd="0" presId="urn:microsoft.com/office/officeart/2005/8/layout/balance1"/>
    <dgm:cxn modelId="{82CD10C3-4012-43BD-9B20-B9329C7EC6A4}" type="presOf" srcId="{F119DCF1-AC34-457E-93E3-0BCBFB24226B}" destId="{64EEF8D0-3358-455C-B036-353348C54ADB}" srcOrd="0" destOrd="0" presId="urn:microsoft.com/office/officeart/2005/8/layout/balance1"/>
    <dgm:cxn modelId="{E499AD05-8252-4466-9EF3-D77FE73C49BD}" srcId="{F119DCF1-AC34-457E-93E3-0BCBFB24226B}" destId="{70D234BE-A83F-4F07-8346-4AAC8C541985}" srcOrd="1" destOrd="0" parTransId="{537148A4-299B-40B9-9DAE-7CE72C444E4C}" sibTransId="{BA322E7C-2A32-4D94-9DD8-6D2E4CD30709}"/>
    <dgm:cxn modelId="{04552E0F-FDD4-4B4D-9583-FB599727B3EB}" srcId="{9665136C-67DA-4B4D-ADFC-2B7C9886B115}" destId="{F119DCF1-AC34-457E-93E3-0BCBFB24226B}" srcOrd="0" destOrd="0" parTransId="{A0C25C3A-AF0B-41D6-95C5-5E8723F920F6}" sibTransId="{34FA0027-8C86-41AC-A185-0CBA1CB84750}"/>
    <dgm:cxn modelId="{887DDC4C-E593-4BB9-B332-853D8914722F}" type="presOf" srcId="{A71B72B4-DB3C-4A6F-B80F-E5C97447A7F7}" destId="{794F95AD-EAFD-42F2-B7F0-E51F461CF811}" srcOrd="0" destOrd="0" presId="urn:microsoft.com/office/officeart/2005/8/layout/balance1"/>
    <dgm:cxn modelId="{25145CA3-6AAC-4247-82F6-2BB93F3ACAFD}" type="presOf" srcId="{9665136C-67DA-4B4D-ADFC-2B7C9886B115}" destId="{8B2C98AA-79AB-483B-9BC9-6655E3CACF85}" srcOrd="0" destOrd="0" presId="urn:microsoft.com/office/officeart/2005/8/layout/balance1"/>
    <dgm:cxn modelId="{ABC0D3D6-8587-4DD5-AD70-73301ECC2E77}" type="presOf" srcId="{6F8E85B0-852B-4B13-B9C6-C0B9CFA6C4D3}" destId="{E5357DAE-4476-4D34-A3A6-E6B97188AB11}" srcOrd="0" destOrd="0" presId="urn:microsoft.com/office/officeart/2005/8/layout/balance1"/>
    <dgm:cxn modelId="{699A7A10-1FD6-4025-99DF-78F5929193DA}" srcId="{F119DCF1-AC34-457E-93E3-0BCBFB24226B}" destId="{8C19C226-4540-4737-AF2D-D73BE4632E70}" srcOrd="0" destOrd="0" parTransId="{01D645EE-1541-4C16-914D-C7EBB2803AE2}" sibTransId="{CF9CCA08-B0BA-4381-B400-1CEE90453F67}"/>
    <dgm:cxn modelId="{3A9A95FE-E29E-49E6-86A9-EE6F01709174}" srcId="{1C89DF5A-E3F0-425B-8DBD-4DE11A53FFB9}" destId="{01EBC19A-D689-443D-885A-3B5CEEC94EEB}" srcOrd="0" destOrd="0" parTransId="{BD448948-8823-47FB-99AA-4373320BF8DD}" sibTransId="{EAD51778-16A3-427E-895D-6945C7AB4A40}"/>
    <dgm:cxn modelId="{3D4E43B6-1B98-4F49-8E6C-C039FCBA3A07}" type="presOf" srcId="{70D234BE-A83F-4F07-8346-4AAC8C541985}" destId="{4F7B51A7-4240-4C30-8692-EAB8BBE4AE8F}" srcOrd="0" destOrd="0" presId="urn:microsoft.com/office/officeart/2005/8/layout/balance1"/>
    <dgm:cxn modelId="{2A6AB4CF-F1DB-43EF-ADB5-3D1400BE0EE6}" srcId="{9665136C-67DA-4B4D-ADFC-2B7C9886B115}" destId="{1C89DF5A-E3F0-425B-8DBD-4DE11A53FFB9}" srcOrd="1" destOrd="0" parTransId="{A318D72E-EB9F-41F2-BB38-ADE76487CC47}" sibTransId="{66C3F151-28DF-45FD-B8E4-67B8F31D709F}"/>
    <dgm:cxn modelId="{44311EB2-13A1-4A50-8DFF-FF94C95085AF}" type="presParOf" srcId="{8B2C98AA-79AB-483B-9BC9-6655E3CACF85}" destId="{90EB3919-070B-4492-98B6-30C50EC71C39}" srcOrd="0" destOrd="0" presId="urn:microsoft.com/office/officeart/2005/8/layout/balance1"/>
    <dgm:cxn modelId="{EA1299FA-D6B4-4CBC-B973-051C532A2F85}" type="presParOf" srcId="{8B2C98AA-79AB-483B-9BC9-6655E3CACF85}" destId="{A7378AA5-8547-44B4-9A5B-39F2F521F741}" srcOrd="1" destOrd="0" presId="urn:microsoft.com/office/officeart/2005/8/layout/balance1"/>
    <dgm:cxn modelId="{D6924701-96D1-4F16-BD22-FFB21B5BABE7}" type="presParOf" srcId="{A7378AA5-8547-44B4-9A5B-39F2F521F741}" destId="{64EEF8D0-3358-455C-B036-353348C54ADB}" srcOrd="0" destOrd="0" presId="urn:microsoft.com/office/officeart/2005/8/layout/balance1"/>
    <dgm:cxn modelId="{DB3A8394-9463-4EF1-A7DC-8D670841A762}" type="presParOf" srcId="{A7378AA5-8547-44B4-9A5B-39F2F521F741}" destId="{0BA341BF-72DE-464B-90FC-445D0E7381C2}" srcOrd="1" destOrd="0" presId="urn:microsoft.com/office/officeart/2005/8/layout/balance1"/>
    <dgm:cxn modelId="{05A41F50-5E7F-4EE6-A7E8-33239F5CCFD1}" type="presParOf" srcId="{8B2C98AA-79AB-483B-9BC9-6655E3CACF85}" destId="{ED01C191-3C31-45D8-BD63-FEE4F783601B}" srcOrd="2" destOrd="0" presId="urn:microsoft.com/office/officeart/2005/8/layout/balance1"/>
    <dgm:cxn modelId="{913B3907-CDAC-4FBB-B6A6-E25DBB020625}" type="presParOf" srcId="{ED01C191-3C31-45D8-BD63-FEE4F783601B}" destId="{93214E6F-CA71-4A79-8988-8D79649DBADD}" srcOrd="0" destOrd="0" presId="urn:microsoft.com/office/officeart/2005/8/layout/balance1"/>
    <dgm:cxn modelId="{A6951095-64B8-402B-BB64-68AD71F588C4}" type="presParOf" srcId="{ED01C191-3C31-45D8-BD63-FEE4F783601B}" destId="{3C5A91F4-C82D-42D7-8EC2-09F715038097}" srcOrd="1" destOrd="0" presId="urn:microsoft.com/office/officeart/2005/8/layout/balance1"/>
    <dgm:cxn modelId="{7A6A4725-783B-4803-A134-490A85E1F523}" type="presParOf" srcId="{ED01C191-3C31-45D8-BD63-FEE4F783601B}" destId="{CAEE589A-3CC1-4ECF-B205-A5A970F83F7C}" srcOrd="2" destOrd="0" presId="urn:microsoft.com/office/officeart/2005/8/layout/balance1"/>
    <dgm:cxn modelId="{8054B04A-7D63-48BF-BF4F-C33D63461C82}" type="presParOf" srcId="{ED01C191-3C31-45D8-BD63-FEE4F783601B}" destId="{4F14CCBE-43CB-469A-ADCE-6F1EA81E54EC}" srcOrd="3" destOrd="0" presId="urn:microsoft.com/office/officeart/2005/8/layout/balance1"/>
    <dgm:cxn modelId="{DF20F8E7-1CBF-43CF-8DCA-C3A4D4286B62}" type="presParOf" srcId="{ED01C191-3C31-45D8-BD63-FEE4F783601B}" destId="{794F95AD-EAFD-42F2-B7F0-E51F461CF811}" srcOrd="4" destOrd="0" presId="urn:microsoft.com/office/officeart/2005/8/layout/balance1"/>
    <dgm:cxn modelId="{BCCA3D31-0970-46C2-96C1-D2257CDDB98E}" type="presParOf" srcId="{ED01C191-3C31-45D8-BD63-FEE4F783601B}" destId="{E5357DAE-4476-4D34-A3A6-E6B97188AB11}" srcOrd="5" destOrd="0" presId="urn:microsoft.com/office/officeart/2005/8/layout/balance1"/>
    <dgm:cxn modelId="{68F93E4B-4A75-4E6F-B288-AA019EEF9A05}" type="presParOf" srcId="{ED01C191-3C31-45D8-BD63-FEE4F783601B}" destId="{8ABF4BA1-E655-4EA2-A2E8-367126D4CBC0}" srcOrd="6" destOrd="0" presId="urn:microsoft.com/office/officeart/2005/8/layout/balance1"/>
    <dgm:cxn modelId="{FA693E74-6EF6-425B-A720-7F744B1721EF}" type="presParOf" srcId="{ED01C191-3C31-45D8-BD63-FEE4F783601B}" destId="{4F7B51A7-4240-4C30-8692-EAB8BBE4AE8F}" srcOrd="7" destOrd="0" presId="urn:microsoft.com/office/officeart/2005/8/layout/balance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4241800"/>
            <a:ext cx="9144000" cy="2616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0" y="0"/>
            <a:ext cx="9144000" cy="45085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gray">
          <a:xfrm>
            <a:off x="7439025" y="4508500"/>
            <a:ext cx="1704975" cy="93663"/>
          </a:xfrm>
          <a:prstGeom prst="rect">
            <a:avLst/>
          </a:prstGeom>
          <a:solidFill>
            <a:schemeClr val="accent1">
              <a:alpha val="85001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gray">
          <a:xfrm>
            <a:off x="1619250" y="404813"/>
            <a:ext cx="7524750" cy="1655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gray">
          <a:xfrm>
            <a:off x="0" y="2781300"/>
            <a:ext cx="7451725" cy="2303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084" name="Picture 12" descr="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513"/>
          <a:stretch>
            <a:fillRect/>
          </a:stretch>
        </p:blipFill>
        <p:spPr bwMode="gray">
          <a:xfrm>
            <a:off x="533400" y="5567363"/>
            <a:ext cx="1435100" cy="1155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0" y="2781300"/>
            <a:ext cx="4235450" cy="2295525"/>
            <a:chOff x="0" y="1752"/>
            <a:chExt cx="2668" cy="1446"/>
          </a:xfrm>
        </p:grpSpPr>
        <p:pic>
          <p:nvPicPr>
            <p:cNvPr id="3087" name="Picture 15" descr="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1752"/>
              <a:ext cx="2668" cy="14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0" name="Picture 18" descr="5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1752"/>
              <a:ext cx="2562" cy="1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96" name="Group 24"/>
          <p:cNvGrpSpPr>
            <a:grpSpLocks/>
          </p:cNvGrpSpPr>
          <p:nvPr/>
        </p:nvGrpSpPr>
        <p:grpSpPr bwMode="auto">
          <a:xfrm>
            <a:off x="2843213" y="404813"/>
            <a:ext cx="6300787" cy="1660525"/>
            <a:chOff x="1791" y="255"/>
            <a:chExt cx="3969" cy="1046"/>
          </a:xfrm>
        </p:grpSpPr>
        <p:pic>
          <p:nvPicPr>
            <p:cNvPr id="3086" name="Picture 14" descr="3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91" y="255"/>
              <a:ext cx="3969" cy="10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1" name="Picture 19" descr="6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00" y="255"/>
              <a:ext cx="3560" cy="1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92" name="Picture 20" descr="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2990850" cy="2428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5257800"/>
            <a:ext cx="7772400" cy="990600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33900" y="6096000"/>
            <a:ext cx="4419600" cy="533400"/>
          </a:xfrm>
        </p:spPr>
        <p:txBody>
          <a:bodyPr/>
          <a:lstStyle>
            <a:lvl1pPr marL="0" indent="0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200" y="6505575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371600" y="6505575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667000" y="6505575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fld id="{CBC12334-3C7E-4E07-91E6-FFA3278FA35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gray">
          <a:xfrm>
            <a:off x="63500" y="293688"/>
            <a:ext cx="13033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pic>
        <p:nvPicPr>
          <p:cNvPr id="3088" name="Picture 16" descr="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324177" flipH="1">
            <a:off x="1733550" y="3008313"/>
            <a:ext cx="822325" cy="3721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305" b="32939"/>
          <a:stretch>
            <a:fillRect/>
          </a:stretch>
        </p:blipFill>
        <p:spPr bwMode="gray">
          <a:xfrm>
            <a:off x="2268538" y="0"/>
            <a:ext cx="6875462" cy="4508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9C6F-E249-452D-B3B6-539C567E57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506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239713"/>
            <a:ext cx="2066925" cy="5886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9713"/>
            <a:ext cx="6051550" cy="5886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7D644-B698-4913-A95E-DA547BEA5C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1029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088" y="239713"/>
            <a:ext cx="7773987" cy="688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D3BFD3-AA0F-4FA4-BF5B-77C10DBE59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5197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088" y="239713"/>
            <a:ext cx="7773987" cy="688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458F205-016A-4A4C-899D-67EC43EEDC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740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EFD72-1502-4A03-A18A-FA391AB0C7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818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5170C-1785-41A5-9765-EB967E76B3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26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3860A-53B2-40A7-B479-AC6EFB2235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895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65DD5-B020-431E-B85F-74ED5A12FA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886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A7B19-A11B-43DD-9950-312978C8BB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295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066B0-2D45-4562-BCEE-FB736EB356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578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A7989-E2D5-4AB1-A0FB-404F5F405A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931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6792D-9CBD-470A-9B41-DD7F38E254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315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828675"/>
            <a:ext cx="9144000" cy="6029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0" y="685800"/>
            <a:ext cx="9144000" cy="381000"/>
          </a:xfrm>
          <a:prstGeom prst="rect">
            <a:avLst/>
          </a:prstGeom>
          <a:solidFill>
            <a:schemeClr val="accent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gray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gray">
          <a:xfrm>
            <a:off x="838200" y="146050"/>
            <a:ext cx="8305800" cy="815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36" name="Picture 12" descr="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8404" b="35051"/>
          <a:stretch>
            <a:fillRect/>
          </a:stretch>
        </p:blipFill>
        <p:spPr bwMode="gray">
          <a:xfrm>
            <a:off x="7046913" y="127000"/>
            <a:ext cx="2097087" cy="84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2E0F4D81-5928-420B-AE94-B55717C6715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8" name="Picture 14" descr="1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513"/>
          <a:stretch>
            <a:fillRect/>
          </a:stretch>
        </p:blipFill>
        <p:spPr bwMode="gray">
          <a:xfrm rot="10395266">
            <a:off x="228600" y="1306513"/>
            <a:ext cx="860425" cy="4048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-936155">
            <a:off x="304800" y="-76200"/>
            <a:ext cx="442913" cy="167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556"/>
          <a:stretch>
            <a:fillRect/>
          </a:stretch>
        </p:blipFill>
        <p:spPr bwMode="gray">
          <a:xfrm>
            <a:off x="6096000" y="127000"/>
            <a:ext cx="3048000" cy="936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54088" y="239713"/>
            <a:ext cx="7773987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research.com/scienceresearch/" TargetMode="External"/><Relationship Id="rId2" Type="http://schemas.openxmlformats.org/officeDocument/2006/relationships/hyperlink" Target="https://scholar.google.com.ua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research.com/scienceresearch/" TargetMode="External"/><Relationship Id="rId2" Type="http://schemas.openxmlformats.org/officeDocument/2006/relationships/hyperlink" Target="http://www.wolframalpha.com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iteseer.ist.psu.edu/myciteseer/login" TargetMode="External"/><Relationship Id="rId7" Type="http://schemas.openxmlformats.org/officeDocument/2006/relationships/image" Target="../media/image19.jpeg"/><Relationship Id="rId2" Type="http://schemas.openxmlformats.org/officeDocument/2006/relationships/hyperlink" Target="http://www.scinet.cc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hyperlink" Target="http://worldwidescience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iteseerx.ist.psu.edu/index" TargetMode="External"/><Relationship Id="rId2" Type="http://schemas.openxmlformats.org/officeDocument/2006/relationships/hyperlink" Target="http://oaister.worldcat.org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" TargetMode="External"/><Relationship Id="rId2" Type="http://schemas.openxmlformats.org/officeDocument/2006/relationships/hyperlink" Target="http://elsevier.ru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fullpdf.com/" TargetMode="External"/><Relationship Id="rId7" Type="http://schemas.openxmlformats.org/officeDocument/2006/relationships/image" Target="../media/image26.png"/><Relationship Id="rId2" Type="http://schemas.openxmlformats.org/officeDocument/2006/relationships/hyperlink" Target="https://duckduckgo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4" Type="http://schemas.openxmlformats.org/officeDocument/2006/relationships/hyperlink" Target="http://www.search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.gov/" TargetMode="External"/><Relationship Id="rId7" Type="http://schemas.openxmlformats.org/officeDocument/2006/relationships/image" Target="../media/image29.jpeg"/><Relationship Id="rId2" Type="http://schemas.openxmlformats.org/officeDocument/2006/relationships/hyperlink" Target="http://www.refseek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hyperlink" Target="http://www.searchengines.ru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libukr.org/" TargetMode="External"/><Relationship Id="rId2" Type="http://schemas.openxmlformats.org/officeDocument/2006/relationships/hyperlink" Target="http://oai.org.ua/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jsi.net.ua/scopus/scopus.html" TargetMode="External"/><Relationship Id="rId4" Type="http://schemas.openxmlformats.org/officeDocument/2006/relationships/hyperlink" Target="http://journals.uran.ua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916832"/>
            <a:ext cx="7772400" cy="1656184"/>
          </a:xfrm>
        </p:spPr>
        <p:txBody>
          <a:bodyPr/>
          <a:lstStyle/>
          <a:p>
            <a:r>
              <a:rPr lang="uk-UA" sz="3600" dirty="0" smtClean="0">
                <a:latin typeface="Comic Sans MS" pitchFamily="66" charset="0"/>
              </a:rPr>
              <a:t>Інформаційне забезпечення наукових досліджень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3789040"/>
            <a:ext cx="4419600" cy="2664296"/>
          </a:xfrm>
        </p:spPr>
        <p:txBody>
          <a:bodyPr/>
          <a:lstStyle/>
          <a:p>
            <a:pPr algn="r"/>
            <a:endParaRPr lang="uk-UA" sz="2400" i="1" dirty="0" smtClean="0">
              <a:latin typeface="Georgia" pitchFamily="18" charset="0"/>
            </a:endParaRPr>
          </a:p>
          <a:p>
            <a:pPr algn="r"/>
            <a:endParaRPr lang="en-US" sz="2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896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1" smtClean="0">
                <a:latin typeface="Georgia" pitchFamily="18" charset="0"/>
              </a:rPr>
              <a:t>Міжнародні н</a:t>
            </a:r>
            <a:r>
              <a:rPr lang="uk-UA" sz="3200" i="1" smtClean="0">
                <a:latin typeface="Georgia" pitchFamily="18" charset="0"/>
              </a:rPr>
              <a:t>аукові </a:t>
            </a:r>
            <a:r>
              <a:rPr lang="uk-UA" sz="3200" i="1" dirty="0" smtClean="0">
                <a:latin typeface="Georgia" pitchFamily="18" charset="0"/>
              </a:rPr>
              <a:t>пошукові системи</a:t>
            </a:r>
            <a:endParaRPr lang="en-US" sz="3200" i="1" dirty="0">
              <a:latin typeface="Georgia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196752"/>
            <a:ext cx="8508875" cy="5472608"/>
          </a:xfrm>
        </p:spPr>
        <p:txBody>
          <a:bodyPr/>
          <a:lstStyle/>
          <a:p>
            <a:pPr marL="442912" indent="0">
              <a:buClr>
                <a:srgbClr val="963D00"/>
              </a:buClr>
              <a:buSzPct val="90000"/>
              <a:buNone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Google Scholar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2"/>
              </a:rPr>
              <a:t>https://scholar.google.com.ua/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42912" indent="0">
              <a:buClr>
                <a:srgbClr val="963D00"/>
              </a:buClr>
              <a:buSzPct val="90000"/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Пошукова система по науковій літературі.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Включає статті великих наукових видавництв,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архіви препринтів, публікації на сайтах університетів, наукових суспільств і інших наукових організацій. Шукає статті в тому числі й російською мовою . Що не маловажливо, розраховує індекс цитування публікацій і дозволяє знаходити статті, що містять посилання на ті, що вже знайдено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[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9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]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42912" indent="0">
              <a:buClr>
                <a:srgbClr val="963D00"/>
              </a:buClr>
              <a:buSzPct val="90000"/>
              <a:buNone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442912" indent="0" algn="r">
              <a:buClr>
                <a:srgbClr val="963D00"/>
              </a:buClr>
              <a:buSzPct val="90000"/>
              <a:buNone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Science Research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3"/>
              </a:rPr>
              <a:t>http://scienceresearch.com/scienceresearch/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42912" indent="0" algn="r">
              <a:buClr>
                <a:srgbClr val="963D00"/>
              </a:buClr>
              <a:buSzPct val="90000"/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Наукова пошукова система, що здійснює повнотекстовий пошук у журналах багатьох великих наукових видавництв, таких як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Elsev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і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H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і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ghw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і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re,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І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EEE, Nature, Taylor &amp; Franc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і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s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і ін. Шукає статті й документи у відкритих наукових базах даних: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D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і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rectory of Open Access 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>Journals, L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і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brary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of Congress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Onl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і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ne Catalog,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Sc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і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ence.gov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і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Sc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і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ent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і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f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і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c News [9].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340768"/>
            <a:ext cx="2628900" cy="1047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697126"/>
            <a:ext cx="2232249" cy="8827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48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1" dirty="0" smtClean="0">
                <a:latin typeface="Georgia" pitchFamily="18" charset="0"/>
              </a:rPr>
              <a:t>Наукові пошукові системи</a:t>
            </a:r>
            <a:endParaRPr lang="en-US" sz="3200" i="1" dirty="0">
              <a:latin typeface="Georgia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196752"/>
            <a:ext cx="8508875" cy="5472608"/>
          </a:xfrm>
        </p:spPr>
        <p:txBody>
          <a:bodyPr/>
          <a:lstStyle/>
          <a:p>
            <a:pPr marL="442912" indent="0">
              <a:buClr>
                <a:srgbClr val="963D00"/>
              </a:buClr>
              <a:buSzPct val="90000"/>
              <a:buNone/>
            </a:pP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Wolframalpha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2"/>
              </a:rPr>
              <a:t>http://www.wolframalpha.com/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42912" indent="0">
              <a:buClr>
                <a:srgbClr val="963D00"/>
              </a:buClr>
              <a:buSzPct val="90000"/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Система відрізняється від звичайних пошуковиків</a:t>
            </a:r>
            <a:br>
              <a:rPr lang="ru-RU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тим що орієнтована на наукове використання, в </a:t>
            </a:r>
            <a:br>
              <a:rPr lang="ru-RU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її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базі даних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знаходиться величезна кількість </a:t>
            </a:r>
            <a:br>
              <a:rPr lang="ru-RU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довідників і енциклопедій з різноманітних наук. Результати пошуку видаються в дуже зручній довідковій формі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[9]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 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42912" indent="0">
              <a:buClr>
                <a:srgbClr val="963D00"/>
              </a:buClr>
              <a:buSzPct val="90000"/>
              <a:buNone/>
            </a:pP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marL="442912" indent="0">
              <a:buClr>
                <a:srgbClr val="963D00"/>
              </a:buClr>
              <a:buSzPct val="90000"/>
              <a:buNone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Windows Live Academic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3"/>
              </a:rPr>
              <a:t>http://academic.live.com/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42912" indent="0" algn="r">
              <a:buClr>
                <a:srgbClr val="963D00"/>
              </a:buClr>
              <a:buSzPct val="90000"/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Бета-версія наукової пошукової системи від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і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crosoft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Призначена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для пошуку наукових статей як у відкритих джерелах, так і в архівах видань із платним доступом. У даний момент у систему</a:t>
            </a:r>
            <a:br>
              <a:rPr lang="ru-RU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уведені тільки статті по фізиці, комп'ютерним </a:t>
            </a:r>
            <a:br>
              <a:rPr lang="ru-RU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технологіям, електротехніці й суміжним </a:t>
            </a:r>
            <a:br>
              <a:rPr lang="ru-RU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дисциплінам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[9]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015" y="1083619"/>
            <a:ext cx="2468846" cy="1440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76974"/>
            <a:ext cx="2912349" cy="21810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787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1" dirty="0" smtClean="0">
                <a:latin typeface="Georgia" pitchFamily="18" charset="0"/>
              </a:rPr>
              <a:t>Наукові пошукові системи</a:t>
            </a:r>
            <a:endParaRPr lang="en-US" sz="3200" i="1" dirty="0">
              <a:latin typeface="Georgia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196752"/>
            <a:ext cx="8508875" cy="5472608"/>
          </a:xfrm>
        </p:spPr>
        <p:txBody>
          <a:bodyPr/>
          <a:lstStyle/>
          <a:p>
            <a:pPr marL="442912" indent="0">
              <a:buClr>
                <a:srgbClr val="963D00"/>
              </a:buClr>
              <a:buSzPct val="90000"/>
              <a:buNone/>
            </a:pP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SciNet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2"/>
              </a:rPr>
              <a:t>http://www.scinet.cc/</a:t>
            </a:r>
            <a:endParaRPr lang="uk-UA" sz="2000" dirty="0" smtClean="0">
              <a:latin typeface="Calibri" pitchFamily="34" charset="0"/>
              <a:cs typeface="Calibri" pitchFamily="34" charset="0"/>
            </a:endParaRPr>
          </a:p>
          <a:p>
            <a:pPr marL="442912" indent="0">
              <a:buClr>
                <a:srgbClr val="963D00"/>
              </a:buClr>
              <a:buSzPct val="90000"/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Рекламує себе як перша з наукових пошукових </a:t>
            </a:r>
            <a:br>
              <a:rPr lang="ru-RU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систем. Сполучена з каталогом наукових ресурсів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[9]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42912" indent="0">
              <a:buClr>
                <a:srgbClr val="963D00"/>
              </a:buClr>
              <a:buSzPct val="90000"/>
              <a:buNone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442912" indent="0" algn="r">
              <a:buClr>
                <a:srgbClr val="963D00"/>
              </a:buClr>
              <a:buSzPct val="90000"/>
              <a:buNone/>
            </a:pP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SiteSeer.IST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3"/>
              </a:rPr>
              <a:t>https://citeseer.ist.psu.edu/myciteseer/login</a:t>
            </a:r>
            <a:endParaRPr lang="uk-UA" sz="2000" dirty="0" smtClean="0">
              <a:latin typeface="Calibri" pitchFamily="34" charset="0"/>
              <a:cs typeface="Calibri" pitchFamily="34" charset="0"/>
            </a:endParaRPr>
          </a:p>
          <a:p>
            <a:pPr marL="442912" indent="0" algn="r">
              <a:buClr>
                <a:srgbClr val="963D00"/>
              </a:buClr>
              <a:buSzPct val="90000"/>
              <a:buNone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SiteSeer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допоможе знайти в Інтернеті ресурси, схожі з тими, що занесені в ваш особистий список. Просто відправте їм копію своїх закладок (вони дають інструкції, як це зробити), і на підставі </a:t>
            </a:r>
            <a:br>
              <a:rPr lang="ru-RU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вашого списку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SiteSeer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створить новий список </a:t>
            </a:r>
            <a:br>
              <a:rPr lang="ru-RU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ресурсів, які можуть представляти для вас інтерес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[9]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42912" indent="0" algn="r">
              <a:buClr>
                <a:srgbClr val="963D00"/>
              </a:buClr>
              <a:buSzPct val="90000"/>
              <a:buNone/>
            </a:pP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 marL="442912" indent="0">
              <a:buClr>
                <a:srgbClr val="963D00"/>
              </a:buClr>
              <a:buSzPct val="90000"/>
              <a:buNone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WorldWideScience.org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4"/>
              </a:rPr>
              <a:t>http://worldwidescience.org/</a:t>
            </a:r>
            <a:endParaRPr lang="uk-UA" sz="2000" dirty="0" smtClean="0">
              <a:latin typeface="Calibri" pitchFamily="34" charset="0"/>
              <a:cs typeface="Calibri" pitchFamily="34" charset="0"/>
            </a:endParaRPr>
          </a:p>
          <a:p>
            <a:pPr marL="442912" indent="0">
              <a:buClr>
                <a:srgbClr val="963D00"/>
              </a:buClr>
              <a:buSzPct val="90000"/>
              <a:buNone/>
            </a:pPr>
            <a:r>
              <a:rPr lang="ru-RU" sz="2000" smtClean="0">
                <a:latin typeface="Calibri" pitchFamily="34" charset="0"/>
                <a:cs typeface="Calibri" pitchFamily="34" charset="0"/>
              </a:rPr>
              <a:t>Глобальна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наукова пошукова система, яка здійснює пошук інформації по національних та міжнародних </a:t>
            </a:r>
            <a:br>
              <a:rPr lang="ru-RU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наукових базах даних та порталах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[11]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92"/>
          <a:stretch/>
        </p:blipFill>
        <p:spPr>
          <a:xfrm>
            <a:off x="6800850" y="1196752"/>
            <a:ext cx="2307578" cy="864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45024"/>
            <a:ext cx="3467100" cy="619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456" y="5877272"/>
            <a:ext cx="3873972" cy="8978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787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1" dirty="0" smtClean="0">
                <a:latin typeface="Georgia" pitchFamily="18" charset="0"/>
              </a:rPr>
              <a:t>Наукові пошукові системи</a:t>
            </a:r>
            <a:endParaRPr lang="en-US" sz="3200" i="1" dirty="0">
              <a:latin typeface="Georgia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196752"/>
            <a:ext cx="8508875" cy="5472608"/>
          </a:xfrm>
        </p:spPr>
        <p:txBody>
          <a:bodyPr/>
          <a:lstStyle/>
          <a:p>
            <a:pPr marL="442912" indent="0">
              <a:buClr>
                <a:srgbClr val="963D00"/>
              </a:buClr>
              <a:buSzPct val="90000"/>
              <a:buNone/>
            </a:pP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OAIster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2"/>
              </a:rPr>
              <a:t>http://oaister.worldcat.org/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  <a:p>
            <a:pPr marL="442912" indent="0">
              <a:buClr>
                <a:srgbClr val="963D00"/>
              </a:buClr>
              <a:buSzPct val="90000"/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зведений каталог мільйонів записів, представляє </a:t>
            </a:r>
            <a:br>
              <a:rPr lang="ru-RU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відкритий доступ до цифрових ресурсів.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OAIster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uk-UA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збирає» описову інформацію (метадані) з колекції відкритого доступу по всьому світу, використовуючи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OAI-PMH (the Open Archives Initiative Protocol for Metadata Harvesting).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Сьогодні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OAIster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включає в себе більше 25 мільйонів записів, представляє цифрові ресурси від більш ніж 1157 учасників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[11]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42912" indent="0">
              <a:buClr>
                <a:srgbClr val="963D00"/>
              </a:buClr>
              <a:buSzPct val="90000"/>
              <a:buNone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442912" indent="0" algn="r">
              <a:buClr>
                <a:srgbClr val="963D00"/>
              </a:buClr>
              <a:buSzPct val="90000"/>
              <a:buNone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ResearchIndex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3"/>
              </a:rPr>
              <a:t>http://citeseerx.ist.psu.edu/index</a:t>
            </a:r>
            <a:endParaRPr lang="uk-UA" sz="2000" dirty="0" smtClean="0">
              <a:latin typeface="Calibri" pitchFamily="34" charset="0"/>
              <a:cs typeface="Calibri" pitchFamily="34" charset="0"/>
            </a:endParaRPr>
          </a:p>
          <a:p>
            <a:pPr marL="442912" indent="0" algn="r">
              <a:buClr>
                <a:srgbClr val="963D00"/>
              </a:buClr>
              <a:buSzPct val="90000"/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Наукова пошукова система, що індексує статті в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Postscript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і </a:t>
            </a:r>
            <a:br>
              <a:rPr lang="ru-RU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>PDF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форматі з наукових веб-сайтів. Багато статей </a:t>
            </a:r>
            <a:br>
              <a:rPr lang="ru-RU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(за бажанням авторів) доступні для безкоштовного </a:t>
            </a:r>
            <a:br>
              <a:rPr lang="ru-RU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завантажування. Окрім повнотекстового пошуку по</a:t>
            </a:r>
            <a:br>
              <a:rPr lang="ru-RU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статтях система також здійснює пошук посилань на дану </a:t>
            </a:r>
            <a:br>
              <a:rPr lang="ru-RU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публікацію або автора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[8]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748" y="1196752"/>
            <a:ext cx="2447925" cy="1009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65104"/>
            <a:ext cx="2181225" cy="1933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763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1" dirty="0" smtClean="0">
                <a:latin typeface="Georgia" pitchFamily="18" charset="0"/>
              </a:rPr>
              <a:t>Наукові пошукові системи</a:t>
            </a:r>
            <a:endParaRPr lang="en-US" sz="3200" i="1" dirty="0">
              <a:latin typeface="Georgia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196752"/>
            <a:ext cx="8508875" cy="5472608"/>
          </a:xfrm>
        </p:spPr>
        <p:txBody>
          <a:bodyPr/>
          <a:lstStyle/>
          <a:p>
            <a:pPr marL="442912" indent="0">
              <a:buClr>
                <a:srgbClr val="963D00"/>
              </a:buClr>
              <a:buSzPct val="90000"/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Видавництво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Elsevier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2"/>
              </a:rPr>
              <a:t>http://elsevier.ru/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442912" indent="0">
              <a:buClr>
                <a:srgbClr val="963D00"/>
              </a:buClr>
              <a:buSzPct val="90000"/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Пошук по журналах видавництва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Elsevier 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>(Physics Letters A,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Physica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D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itc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.) [8].</a:t>
            </a:r>
          </a:p>
          <a:p>
            <a:pPr marL="442912" indent="0">
              <a:buClr>
                <a:srgbClr val="963D00"/>
              </a:buClr>
              <a:buSzPct val="90000"/>
              <a:buNone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442912" indent="0" algn="r">
              <a:buClr>
                <a:srgbClr val="963D00"/>
              </a:buClr>
              <a:buSzPct val="90000"/>
              <a:buNone/>
            </a:pP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marL="442912" indent="0" algn="r">
              <a:buClr>
                <a:srgbClr val="963D00"/>
              </a:buClr>
              <a:buSzPct val="90000"/>
              <a:buNone/>
            </a:pP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marL="442912" indent="0" algn="r">
              <a:buClr>
                <a:srgbClr val="963D00"/>
              </a:buClr>
              <a:buSzPct val="90000"/>
              <a:buNone/>
            </a:pP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marL="442912" indent="0" algn="r">
              <a:buClr>
                <a:srgbClr val="963D00"/>
              </a:buClr>
              <a:buSzPct val="90000"/>
              <a:buNone/>
            </a:pP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marL="442912" indent="0" algn="r">
              <a:buClr>
                <a:srgbClr val="963D00"/>
              </a:buClr>
              <a:buSzPct val="90000"/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Видавництво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Blackwell Publishers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3"/>
              </a:rPr>
              <a:t>–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  <a:hlinkClick r:id="rId3"/>
              </a:rPr>
              <a:t>http://onlinelibrary.wiley.com/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442912" indent="0" algn="r">
              <a:buClr>
                <a:srgbClr val="963D00"/>
              </a:buClr>
              <a:buSzPct val="90000"/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Пошук по журналах видавництва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>Blackwell Publishers [8].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052736"/>
            <a:ext cx="2381250" cy="2619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672111"/>
            <a:ext cx="2627996" cy="26085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791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1" dirty="0" smtClean="0">
                <a:latin typeface="Georgia" pitchFamily="18" charset="0"/>
              </a:rPr>
              <a:t>Наукові пошукові системи</a:t>
            </a:r>
            <a:endParaRPr lang="en-US" sz="3200" i="1" dirty="0">
              <a:latin typeface="Georgia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196752"/>
            <a:ext cx="8508875" cy="5661248"/>
          </a:xfrm>
        </p:spPr>
        <p:txBody>
          <a:bodyPr/>
          <a:lstStyle/>
          <a:p>
            <a:pPr marL="442912" indent="0">
              <a:buClr>
                <a:srgbClr val="963D00"/>
              </a:buClr>
              <a:buSzPct val="90000"/>
              <a:buNone/>
            </a:pP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DuckDuckGo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2"/>
              </a:rPr>
              <a:t>https://duckduckgo.com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42912" indent="0">
              <a:buClr>
                <a:srgbClr val="963D00"/>
              </a:buClr>
              <a:buSzPct val="90000"/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Пошукова система з відкритим кодом, використовує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інформацію з багатьох джерел для надання точних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та різноманітних результатів. Дотримується політики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 повної конфіденційності - відмова від збору, збереження та обробки даних про користувача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[12]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442912" indent="0" algn="r">
              <a:buClr>
                <a:srgbClr val="963D00"/>
              </a:buClr>
              <a:buSzPct val="90000"/>
              <a:buNone/>
            </a:pPr>
            <a:endParaRPr lang="uk-UA" sz="2000" b="1" dirty="0" smtClean="0">
              <a:latin typeface="Calibri" pitchFamily="34" charset="0"/>
              <a:cs typeface="Calibri" pitchFamily="34" charset="0"/>
            </a:endParaRPr>
          </a:p>
          <a:p>
            <a:pPr marL="442912" indent="0" algn="r">
              <a:buClr>
                <a:srgbClr val="963D00"/>
              </a:buClr>
              <a:buSzPct val="90000"/>
              <a:buNone/>
            </a:pP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FreeFullPDF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3"/>
              </a:rPr>
              <a:t>http://www.freefullpdf.com/#gsc.tab=0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42912" indent="0" algn="r">
              <a:buClr>
                <a:srgbClr val="963D00"/>
              </a:buClr>
              <a:buSzPct val="90000"/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Пошукова система електронних ресурсів в галузі медицини, біології, хімії, фізики, матеріалознавства та економіки. Надає доступ до більш ніж 80 млн. наукових статей, патентів у вільному доступі. Глибина архіву – 10 років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[12]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442912" indent="0">
              <a:buClr>
                <a:srgbClr val="963D00"/>
              </a:buClr>
              <a:buSzPct val="90000"/>
              <a:buNone/>
            </a:pP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marL="442912" indent="0">
              <a:buClr>
                <a:srgbClr val="963D00"/>
              </a:buClr>
              <a:buSzPct val="90000"/>
              <a:buNone/>
            </a:pP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Metasearch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Search Engine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4"/>
              </a:rPr>
              <a:t>http://www.search.com/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42912" indent="0">
              <a:buClr>
                <a:srgbClr val="963D00"/>
              </a:buClr>
              <a:buSzPct val="90000"/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Сервіс пошуку (діє від 1998 р.) у понад 300 світових журналах та виданнях у галузі управління, економіки, інформатики, техніки, освіти, спорту, мистецтва тощо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[12]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8" y="4869160"/>
            <a:ext cx="3601291" cy="622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436" y="5301208"/>
            <a:ext cx="1905000" cy="800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938" y="1052736"/>
            <a:ext cx="2295062" cy="15156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651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1" dirty="0" smtClean="0">
                <a:latin typeface="Georgia" pitchFamily="18" charset="0"/>
              </a:rPr>
              <a:t>Наукові пошукові системи</a:t>
            </a:r>
            <a:endParaRPr lang="en-US" sz="3200" i="1" dirty="0">
              <a:latin typeface="Georgia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032446"/>
            <a:ext cx="8508875" cy="5661247"/>
          </a:xfrm>
        </p:spPr>
        <p:txBody>
          <a:bodyPr/>
          <a:lstStyle/>
          <a:p>
            <a:pPr marL="442912" indent="0">
              <a:buClr>
                <a:srgbClr val="963D00"/>
              </a:buClr>
              <a:buSzPct val="90000"/>
              <a:buNone/>
            </a:pP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RefSeek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2"/>
              </a:rPr>
              <a:t>http://www.refseek.com/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42912" indent="0">
              <a:buClr>
                <a:srgbClr val="963D00"/>
              </a:buClr>
              <a:buSzPct val="90000"/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RefSeek – пошукова система для студентів та дослідників, проводить пошук серед веб-сторінок, книг, енциклопедій, журналів і газет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[12]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442912" indent="0" algn="r">
              <a:buClr>
                <a:srgbClr val="963D00"/>
              </a:buClr>
              <a:buSzPct val="90000"/>
              <a:buNone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Science.gov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3"/>
              </a:rPr>
              <a:t>http://www.science.gov/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42912" indent="0" algn="r">
              <a:buClr>
                <a:srgbClr val="963D00"/>
              </a:buClr>
              <a:buSzPct val="90000"/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Science.gov -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онлайнова пошукова </a:t>
            </a:r>
            <a:br>
              <a:rPr lang="ru-RU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система, що охоплює більш ніж 60 баз </a:t>
            </a:r>
            <a:br>
              <a:rPr lang="ru-RU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даних та понад 2200 окремих сайтів з 15 федеральних агентств, які пропонують 200 мільйонів сторінок інформації авторитетних наукових установ США, зокрема результати досліджень і розробок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[12]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442912" indent="0">
              <a:buClr>
                <a:srgbClr val="963D00"/>
              </a:buClr>
              <a:buSzPct val="90000"/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Поисковые системы, оптимизация и продвижение сайта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4"/>
              </a:rPr>
              <a:t>http://www.searchengines.ru/</a:t>
            </a: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 marL="442912" indent="0">
              <a:buClr>
                <a:srgbClr val="963D00"/>
              </a:buClr>
              <a:buSzPct val="90000"/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Ресурс присвячений пошуковим системам і ринку інтернет-маркетингу: новини пошукових систем, аналітика, оригінальні та перекладні матеріали про просування сайтів, коментарі експертів, дайджест, календар подій, огляди конференцій, розшифровки</a:t>
            </a:r>
            <a:br>
              <a:rPr lang="ru-RU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 ключових доповідей, форум по роботі з пошуковим</a:t>
            </a:r>
            <a:br>
              <a:rPr lang="ru-RU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и системами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[12]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344" t="19278" r="10284" b="15188"/>
          <a:stretch/>
        </p:blipFill>
        <p:spPr>
          <a:xfrm>
            <a:off x="6422330" y="908720"/>
            <a:ext cx="2721670" cy="564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42911"/>
            <a:ext cx="4139952" cy="10739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733256"/>
            <a:ext cx="2195736" cy="9012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651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1" dirty="0" smtClean="0">
                <a:latin typeface="Georgia" pitchFamily="18" charset="0"/>
              </a:rPr>
              <a:t>Ризики пошуку інформації через Інтернет</a:t>
            </a:r>
            <a:endParaRPr lang="en-US" sz="3200" i="1" dirty="0">
              <a:latin typeface="Georgia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124744"/>
            <a:ext cx="8508875" cy="5733256"/>
          </a:xfrm>
        </p:spPr>
        <p:txBody>
          <a:bodyPr/>
          <a:lstStyle/>
          <a:p>
            <a:pPr marL="0" indent="0">
              <a:buClr>
                <a:srgbClr val="963D00"/>
              </a:buClr>
              <a:buSzPct val="90000"/>
              <a:buNone/>
            </a:pPr>
            <a:r>
              <a:rPr lang="uk-UA" sz="2800" u="sng" dirty="0" smtClean="0">
                <a:latin typeface="Monotype Corsiva" pitchFamily="66" charset="0"/>
                <a:cs typeface="Calibri" pitchFamily="34" charset="0"/>
              </a:rPr>
              <a:t>Ризики пошуку інформації через Інтернет:</a:t>
            </a:r>
          </a:p>
          <a:p>
            <a:pPr>
              <a:buClr>
                <a:srgbClr val="963D00"/>
              </a:buClr>
              <a:buSzPct val="90000"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наявність ймовірності того, що використаний контент виявиться недостовірним;</a:t>
            </a:r>
          </a:p>
          <a:p>
            <a:pPr>
              <a:buClr>
                <a:srgbClr val="963D00"/>
              </a:buClr>
              <a:buSzPct val="90000"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підмінювання адреси;</a:t>
            </a:r>
          </a:p>
          <a:p>
            <a:pPr>
              <a:buClr>
                <a:srgbClr val="963D00"/>
              </a:buClr>
              <a:buSzPct val="90000"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«злам» особистих поштових скриньок;</a:t>
            </a:r>
          </a:p>
          <a:p>
            <a:pPr>
              <a:buClr>
                <a:srgbClr val="963D00"/>
              </a:buClr>
              <a:buSzPct val="90000"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віруси та інші небезпечні програми;</a:t>
            </a:r>
          </a:p>
          <a:p>
            <a:pPr>
              <a:buClr>
                <a:srgbClr val="963D00"/>
              </a:buClr>
              <a:buSzPct val="90000"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спам;</a:t>
            </a:r>
          </a:p>
          <a:p>
            <a:pPr>
              <a:buClr>
                <a:srgbClr val="963D00"/>
              </a:buClr>
              <a:buSzPct val="90000"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хакери;</a:t>
            </a:r>
          </a:p>
          <a:p>
            <a:pPr>
              <a:buClr>
                <a:srgbClr val="963D00"/>
              </a:buClr>
              <a:buSzPct val="90000"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шпигунські програми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endParaRPr lang="uk-UA" sz="2000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963D00"/>
              </a:buClr>
              <a:buSzPct val="90000"/>
            </a:pPr>
            <a:endParaRPr lang="uk-UA" sz="2000" dirty="0" smtClean="0">
              <a:latin typeface="Calibri" pitchFamily="34" charset="0"/>
              <a:cs typeface="Calibri" pitchFamily="34" charset="0"/>
            </a:endParaRPr>
          </a:p>
          <a:p>
            <a:pPr marL="0" indent="0" algn="r">
              <a:buClr>
                <a:srgbClr val="963D00"/>
              </a:buClr>
              <a:buSzPct val="90000"/>
              <a:buNone/>
            </a:pPr>
            <a:r>
              <a:rPr lang="uk-UA" sz="2800" u="sng" dirty="0">
                <a:latin typeface="Monotype Corsiva" pitchFamily="66" charset="0"/>
                <a:cs typeface="Calibri" pitchFamily="34" charset="0"/>
              </a:rPr>
              <a:t>Правила безпечного пошуку інформації в Інтернеті:</a:t>
            </a:r>
          </a:p>
          <a:p>
            <a:pPr algn="r">
              <a:buClr>
                <a:srgbClr val="963D00"/>
              </a:buClr>
              <a:buSzPct val="90000"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встановлюйте антивірусні програми;</a:t>
            </a:r>
          </a:p>
          <a:p>
            <a:pPr algn="r">
              <a:buClr>
                <a:srgbClr val="963D00"/>
              </a:buClr>
              <a:buSzPct val="90000"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відвідуйте перевірені й безпнчні програми;</a:t>
            </a:r>
          </a:p>
          <a:p>
            <a:pPr algn="r">
              <a:buClr>
                <a:srgbClr val="963D00"/>
              </a:buClr>
              <a:buSzPct val="90000"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встановлюйте антиспамове програмне забезпечення;</a:t>
            </a:r>
          </a:p>
          <a:p>
            <a:pPr algn="r">
              <a:buClr>
                <a:srgbClr val="963D00"/>
              </a:buClr>
              <a:buSzPct val="90000"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не надавайте інформації більше, ніж потрібно</a:t>
            </a:r>
          </a:p>
          <a:p>
            <a:pPr>
              <a:buClr>
                <a:srgbClr val="963D00"/>
              </a:buClr>
              <a:buSzPct val="90000"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305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1" dirty="0" smtClean="0">
                <a:latin typeface="Georgia" pitchFamily="18" charset="0"/>
              </a:rPr>
              <a:t>Переваги та недоліки пошуку інформації в мережі Інтернет</a:t>
            </a:r>
            <a:endParaRPr lang="en-US" sz="3200" i="1" dirty="0">
              <a:latin typeface="Georgia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690939497"/>
              </p:ext>
            </p:extLst>
          </p:nvPr>
        </p:nvGraphicFramePr>
        <p:xfrm>
          <a:off x="1835696" y="1268760"/>
          <a:ext cx="7152456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3553" y="1988840"/>
            <a:ext cx="25922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0000"/>
                </a:solidFill>
              </a:rPr>
              <a:t>До інших (додаткових)  переваг можна віднести: </a:t>
            </a:r>
            <a:r>
              <a:rPr lang="uk-UA" i="1" dirty="0" smtClean="0">
                <a:solidFill>
                  <a:srgbClr val="000000"/>
                </a:solidFill>
              </a:rPr>
              <a:t>ранжування веб сторінок; наявність коментарів від веб-користувачів; </a:t>
            </a:r>
            <a:r>
              <a:rPr lang="ru-RU" i="1" dirty="0">
                <a:solidFill>
                  <a:srgbClr val="000000"/>
                </a:solidFill>
              </a:rPr>
              <a:t>швидкість та повнота пошуку потрібної інформації.</a:t>
            </a:r>
          </a:p>
          <a:p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871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1" dirty="0" smtClean="0">
                <a:latin typeface="Georgia" pitchFamily="18" charset="0"/>
              </a:rPr>
              <a:t>Доступ до наукової інформації</a:t>
            </a:r>
            <a:endParaRPr lang="en-US" sz="3200" i="1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124744"/>
            <a:ext cx="784887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Comic Sans MS" pitchFamily="66" charset="0"/>
              </a:rPr>
              <a:t>Авторитетні (рецензовані) інформаційні електронні ресурси</a:t>
            </a:r>
            <a:r>
              <a:rPr lang="ru-RU" sz="2800" dirty="0" smtClean="0">
                <a:solidFill>
                  <a:srgbClr val="000000"/>
                </a:solidFill>
                <a:latin typeface="Comic Sans MS" pitchFamily="66" charset="0"/>
              </a:rPr>
              <a:t>:</a:t>
            </a:r>
          </a:p>
          <a:p>
            <a:endParaRPr lang="ru-RU" sz="8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платні</a:t>
            </a:r>
            <a:r>
              <a:rPr lang="uk-UA" dirty="0">
                <a:solidFill>
                  <a:srgbClr val="000000"/>
                </a:solidFill>
              </a:rPr>
              <a:t>;</a:t>
            </a:r>
            <a:endParaRPr lang="ru-RU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у </a:t>
            </a:r>
            <a:r>
              <a:rPr lang="ru-RU" dirty="0">
                <a:solidFill>
                  <a:srgbClr val="000000"/>
                </a:solidFill>
              </a:rPr>
              <a:t>вільному доступі – Відкритий доступ (Open Access</a:t>
            </a:r>
            <a:r>
              <a:rPr lang="ru-RU" dirty="0" smtClean="0">
                <a:solidFill>
                  <a:srgbClr val="000000"/>
                </a:solidFill>
              </a:rPr>
              <a:t>) </a:t>
            </a:r>
          </a:p>
          <a:p>
            <a:pPr marL="285750" indent="-285750">
              <a:buFont typeface="Arial" pitchFamily="34" charset="0"/>
              <a:buChar char="•"/>
            </a:pPr>
            <a:endParaRPr lang="uk-UA" dirty="0">
              <a:solidFill>
                <a:srgbClr val="000000"/>
              </a:solidFill>
            </a:endParaRPr>
          </a:p>
          <a:p>
            <a:pPr indent="357188"/>
            <a:r>
              <a:rPr lang="ru-RU" i="1" dirty="0">
                <a:solidFill>
                  <a:srgbClr val="000000"/>
                </a:solidFill>
              </a:rPr>
              <a:t>Під </a:t>
            </a:r>
            <a:r>
              <a:rPr lang="ru-RU" b="1" i="1" dirty="0">
                <a:solidFill>
                  <a:srgbClr val="000000"/>
                </a:solidFill>
              </a:rPr>
              <a:t>«відкритим доступом» </a:t>
            </a:r>
            <a:r>
              <a:rPr lang="ru-RU" i="1" dirty="0">
                <a:solidFill>
                  <a:srgbClr val="000000"/>
                </a:solidFill>
              </a:rPr>
              <a:t>ми розуміємо безкоштовний онлайновий </a:t>
            </a:r>
            <a:r>
              <a:rPr lang="ru-RU" i="1" dirty="0" smtClean="0">
                <a:solidFill>
                  <a:srgbClr val="000000"/>
                </a:solidFill>
              </a:rPr>
              <a:t>доступ до </a:t>
            </a:r>
            <a:r>
              <a:rPr lang="ru-RU" i="1" dirty="0">
                <a:solidFill>
                  <a:srgbClr val="000000"/>
                </a:solidFill>
              </a:rPr>
              <a:t>наукової інформації (літератури в першу чергу) та вільне використання таких </a:t>
            </a:r>
            <a:r>
              <a:rPr lang="ru-RU" i="1" dirty="0" smtClean="0">
                <a:solidFill>
                  <a:srgbClr val="000000"/>
                </a:solidFill>
              </a:rPr>
              <a:t>ресурсів для </a:t>
            </a:r>
            <a:r>
              <a:rPr lang="ru-RU" i="1" dirty="0">
                <a:solidFill>
                  <a:srgbClr val="000000"/>
                </a:solidFill>
              </a:rPr>
              <a:t>досліджень, навчання та інших законних цілей. За автором зберігається його право </a:t>
            </a:r>
            <a:r>
              <a:rPr lang="ru-RU" i="1" dirty="0" smtClean="0">
                <a:solidFill>
                  <a:srgbClr val="000000"/>
                </a:solidFill>
              </a:rPr>
              <a:t>на контроль </a:t>
            </a:r>
            <a:r>
              <a:rPr lang="ru-RU" i="1" dirty="0">
                <a:solidFill>
                  <a:srgbClr val="000000"/>
                </a:solidFill>
              </a:rPr>
              <a:t>над своєю роботою та право на посилання та цитування його як автора </a:t>
            </a:r>
            <a:r>
              <a:rPr lang="ru-RU" i="1" dirty="0" smtClean="0">
                <a:solidFill>
                  <a:srgbClr val="000000"/>
                </a:solidFill>
              </a:rPr>
              <a:t>при </a:t>
            </a:r>
            <a:r>
              <a:rPr lang="ru-RU" i="1" dirty="0" err="1" smtClean="0">
                <a:solidFill>
                  <a:srgbClr val="000000"/>
                </a:solidFill>
              </a:rPr>
              <a:t>використанні</a:t>
            </a:r>
            <a:r>
              <a:rPr lang="ru-RU" i="1" dirty="0" smtClean="0">
                <a:solidFill>
                  <a:srgbClr val="000000"/>
                </a:solidFill>
              </a:rPr>
              <a:t> </a:t>
            </a:r>
            <a:r>
              <a:rPr lang="ru-RU" i="1" dirty="0" err="1" smtClean="0">
                <a:solidFill>
                  <a:srgbClr val="000000"/>
                </a:solidFill>
              </a:rPr>
              <a:t>роботи</a:t>
            </a:r>
            <a:r>
              <a:rPr lang="ru-RU" i="1" dirty="0" smtClean="0">
                <a:solidFill>
                  <a:srgbClr val="000000"/>
                </a:solidFill>
              </a:rPr>
              <a:t>.</a:t>
            </a:r>
            <a:endParaRPr lang="ru-RU" i="1" dirty="0">
              <a:solidFill>
                <a:srgbClr val="000000"/>
              </a:solidFill>
            </a:endParaRPr>
          </a:p>
          <a:p>
            <a:pPr indent="357188"/>
            <a:r>
              <a:rPr lang="ru-RU" i="1" dirty="0" smtClean="0">
                <a:solidFill>
                  <a:srgbClr val="000000"/>
                </a:solidFill>
              </a:rPr>
              <a:t>Основні </a:t>
            </a:r>
            <a:r>
              <a:rPr lang="ru-RU" i="1" dirty="0">
                <a:solidFill>
                  <a:srgbClr val="000000"/>
                </a:solidFill>
              </a:rPr>
              <a:t>принципи відкритого доступу до наукових </a:t>
            </a:r>
            <a:r>
              <a:rPr lang="ru-RU" i="1" dirty="0" smtClean="0">
                <a:solidFill>
                  <a:srgbClr val="000000"/>
                </a:solidFill>
              </a:rPr>
              <a:t>знань сформульовані </a:t>
            </a:r>
            <a:r>
              <a:rPr lang="ru-RU" i="1" dirty="0">
                <a:solidFill>
                  <a:srgbClr val="000000"/>
                </a:solidFill>
              </a:rPr>
              <a:t>у наступних документах: Будапештська ініціатива «</a:t>
            </a:r>
            <a:r>
              <a:rPr lang="ru-RU" i="1" dirty="0" smtClean="0">
                <a:solidFill>
                  <a:srgbClr val="000000"/>
                </a:solidFill>
              </a:rPr>
              <a:t>Відкритий доступ</a:t>
            </a:r>
            <a:r>
              <a:rPr lang="ru-RU" i="1" dirty="0">
                <a:solidFill>
                  <a:srgbClr val="000000"/>
                </a:solidFill>
              </a:rPr>
              <a:t>» (</a:t>
            </a:r>
            <a:r>
              <a:rPr lang="en-US" i="1" dirty="0">
                <a:solidFill>
                  <a:srgbClr val="000000"/>
                </a:solidFill>
              </a:rPr>
              <a:t>Budapest Open Access Initiative), </a:t>
            </a:r>
            <a:r>
              <a:rPr lang="ru-RU" i="1" dirty="0">
                <a:solidFill>
                  <a:srgbClr val="000000"/>
                </a:solidFill>
              </a:rPr>
              <a:t>прийнята Інститутом «</a:t>
            </a:r>
            <a:r>
              <a:rPr lang="ru-RU" i="1" dirty="0" smtClean="0">
                <a:solidFill>
                  <a:srgbClr val="000000"/>
                </a:solidFill>
              </a:rPr>
              <a:t>Відкрите Суспільство» (2002 р.); Бетездинська </a:t>
            </a:r>
            <a:r>
              <a:rPr lang="uk-UA" i="1" dirty="0" smtClean="0">
                <a:solidFill>
                  <a:srgbClr val="000000"/>
                </a:solidFill>
              </a:rPr>
              <a:t>заява (2003 р.); </a:t>
            </a:r>
            <a:r>
              <a:rPr lang="ru-RU" i="1" dirty="0" smtClean="0">
                <a:solidFill>
                  <a:srgbClr val="000000"/>
                </a:solidFill>
              </a:rPr>
              <a:t>Берлінська </a:t>
            </a:r>
            <a:r>
              <a:rPr lang="ru-RU" i="1" dirty="0">
                <a:solidFill>
                  <a:srgbClr val="000000"/>
                </a:solidFill>
              </a:rPr>
              <a:t>декларація про відкритий доступ до наукових </a:t>
            </a:r>
            <a:r>
              <a:rPr lang="ru-RU" i="1" dirty="0" smtClean="0">
                <a:solidFill>
                  <a:srgbClr val="000000"/>
                </a:solidFill>
              </a:rPr>
              <a:t>та гуманітарних </a:t>
            </a:r>
            <a:r>
              <a:rPr lang="ru-RU" i="1" dirty="0">
                <a:solidFill>
                  <a:srgbClr val="000000"/>
                </a:solidFill>
              </a:rPr>
              <a:t>знань (</a:t>
            </a:r>
            <a:r>
              <a:rPr lang="en-US" i="1" dirty="0">
                <a:solidFill>
                  <a:srgbClr val="000000"/>
                </a:solidFill>
              </a:rPr>
              <a:t>Open Access to Knowledge in the Sciences </a:t>
            </a:r>
            <a:r>
              <a:rPr lang="en-US" i="1" dirty="0" smtClean="0">
                <a:solidFill>
                  <a:srgbClr val="000000"/>
                </a:solidFill>
              </a:rPr>
              <a:t>and</a:t>
            </a:r>
            <a:r>
              <a:rPr lang="uk-UA" i="1" dirty="0" smtClean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000000"/>
                </a:solidFill>
              </a:rPr>
              <a:t>Humanities)</a:t>
            </a:r>
            <a:r>
              <a:rPr lang="uk-UA" i="1" dirty="0" smtClean="0">
                <a:solidFill>
                  <a:srgbClr val="000000"/>
                </a:solidFill>
              </a:rPr>
              <a:t> (2003 р.)</a:t>
            </a:r>
            <a:r>
              <a:rPr lang="en-US" i="1" dirty="0" smtClean="0">
                <a:solidFill>
                  <a:srgbClr val="000000"/>
                </a:solidFill>
              </a:rPr>
              <a:t>.</a:t>
            </a:r>
            <a:r>
              <a:rPr lang="ru-RU" i="1" dirty="0" smtClean="0">
                <a:solidFill>
                  <a:srgbClr val="000000"/>
                </a:solidFill>
              </a:rPr>
              <a:t> </a:t>
            </a:r>
            <a:endParaRPr lang="ru-RU" i="1" dirty="0">
              <a:solidFill>
                <a:srgbClr val="000000"/>
              </a:solidFill>
            </a:endParaRPr>
          </a:p>
          <a:p>
            <a:endParaRPr lang="ru-RU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314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1" dirty="0" smtClean="0">
                <a:latin typeface="Georgia" pitchFamily="18" charset="0"/>
              </a:rPr>
              <a:t>Визначення поняття «інформація»</a:t>
            </a:r>
            <a:endParaRPr lang="en-US" sz="3200" i="1" dirty="0">
              <a:latin typeface="Georgia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340768"/>
            <a:ext cx="8508875" cy="5184576"/>
          </a:xfrm>
        </p:spPr>
        <p:txBody>
          <a:bodyPr/>
          <a:lstStyle/>
          <a:p>
            <a:pPr marL="0" indent="714375">
              <a:buClr>
                <a:srgbClr val="963D00"/>
              </a:buClr>
              <a:buSzPct val="90000"/>
              <a:buNone/>
            </a:pPr>
            <a:r>
              <a:rPr lang="uk-UA" sz="2000" i="1" dirty="0" smtClean="0">
                <a:latin typeface="Calibri" pitchFamily="34" charset="0"/>
                <a:cs typeface="Calibri" pitchFamily="34" charset="0"/>
              </a:rPr>
              <a:t>Будь-яке наукове дослідження базується на зібраній дослідником інформації. Навіть якщо метою наукового дослідження є не просто аналіз, а розробка власного бачення вирішення проблеми, все одно зробити адекватні висновки неможливо без певних вхідних даних </a:t>
            </a:r>
          </a:p>
          <a:p>
            <a:pPr marL="0" indent="0">
              <a:buClr>
                <a:srgbClr val="963D00"/>
              </a:buClr>
              <a:buSzPct val="90000"/>
              <a:buNone/>
            </a:pPr>
            <a:endParaRPr lang="uk-UA" sz="2000" dirty="0">
              <a:latin typeface="Calibri" pitchFamily="34" charset="0"/>
              <a:cs typeface="Calibri" pitchFamily="34" charset="0"/>
            </a:endParaRPr>
          </a:p>
          <a:p>
            <a:pPr marL="0" indent="0" algn="r">
              <a:buClr>
                <a:srgbClr val="963D00"/>
              </a:buClr>
              <a:buSzPct val="90000"/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В широкому розумінні 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інформація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– це сукупність відомостей (повідомлень, даних), яка визначає міру наших знань про ті чи інші явища, події та їх взаємозв´язки. У вузькому розумінні 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інформація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- це відомості, які є об´єктом обробки, передачі і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зберігання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 algn="r">
              <a:buClr>
                <a:srgbClr val="963D00"/>
              </a:buClr>
              <a:buSzPct val="90000"/>
              <a:buNone/>
            </a:pPr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pPr marL="0" indent="0" algn="r">
              <a:buClr>
                <a:srgbClr val="963D00"/>
              </a:buClr>
              <a:buSzPct val="90000"/>
              <a:buNone/>
            </a:pP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 marL="0" indent="0" algn="r">
              <a:buClr>
                <a:srgbClr val="963D00"/>
              </a:buClr>
              <a:buSzPct val="90000"/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Інформація є основним поняттям 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кібернетики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- науки про загальні закономірності в процесі управління та передачі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інформації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1" dirty="0" smtClean="0">
                <a:latin typeface="Georgia" pitchFamily="18" charset="0"/>
              </a:rPr>
              <a:t>Доступ до наукової інформації</a:t>
            </a:r>
            <a:endParaRPr lang="en-US" sz="3200" i="1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124744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Comic Sans MS" pitchFamily="66" charset="0"/>
              </a:rPr>
              <a:t>Відкритий доступ:</a:t>
            </a:r>
          </a:p>
          <a:p>
            <a:endParaRPr lang="ru-RU" sz="8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електронні журнали відкритого доступу (</a:t>
            </a:r>
            <a:r>
              <a:rPr lang="ru-RU" dirty="0" smtClean="0">
                <a:solidFill>
                  <a:srgbClr val="000000"/>
                </a:solidFill>
              </a:rPr>
              <a:t>напр., </a:t>
            </a:r>
            <a:r>
              <a:rPr lang="en-US" dirty="0">
                <a:solidFill>
                  <a:srgbClr val="000000"/>
                </a:solidFill>
              </a:rPr>
              <a:t>DOAJ Directory of Open Access </a:t>
            </a:r>
            <a:r>
              <a:rPr lang="en-US" dirty="0" smtClean="0">
                <a:solidFill>
                  <a:srgbClr val="000000"/>
                </a:solidFill>
              </a:rPr>
              <a:t>Journals);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електронні книги у відкритому доступі (</a:t>
            </a:r>
            <a:r>
              <a:rPr lang="ru-RU" dirty="0" smtClean="0">
                <a:solidFill>
                  <a:srgbClr val="000000"/>
                </a:solidFill>
              </a:rPr>
              <a:t>напр., </a:t>
            </a:r>
            <a:r>
              <a:rPr lang="ru-RU" dirty="0">
                <a:solidFill>
                  <a:srgbClr val="000000"/>
                </a:solidFill>
              </a:rPr>
              <a:t>видавництво відкритого доступу </a:t>
            </a:r>
            <a:r>
              <a:rPr lang="en-US" dirty="0" err="1">
                <a:solidFill>
                  <a:srgbClr val="000000"/>
                </a:solidFill>
              </a:rPr>
              <a:t>InTech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ru-RU" dirty="0">
                <a:solidFill>
                  <a:srgbClr val="000000"/>
                </a:solidFill>
              </a:rPr>
              <a:t>понад 350 книг);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інституційні репозитарії відкритого доступу </a:t>
            </a:r>
            <a:r>
              <a:rPr lang="ru-RU" dirty="0" smtClean="0">
                <a:solidFill>
                  <a:srgbClr val="000000"/>
                </a:solidFill>
              </a:rPr>
              <a:t>(таких станом на 2011 р. найбільше </a:t>
            </a:r>
            <a:r>
              <a:rPr lang="ru-RU" dirty="0">
                <a:solidFill>
                  <a:srgbClr val="000000"/>
                </a:solidFill>
              </a:rPr>
              <a:t>– 1596 з майже 2000 </a:t>
            </a:r>
            <a:r>
              <a:rPr lang="ru-RU" dirty="0" smtClean="0">
                <a:solidFill>
                  <a:srgbClr val="000000"/>
                </a:solidFill>
              </a:rPr>
              <a:t>у світі</a:t>
            </a:r>
            <a:r>
              <a:rPr lang="ru-RU" dirty="0">
                <a:solidFill>
                  <a:srgbClr val="000000"/>
                </a:solidFill>
              </a:rPr>
              <a:t>. Серед відомих прикладів – знаменитий Массачусетський </a:t>
            </a:r>
            <a:r>
              <a:rPr lang="ru-RU" dirty="0" smtClean="0">
                <a:solidFill>
                  <a:srgbClr val="000000"/>
                </a:solidFill>
              </a:rPr>
              <a:t>технологічний інститут </a:t>
            </a:r>
            <a:r>
              <a:rPr lang="ru-RU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DSpace@MIT</a:t>
            </a:r>
            <a:r>
              <a:rPr lang="en-US" dirty="0">
                <a:solidFill>
                  <a:srgbClr val="000000"/>
                </a:solidFill>
              </a:rPr>
              <a:t>), </a:t>
            </a:r>
            <a:r>
              <a:rPr lang="ru-RU" dirty="0">
                <a:solidFill>
                  <a:srgbClr val="000000"/>
                </a:solidFill>
              </a:rPr>
              <a:t>архіви від Університету Каліфорнії, </a:t>
            </a:r>
            <a:r>
              <a:rPr lang="en-US" dirty="0">
                <a:solidFill>
                  <a:srgbClr val="000000"/>
                </a:solidFill>
              </a:rPr>
              <a:t>Max </a:t>
            </a:r>
            <a:r>
              <a:rPr lang="en-US" dirty="0" smtClean="0">
                <a:solidFill>
                  <a:srgbClr val="000000"/>
                </a:solidFill>
              </a:rPr>
              <a:t>Planck</a:t>
            </a:r>
            <a:r>
              <a:rPr lang="uk-UA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Society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ru-RU" dirty="0">
                <a:solidFill>
                  <a:srgbClr val="000000"/>
                </a:solidFill>
              </a:rPr>
              <a:t>або найпрестижнішого в світі </a:t>
            </a:r>
            <a:r>
              <a:rPr lang="ru-RU" dirty="0" smtClean="0">
                <a:solidFill>
                  <a:srgbClr val="000000"/>
                </a:solidFill>
              </a:rPr>
              <a:t>Гарварду);</a:t>
            </a:r>
            <a:endParaRPr lang="ru-RU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відкриті освітні ресурси провідних університетів (Проект </a:t>
            </a:r>
            <a:r>
              <a:rPr lang="en-US" dirty="0" err="1">
                <a:solidFill>
                  <a:srgbClr val="000000"/>
                </a:solidFill>
              </a:rPr>
              <a:t>OpenCourseWare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Масачусетського інституту технологій) </a:t>
            </a:r>
            <a:endParaRPr lang="ru-RU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uk-UA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uk-UA" dirty="0">
              <a:solidFill>
                <a:srgbClr val="000000"/>
              </a:solidFill>
            </a:endParaRPr>
          </a:p>
          <a:p>
            <a:pPr marL="285750" indent="-285750"/>
            <a:endParaRPr lang="uk-UA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6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1" dirty="0" smtClean="0">
                <a:latin typeface="Georgia" pitchFamily="18" charset="0"/>
              </a:rPr>
              <a:t>Доступ до наукової інформації</a:t>
            </a:r>
            <a:endParaRPr lang="en-US" sz="3200" i="1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917327"/>
            <a:ext cx="78488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Comic Sans MS" pitchFamily="66" charset="0"/>
              </a:rPr>
              <a:t>Інституційний репозитарій – це…</a:t>
            </a:r>
          </a:p>
          <a:p>
            <a:endParaRPr lang="ru-RU" sz="8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indent="357188"/>
            <a:r>
              <a:rPr lang="ru-RU" i="1" dirty="0" smtClean="0">
                <a:solidFill>
                  <a:srgbClr val="000000"/>
                </a:solidFill>
              </a:rPr>
              <a:t>…електронний </a:t>
            </a:r>
            <a:r>
              <a:rPr lang="ru-RU" i="1" dirty="0">
                <a:solidFill>
                  <a:srgbClr val="000000"/>
                </a:solidFill>
              </a:rPr>
              <a:t>архів для накопичення та  збереження електронних публікацій, забезпечення довготривалого повнотекстового та надійного відкритого доступу до результатів наукових досліджень певної </a:t>
            </a:r>
            <a:r>
              <a:rPr lang="ru-RU" i="1" dirty="0" smtClean="0">
                <a:solidFill>
                  <a:srgbClr val="000000"/>
                </a:solidFill>
              </a:rPr>
              <a:t>установи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ru-RU" i="1" dirty="0" smtClean="0">
                <a:solidFill>
                  <a:srgbClr val="000000"/>
                </a:solidFill>
              </a:rPr>
              <a:t>.</a:t>
            </a:r>
          </a:p>
          <a:p>
            <a:pPr indent="357188"/>
            <a:endParaRPr lang="ru-RU" i="1" dirty="0" smtClean="0">
              <a:solidFill>
                <a:srgbClr val="000000"/>
              </a:solidFill>
            </a:endParaRPr>
          </a:p>
          <a:p>
            <a:pPr indent="357188" algn="just"/>
            <a:r>
              <a:rPr lang="ru-RU" sz="1700" dirty="0">
                <a:solidFill>
                  <a:srgbClr val="000000"/>
                </a:solidFill>
              </a:rPr>
              <a:t>Серед великої кількості визначень можна виділити два основних підходи в </a:t>
            </a:r>
            <a:r>
              <a:rPr lang="ru-RU" sz="1700" dirty="0" smtClean="0">
                <a:solidFill>
                  <a:srgbClr val="000000"/>
                </a:solidFill>
              </a:rPr>
              <a:t>розумінні інституційного </a:t>
            </a:r>
            <a:r>
              <a:rPr lang="ru-RU" sz="1700" dirty="0">
                <a:solidFill>
                  <a:srgbClr val="000000"/>
                </a:solidFill>
              </a:rPr>
              <a:t>репозитарію: </a:t>
            </a:r>
            <a:r>
              <a:rPr lang="ru-RU" sz="1700" b="1" dirty="0">
                <a:solidFill>
                  <a:srgbClr val="000000"/>
                </a:solidFill>
              </a:rPr>
              <a:t>перший </a:t>
            </a:r>
            <a:r>
              <a:rPr lang="ru-RU" sz="1700" dirty="0">
                <a:solidFill>
                  <a:srgbClr val="000000"/>
                </a:solidFill>
              </a:rPr>
              <a:t>– ІР як цифрова колекція, зібрання і </a:t>
            </a:r>
            <a:r>
              <a:rPr lang="ru-RU" sz="1700" dirty="0" smtClean="0">
                <a:solidFill>
                  <a:srgbClr val="000000"/>
                </a:solidFill>
              </a:rPr>
              <a:t>зберігання інтелектуальних </a:t>
            </a:r>
            <a:r>
              <a:rPr lang="ru-RU" sz="1700" dirty="0">
                <a:solidFill>
                  <a:srgbClr val="000000"/>
                </a:solidFill>
              </a:rPr>
              <a:t>продуктів однієї чи декількох університетських спільнот; </a:t>
            </a:r>
            <a:r>
              <a:rPr lang="ru-RU" sz="1700" b="1" dirty="0">
                <a:solidFill>
                  <a:srgbClr val="000000"/>
                </a:solidFill>
              </a:rPr>
              <a:t>другий </a:t>
            </a:r>
            <a:r>
              <a:rPr lang="ru-RU" sz="1700" dirty="0">
                <a:solidFill>
                  <a:srgbClr val="000000"/>
                </a:solidFill>
              </a:rPr>
              <a:t>– ІР </a:t>
            </a:r>
            <a:r>
              <a:rPr lang="ru-RU" sz="1700" dirty="0" smtClean="0">
                <a:solidFill>
                  <a:srgbClr val="000000"/>
                </a:solidFill>
              </a:rPr>
              <a:t>як “набір </a:t>
            </a:r>
            <a:r>
              <a:rPr lang="ru-RU" sz="1700" dirty="0">
                <a:solidFill>
                  <a:srgbClr val="000000"/>
                </a:solidFill>
              </a:rPr>
              <a:t>сервісів, які університет пропонує членам своїх спільнот для управління </a:t>
            </a:r>
            <a:r>
              <a:rPr lang="ru-RU" sz="1700" dirty="0" smtClean="0">
                <a:solidFill>
                  <a:srgbClr val="000000"/>
                </a:solidFill>
              </a:rPr>
              <a:t>і розповсюдження </a:t>
            </a:r>
            <a:r>
              <a:rPr lang="ru-RU" sz="1700" dirty="0">
                <a:solidFill>
                  <a:srgbClr val="000000"/>
                </a:solidFill>
              </a:rPr>
              <a:t>цих цифрових матеріалів” (</a:t>
            </a:r>
            <a:r>
              <a:rPr lang="en-US" sz="1700" dirty="0">
                <a:solidFill>
                  <a:srgbClr val="000000"/>
                </a:solidFill>
              </a:rPr>
              <a:t>Clifford Lynch, Executive Director, Coalition </a:t>
            </a:r>
            <a:r>
              <a:rPr lang="en-US" sz="1700" dirty="0" smtClean="0">
                <a:solidFill>
                  <a:srgbClr val="000000"/>
                </a:solidFill>
              </a:rPr>
              <a:t>for</a:t>
            </a:r>
            <a:r>
              <a:rPr lang="uk-UA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smtClean="0">
                <a:solidFill>
                  <a:srgbClr val="000000"/>
                </a:solidFill>
              </a:rPr>
              <a:t>Networked </a:t>
            </a:r>
            <a:r>
              <a:rPr lang="en-US" sz="1700" dirty="0">
                <a:solidFill>
                  <a:srgbClr val="000000"/>
                </a:solidFill>
              </a:rPr>
              <a:t>Information). </a:t>
            </a:r>
            <a:r>
              <a:rPr lang="ru-RU" sz="1700" dirty="0">
                <a:solidFill>
                  <a:srgbClr val="000000"/>
                </a:solidFill>
              </a:rPr>
              <a:t>Насправді, час і досвід показали, що ІР є поєднанням цих </a:t>
            </a:r>
            <a:r>
              <a:rPr lang="ru-RU" sz="1700" dirty="0" err="1" smtClean="0">
                <a:solidFill>
                  <a:srgbClr val="000000"/>
                </a:solidFill>
              </a:rPr>
              <a:t>двох</a:t>
            </a:r>
            <a:r>
              <a:rPr lang="ru-RU" sz="1700" dirty="0" smtClean="0">
                <a:solidFill>
                  <a:srgbClr val="000000"/>
                </a:solidFill>
              </a:rPr>
              <a:t> </a:t>
            </a:r>
            <a:r>
              <a:rPr lang="ru-RU" sz="1700" dirty="0" err="1" smtClean="0">
                <a:solidFill>
                  <a:srgbClr val="000000"/>
                </a:solidFill>
              </a:rPr>
              <a:t>частин</a:t>
            </a:r>
            <a:r>
              <a:rPr lang="ru-RU" sz="1700" dirty="0" smtClean="0">
                <a:solidFill>
                  <a:srgbClr val="000000"/>
                </a:solidFill>
              </a:rPr>
              <a:t>.</a:t>
            </a:r>
          </a:p>
          <a:p>
            <a:pPr indent="357188"/>
            <a:endParaRPr lang="ru-RU" dirty="0">
              <a:solidFill>
                <a:srgbClr val="000000"/>
              </a:solidFill>
            </a:endParaRPr>
          </a:p>
          <a:p>
            <a:pPr indent="357188" algn="r"/>
            <a:r>
              <a:rPr lang="ru-RU" sz="1700" i="1" dirty="0" smtClean="0">
                <a:solidFill>
                  <a:srgbClr val="000000"/>
                </a:solidFill>
              </a:rPr>
              <a:t>Основне </a:t>
            </a:r>
            <a:r>
              <a:rPr lang="ru-RU" sz="1700" b="1" i="1" dirty="0">
                <a:solidFill>
                  <a:srgbClr val="000000"/>
                </a:solidFill>
              </a:rPr>
              <a:t>призначення </a:t>
            </a:r>
            <a:r>
              <a:rPr lang="ru-RU" sz="1700" i="1" dirty="0">
                <a:solidFill>
                  <a:srgbClr val="000000"/>
                </a:solidFill>
              </a:rPr>
              <a:t>інституційного репозитарію – накопичення, систематизація та зберігання інтелектуальних  продуктів університетської спільноти, а також поширення цих матеріалів у відкритому доступі засобами Інтернет-технологій у середовищі світового </a:t>
            </a:r>
            <a:r>
              <a:rPr lang="ru-RU" sz="1700" i="1" dirty="0" err="1">
                <a:solidFill>
                  <a:srgbClr val="000000"/>
                </a:solidFill>
              </a:rPr>
              <a:t>науково-освітнього</a:t>
            </a:r>
            <a:r>
              <a:rPr lang="ru-RU" sz="1700" i="1" dirty="0">
                <a:solidFill>
                  <a:srgbClr val="000000"/>
                </a:solidFill>
              </a:rPr>
              <a:t> </a:t>
            </a:r>
            <a:r>
              <a:rPr lang="ru-RU" sz="1700" i="1" dirty="0" err="1" smtClean="0">
                <a:solidFill>
                  <a:srgbClr val="000000"/>
                </a:solidFill>
              </a:rPr>
              <a:t>співтовариства</a:t>
            </a:r>
            <a:r>
              <a:rPr lang="uk-UA" sz="1700" i="1" dirty="0" smtClean="0">
                <a:solidFill>
                  <a:srgbClr val="000000"/>
                </a:solidFill>
              </a:rPr>
              <a:t>.</a:t>
            </a:r>
            <a:endParaRPr lang="ru-RU" sz="1700" i="1" dirty="0" smtClean="0">
              <a:solidFill>
                <a:srgbClr val="000000"/>
              </a:solidFill>
            </a:endParaRPr>
          </a:p>
          <a:p>
            <a:endParaRPr lang="ru-RU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6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1" dirty="0" smtClean="0">
                <a:latin typeface="Georgia" pitchFamily="18" charset="0"/>
              </a:rPr>
              <a:t>Доступ до наукової інформації</a:t>
            </a:r>
            <a:endParaRPr lang="en-US" sz="3200" i="1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917327"/>
            <a:ext cx="784887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i="1" dirty="0" smtClean="0">
              <a:solidFill>
                <a:srgbClr val="000000"/>
              </a:solidFill>
            </a:endParaRPr>
          </a:p>
          <a:p>
            <a:endParaRPr lang="uk-UA" i="1" dirty="0">
              <a:solidFill>
                <a:srgbClr val="000000"/>
              </a:solidFill>
            </a:endParaRPr>
          </a:p>
          <a:p>
            <a:pPr algn="ctr"/>
            <a:r>
              <a:rPr lang="uk-UA" sz="2000" dirty="0" smtClean="0">
                <a:solidFill>
                  <a:srgbClr val="000000"/>
                </a:solidFill>
                <a:latin typeface="Comic Sans MS" pitchFamily="66" charset="0"/>
              </a:rPr>
              <a:t>Університетський інституційний </a:t>
            </a:r>
            <a:r>
              <a:rPr lang="uk-UA" sz="2000" dirty="0" err="1" smtClean="0">
                <a:solidFill>
                  <a:srgbClr val="000000"/>
                </a:solidFill>
                <a:latin typeface="Comic Sans MS" pitchFamily="66" charset="0"/>
              </a:rPr>
              <a:t>репозиторій</a:t>
            </a:r>
            <a:r>
              <a:rPr lang="uk-UA" sz="2000" dirty="0" smtClean="0">
                <a:solidFill>
                  <a:srgbClr val="000000"/>
                </a:solidFill>
                <a:latin typeface="Comic Sans MS" pitchFamily="66" charset="0"/>
              </a:rPr>
              <a:t> може містити наступні матеріали:</a:t>
            </a:r>
          </a:p>
          <a:p>
            <a:pPr indent="357188"/>
            <a:endParaRPr lang="uk-UA" i="1" dirty="0" smtClean="0">
              <a:solidFill>
                <a:srgbClr val="000000"/>
              </a:solidFill>
            </a:endParaRPr>
          </a:p>
          <a:p>
            <a:pPr algn="just"/>
            <a:r>
              <a:rPr lang="uk-UA" dirty="0" smtClean="0">
                <a:solidFill>
                  <a:srgbClr val="000000"/>
                </a:solidFill>
              </a:rPr>
              <a:t>наукові статті;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</a:rPr>
              <a:t>автореферати дисертацій та дисертації;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</a:rPr>
              <a:t>навчальні матеріали;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</a:rPr>
              <a:t>книжки чи розділи книг;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</a:rPr>
              <a:t>студентські роботи;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</a:rPr>
              <a:t>матеріали конференцій;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</a:rPr>
              <a:t>патенти;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</a:rPr>
              <a:t>зображення, </a:t>
            </a:r>
            <a:r>
              <a:rPr lang="uk-UA" dirty="0" err="1" smtClean="0">
                <a:solidFill>
                  <a:srgbClr val="000000"/>
                </a:solidFill>
              </a:rPr>
              <a:t>аудіо-</a:t>
            </a:r>
            <a:r>
              <a:rPr lang="uk-UA" dirty="0" smtClean="0">
                <a:solidFill>
                  <a:srgbClr val="000000"/>
                </a:solidFill>
              </a:rPr>
              <a:t> та відео-файли;</a:t>
            </a:r>
          </a:p>
          <a:p>
            <a:pPr algn="just"/>
            <a:r>
              <a:rPr lang="uk-UA" dirty="0" err="1" smtClean="0">
                <a:solidFill>
                  <a:srgbClr val="000000"/>
                </a:solidFill>
              </a:rPr>
              <a:t>веб-сторінки</a:t>
            </a:r>
            <a:r>
              <a:rPr lang="uk-UA" dirty="0" smtClean="0">
                <a:solidFill>
                  <a:srgbClr val="000000"/>
                </a:solidFill>
              </a:rPr>
              <a:t>;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</a:rPr>
              <a:t>комп'ютерні програми;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</a:rPr>
              <a:t>статистичні матеріали;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</a:rPr>
              <a:t>навчальні об'єкти;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</a:rPr>
              <a:t>наукові звіти</a:t>
            </a:r>
            <a:endParaRPr lang="uk-U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054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1" dirty="0" smtClean="0">
                <a:latin typeface="Georgia" pitchFamily="18" charset="0"/>
              </a:rPr>
              <a:t>Доступ до наукової інформації</a:t>
            </a:r>
            <a:endParaRPr lang="en-US" sz="3200" i="1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124744"/>
            <a:ext cx="903649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Comic Sans MS" pitchFamily="66" charset="0"/>
              </a:rPr>
              <a:t>Основними функціями інституційного репозитарію є:</a:t>
            </a:r>
            <a:endParaRPr lang="ru-RU" sz="8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ru-RU" b="1" i="1" dirty="0">
                <a:solidFill>
                  <a:srgbClr val="000000"/>
                </a:solidFill>
              </a:rPr>
              <a:t>1. </a:t>
            </a:r>
            <a:r>
              <a:rPr lang="ru-RU" i="1" dirty="0">
                <a:solidFill>
                  <a:srgbClr val="000000"/>
                </a:solidFill>
              </a:rPr>
              <a:t>Кумулятивна </a:t>
            </a:r>
            <a:r>
              <a:rPr lang="ru-RU" dirty="0">
                <a:solidFill>
                  <a:srgbClr val="000000"/>
                </a:solidFill>
              </a:rPr>
              <a:t>— формування, нагромадження, </a:t>
            </a:r>
            <a:r>
              <a:rPr lang="ru-RU" dirty="0" smtClean="0">
                <a:solidFill>
                  <a:srgbClr val="000000"/>
                </a:solidFill>
              </a:rPr>
              <a:t>сис</a:t>
            </a:r>
            <a:r>
              <a:rPr lang="uk-UA" dirty="0" smtClean="0">
                <a:solidFill>
                  <a:srgbClr val="000000"/>
                </a:solidFill>
              </a:rPr>
              <a:t>тематизація</a:t>
            </a:r>
            <a:r>
              <a:rPr lang="uk-UA" dirty="0">
                <a:solidFill>
                  <a:srgbClr val="000000"/>
                </a:solidFill>
              </a:rPr>
              <a:t>, аналітико-синтетичне опрацювання та </a:t>
            </a:r>
            <a:r>
              <a:rPr lang="uk-UA" dirty="0" smtClean="0">
                <a:solidFill>
                  <a:srgbClr val="000000"/>
                </a:solidFill>
              </a:rPr>
              <a:t>організація </a:t>
            </a:r>
            <a:r>
              <a:rPr lang="uk-UA" dirty="0">
                <a:solidFill>
                  <a:srgbClr val="000000"/>
                </a:solidFill>
              </a:rPr>
              <a:t>зберігання документальних ресурсів;</a:t>
            </a:r>
          </a:p>
          <a:p>
            <a:r>
              <a:rPr lang="uk-UA" b="1" i="1" dirty="0">
                <a:solidFill>
                  <a:srgbClr val="000000"/>
                </a:solidFill>
              </a:rPr>
              <a:t>2. </a:t>
            </a:r>
            <a:r>
              <a:rPr lang="uk-UA" i="1" dirty="0">
                <a:solidFill>
                  <a:srgbClr val="000000"/>
                </a:solidFill>
              </a:rPr>
              <a:t>Сервісна </a:t>
            </a:r>
            <a:r>
              <a:rPr lang="uk-UA" dirty="0">
                <a:solidFill>
                  <a:srgbClr val="000000"/>
                </a:solidFill>
              </a:rPr>
              <a:t>— надання інформації про наявні наукові ресурси, організація пошуку, надання і приймання </a:t>
            </a:r>
            <a:r>
              <a:rPr lang="uk-UA" dirty="0" smtClean="0">
                <a:solidFill>
                  <a:srgbClr val="000000"/>
                </a:solidFill>
              </a:rPr>
              <a:t>документів </a:t>
            </a:r>
            <a:r>
              <a:rPr lang="uk-UA" dirty="0">
                <a:solidFill>
                  <a:srgbClr val="000000"/>
                </a:solidFill>
              </a:rPr>
              <a:t>і інформації щодо запитів різних категорій користувачів, забезпечення доступу до віддалених джерел інформації;</a:t>
            </a:r>
          </a:p>
          <a:p>
            <a:r>
              <a:rPr lang="uk-UA" b="1" i="1" dirty="0">
                <a:solidFill>
                  <a:srgbClr val="000000"/>
                </a:solidFill>
              </a:rPr>
              <a:t>3. </a:t>
            </a:r>
            <a:r>
              <a:rPr lang="uk-UA" i="1" dirty="0">
                <a:solidFill>
                  <a:srgbClr val="000000"/>
                </a:solidFill>
              </a:rPr>
              <a:t>Науково-методична </a:t>
            </a:r>
            <a:r>
              <a:rPr lang="uk-UA" dirty="0">
                <a:solidFill>
                  <a:srgbClr val="000000"/>
                </a:solidFill>
              </a:rPr>
              <a:t>— вивчення інформаційних </a:t>
            </a:r>
            <a:r>
              <a:rPr lang="uk-UA" dirty="0" smtClean="0">
                <a:solidFill>
                  <a:srgbClr val="000000"/>
                </a:solidFill>
              </a:rPr>
              <a:t>потреб </a:t>
            </a:r>
            <a:r>
              <a:rPr lang="uk-UA" dirty="0">
                <a:solidFill>
                  <a:srgbClr val="000000"/>
                </a:solidFill>
              </a:rPr>
              <a:t>користувачів, інструктивно-методичне забезпечення діяльності, науково-дослідна робота у галузі нових </a:t>
            </a:r>
            <a:r>
              <a:rPr lang="uk-UA" dirty="0" smtClean="0">
                <a:solidFill>
                  <a:srgbClr val="000000"/>
                </a:solidFill>
              </a:rPr>
              <a:t>інформаційних </a:t>
            </a:r>
            <a:r>
              <a:rPr lang="uk-UA" dirty="0">
                <a:solidFill>
                  <a:srgbClr val="000000"/>
                </a:solidFill>
              </a:rPr>
              <a:t>технологій, розроблення навчально-методичних </a:t>
            </a:r>
            <a:r>
              <a:rPr lang="uk-UA" dirty="0" smtClean="0">
                <a:solidFill>
                  <a:srgbClr val="000000"/>
                </a:solidFill>
              </a:rPr>
              <a:t>матеріалів </a:t>
            </a:r>
            <a:r>
              <a:rPr lang="uk-UA" dirty="0">
                <a:solidFill>
                  <a:srgbClr val="000000"/>
                </a:solidFill>
              </a:rPr>
              <a:t>з основ інформаційної культури користувачів;</a:t>
            </a:r>
          </a:p>
          <a:p>
            <a:r>
              <a:rPr lang="uk-UA" b="1" i="1" dirty="0">
                <a:solidFill>
                  <a:srgbClr val="000000"/>
                </a:solidFill>
              </a:rPr>
              <a:t>4. </a:t>
            </a:r>
            <a:r>
              <a:rPr lang="uk-UA" i="1" dirty="0">
                <a:solidFill>
                  <a:srgbClr val="000000"/>
                </a:solidFill>
              </a:rPr>
              <a:t>Соціальна </a:t>
            </a:r>
            <a:r>
              <a:rPr lang="uk-UA" dirty="0">
                <a:solidFill>
                  <a:srgbClr val="000000"/>
                </a:solidFill>
              </a:rPr>
              <a:t>— сприяння розвитку здатності </a:t>
            </a:r>
            <a:r>
              <a:rPr lang="uk-UA" dirty="0" smtClean="0">
                <a:solidFill>
                  <a:srgbClr val="000000"/>
                </a:solidFill>
              </a:rPr>
              <a:t>користувачів </a:t>
            </a:r>
            <a:r>
              <a:rPr lang="uk-UA" dirty="0">
                <a:solidFill>
                  <a:srgbClr val="000000"/>
                </a:solidFill>
              </a:rPr>
              <a:t>до наукового пошуку, самоосвіти та їхній адаптації в сучасному інформаційному суспільстві;</a:t>
            </a:r>
          </a:p>
          <a:p>
            <a:r>
              <a:rPr lang="uk-UA" b="1" i="1" dirty="0">
                <a:solidFill>
                  <a:srgbClr val="000000"/>
                </a:solidFill>
              </a:rPr>
              <a:t>5. </a:t>
            </a:r>
            <a:r>
              <a:rPr lang="uk-UA" i="1" dirty="0">
                <a:solidFill>
                  <a:srgbClr val="000000"/>
                </a:solidFill>
              </a:rPr>
              <a:t>Координувальна </a:t>
            </a:r>
            <a:r>
              <a:rPr lang="uk-UA" dirty="0">
                <a:solidFill>
                  <a:srgbClr val="000000"/>
                </a:solidFill>
              </a:rPr>
              <a:t>— узгодження своєї діяльності зі всіма підрозділами інституту у сфері науково-інформаційної підтримки та забезпечення навчально-виховного процесу, науково-дослідній роботі, а також надання методичної </a:t>
            </a:r>
            <a:r>
              <a:rPr lang="uk-UA" dirty="0" smtClean="0">
                <a:solidFill>
                  <a:srgbClr val="000000"/>
                </a:solidFill>
              </a:rPr>
              <a:t>допомоги </a:t>
            </a:r>
            <a:r>
              <a:rPr lang="uk-UA" dirty="0">
                <a:solidFill>
                  <a:srgbClr val="000000"/>
                </a:solidFill>
              </a:rPr>
              <a:t>в організації регіональних та міжнародних </a:t>
            </a:r>
            <a:r>
              <a:rPr lang="uk-UA" dirty="0" smtClean="0">
                <a:solidFill>
                  <a:srgbClr val="000000"/>
                </a:solidFill>
              </a:rPr>
              <a:t>бібліотечних </a:t>
            </a:r>
            <a:r>
              <a:rPr lang="uk-UA" dirty="0">
                <a:solidFill>
                  <a:srgbClr val="000000"/>
                </a:solidFill>
              </a:rPr>
              <a:t>інформаційно-комунікативних </a:t>
            </a:r>
            <a:r>
              <a:rPr lang="uk-UA" dirty="0" smtClean="0">
                <a:solidFill>
                  <a:srgbClr val="000000"/>
                </a:solidFill>
              </a:rPr>
              <a:t>технологій</a:t>
            </a:r>
            <a:r>
              <a:rPr lang="uk-UA" dirty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000000"/>
                </a:solidFill>
              </a:rPr>
              <a:t>[1]</a:t>
            </a:r>
            <a:r>
              <a:rPr lang="uk-UA" i="1" dirty="0" smtClean="0">
                <a:solidFill>
                  <a:srgbClr val="000000"/>
                </a:solidFill>
              </a:rPr>
              <a:t>.</a:t>
            </a:r>
            <a:endParaRPr lang="ru-RU" i="1" dirty="0">
              <a:solidFill>
                <a:srgbClr val="000000"/>
              </a:solidFill>
            </a:endParaRPr>
          </a:p>
          <a:p>
            <a:endParaRPr lang="ru-RU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079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1" dirty="0" smtClean="0">
                <a:latin typeface="Georgia" pitchFamily="18" charset="0"/>
              </a:rPr>
              <a:t>Доступ до наукової інформації</a:t>
            </a:r>
            <a:endParaRPr lang="en-US" sz="3200" i="1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917327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7188"/>
            <a:r>
              <a:rPr lang="ru-RU" dirty="0" smtClean="0">
                <a:solidFill>
                  <a:srgbClr val="000000"/>
                </a:solidFill>
              </a:rPr>
              <a:t>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5" y="1172885"/>
            <a:ext cx="91440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i="1" dirty="0" smtClean="0">
                <a:solidFill>
                  <a:srgbClr val="000000"/>
                </a:solidFill>
                <a:latin typeface="Georgia" pitchFamily="18" charset="0"/>
              </a:rPr>
              <a:t>Україна:</a:t>
            </a:r>
            <a:endParaRPr lang="uk-UA" sz="3200" i="1" dirty="0">
              <a:solidFill>
                <a:srgbClr val="000000"/>
              </a:solidFill>
              <a:latin typeface="Georgia" pitchFamily="18" charset="0"/>
            </a:endParaRPr>
          </a:p>
          <a:p>
            <a:r>
              <a:rPr lang="uk-UA" i="1" dirty="0">
                <a:solidFill>
                  <a:srgbClr val="000000"/>
                </a:solidFill>
              </a:rPr>
              <a:t>У Довіднику журналів відкритого доступу (</a:t>
            </a:r>
            <a:r>
              <a:rPr lang="en-US" i="1" dirty="0">
                <a:solidFill>
                  <a:srgbClr val="000000"/>
                </a:solidFill>
              </a:rPr>
              <a:t>DOAJ) </a:t>
            </a:r>
            <a:r>
              <a:rPr lang="uk-UA" i="1" dirty="0">
                <a:solidFill>
                  <a:srgbClr val="000000"/>
                </a:solidFill>
              </a:rPr>
              <a:t>і Реєстрі репозитаріїв відкритого доступу </a:t>
            </a:r>
            <a:r>
              <a:rPr lang="en-US" i="1" dirty="0">
                <a:solidFill>
                  <a:srgbClr val="000000"/>
                </a:solidFill>
              </a:rPr>
              <a:t>Registry of Open Access Repositories (ROAR) </a:t>
            </a:r>
            <a:r>
              <a:rPr lang="uk-UA" i="1" dirty="0">
                <a:solidFill>
                  <a:srgbClr val="000000"/>
                </a:solidFill>
              </a:rPr>
              <a:t>представлено понад 20 українських журналів і 62 інституційні репозитарії</a:t>
            </a:r>
            <a:r>
              <a:rPr lang="uk-UA" i="1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Працює Система пошуку у відкритих архівах України (</a:t>
            </a:r>
            <a:r>
              <a:rPr lang="en-US" dirty="0">
                <a:solidFill>
                  <a:srgbClr val="000000"/>
                </a:solidFill>
              </a:rPr>
              <a:t>SSM) </a:t>
            </a:r>
            <a:r>
              <a:rPr lang="en-US" dirty="0" smtClean="0">
                <a:solidFill>
                  <a:srgbClr val="000000"/>
                </a:solidFill>
              </a:rPr>
              <a:t>- </a:t>
            </a:r>
            <a:r>
              <a:rPr lang="ru-RU" dirty="0">
                <a:solidFill>
                  <a:srgbClr val="000000"/>
                </a:solidFill>
              </a:rPr>
              <a:t>де індексуються метадані з різних архівів України і забезпечується централізований пошук у відкритих архівах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</a:p>
          <a:p>
            <a:pPr indent="271463"/>
            <a:r>
              <a:rPr lang="en-US" dirty="0">
                <a:solidFill>
                  <a:srgbClr val="000000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oai.org.ua</a:t>
            </a:r>
            <a:endParaRPr lang="ru-RU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Створено </a:t>
            </a:r>
            <a:r>
              <a:rPr lang="ru-RU" dirty="0">
                <a:solidFill>
                  <a:srgbClr val="000000"/>
                </a:solidFill>
              </a:rPr>
              <a:t>електронний архів </a:t>
            </a:r>
            <a:r>
              <a:rPr lang="en-US" dirty="0" err="1">
                <a:solidFill>
                  <a:srgbClr val="000000"/>
                </a:solidFill>
              </a:rPr>
              <a:t>ElibUkr</a:t>
            </a:r>
            <a:r>
              <a:rPr lang="en-US" dirty="0">
                <a:solidFill>
                  <a:srgbClr val="000000"/>
                </a:solidFill>
              </a:rPr>
              <a:t>-OA </a:t>
            </a:r>
            <a:r>
              <a:rPr lang="ru-RU" dirty="0" smtClean="0">
                <a:solidFill>
                  <a:srgbClr val="000000"/>
                </a:solidFill>
              </a:rPr>
              <a:t>проекту </a:t>
            </a:r>
            <a:r>
              <a:rPr lang="ru-RU" dirty="0">
                <a:solidFill>
                  <a:srgbClr val="000000"/>
                </a:solidFill>
              </a:rPr>
              <a:t>«Електронна бібліотека України» для вчених України, університет яких не підтримує власний (інституційний) відкритий електронний архів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hlinkClick r:id="rId3"/>
              </a:rPr>
              <a:t>http</a:t>
            </a:r>
            <a:r>
              <a:rPr lang="en-US" dirty="0" smtClean="0">
                <a:solidFill>
                  <a:srgbClr val="000000"/>
                </a:solidFill>
                <a:hlinkClick r:id="rId3"/>
              </a:rPr>
              <a:t>://www.elibukr.org/</a:t>
            </a:r>
            <a:endParaRPr lang="uk-UA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Наукова </a:t>
            </a:r>
            <a:r>
              <a:rPr lang="ru-RU" dirty="0">
                <a:solidFill>
                  <a:srgbClr val="000000"/>
                </a:solidFill>
              </a:rPr>
              <a:t>періодика України (журнали відкритого доступу) </a:t>
            </a:r>
            <a:r>
              <a:rPr lang="ru-RU" dirty="0">
                <a:solidFill>
                  <a:srgbClr val="000000"/>
                </a:solidFill>
                <a:hlinkClick r:id="rId4"/>
              </a:rPr>
              <a:t>http://journals.uran.ua</a:t>
            </a:r>
            <a:r>
              <a:rPr lang="ru-RU" dirty="0" smtClean="0">
                <a:solidFill>
                  <a:srgbClr val="000000"/>
                </a:solidFill>
                <a:hlinkClick r:id="rId4"/>
              </a:rPr>
              <a:t>/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Проект Наука України в дзеркалі наукометричної бази даних </a:t>
            </a:r>
            <a:r>
              <a:rPr lang="en-US" dirty="0" err="1">
                <a:solidFill>
                  <a:srgbClr val="000000"/>
                </a:solidFill>
              </a:rPr>
              <a:t>SciVerse</a:t>
            </a:r>
            <a:r>
              <a:rPr lang="en-US" dirty="0">
                <a:solidFill>
                  <a:srgbClr val="000000"/>
                </a:solidFill>
              </a:rPr>
              <a:t> Scopus - </a:t>
            </a:r>
            <a:r>
              <a:rPr lang="en-US" dirty="0">
                <a:solidFill>
                  <a:srgbClr val="000000"/>
                </a:solidFill>
                <a:hlinkClick r:id="rId5"/>
              </a:rPr>
              <a:t>http://</a:t>
            </a:r>
            <a:r>
              <a:rPr lang="en-US" dirty="0" smtClean="0">
                <a:solidFill>
                  <a:srgbClr val="000000"/>
                </a:solidFill>
                <a:hlinkClick r:id="rId5"/>
              </a:rPr>
              <a:t>www.jsi.net.ua/scopus/scopus.html</a:t>
            </a:r>
            <a:r>
              <a:rPr lang="en-US" dirty="0" smtClean="0">
                <a:solidFill>
                  <a:srgbClr val="000000"/>
                </a:solidFill>
              </a:rPr>
              <a:t> [13]</a:t>
            </a:r>
            <a:r>
              <a:rPr lang="uk-UA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229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1" dirty="0">
                <a:latin typeface="Georgia" pitchFamily="18" charset="0"/>
              </a:rPr>
              <a:t>Функції </a:t>
            </a:r>
            <a:r>
              <a:rPr lang="uk-UA" sz="3200" i="1" dirty="0" smtClean="0">
                <a:latin typeface="Georgia" pitchFamily="18" charset="0"/>
              </a:rPr>
              <a:t>наукової інформації</a:t>
            </a:r>
            <a:endParaRPr lang="en-US" dirty="0"/>
          </a:p>
        </p:txBody>
      </p:sp>
      <p:sp>
        <p:nvSpPr>
          <p:cNvPr id="37892" name="Freeform 4"/>
          <p:cNvSpPr>
            <a:spLocks/>
          </p:cNvSpPr>
          <p:nvPr/>
        </p:nvSpPr>
        <p:spPr bwMode="ltGray">
          <a:xfrm>
            <a:off x="6413500" y="1383605"/>
            <a:ext cx="2160587" cy="2232025"/>
          </a:xfrm>
          <a:custGeom>
            <a:avLst/>
            <a:gdLst>
              <a:gd name="T0" fmla="*/ 264 w 742"/>
              <a:gd name="T1" fmla="*/ 20 h 718"/>
              <a:gd name="T2" fmla="*/ 286 w 742"/>
              <a:gd name="T3" fmla="*/ 52 h 718"/>
              <a:gd name="T4" fmla="*/ 242 w 742"/>
              <a:gd name="T5" fmla="*/ 68 h 718"/>
              <a:gd name="T6" fmla="*/ 202 w 742"/>
              <a:gd name="T7" fmla="*/ 72 h 718"/>
              <a:gd name="T8" fmla="*/ 194 w 742"/>
              <a:gd name="T9" fmla="*/ 102 h 718"/>
              <a:gd name="T10" fmla="*/ 140 w 742"/>
              <a:gd name="T11" fmla="*/ 114 h 718"/>
              <a:gd name="T12" fmla="*/ 116 w 742"/>
              <a:gd name="T13" fmla="*/ 136 h 718"/>
              <a:gd name="T14" fmla="*/ 84 w 742"/>
              <a:gd name="T15" fmla="*/ 164 h 718"/>
              <a:gd name="T16" fmla="*/ 76 w 742"/>
              <a:gd name="T17" fmla="*/ 182 h 718"/>
              <a:gd name="T18" fmla="*/ 60 w 742"/>
              <a:gd name="T19" fmla="*/ 224 h 718"/>
              <a:gd name="T20" fmla="*/ 42 w 742"/>
              <a:gd name="T21" fmla="*/ 272 h 718"/>
              <a:gd name="T22" fmla="*/ 24 w 742"/>
              <a:gd name="T23" fmla="*/ 296 h 718"/>
              <a:gd name="T24" fmla="*/ 12 w 742"/>
              <a:gd name="T25" fmla="*/ 330 h 718"/>
              <a:gd name="T26" fmla="*/ 16 w 742"/>
              <a:gd name="T27" fmla="*/ 352 h 718"/>
              <a:gd name="T28" fmla="*/ 6 w 742"/>
              <a:gd name="T29" fmla="*/ 396 h 718"/>
              <a:gd name="T30" fmla="*/ 30 w 742"/>
              <a:gd name="T31" fmla="*/ 420 h 718"/>
              <a:gd name="T32" fmla="*/ 22 w 742"/>
              <a:gd name="T33" fmla="*/ 448 h 718"/>
              <a:gd name="T34" fmla="*/ 38 w 742"/>
              <a:gd name="T35" fmla="*/ 472 h 718"/>
              <a:gd name="T36" fmla="*/ 64 w 742"/>
              <a:gd name="T37" fmla="*/ 500 h 718"/>
              <a:gd name="T38" fmla="*/ 76 w 742"/>
              <a:gd name="T39" fmla="*/ 546 h 718"/>
              <a:gd name="T40" fmla="*/ 126 w 742"/>
              <a:gd name="T41" fmla="*/ 572 h 718"/>
              <a:gd name="T42" fmla="*/ 130 w 742"/>
              <a:gd name="T43" fmla="*/ 602 h 718"/>
              <a:gd name="T44" fmla="*/ 170 w 742"/>
              <a:gd name="T45" fmla="*/ 614 h 718"/>
              <a:gd name="T46" fmla="*/ 188 w 742"/>
              <a:gd name="T47" fmla="*/ 636 h 718"/>
              <a:gd name="T48" fmla="*/ 212 w 742"/>
              <a:gd name="T49" fmla="*/ 644 h 718"/>
              <a:gd name="T50" fmla="*/ 238 w 742"/>
              <a:gd name="T51" fmla="*/ 662 h 718"/>
              <a:gd name="T52" fmla="*/ 280 w 742"/>
              <a:gd name="T53" fmla="*/ 668 h 718"/>
              <a:gd name="T54" fmla="*/ 300 w 742"/>
              <a:gd name="T55" fmla="*/ 676 h 718"/>
              <a:gd name="T56" fmla="*/ 330 w 742"/>
              <a:gd name="T57" fmla="*/ 688 h 718"/>
              <a:gd name="T58" fmla="*/ 350 w 742"/>
              <a:gd name="T59" fmla="*/ 694 h 718"/>
              <a:gd name="T60" fmla="*/ 392 w 742"/>
              <a:gd name="T61" fmla="*/ 718 h 718"/>
              <a:gd name="T62" fmla="*/ 398 w 742"/>
              <a:gd name="T63" fmla="*/ 686 h 718"/>
              <a:gd name="T64" fmla="*/ 428 w 742"/>
              <a:gd name="T65" fmla="*/ 688 h 718"/>
              <a:gd name="T66" fmla="*/ 504 w 742"/>
              <a:gd name="T67" fmla="*/ 660 h 718"/>
              <a:gd name="T68" fmla="*/ 534 w 742"/>
              <a:gd name="T69" fmla="*/ 656 h 718"/>
              <a:gd name="T70" fmla="*/ 550 w 742"/>
              <a:gd name="T71" fmla="*/ 644 h 718"/>
              <a:gd name="T72" fmla="*/ 570 w 742"/>
              <a:gd name="T73" fmla="*/ 612 h 718"/>
              <a:gd name="T74" fmla="*/ 612 w 742"/>
              <a:gd name="T75" fmla="*/ 586 h 718"/>
              <a:gd name="T76" fmla="*/ 630 w 742"/>
              <a:gd name="T77" fmla="*/ 554 h 718"/>
              <a:gd name="T78" fmla="*/ 656 w 742"/>
              <a:gd name="T79" fmla="*/ 520 h 718"/>
              <a:gd name="T80" fmla="*/ 682 w 742"/>
              <a:gd name="T81" fmla="*/ 492 h 718"/>
              <a:gd name="T82" fmla="*/ 692 w 742"/>
              <a:gd name="T83" fmla="*/ 466 h 718"/>
              <a:gd name="T84" fmla="*/ 696 w 742"/>
              <a:gd name="T85" fmla="*/ 410 h 718"/>
              <a:gd name="T86" fmla="*/ 734 w 742"/>
              <a:gd name="T87" fmla="*/ 352 h 718"/>
              <a:gd name="T88" fmla="*/ 718 w 742"/>
              <a:gd name="T89" fmla="*/ 316 h 718"/>
              <a:gd name="T90" fmla="*/ 710 w 742"/>
              <a:gd name="T91" fmla="*/ 292 h 718"/>
              <a:gd name="T92" fmla="*/ 698 w 742"/>
              <a:gd name="T93" fmla="*/ 258 h 718"/>
              <a:gd name="T94" fmla="*/ 678 w 742"/>
              <a:gd name="T95" fmla="*/ 212 h 718"/>
              <a:gd name="T96" fmla="*/ 654 w 742"/>
              <a:gd name="T97" fmla="*/ 182 h 718"/>
              <a:gd name="T98" fmla="*/ 632 w 742"/>
              <a:gd name="T99" fmla="*/ 154 h 718"/>
              <a:gd name="T100" fmla="*/ 612 w 742"/>
              <a:gd name="T101" fmla="*/ 104 h 718"/>
              <a:gd name="T102" fmla="*/ 592 w 742"/>
              <a:gd name="T103" fmla="*/ 108 h 718"/>
              <a:gd name="T104" fmla="*/ 548 w 742"/>
              <a:gd name="T105" fmla="*/ 100 h 718"/>
              <a:gd name="T106" fmla="*/ 508 w 742"/>
              <a:gd name="T107" fmla="*/ 22 h 718"/>
              <a:gd name="T108" fmla="*/ 456 w 742"/>
              <a:gd name="T109" fmla="*/ 48 h 718"/>
              <a:gd name="T110" fmla="*/ 430 w 742"/>
              <a:gd name="T111" fmla="*/ 46 h 718"/>
              <a:gd name="T112" fmla="*/ 370 w 742"/>
              <a:gd name="T113" fmla="*/ 10 h 718"/>
              <a:gd name="T114" fmla="*/ 348 w 742"/>
              <a:gd name="T115" fmla="*/ 10 h 718"/>
              <a:gd name="T116" fmla="*/ 326 w 742"/>
              <a:gd name="T117" fmla="*/ 28 h 718"/>
              <a:gd name="T118" fmla="*/ 294 w 742"/>
              <a:gd name="T119" fmla="*/ 42 h 718"/>
              <a:gd name="T120" fmla="*/ 256 w 742"/>
              <a:gd name="T121" fmla="*/ 12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42" h="718">
                <a:moveTo>
                  <a:pt x="256" y="12"/>
                </a:moveTo>
                <a:lnTo>
                  <a:pt x="252" y="8"/>
                </a:lnTo>
                <a:lnTo>
                  <a:pt x="252" y="6"/>
                </a:lnTo>
                <a:lnTo>
                  <a:pt x="250" y="6"/>
                </a:lnTo>
                <a:lnTo>
                  <a:pt x="252" y="8"/>
                </a:lnTo>
                <a:lnTo>
                  <a:pt x="254" y="10"/>
                </a:lnTo>
                <a:lnTo>
                  <a:pt x="256" y="12"/>
                </a:lnTo>
                <a:lnTo>
                  <a:pt x="260" y="16"/>
                </a:lnTo>
                <a:lnTo>
                  <a:pt x="264" y="20"/>
                </a:lnTo>
                <a:lnTo>
                  <a:pt x="268" y="24"/>
                </a:lnTo>
                <a:lnTo>
                  <a:pt x="270" y="28"/>
                </a:lnTo>
                <a:lnTo>
                  <a:pt x="274" y="32"/>
                </a:lnTo>
                <a:lnTo>
                  <a:pt x="278" y="34"/>
                </a:lnTo>
                <a:lnTo>
                  <a:pt x="280" y="36"/>
                </a:lnTo>
                <a:lnTo>
                  <a:pt x="280" y="38"/>
                </a:lnTo>
                <a:lnTo>
                  <a:pt x="282" y="38"/>
                </a:lnTo>
                <a:lnTo>
                  <a:pt x="288" y="48"/>
                </a:lnTo>
                <a:lnTo>
                  <a:pt x="286" y="52"/>
                </a:lnTo>
                <a:lnTo>
                  <a:pt x="278" y="56"/>
                </a:lnTo>
                <a:lnTo>
                  <a:pt x="268" y="58"/>
                </a:lnTo>
                <a:lnTo>
                  <a:pt x="256" y="58"/>
                </a:lnTo>
                <a:lnTo>
                  <a:pt x="246" y="56"/>
                </a:lnTo>
                <a:lnTo>
                  <a:pt x="238" y="54"/>
                </a:lnTo>
                <a:lnTo>
                  <a:pt x="242" y="58"/>
                </a:lnTo>
                <a:lnTo>
                  <a:pt x="246" y="62"/>
                </a:lnTo>
                <a:lnTo>
                  <a:pt x="244" y="64"/>
                </a:lnTo>
                <a:lnTo>
                  <a:pt x="242" y="68"/>
                </a:lnTo>
                <a:lnTo>
                  <a:pt x="238" y="70"/>
                </a:lnTo>
                <a:lnTo>
                  <a:pt x="232" y="72"/>
                </a:lnTo>
                <a:lnTo>
                  <a:pt x="228" y="72"/>
                </a:lnTo>
                <a:lnTo>
                  <a:pt x="222" y="70"/>
                </a:lnTo>
                <a:lnTo>
                  <a:pt x="216" y="68"/>
                </a:lnTo>
                <a:lnTo>
                  <a:pt x="212" y="64"/>
                </a:lnTo>
                <a:lnTo>
                  <a:pt x="206" y="64"/>
                </a:lnTo>
                <a:lnTo>
                  <a:pt x="204" y="68"/>
                </a:lnTo>
                <a:lnTo>
                  <a:pt x="202" y="72"/>
                </a:lnTo>
                <a:lnTo>
                  <a:pt x="200" y="76"/>
                </a:lnTo>
                <a:lnTo>
                  <a:pt x="196" y="78"/>
                </a:lnTo>
                <a:lnTo>
                  <a:pt x="190" y="80"/>
                </a:lnTo>
                <a:lnTo>
                  <a:pt x="196" y="82"/>
                </a:lnTo>
                <a:lnTo>
                  <a:pt x="198" y="86"/>
                </a:lnTo>
                <a:lnTo>
                  <a:pt x="200" y="90"/>
                </a:lnTo>
                <a:lnTo>
                  <a:pt x="200" y="94"/>
                </a:lnTo>
                <a:lnTo>
                  <a:pt x="198" y="98"/>
                </a:lnTo>
                <a:lnTo>
                  <a:pt x="194" y="102"/>
                </a:lnTo>
                <a:lnTo>
                  <a:pt x="186" y="102"/>
                </a:lnTo>
                <a:lnTo>
                  <a:pt x="172" y="100"/>
                </a:lnTo>
                <a:lnTo>
                  <a:pt x="162" y="100"/>
                </a:lnTo>
                <a:lnTo>
                  <a:pt x="164" y="102"/>
                </a:lnTo>
                <a:lnTo>
                  <a:pt x="166" y="106"/>
                </a:lnTo>
                <a:lnTo>
                  <a:pt x="168" y="110"/>
                </a:lnTo>
                <a:lnTo>
                  <a:pt x="154" y="110"/>
                </a:lnTo>
                <a:lnTo>
                  <a:pt x="140" y="110"/>
                </a:lnTo>
                <a:lnTo>
                  <a:pt x="140" y="114"/>
                </a:lnTo>
                <a:lnTo>
                  <a:pt x="142" y="116"/>
                </a:lnTo>
                <a:lnTo>
                  <a:pt x="136" y="118"/>
                </a:lnTo>
                <a:lnTo>
                  <a:pt x="130" y="118"/>
                </a:lnTo>
                <a:lnTo>
                  <a:pt x="124" y="118"/>
                </a:lnTo>
                <a:lnTo>
                  <a:pt x="126" y="122"/>
                </a:lnTo>
                <a:lnTo>
                  <a:pt x="126" y="126"/>
                </a:lnTo>
                <a:lnTo>
                  <a:pt x="126" y="130"/>
                </a:lnTo>
                <a:lnTo>
                  <a:pt x="128" y="134"/>
                </a:lnTo>
                <a:lnTo>
                  <a:pt x="116" y="136"/>
                </a:lnTo>
                <a:lnTo>
                  <a:pt x="106" y="140"/>
                </a:lnTo>
                <a:lnTo>
                  <a:pt x="96" y="144"/>
                </a:lnTo>
                <a:lnTo>
                  <a:pt x="82" y="142"/>
                </a:lnTo>
                <a:lnTo>
                  <a:pt x="88" y="146"/>
                </a:lnTo>
                <a:lnTo>
                  <a:pt x="92" y="148"/>
                </a:lnTo>
                <a:lnTo>
                  <a:pt x="92" y="152"/>
                </a:lnTo>
                <a:lnTo>
                  <a:pt x="92" y="156"/>
                </a:lnTo>
                <a:lnTo>
                  <a:pt x="88" y="160"/>
                </a:lnTo>
                <a:lnTo>
                  <a:pt x="84" y="164"/>
                </a:lnTo>
                <a:lnTo>
                  <a:pt x="78" y="166"/>
                </a:lnTo>
                <a:lnTo>
                  <a:pt x="74" y="168"/>
                </a:lnTo>
                <a:lnTo>
                  <a:pt x="68" y="170"/>
                </a:lnTo>
                <a:lnTo>
                  <a:pt x="62" y="172"/>
                </a:lnTo>
                <a:lnTo>
                  <a:pt x="58" y="172"/>
                </a:lnTo>
                <a:lnTo>
                  <a:pt x="64" y="174"/>
                </a:lnTo>
                <a:lnTo>
                  <a:pt x="68" y="176"/>
                </a:lnTo>
                <a:lnTo>
                  <a:pt x="72" y="180"/>
                </a:lnTo>
                <a:lnTo>
                  <a:pt x="76" y="182"/>
                </a:lnTo>
                <a:lnTo>
                  <a:pt x="78" y="184"/>
                </a:lnTo>
                <a:lnTo>
                  <a:pt x="78" y="190"/>
                </a:lnTo>
                <a:lnTo>
                  <a:pt x="78" y="194"/>
                </a:lnTo>
                <a:lnTo>
                  <a:pt x="76" y="202"/>
                </a:lnTo>
                <a:lnTo>
                  <a:pt x="70" y="204"/>
                </a:lnTo>
                <a:lnTo>
                  <a:pt x="62" y="204"/>
                </a:lnTo>
                <a:lnTo>
                  <a:pt x="54" y="204"/>
                </a:lnTo>
                <a:lnTo>
                  <a:pt x="60" y="214"/>
                </a:lnTo>
                <a:lnTo>
                  <a:pt x="60" y="224"/>
                </a:lnTo>
                <a:lnTo>
                  <a:pt x="56" y="236"/>
                </a:lnTo>
                <a:lnTo>
                  <a:pt x="56" y="248"/>
                </a:lnTo>
                <a:lnTo>
                  <a:pt x="46" y="248"/>
                </a:lnTo>
                <a:lnTo>
                  <a:pt x="34" y="248"/>
                </a:lnTo>
                <a:lnTo>
                  <a:pt x="38" y="250"/>
                </a:lnTo>
                <a:lnTo>
                  <a:pt x="42" y="254"/>
                </a:lnTo>
                <a:lnTo>
                  <a:pt x="44" y="260"/>
                </a:lnTo>
                <a:lnTo>
                  <a:pt x="44" y="268"/>
                </a:lnTo>
                <a:lnTo>
                  <a:pt x="42" y="272"/>
                </a:lnTo>
                <a:lnTo>
                  <a:pt x="38" y="276"/>
                </a:lnTo>
                <a:lnTo>
                  <a:pt x="34" y="278"/>
                </a:lnTo>
                <a:lnTo>
                  <a:pt x="28" y="280"/>
                </a:lnTo>
                <a:lnTo>
                  <a:pt x="24" y="280"/>
                </a:lnTo>
                <a:lnTo>
                  <a:pt x="18" y="282"/>
                </a:lnTo>
                <a:lnTo>
                  <a:pt x="24" y="284"/>
                </a:lnTo>
                <a:lnTo>
                  <a:pt x="26" y="288"/>
                </a:lnTo>
                <a:lnTo>
                  <a:pt x="26" y="292"/>
                </a:lnTo>
                <a:lnTo>
                  <a:pt x="24" y="296"/>
                </a:lnTo>
                <a:lnTo>
                  <a:pt x="18" y="300"/>
                </a:lnTo>
                <a:lnTo>
                  <a:pt x="28" y="302"/>
                </a:lnTo>
                <a:lnTo>
                  <a:pt x="38" y="306"/>
                </a:lnTo>
                <a:lnTo>
                  <a:pt x="38" y="312"/>
                </a:lnTo>
                <a:lnTo>
                  <a:pt x="34" y="316"/>
                </a:lnTo>
                <a:lnTo>
                  <a:pt x="28" y="320"/>
                </a:lnTo>
                <a:lnTo>
                  <a:pt x="24" y="322"/>
                </a:lnTo>
                <a:lnTo>
                  <a:pt x="18" y="326"/>
                </a:lnTo>
                <a:lnTo>
                  <a:pt x="12" y="330"/>
                </a:lnTo>
                <a:lnTo>
                  <a:pt x="8" y="334"/>
                </a:lnTo>
                <a:lnTo>
                  <a:pt x="12" y="336"/>
                </a:lnTo>
                <a:lnTo>
                  <a:pt x="18" y="338"/>
                </a:lnTo>
                <a:lnTo>
                  <a:pt x="22" y="338"/>
                </a:lnTo>
                <a:lnTo>
                  <a:pt x="20" y="342"/>
                </a:lnTo>
                <a:lnTo>
                  <a:pt x="18" y="344"/>
                </a:lnTo>
                <a:lnTo>
                  <a:pt x="14" y="348"/>
                </a:lnTo>
                <a:lnTo>
                  <a:pt x="12" y="350"/>
                </a:lnTo>
                <a:lnTo>
                  <a:pt x="16" y="352"/>
                </a:lnTo>
                <a:lnTo>
                  <a:pt x="22" y="354"/>
                </a:lnTo>
                <a:lnTo>
                  <a:pt x="26" y="356"/>
                </a:lnTo>
                <a:lnTo>
                  <a:pt x="24" y="358"/>
                </a:lnTo>
                <a:lnTo>
                  <a:pt x="22" y="362"/>
                </a:lnTo>
                <a:lnTo>
                  <a:pt x="32" y="364"/>
                </a:lnTo>
                <a:lnTo>
                  <a:pt x="44" y="368"/>
                </a:lnTo>
                <a:lnTo>
                  <a:pt x="22" y="382"/>
                </a:lnTo>
                <a:lnTo>
                  <a:pt x="0" y="394"/>
                </a:lnTo>
                <a:lnTo>
                  <a:pt x="6" y="396"/>
                </a:lnTo>
                <a:lnTo>
                  <a:pt x="14" y="398"/>
                </a:lnTo>
                <a:lnTo>
                  <a:pt x="20" y="402"/>
                </a:lnTo>
                <a:lnTo>
                  <a:pt x="24" y="406"/>
                </a:lnTo>
                <a:lnTo>
                  <a:pt x="22" y="408"/>
                </a:lnTo>
                <a:lnTo>
                  <a:pt x="20" y="410"/>
                </a:lnTo>
                <a:lnTo>
                  <a:pt x="16" y="412"/>
                </a:lnTo>
                <a:lnTo>
                  <a:pt x="22" y="414"/>
                </a:lnTo>
                <a:lnTo>
                  <a:pt x="28" y="416"/>
                </a:lnTo>
                <a:lnTo>
                  <a:pt x="30" y="420"/>
                </a:lnTo>
                <a:lnTo>
                  <a:pt x="32" y="424"/>
                </a:lnTo>
                <a:lnTo>
                  <a:pt x="32" y="428"/>
                </a:lnTo>
                <a:lnTo>
                  <a:pt x="28" y="434"/>
                </a:lnTo>
                <a:lnTo>
                  <a:pt x="32" y="434"/>
                </a:lnTo>
                <a:lnTo>
                  <a:pt x="34" y="434"/>
                </a:lnTo>
                <a:lnTo>
                  <a:pt x="34" y="440"/>
                </a:lnTo>
                <a:lnTo>
                  <a:pt x="30" y="442"/>
                </a:lnTo>
                <a:lnTo>
                  <a:pt x="26" y="446"/>
                </a:lnTo>
                <a:lnTo>
                  <a:pt x="22" y="448"/>
                </a:lnTo>
                <a:lnTo>
                  <a:pt x="20" y="452"/>
                </a:lnTo>
                <a:lnTo>
                  <a:pt x="16" y="456"/>
                </a:lnTo>
                <a:lnTo>
                  <a:pt x="22" y="454"/>
                </a:lnTo>
                <a:lnTo>
                  <a:pt x="28" y="456"/>
                </a:lnTo>
                <a:lnTo>
                  <a:pt x="34" y="458"/>
                </a:lnTo>
                <a:lnTo>
                  <a:pt x="40" y="460"/>
                </a:lnTo>
                <a:lnTo>
                  <a:pt x="44" y="464"/>
                </a:lnTo>
                <a:lnTo>
                  <a:pt x="40" y="468"/>
                </a:lnTo>
                <a:lnTo>
                  <a:pt x="38" y="472"/>
                </a:lnTo>
                <a:lnTo>
                  <a:pt x="34" y="476"/>
                </a:lnTo>
                <a:lnTo>
                  <a:pt x="40" y="478"/>
                </a:lnTo>
                <a:lnTo>
                  <a:pt x="44" y="482"/>
                </a:lnTo>
                <a:lnTo>
                  <a:pt x="48" y="486"/>
                </a:lnTo>
                <a:lnTo>
                  <a:pt x="48" y="490"/>
                </a:lnTo>
                <a:lnTo>
                  <a:pt x="48" y="496"/>
                </a:lnTo>
                <a:lnTo>
                  <a:pt x="54" y="496"/>
                </a:lnTo>
                <a:lnTo>
                  <a:pt x="60" y="498"/>
                </a:lnTo>
                <a:lnTo>
                  <a:pt x="64" y="500"/>
                </a:lnTo>
                <a:lnTo>
                  <a:pt x="66" y="504"/>
                </a:lnTo>
                <a:lnTo>
                  <a:pt x="66" y="508"/>
                </a:lnTo>
                <a:lnTo>
                  <a:pt x="66" y="514"/>
                </a:lnTo>
                <a:lnTo>
                  <a:pt x="62" y="520"/>
                </a:lnTo>
                <a:lnTo>
                  <a:pt x="68" y="524"/>
                </a:lnTo>
                <a:lnTo>
                  <a:pt x="72" y="528"/>
                </a:lnTo>
                <a:lnTo>
                  <a:pt x="74" y="534"/>
                </a:lnTo>
                <a:lnTo>
                  <a:pt x="76" y="540"/>
                </a:lnTo>
                <a:lnTo>
                  <a:pt x="76" y="546"/>
                </a:lnTo>
                <a:lnTo>
                  <a:pt x="96" y="546"/>
                </a:lnTo>
                <a:lnTo>
                  <a:pt x="118" y="544"/>
                </a:lnTo>
                <a:lnTo>
                  <a:pt x="114" y="552"/>
                </a:lnTo>
                <a:lnTo>
                  <a:pt x="112" y="558"/>
                </a:lnTo>
                <a:lnTo>
                  <a:pt x="110" y="566"/>
                </a:lnTo>
                <a:lnTo>
                  <a:pt x="108" y="572"/>
                </a:lnTo>
                <a:lnTo>
                  <a:pt x="114" y="572"/>
                </a:lnTo>
                <a:lnTo>
                  <a:pt x="120" y="572"/>
                </a:lnTo>
                <a:lnTo>
                  <a:pt x="126" y="572"/>
                </a:lnTo>
                <a:lnTo>
                  <a:pt x="122" y="578"/>
                </a:lnTo>
                <a:lnTo>
                  <a:pt x="118" y="584"/>
                </a:lnTo>
                <a:lnTo>
                  <a:pt x="116" y="592"/>
                </a:lnTo>
                <a:lnTo>
                  <a:pt x="122" y="592"/>
                </a:lnTo>
                <a:lnTo>
                  <a:pt x="128" y="592"/>
                </a:lnTo>
                <a:lnTo>
                  <a:pt x="136" y="592"/>
                </a:lnTo>
                <a:lnTo>
                  <a:pt x="134" y="594"/>
                </a:lnTo>
                <a:lnTo>
                  <a:pt x="132" y="598"/>
                </a:lnTo>
                <a:lnTo>
                  <a:pt x="130" y="602"/>
                </a:lnTo>
                <a:lnTo>
                  <a:pt x="128" y="604"/>
                </a:lnTo>
                <a:lnTo>
                  <a:pt x="144" y="606"/>
                </a:lnTo>
                <a:lnTo>
                  <a:pt x="156" y="610"/>
                </a:lnTo>
                <a:lnTo>
                  <a:pt x="164" y="622"/>
                </a:lnTo>
                <a:lnTo>
                  <a:pt x="162" y="620"/>
                </a:lnTo>
                <a:lnTo>
                  <a:pt x="160" y="618"/>
                </a:lnTo>
                <a:lnTo>
                  <a:pt x="164" y="614"/>
                </a:lnTo>
                <a:lnTo>
                  <a:pt x="168" y="614"/>
                </a:lnTo>
                <a:lnTo>
                  <a:pt x="170" y="614"/>
                </a:lnTo>
                <a:lnTo>
                  <a:pt x="172" y="614"/>
                </a:lnTo>
                <a:lnTo>
                  <a:pt x="174" y="618"/>
                </a:lnTo>
                <a:lnTo>
                  <a:pt x="174" y="620"/>
                </a:lnTo>
                <a:lnTo>
                  <a:pt x="176" y="624"/>
                </a:lnTo>
                <a:lnTo>
                  <a:pt x="178" y="628"/>
                </a:lnTo>
                <a:lnTo>
                  <a:pt x="178" y="630"/>
                </a:lnTo>
                <a:lnTo>
                  <a:pt x="180" y="632"/>
                </a:lnTo>
                <a:lnTo>
                  <a:pt x="184" y="634"/>
                </a:lnTo>
                <a:lnTo>
                  <a:pt x="188" y="636"/>
                </a:lnTo>
                <a:lnTo>
                  <a:pt x="190" y="636"/>
                </a:lnTo>
                <a:lnTo>
                  <a:pt x="194" y="638"/>
                </a:lnTo>
                <a:lnTo>
                  <a:pt x="198" y="638"/>
                </a:lnTo>
                <a:lnTo>
                  <a:pt x="200" y="640"/>
                </a:lnTo>
                <a:lnTo>
                  <a:pt x="202" y="644"/>
                </a:lnTo>
                <a:lnTo>
                  <a:pt x="204" y="648"/>
                </a:lnTo>
                <a:lnTo>
                  <a:pt x="206" y="646"/>
                </a:lnTo>
                <a:lnTo>
                  <a:pt x="210" y="646"/>
                </a:lnTo>
                <a:lnTo>
                  <a:pt x="212" y="644"/>
                </a:lnTo>
                <a:lnTo>
                  <a:pt x="216" y="648"/>
                </a:lnTo>
                <a:lnTo>
                  <a:pt x="220" y="654"/>
                </a:lnTo>
                <a:lnTo>
                  <a:pt x="222" y="658"/>
                </a:lnTo>
                <a:lnTo>
                  <a:pt x="224" y="654"/>
                </a:lnTo>
                <a:lnTo>
                  <a:pt x="228" y="650"/>
                </a:lnTo>
                <a:lnTo>
                  <a:pt x="232" y="652"/>
                </a:lnTo>
                <a:lnTo>
                  <a:pt x="234" y="654"/>
                </a:lnTo>
                <a:lnTo>
                  <a:pt x="238" y="656"/>
                </a:lnTo>
                <a:lnTo>
                  <a:pt x="238" y="662"/>
                </a:lnTo>
                <a:lnTo>
                  <a:pt x="240" y="666"/>
                </a:lnTo>
                <a:lnTo>
                  <a:pt x="252" y="662"/>
                </a:lnTo>
                <a:lnTo>
                  <a:pt x="262" y="666"/>
                </a:lnTo>
                <a:lnTo>
                  <a:pt x="270" y="674"/>
                </a:lnTo>
                <a:lnTo>
                  <a:pt x="276" y="686"/>
                </a:lnTo>
                <a:lnTo>
                  <a:pt x="274" y="678"/>
                </a:lnTo>
                <a:lnTo>
                  <a:pt x="276" y="674"/>
                </a:lnTo>
                <a:lnTo>
                  <a:pt x="278" y="670"/>
                </a:lnTo>
                <a:lnTo>
                  <a:pt x="280" y="668"/>
                </a:lnTo>
                <a:lnTo>
                  <a:pt x="284" y="666"/>
                </a:lnTo>
                <a:lnTo>
                  <a:pt x="288" y="668"/>
                </a:lnTo>
                <a:lnTo>
                  <a:pt x="292" y="672"/>
                </a:lnTo>
                <a:lnTo>
                  <a:pt x="296" y="678"/>
                </a:lnTo>
                <a:lnTo>
                  <a:pt x="294" y="674"/>
                </a:lnTo>
                <a:lnTo>
                  <a:pt x="294" y="674"/>
                </a:lnTo>
                <a:lnTo>
                  <a:pt x="296" y="674"/>
                </a:lnTo>
                <a:lnTo>
                  <a:pt x="298" y="674"/>
                </a:lnTo>
                <a:lnTo>
                  <a:pt x="300" y="676"/>
                </a:lnTo>
                <a:lnTo>
                  <a:pt x="302" y="680"/>
                </a:lnTo>
                <a:lnTo>
                  <a:pt x="304" y="682"/>
                </a:lnTo>
                <a:lnTo>
                  <a:pt x="304" y="686"/>
                </a:lnTo>
                <a:lnTo>
                  <a:pt x="310" y="682"/>
                </a:lnTo>
                <a:lnTo>
                  <a:pt x="318" y="680"/>
                </a:lnTo>
                <a:lnTo>
                  <a:pt x="324" y="678"/>
                </a:lnTo>
                <a:lnTo>
                  <a:pt x="326" y="682"/>
                </a:lnTo>
                <a:lnTo>
                  <a:pt x="328" y="684"/>
                </a:lnTo>
                <a:lnTo>
                  <a:pt x="330" y="688"/>
                </a:lnTo>
                <a:lnTo>
                  <a:pt x="330" y="692"/>
                </a:lnTo>
                <a:lnTo>
                  <a:pt x="332" y="686"/>
                </a:lnTo>
                <a:lnTo>
                  <a:pt x="332" y="684"/>
                </a:lnTo>
                <a:lnTo>
                  <a:pt x="334" y="682"/>
                </a:lnTo>
                <a:lnTo>
                  <a:pt x="338" y="684"/>
                </a:lnTo>
                <a:lnTo>
                  <a:pt x="340" y="684"/>
                </a:lnTo>
                <a:lnTo>
                  <a:pt x="344" y="688"/>
                </a:lnTo>
                <a:lnTo>
                  <a:pt x="346" y="690"/>
                </a:lnTo>
                <a:lnTo>
                  <a:pt x="350" y="694"/>
                </a:lnTo>
                <a:lnTo>
                  <a:pt x="352" y="698"/>
                </a:lnTo>
                <a:lnTo>
                  <a:pt x="356" y="702"/>
                </a:lnTo>
                <a:lnTo>
                  <a:pt x="358" y="706"/>
                </a:lnTo>
                <a:lnTo>
                  <a:pt x="360" y="708"/>
                </a:lnTo>
                <a:lnTo>
                  <a:pt x="364" y="700"/>
                </a:lnTo>
                <a:lnTo>
                  <a:pt x="370" y="700"/>
                </a:lnTo>
                <a:lnTo>
                  <a:pt x="378" y="704"/>
                </a:lnTo>
                <a:lnTo>
                  <a:pt x="386" y="712"/>
                </a:lnTo>
                <a:lnTo>
                  <a:pt x="392" y="718"/>
                </a:lnTo>
                <a:lnTo>
                  <a:pt x="386" y="714"/>
                </a:lnTo>
                <a:lnTo>
                  <a:pt x="384" y="710"/>
                </a:lnTo>
                <a:lnTo>
                  <a:pt x="382" y="706"/>
                </a:lnTo>
                <a:lnTo>
                  <a:pt x="382" y="702"/>
                </a:lnTo>
                <a:lnTo>
                  <a:pt x="384" y="696"/>
                </a:lnTo>
                <a:lnTo>
                  <a:pt x="386" y="692"/>
                </a:lnTo>
                <a:lnTo>
                  <a:pt x="390" y="690"/>
                </a:lnTo>
                <a:lnTo>
                  <a:pt x="394" y="686"/>
                </a:lnTo>
                <a:lnTo>
                  <a:pt x="398" y="686"/>
                </a:lnTo>
                <a:lnTo>
                  <a:pt x="404" y="688"/>
                </a:lnTo>
                <a:lnTo>
                  <a:pt x="408" y="690"/>
                </a:lnTo>
                <a:lnTo>
                  <a:pt x="412" y="696"/>
                </a:lnTo>
                <a:lnTo>
                  <a:pt x="414" y="692"/>
                </a:lnTo>
                <a:lnTo>
                  <a:pt x="414" y="690"/>
                </a:lnTo>
                <a:lnTo>
                  <a:pt x="418" y="688"/>
                </a:lnTo>
                <a:lnTo>
                  <a:pt x="420" y="686"/>
                </a:lnTo>
                <a:lnTo>
                  <a:pt x="424" y="686"/>
                </a:lnTo>
                <a:lnTo>
                  <a:pt x="428" y="688"/>
                </a:lnTo>
                <a:lnTo>
                  <a:pt x="432" y="690"/>
                </a:lnTo>
                <a:lnTo>
                  <a:pt x="434" y="694"/>
                </a:lnTo>
                <a:lnTo>
                  <a:pt x="438" y="682"/>
                </a:lnTo>
                <a:lnTo>
                  <a:pt x="450" y="676"/>
                </a:lnTo>
                <a:lnTo>
                  <a:pt x="462" y="674"/>
                </a:lnTo>
                <a:lnTo>
                  <a:pt x="472" y="680"/>
                </a:lnTo>
                <a:lnTo>
                  <a:pt x="482" y="672"/>
                </a:lnTo>
                <a:lnTo>
                  <a:pt x="494" y="666"/>
                </a:lnTo>
                <a:lnTo>
                  <a:pt x="504" y="660"/>
                </a:lnTo>
                <a:lnTo>
                  <a:pt x="506" y="658"/>
                </a:lnTo>
                <a:lnTo>
                  <a:pt x="508" y="656"/>
                </a:lnTo>
                <a:lnTo>
                  <a:pt x="508" y="654"/>
                </a:lnTo>
                <a:lnTo>
                  <a:pt x="510" y="654"/>
                </a:lnTo>
                <a:lnTo>
                  <a:pt x="514" y="652"/>
                </a:lnTo>
                <a:lnTo>
                  <a:pt x="520" y="652"/>
                </a:lnTo>
                <a:lnTo>
                  <a:pt x="524" y="652"/>
                </a:lnTo>
                <a:lnTo>
                  <a:pt x="528" y="654"/>
                </a:lnTo>
                <a:lnTo>
                  <a:pt x="534" y="656"/>
                </a:lnTo>
                <a:lnTo>
                  <a:pt x="540" y="658"/>
                </a:lnTo>
                <a:lnTo>
                  <a:pt x="538" y="654"/>
                </a:lnTo>
                <a:lnTo>
                  <a:pt x="538" y="652"/>
                </a:lnTo>
                <a:lnTo>
                  <a:pt x="538" y="648"/>
                </a:lnTo>
                <a:lnTo>
                  <a:pt x="550" y="648"/>
                </a:lnTo>
                <a:lnTo>
                  <a:pt x="562" y="650"/>
                </a:lnTo>
                <a:lnTo>
                  <a:pt x="558" y="648"/>
                </a:lnTo>
                <a:lnTo>
                  <a:pt x="552" y="646"/>
                </a:lnTo>
                <a:lnTo>
                  <a:pt x="550" y="644"/>
                </a:lnTo>
                <a:lnTo>
                  <a:pt x="546" y="640"/>
                </a:lnTo>
                <a:lnTo>
                  <a:pt x="544" y="634"/>
                </a:lnTo>
                <a:lnTo>
                  <a:pt x="544" y="628"/>
                </a:lnTo>
                <a:lnTo>
                  <a:pt x="546" y="622"/>
                </a:lnTo>
                <a:lnTo>
                  <a:pt x="548" y="616"/>
                </a:lnTo>
                <a:lnTo>
                  <a:pt x="552" y="614"/>
                </a:lnTo>
                <a:lnTo>
                  <a:pt x="558" y="612"/>
                </a:lnTo>
                <a:lnTo>
                  <a:pt x="564" y="612"/>
                </a:lnTo>
                <a:lnTo>
                  <a:pt x="570" y="612"/>
                </a:lnTo>
                <a:lnTo>
                  <a:pt x="576" y="612"/>
                </a:lnTo>
                <a:lnTo>
                  <a:pt x="572" y="608"/>
                </a:lnTo>
                <a:lnTo>
                  <a:pt x="572" y="606"/>
                </a:lnTo>
                <a:lnTo>
                  <a:pt x="570" y="602"/>
                </a:lnTo>
                <a:lnTo>
                  <a:pt x="570" y="598"/>
                </a:lnTo>
                <a:lnTo>
                  <a:pt x="584" y="600"/>
                </a:lnTo>
                <a:lnTo>
                  <a:pt x="592" y="598"/>
                </a:lnTo>
                <a:lnTo>
                  <a:pt x="600" y="594"/>
                </a:lnTo>
                <a:lnTo>
                  <a:pt x="612" y="586"/>
                </a:lnTo>
                <a:lnTo>
                  <a:pt x="614" y="582"/>
                </a:lnTo>
                <a:lnTo>
                  <a:pt x="620" y="580"/>
                </a:lnTo>
                <a:lnTo>
                  <a:pt x="624" y="580"/>
                </a:lnTo>
                <a:lnTo>
                  <a:pt x="626" y="576"/>
                </a:lnTo>
                <a:lnTo>
                  <a:pt x="628" y="572"/>
                </a:lnTo>
                <a:lnTo>
                  <a:pt x="628" y="568"/>
                </a:lnTo>
                <a:lnTo>
                  <a:pt x="628" y="562"/>
                </a:lnTo>
                <a:lnTo>
                  <a:pt x="628" y="558"/>
                </a:lnTo>
                <a:lnTo>
                  <a:pt x="630" y="554"/>
                </a:lnTo>
                <a:lnTo>
                  <a:pt x="626" y="552"/>
                </a:lnTo>
                <a:lnTo>
                  <a:pt x="622" y="548"/>
                </a:lnTo>
                <a:lnTo>
                  <a:pt x="620" y="548"/>
                </a:lnTo>
                <a:lnTo>
                  <a:pt x="630" y="536"/>
                </a:lnTo>
                <a:lnTo>
                  <a:pt x="642" y="532"/>
                </a:lnTo>
                <a:lnTo>
                  <a:pt x="656" y="534"/>
                </a:lnTo>
                <a:lnTo>
                  <a:pt x="656" y="530"/>
                </a:lnTo>
                <a:lnTo>
                  <a:pt x="656" y="524"/>
                </a:lnTo>
                <a:lnTo>
                  <a:pt x="656" y="520"/>
                </a:lnTo>
                <a:lnTo>
                  <a:pt x="658" y="516"/>
                </a:lnTo>
                <a:lnTo>
                  <a:pt x="658" y="512"/>
                </a:lnTo>
                <a:lnTo>
                  <a:pt x="662" y="510"/>
                </a:lnTo>
                <a:lnTo>
                  <a:pt x="666" y="508"/>
                </a:lnTo>
                <a:lnTo>
                  <a:pt x="672" y="508"/>
                </a:lnTo>
                <a:lnTo>
                  <a:pt x="674" y="502"/>
                </a:lnTo>
                <a:lnTo>
                  <a:pt x="676" y="498"/>
                </a:lnTo>
                <a:lnTo>
                  <a:pt x="678" y="494"/>
                </a:lnTo>
                <a:lnTo>
                  <a:pt x="682" y="492"/>
                </a:lnTo>
                <a:lnTo>
                  <a:pt x="684" y="490"/>
                </a:lnTo>
                <a:lnTo>
                  <a:pt x="688" y="490"/>
                </a:lnTo>
                <a:lnTo>
                  <a:pt x="692" y="488"/>
                </a:lnTo>
                <a:lnTo>
                  <a:pt x="696" y="484"/>
                </a:lnTo>
                <a:lnTo>
                  <a:pt x="698" y="482"/>
                </a:lnTo>
                <a:lnTo>
                  <a:pt x="694" y="478"/>
                </a:lnTo>
                <a:lnTo>
                  <a:pt x="690" y="476"/>
                </a:lnTo>
                <a:lnTo>
                  <a:pt x="688" y="472"/>
                </a:lnTo>
                <a:lnTo>
                  <a:pt x="692" y="466"/>
                </a:lnTo>
                <a:lnTo>
                  <a:pt x="700" y="462"/>
                </a:lnTo>
                <a:lnTo>
                  <a:pt x="708" y="458"/>
                </a:lnTo>
                <a:lnTo>
                  <a:pt x="714" y="452"/>
                </a:lnTo>
                <a:lnTo>
                  <a:pt x="704" y="446"/>
                </a:lnTo>
                <a:lnTo>
                  <a:pt x="700" y="436"/>
                </a:lnTo>
                <a:lnTo>
                  <a:pt x="700" y="424"/>
                </a:lnTo>
                <a:lnTo>
                  <a:pt x="708" y="414"/>
                </a:lnTo>
                <a:lnTo>
                  <a:pt x="702" y="412"/>
                </a:lnTo>
                <a:lnTo>
                  <a:pt x="696" y="410"/>
                </a:lnTo>
                <a:lnTo>
                  <a:pt x="692" y="408"/>
                </a:lnTo>
                <a:lnTo>
                  <a:pt x="706" y="402"/>
                </a:lnTo>
                <a:lnTo>
                  <a:pt x="712" y="398"/>
                </a:lnTo>
                <a:lnTo>
                  <a:pt x="714" y="392"/>
                </a:lnTo>
                <a:lnTo>
                  <a:pt x="716" y="382"/>
                </a:lnTo>
                <a:lnTo>
                  <a:pt x="718" y="370"/>
                </a:lnTo>
                <a:lnTo>
                  <a:pt x="724" y="362"/>
                </a:lnTo>
                <a:lnTo>
                  <a:pt x="728" y="356"/>
                </a:lnTo>
                <a:lnTo>
                  <a:pt x="734" y="352"/>
                </a:lnTo>
                <a:lnTo>
                  <a:pt x="736" y="348"/>
                </a:lnTo>
                <a:lnTo>
                  <a:pt x="736" y="342"/>
                </a:lnTo>
                <a:lnTo>
                  <a:pt x="732" y="332"/>
                </a:lnTo>
                <a:lnTo>
                  <a:pt x="736" y="330"/>
                </a:lnTo>
                <a:lnTo>
                  <a:pt x="742" y="328"/>
                </a:lnTo>
                <a:lnTo>
                  <a:pt x="736" y="326"/>
                </a:lnTo>
                <a:lnTo>
                  <a:pt x="730" y="322"/>
                </a:lnTo>
                <a:lnTo>
                  <a:pt x="722" y="320"/>
                </a:lnTo>
                <a:lnTo>
                  <a:pt x="718" y="316"/>
                </a:lnTo>
                <a:lnTo>
                  <a:pt x="714" y="312"/>
                </a:lnTo>
                <a:lnTo>
                  <a:pt x="710" y="306"/>
                </a:lnTo>
                <a:lnTo>
                  <a:pt x="716" y="306"/>
                </a:lnTo>
                <a:lnTo>
                  <a:pt x="720" y="302"/>
                </a:lnTo>
                <a:lnTo>
                  <a:pt x="726" y="302"/>
                </a:lnTo>
                <a:lnTo>
                  <a:pt x="722" y="298"/>
                </a:lnTo>
                <a:lnTo>
                  <a:pt x="718" y="296"/>
                </a:lnTo>
                <a:lnTo>
                  <a:pt x="714" y="294"/>
                </a:lnTo>
                <a:lnTo>
                  <a:pt x="710" y="292"/>
                </a:lnTo>
                <a:lnTo>
                  <a:pt x="706" y="290"/>
                </a:lnTo>
                <a:lnTo>
                  <a:pt x="702" y="286"/>
                </a:lnTo>
                <a:lnTo>
                  <a:pt x="706" y="284"/>
                </a:lnTo>
                <a:lnTo>
                  <a:pt x="708" y="282"/>
                </a:lnTo>
                <a:lnTo>
                  <a:pt x="708" y="276"/>
                </a:lnTo>
                <a:lnTo>
                  <a:pt x="704" y="272"/>
                </a:lnTo>
                <a:lnTo>
                  <a:pt x="700" y="268"/>
                </a:lnTo>
                <a:lnTo>
                  <a:pt x="694" y="268"/>
                </a:lnTo>
                <a:lnTo>
                  <a:pt x="698" y="258"/>
                </a:lnTo>
                <a:lnTo>
                  <a:pt x="704" y="248"/>
                </a:lnTo>
                <a:lnTo>
                  <a:pt x="710" y="238"/>
                </a:lnTo>
                <a:lnTo>
                  <a:pt x="700" y="250"/>
                </a:lnTo>
                <a:lnTo>
                  <a:pt x="694" y="252"/>
                </a:lnTo>
                <a:lnTo>
                  <a:pt x="690" y="250"/>
                </a:lnTo>
                <a:lnTo>
                  <a:pt x="682" y="244"/>
                </a:lnTo>
                <a:lnTo>
                  <a:pt x="672" y="234"/>
                </a:lnTo>
                <a:lnTo>
                  <a:pt x="680" y="222"/>
                </a:lnTo>
                <a:lnTo>
                  <a:pt x="678" y="212"/>
                </a:lnTo>
                <a:lnTo>
                  <a:pt x="672" y="206"/>
                </a:lnTo>
                <a:lnTo>
                  <a:pt x="662" y="202"/>
                </a:lnTo>
                <a:lnTo>
                  <a:pt x="650" y="202"/>
                </a:lnTo>
                <a:lnTo>
                  <a:pt x="654" y="198"/>
                </a:lnTo>
                <a:lnTo>
                  <a:pt x="658" y="196"/>
                </a:lnTo>
                <a:lnTo>
                  <a:pt x="662" y="192"/>
                </a:lnTo>
                <a:lnTo>
                  <a:pt x="664" y="188"/>
                </a:lnTo>
                <a:lnTo>
                  <a:pt x="660" y="184"/>
                </a:lnTo>
                <a:lnTo>
                  <a:pt x="654" y="182"/>
                </a:lnTo>
                <a:lnTo>
                  <a:pt x="650" y="180"/>
                </a:lnTo>
                <a:lnTo>
                  <a:pt x="648" y="184"/>
                </a:lnTo>
                <a:lnTo>
                  <a:pt x="646" y="190"/>
                </a:lnTo>
                <a:lnTo>
                  <a:pt x="644" y="192"/>
                </a:lnTo>
                <a:lnTo>
                  <a:pt x="640" y="196"/>
                </a:lnTo>
                <a:lnTo>
                  <a:pt x="640" y="184"/>
                </a:lnTo>
                <a:lnTo>
                  <a:pt x="640" y="172"/>
                </a:lnTo>
                <a:lnTo>
                  <a:pt x="638" y="162"/>
                </a:lnTo>
                <a:lnTo>
                  <a:pt x="632" y="154"/>
                </a:lnTo>
                <a:lnTo>
                  <a:pt x="622" y="152"/>
                </a:lnTo>
                <a:lnTo>
                  <a:pt x="622" y="146"/>
                </a:lnTo>
                <a:lnTo>
                  <a:pt x="622" y="140"/>
                </a:lnTo>
                <a:lnTo>
                  <a:pt x="622" y="134"/>
                </a:lnTo>
                <a:lnTo>
                  <a:pt x="622" y="128"/>
                </a:lnTo>
                <a:lnTo>
                  <a:pt x="618" y="110"/>
                </a:lnTo>
                <a:lnTo>
                  <a:pt x="614" y="94"/>
                </a:lnTo>
                <a:lnTo>
                  <a:pt x="612" y="98"/>
                </a:lnTo>
                <a:lnTo>
                  <a:pt x="612" y="104"/>
                </a:lnTo>
                <a:lnTo>
                  <a:pt x="610" y="108"/>
                </a:lnTo>
                <a:lnTo>
                  <a:pt x="608" y="114"/>
                </a:lnTo>
                <a:lnTo>
                  <a:pt x="606" y="118"/>
                </a:lnTo>
                <a:lnTo>
                  <a:pt x="602" y="120"/>
                </a:lnTo>
                <a:lnTo>
                  <a:pt x="598" y="122"/>
                </a:lnTo>
                <a:lnTo>
                  <a:pt x="592" y="122"/>
                </a:lnTo>
                <a:lnTo>
                  <a:pt x="592" y="118"/>
                </a:lnTo>
                <a:lnTo>
                  <a:pt x="592" y="114"/>
                </a:lnTo>
                <a:lnTo>
                  <a:pt x="592" y="108"/>
                </a:lnTo>
                <a:lnTo>
                  <a:pt x="590" y="112"/>
                </a:lnTo>
                <a:lnTo>
                  <a:pt x="586" y="114"/>
                </a:lnTo>
                <a:lnTo>
                  <a:pt x="582" y="116"/>
                </a:lnTo>
                <a:lnTo>
                  <a:pt x="574" y="100"/>
                </a:lnTo>
                <a:lnTo>
                  <a:pt x="568" y="80"/>
                </a:lnTo>
                <a:lnTo>
                  <a:pt x="564" y="90"/>
                </a:lnTo>
                <a:lnTo>
                  <a:pt x="558" y="96"/>
                </a:lnTo>
                <a:lnTo>
                  <a:pt x="552" y="104"/>
                </a:lnTo>
                <a:lnTo>
                  <a:pt x="548" y="100"/>
                </a:lnTo>
                <a:lnTo>
                  <a:pt x="544" y="94"/>
                </a:lnTo>
                <a:lnTo>
                  <a:pt x="542" y="90"/>
                </a:lnTo>
                <a:lnTo>
                  <a:pt x="540" y="82"/>
                </a:lnTo>
                <a:lnTo>
                  <a:pt x="540" y="76"/>
                </a:lnTo>
                <a:lnTo>
                  <a:pt x="536" y="80"/>
                </a:lnTo>
                <a:lnTo>
                  <a:pt x="534" y="82"/>
                </a:lnTo>
                <a:lnTo>
                  <a:pt x="530" y="84"/>
                </a:lnTo>
                <a:lnTo>
                  <a:pt x="520" y="52"/>
                </a:lnTo>
                <a:lnTo>
                  <a:pt x="508" y="22"/>
                </a:lnTo>
                <a:lnTo>
                  <a:pt x="504" y="30"/>
                </a:lnTo>
                <a:lnTo>
                  <a:pt x="498" y="40"/>
                </a:lnTo>
                <a:lnTo>
                  <a:pt x="490" y="48"/>
                </a:lnTo>
                <a:lnTo>
                  <a:pt x="482" y="52"/>
                </a:lnTo>
                <a:lnTo>
                  <a:pt x="472" y="50"/>
                </a:lnTo>
                <a:lnTo>
                  <a:pt x="468" y="52"/>
                </a:lnTo>
                <a:lnTo>
                  <a:pt x="464" y="54"/>
                </a:lnTo>
                <a:lnTo>
                  <a:pt x="460" y="58"/>
                </a:lnTo>
                <a:lnTo>
                  <a:pt x="456" y="48"/>
                </a:lnTo>
                <a:lnTo>
                  <a:pt x="450" y="38"/>
                </a:lnTo>
                <a:lnTo>
                  <a:pt x="448" y="30"/>
                </a:lnTo>
                <a:lnTo>
                  <a:pt x="444" y="28"/>
                </a:lnTo>
                <a:lnTo>
                  <a:pt x="440" y="28"/>
                </a:lnTo>
                <a:lnTo>
                  <a:pt x="440" y="36"/>
                </a:lnTo>
                <a:lnTo>
                  <a:pt x="438" y="40"/>
                </a:lnTo>
                <a:lnTo>
                  <a:pt x="436" y="44"/>
                </a:lnTo>
                <a:lnTo>
                  <a:pt x="432" y="46"/>
                </a:lnTo>
                <a:lnTo>
                  <a:pt x="430" y="46"/>
                </a:lnTo>
                <a:lnTo>
                  <a:pt x="424" y="44"/>
                </a:lnTo>
                <a:lnTo>
                  <a:pt x="420" y="40"/>
                </a:lnTo>
                <a:lnTo>
                  <a:pt x="416" y="34"/>
                </a:lnTo>
                <a:lnTo>
                  <a:pt x="412" y="38"/>
                </a:lnTo>
                <a:lnTo>
                  <a:pt x="408" y="40"/>
                </a:lnTo>
                <a:lnTo>
                  <a:pt x="404" y="44"/>
                </a:lnTo>
                <a:lnTo>
                  <a:pt x="386" y="22"/>
                </a:lnTo>
                <a:lnTo>
                  <a:pt x="368" y="0"/>
                </a:lnTo>
                <a:lnTo>
                  <a:pt x="370" y="10"/>
                </a:lnTo>
                <a:lnTo>
                  <a:pt x="372" y="18"/>
                </a:lnTo>
                <a:lnTo>
                  <a:pt x="372" y="28"/>
                </a:lnTo>
                <a:lnTo>
                  <a:pt x="364" y="26"/>
                </a:lnTo>
                <a:lnTo>
                  <a:pt x="360" y="22"/>
                </a:lnTo>
                <a:lnTo>
                  <a:pt x="354" y="16"/>
                </a:lnTo>
                <a:lnTo>
                  <a:pt x="352" y="10"/>
                </a:lnTo>
                <a:lnTo>
                  <a:pt x="350" y="2"/>
                </a:lnTo>
                <a:lnTo>
                  <a:pt x="350" y="6"/>
                </a:lnTo>
                <a:lnTo>
                  <a:pt x="348" y="10"/>
                </a:lnTo>
                <a:lnTo>
                  <a:pt x="348" y="14"/>
                </a:lnTo>
                <a:lnTo>
                  <a:pt x="346" y="20"/>
                </a:lnTo>
                <a:lnTo>
                  <a:pt x="344" y="24"/>
                </a:lnTo>
                <a:lnTo>
                  <a:pt x="342" y="28"/>
                </a:lnTo>
                <a:lnTo>
                  <a:pt x="340" y="32"/>
                </a:lnTo>
                <a:lnTo>
                  <a:pt x="338" y="34"/>
                </a:lnTo>
                <a:lnTo>
                  <a:pt x="334" y="34"/>
                </a:lnTo>
                <a:lnTo>
                  <a:pt x="330" y="32"/>
                </a:lnTo>
                <a:lnTo>
                  <a:pt x="326" y="28"/>
                </a:lnTo>
                <a:lnTo>
                  <a:pt x="326" y="32"/>
                </a:lnTo>
                <a:lnTo>
                  <a:pt x="328" y="38"/>
                </a:lnTo>
                <a:lnTo>
                  <a:pt x="324" y="36"/>
                </a:lnTo>
                <a:lnTo>
                  <a:pt x="320" y="34"/>
                </a:lnTo>
                <a:lnTo>
                  <a:pt x="316" y="32"/>
                </a:lnTo>
                <a:lnTo>
                  <a:pt x="314" y="36"/>
                </a:lnTo>
                <a:lnTo>
                  <a:pt x="314" y="40"/>
                </a:lnTo>
                <a:lnTo>
                  <a:pt x="312" y="44"/>
                </a:lnTo>
                <a:lnTo>
                  <a:pt x="294" y="42"/>
                </a:lnTo>
                <a:lnTo>
                  <a:pt x="278" y="32"/>
                </a:lnTo>
                <a:lnTo>
                  <a:pt x="264" y="18"/>
                </a:lnTo>
                <a:lnTo>
                  <a:pt x="250" y="4"/>
                </a:lnTo>
                <a:lnTo>
                  <a:pt x="260" y="6"/>
                </a:lnTo>
                <a:lnTo>
                  <a:pt x="266" y="14"/>
                </a:lnTo>
                <a:lnTo>
                  <a:pt x="270" y="24"/>
                </a:lnTo>
                <a:lnTo>
                  <a:pt x="274" y="34"/>
                </a:lnTo>
                <a:lnTo>
                  <a:pt x="282" y="40"/>
                </a:lnTo>
                <a:lnTo>
                  <a:pt x="256" y="12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0784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0">
                <a:solidFill>
                  <a:srgbClr val="E10E49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81320" dir="2319588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3" name="Freeform 5"/>
          <p:cNvSpPr>
            <a:spLocks/>
          </p:cNvSpPr>
          <p:nvPr/>
        </p:nvSpPr>
        <p:spPr bwMode="ltGray">
          <a:xfrm>
            <a:off x="3557685" y="1358205"/>
            <a:ext cx="2160588" cy="2232025"/>
          </a:xfrm>
          <a:custGeom>
            <a:avLst/>
            <a:gdLst>
              <a:gd name="T0" fmla="*/ 264 w 742"/>
              <a:gd name="T1" fmla="*/ 20 h 718"/>
              <a:gd name="T2" fmla="*/ 286 w 742"/>
              <a:gd name="T3" fmla="*/ 52 h 718"/>
              <a:gd name="T4" fmla="*/ 242 w 742"/>
              <a:gd name="T5" fmla="*/ 68 h 718"/>
              <a:gd name="T6" fmla="*/ 202 w 742"/>
              <a:gd name="T7" fmla="*/ 72 h 718"/>
              <a:gd name="T8" fmla="*/ 194 w 742"/>
              <a:gd name="T9" fmla="*/ 102 h 718"/>
              <a:gd name="T10" fmla="*/ 140 w 742"/>
              <a:gd name="T11" fmla="*/ 114 h 718"/>
              <a:gd name="T12" fmla="*/ 116 w 742"/>
              <a:gd name="T13" fmla="*/ 136 h 718"/>
              <a:gd name="T14" fmla="*/ 84 w 742"/>
              <a:gd name="T15" fmla="*/ 164 h 718"/>
              <a:gd name="T16" fmla="*/ 76 w 742"/>
              <a:gd name="T17" fmla="*/ 182 h 718"/>
              <a:gd name="T18" fmla="*/ 60 w 742"/>
              <a:gd name="T19" fmla="*/ 224 h 718"/>
              <a:gd name="T20" fmla="*/ 42 w 742"/>
              <a:gd name="T21" fmla="*/ 272 h 718"/>
              <a:gd name="T22" fmla="*/ 24 w 742"/>
              <a:gd name="T23" fmla="*/ 296 h 718"/>
              <a:gd name="T24" fmla="*/ 12 w 742"/>
              <a:gd name="T25" fmla="*/ 330 h 718"/>
              <a:gd name="T26" fmla="*/ 16 w 742"/>
              <a:gd name="T27" fmla="*/ 352 h 718"/>
              <a:gd name="T28" fmla="*/ 6 w 742"/>
              <a:gd name="T29" fmla="*/ 396 h 718"/>
              <a:gd name="T30" fmla="*/ 30 w 742"/>
              <a:gd name="T31" fmla="*/ 420 h 718"/>
              <a:gd name="T32" fmla="*/ 22 w 742"/>
              <a:gd name="T33" fmla="*/ 448 h 718"/>
              <a:gd name="T34" fmla="*/ 38 w 742"/>
              <a:gd name="T35" fmla="*/ 472 h 718"/>
              <a:gd name="T36" fmla="*/ 64 w 742"/>
              <a:gd name="T37" fmla="*/ 500 h 718"/>
              <a:gd name="T38" fmla="*/ 76 w 742"/>
              <a:gd name="T39" fmla="*/ 546 h 718"/>
              <a:gd name="T40" fmla="*/ 126 w 742"/>
              <a:gd name="T41" fmla="*/ 572 h 718"/>
              <a:gd name="T42" fmla="*/ 130 w 742"/>
              <a:gd name="T43" fmla="*/ 602 h 718"/>
              <a:gd name="T44" fmla="*/ 170 w 742"/>
              <a:gd name="T45" fmla="*/ 614 h 718"/>
              <a:gd name="T46" fmla="*/ 188 w 742"/>
              <a:gd name="T47" fmla="*/ 636 h 718"/>
              <a:gd name="T48" fmla="*/ 212 w 742"/>
              <a:gd name="T49" fmla="*/ 644 h 718"/>
              <a:gd name="T50" fmla="*/ 238 w 742"/>
              <a:gd name="T51" fmla="*/ 662 h 718"/>
              <a:gd name="T52" fmla="*/ 280 w 742"/>
              <a:gd name="T53" fmla="*/ 668 h 718"/>
              <a:gd name="T54" fmla="*/ 300 w 742"/>
              <a:gd name="T55" fmla="*/ 676 h 718"/>
              <a:gd name="T56" fmla="*/ 330 w 742"/>
              <a:gd name="T57" fmla="*/ 688 h 718"/>
              <a:gd name="T58" fmla="*/ 350 w 742"/>
              <a:gd name="T59" fmla="*/ 694 h 718"/>
              <a:gd name="T60" fmla="*/ 392 w 742"/>
              <a:gd name="T61" fmla="*/ 718 h 718"/>
              <a:gd name="T62" fmla="*/ 398 w 742"/>
              <a:gd name="T63" fmla="*/ 686 h 718"/>
              <a:gd name="T64" fmla="*/ 428 w 742"/>
              <a:gd name="T65" fmla="*/ 688 h 718"/>
              <a:gd name="T66" fmla="*/ 504 w 742"/>
              <a:gd name="T67" fmla="*/ 660 h 718"/>
              <a:gd name="T68" fmla="*/ 534 w 742"/>
              <a:gd name="T69" fmla="*/ 656 h 718"/>
              <a:gd name="T70" fmla="*/ 550 w 742"/>
              <a:gd name="T71" fmla="*/ 644 h 718"/>
              <a:gd name="T72" fmla="*/ 570 w 742"/>
              <a:gd name="T73" fmla="*/ 612 h 718"/>
              <a:gd name="T74" fmla="*/ 612 w 742"/>
              <a:gd name="T75" fmla="*/ 586 h 718"/>
              <a:gd name="T76" fmla="*/ 630 w 742"/>
              <a:gd name="T77" fmla="*/ 554 h 718"/>
              <a:gd name="T78" fmla="*/ 656 w 742"/>
              <a:gd name="T79" fmla="*/ 520 h 718"/>
              <a:gd name="T80" fmla="*/ 682 w 742"/>
              <a:gd name="T81" fmla="*/ 492 h 718"/>
              <a:gd name="T82" fmla="*/ 692 w 742"/>
              <a:gd name="T83" fmla="*/ 466 h 718"/>
              <a:gd name="T84" fmla="*/ 696 w 742"/>
              <a:gd name="T85" fmla="*/ 410 h 718"/>
              <a:gd name="T86" fmla="*/ 734 w 742"/>
              <a:gd name="T87" fmla="*/ 352 h 718"/>
              <a:gd name="T88" fmla="*/ 718 w 742"/>
              <a:gd name="T89" fmla="*/ 316 h 718"/>
              <a:gd name="T90" fmla="*/ 710 w 742"/>
              <a:gd name="T91" fmla="*/ 292 h 718"/>
              <a:gd name="T92" fmla="*/ 698 w 742"/>
              <a:gd name="T93" fmla="*/ 258 h 718"/>
              <a:gd name="T94" fmla="*/ 678 w 742"/>
              <a:gd name="T95" fmla="*/ 212 h 718"/>
              <a:gd name="T96" fmla="*/ 654 w 742"/>
              <a:gd name="T97" fmla="*/ 182 h 718"/>
              <a:gd name="T98" fmla="*/ 632 w 742"/>
              <a:gd name="T99" fmla="*/ 154 h 718"/>
              <a:gd name="T100" fmla="*/ 612 w 742"/>
              <a:gd name="T101" fmla="*/ 104 h 718"/>
              <a:gd name="T102" fmla="*/ 592 w 742"/>
              <a:gd name="T103" fmla="*/ 108 h 718"/>
              <a:gd name="T104" fmla="*/ 548 w 742"/>
              <a:gd name="T105" fmla="*/ 100 h 718"/>
              <a:gd name="T106" fmla="*/ 508 w 742"/>
              <a:gd name="T107" fmla="*/ 22 h 718"/>
              <a:gd name="T108" fmla="*/ 456 w 742"/>
              <a:gd name="T109" fmla="*/ 48 h 718"/>
              <a:gd name="T110" fmla="*/ 430 w 742"/>
              <a:gd name="T111" fmla="*/ 46 h 718"/>
              <a:gd name="T112" fmla="*/ 370 w 742"/>
              <a:gd name="T113" fmla="*/ 10 h 718"/>
              <a:gd name="T114" fmla="*/ 348 w 742"/>
              <a:gd name="T115" fmla="*/ 10 h 718"/>
              <a:gd name="T116" fmla="*/ 326 w 742"/>
              <a:gd name="T117" fmla="*/ 28 h 718"/>
              <a:gd name="T118" fmla="*/ 294 w 742"/>
              <a:gd name="T119" fmla="*/ 42 h 718"/>
              <a:gd name="T120" fmla="*/ 256 w 742"/>
              <a:gd name="T121" fmla="*/ 12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42" h="718">
                <a:moveTo>
                  <a:pt x="256" y="12"/>
                </a:moveTo>
                <a:lnTo>
                  <a:pt x="252" y="8"/>
                </a:lnTo>
                <a:lnTo>
                  <a:pt x="252" y="6"/>
                </a:lnTo>
                <a:lnTo>
                  <a:pt x="250" y="6"/>
                </a:lnTo>
                <a:lnTo>
                  <a:pt x="252" y="8"/>
                </a:lnTo>
                <a:lnTo>
                  <a:pt x="254" y="10"/>
                </a:lnTo>
                <a:lnTo>
                  <a:pt x="256" y="12"/>
                </a:lnTo>
                <a:lnTo>
                  <a:pt x="260" y="16"/>
                </a:lnTo>
                <a:lnTo>
                  <a:pt x="264" y="20"/>
                </a:lnTo>
                <a:lnTo>
                  <a:pt x="268" y="24"/>
                </a:lnTo>
                <a:lnTo>
                  <a:pt x="270" y="28"/>
                </a:lnTo>
                <a:lnTo>
                  <a:pt x="274" y="32"/>
                </a:lnTo>
                <a:lnTo>
                  <a:pt x="278" y="34"/>
                </a:lnTo>
                <a:lnTo>
                  <a:pt x="280" y="36"/>
                </a:lnTo>
                <a:lnTo>
                  <a:pt x="280" y="38"/>
                </a:lnTo>
                <a:lnTo>
                  <a:pt x="282" y="38"/>
                </a:lnTo>
                <a:lnTo>
                  <a:pt x="288" y="48"/>
                </a:lnTo>
                <a:lnTo>
                  <a:pt x="286" y="52"/>
                </a:lnTo>
                <a:lnTo>
                  <a:pt x="278" y="56"/>
                </a:lnTo>
                <a:lnTo>
                  <a:pt x="268" y="58"/>
                </a:lnTo>
                <a:lnTo>
                  <a:pt x="256" y="58"/>
                </a:lnTo>
                <a:lnTo>
                  <a:pt x="246" y="56"/>
                </a:lnTo>
                <a:lnTo>
                  <a:pt x="238" y="54"/>
                </a:lnTo>
                <a:lnTo>
                  <a:pt x="242" y="58"/>
                </a:lnTo>
                <a:lnTo>
                  <a:pt x="246" y="62"/>
                </a:lnTo>
                <a:lnTo>
                  <a:pt x="244" y="64"/>
                </a:lnTo>
                <a:lnTo>
                  <a:pt x="242" y="68"/>
                </a:lnTo>
                <a:lnTo>
                  <a:pt x="238" y="70"/>
                </a:lnTo>
                <a:lnTo>
                  <a:pt x="232" y="72"/>
                </a:lnTo>
                <a:lnTo>
                  <a:pt x="228" y="72"/>
                </a:lnTo>
                <a:lnTo>
                  <a:pt x="222" y="70"/>
                </a:lnTo>
                <a:lnTo>
                  <a:pt x="216" y="68"/>
                </a:lnTo>
                <a:lnTo>
                  <a:pt x="212" y="64"/>
                </a:lnTo>
                <a:lnTo>
                  <a:pt x="206" y="64"/>
                </a:lnTo>
                <a:lnTo>
                  <a:pt x="204" y="68"/>
                </a:lnTo>
                <a:lnTo>
                  <a:pt x="202" y="72"/>
                </a:lnTo>
                <a:lnTo>
                  <a:pt x="200" y="76"/>
                </a:lnTo>
                <a:lnTo>
                  <a:pt x="196" y="78"/>
                </a:lnTo>
                <a:lnTo>
                  <a:pt x="190" y="80"/>
                </a:lnTo>
                <a:lnTo>
                  <a:pt x="196" y="82"/>
                </a:lnTo>
                <a:lnTo>
                  <a:pt x="198" y="86"/>
                </a:lnTo>
                <a:lnTo>
                  <a:pt x="200" y="90"/>
                </a:lnTo>
                <a:lnTo>
                  <a:pt x="200" y="94"/>
                </a:lnTo>
                <a:lnTo>
                  <a:pt x="198" y="98"/>
                </a:lnTo>
                <a:lnTo>
                  <a:pt x="194" y="102"/>
                </a:lnTo>
                <a:lnTo>
                  <a:pt x="186" y="102"/>
                </a:lnTo>
                <a:lnTo>
                  <a:pt x="172" y="100"/>
                </a:lnTo>
                <a:lnTo>
                  <a:pt x="162" y="100"/>
                </a:lnTo>
                <a:lnTo>
                  <a:pt x="164" y="102"/>
                </a:lnTo>
                <a:lnTo>
                  <a:pt x="166" y="106"/>
                </a:lnTo>
                <a:lnTo>
                  <a:pt x="168" y="110"/>
                </a:lnTo>
                <a:lnTo>
                  <a:pt x="154" y="110"/>
                </a:lnTo>
                <a:lnTo>
                  <a:pt x="140" y="110"/>
                </a:lnTo>
                <a:lnTo>
                  <a:pt x="140" y="114"/>
                </a:lnTo>
                <a:lnTo>
                  <a:pt x="142" y="116"/>
                </a:lnTo>
                <a:lnTo>
                  <a:pt x="136" y="118"/>
                </a:lnTo>
                <a:lnTo>
                  <a:pt x="130" y="118"/>
                </a:lnTo>
                <a:lnTo>
                  <a:pt x="124" y="118"/>
                </a:lnTo>
                <a:lnTo>
                  <a:pt x="126" y="122"/>
                </a:lnTo>
                <a:lnTo>
                  <a:pt x="126" y="126"/>
                </a:lnTo>
                <a:lnTo>
                  <a:pt x="126" y="130"/>
                </a:lnTo>
                <a:lnTo>
                  <a:pt x="128" y="134"/>
                </a:lnTo>
                <a:lnTo>
                  <a:pt x="116" y="136"/>
                </a:lnTo>
                <a:lnTo>
                  <a:pt x="106" y="140"/>
                </a:lnTo>
                <a:lnTo>
                  <a:pt x="96" y="144"/>
                </a:lnTo>
                <a:lnTo>
                  <a:pt x="82" y="142"/>
                </a:lnTo>
                <a:lnTo>
                  <a:pt x="88" y="146"/>
                </a:lnTo>
                <a:lnTo>
                  <a:pt x="92" y="148"/>
                </a:lnTo>
                <a:lnTo>
                  <a:pt x="92" y="152"/>
                </a:lnTo>
                <a:lnTo>
                  <a:pt x="92" y="156"/>
                </a:lnTo>
                <a:lnTo>
                  <a:pt x="88" y="160"/>
                </a:lnTo>
                <a:lnTo>
                  <a:pt x="84" y="164"/>
                </a:lnTo>
                <a:lnTo>
                  <a:pt x="78" y="166"/>
                </a:lnTo>
                <a:lnTo>
                  <a:pt x="74" y="168"/>
                </a:lnTo>
                <a:lnTo>
                  <a:pt x="68" y="170"/>
                </a:lnTo>
                <a:lnTo>
                  <a:pt x="62" y="172"/>
                </a:lnTo>
                <a:lnTo>
                  <a:pt x="58" y="172"/>
                </a:lnTo>
                <a:lnTo>
                  <a:pt x="64" y="174"/>
                </a:lnTo>
                <a:lnTo>
                  <a:pt x="68" y="176"/>
                </a:lnTo>
                <a:lnTo>
                  <a:pt x="72" y="180"/>
                </a:lnTo>
                <a:lnTo>
                  <a:pt x="76" y="182"/>
                </a:lnTo>
                <a:lnTo>
                  <a:pt x="78" y="184"/>
                </a:lnTo>
                <a:lnTo>
                  <a:pt x="78" y="190"/>
                </a:lnTo>
                <a:lnTo>
                  <a:pt x="78" y="194"/>
                </a:lnTo>
                <a:lnTo>
                  <a:pt x="76" y="202"/>
                </a:lnTo>
                <a:lnTo>
                  <a:pt x="70" y="204"/>
                </a:lnTo>
                <a:lnTo>
                  <a:pt x="62" y="204"/>
                </a:lnTo>
                <a:lnTo>
                  <a:pt x="54" y="204"/>
                </a:lnTo>
                <a:lnTo>
                  <a:pt x="60" y="214"/>
                </a:lnTo>
                <a:lnTo>
                  <a:pt x="60" y="224"/>
                </a:lnTo>
                <a:lnTo>
                  <a:pt x="56" y="236"/>
                </a:lnTo>
                <a:lnTo>
                  <a:pt x="56" y="248"/>
                </a:lnTo>
                <a:lnTo>
                  <a:pt x="46" y="248"/>
                </a:lnTo>
                <a:lnTo>
                  <a:pt x="34" y="248"/>
                </a:lnTo>
                <a:lnTo>
                  <a:pt x="38" y="250"/>
                </a:lnTo>
                <a:lnTo>
                  <a:pt x="42" y="254"/>
                </a:lnTo>
                <a:lnTo>
                  <a:pt x="44" y="260"/>
                </a:lnTo>
                <a:lnTo>
                  <a:pt x="44" y="268"/>
                </a:lnTo>
                <a:lnTo>
                  <a:pt x="42" y="272"/>
                </a:lnTo>
                <a:lnTo>
                  <a:pt x="38" y="276"/>
                </a:lnTo>
                <a:lnTo>
                  <a:pt x="34" y="278"/>
                </a:lnTo>
                <a:lnTo>
                  <a:pt x="28" y="280"/>
                </a:lnTo>
                <a:lnTo>
                  <a:pt x="24" y="280"/>
                </a:lnTo>
                <a:lnTo>
                  <a:pt x="18" y="282"/>
                </a:lnTo>
                <a:lnTo>
                  <a:pt x="24" y="284"/>
                </a:lnTo>
                <a:lnTo>
                  <a:pt x="26" y="288"/>
                </a:lnTo>
                <a:lnTo>
                  <a:pt x="26" y="292"/>
                </a:lnTo>
                <a:lnTo>
                  <a:pt x="24" y="296"/>
                </a:lnTo>
                <a:lnTo>
                  <a:pt x="18" y="300"/>
                </a:lnTo>
                <a:lnTo>
                  <a:pt x="28" y="302"/>
                </a:lnTo>
                <a:lnTo>
                  <a:pt x="38" y="306"/>
                </a:lnTo>
                <a:lnTo>
                  <a:pt x="38" y="312"/>
                </a:lnTo>
                <a:lnTo>
                  <a:pt x="34" y="316"/>
                </a:lnTo>
                <a:lnTo>
                  <a:pt x="28" y="320"/>
                </a:lnTo>
                <a:lnTo>
                  <a:pt x="24" y="322"/>
                </a:lnTo>
                <a:lnTo>
                  <a:pt x="18" y="326"/>
                </a:lnTo>
                <a:lnTo>
                  <a:pt x="12" y="330"/>
                </a:lnTo>
                <a:lnTo>
                  <a:pt x="8" y="334"/>
                </a:lnTo>
                <a:lnTo>
                  <a:pt x="12" y="336"/>
                </a:lnTo>
                <a:lnTo>
                  <a:pt x="18" y="338"/>
                </a:lnTo>
                <a:lnTo>
                  <a:pt x="22" y="338"/>
                </a:lnTo>
                <a:lnTo>
                  <a:pt x="20" y="342"/>
                </a:lnTo>
                <a:lnTo>
                  <a:pt x="18" y="344"/>
                </a:lnTo>
                <a:lnTo>
                  <a:pt x="14" y="348"/>
                </a:lnTo>
                <a:lnTo>
                  <a:pt x="12" y="350"/>
                </a:lnTo>
                <a:lnTo>
                  <a:pt x="16" y="352"/>
                </a:lnTo>
                <a:lnTo>
                  <a:pt x="22" y="354"/>
                </a:lnTo>
                <a:lnTo>
                  <a:pt x="26" y="356"/>
                </a:lnTo>
                <a:lnTo>
                  <a:pt x="24" y="358"/>
                </a:lnTo>
                <a:lnTo>
                  <a:pt x="22" y="362"/>
                </a:lnTo>
                <a:lnTo>
                  <a:pt x="32" y="364"/>
                </a:lnTo>
                <a:lnTo>
                  <a:pt x="44" y="368"/>
                </a:lnTo>
                <a:lnTo>
                  <a:pt x="22" y="382"/>
                </a:lnTo>
                <a:lnTo>
                  <a:pt x="0" y="394"/>
                </a:lnTo>
                <a:lnTo>
                  <a:pt x="6" y="396"/>
                </a:lnTo>
                <a:lnTo>
                  <a:pt x="14" y="398"/>
                </a:lnTo>
                <a:lnTo>
                  <a:pt x="20" y="402"/>
                </a:lnTo>
                <a:lnTo>
                  <a:pt x="24" y="406"/>
                </a:lnTo>
                <a:lnTo>
                  <a:pt x="22" y="408"/>
                </a:lnTo>
                <a:lnTo>
                  <a:pt x="20" y="410"/>
                </a:lnTo>
                <a:lnTo>
                  <a:pt x="16" y="412"/>
                </a:lnTo>
                <a:lnTo>
                  <a:pt x="22" y="414"/>
                </a:lnTo>
                <a:lnTo>
                  <a:pt x="28" y="416"/>
                </a:lnTo>
                <a:lnTo>
                  <a:pt x="30" y="420"/>
                </a:lnTo>
                <a:lnTo>
                  <a:pt x="32" y="424"/>
                </a:lnTo>
                <a:lnTo>
                  <a:pt x="32" y="428"/>
                </a:lnTo>
                <a:lnTo>
                  <a:pt x="28" y="434"/>
                </a:lnTo>
                <a:lnTo>
                  <a:pt x="32" y="434"/>
                </a:lnTo>
                <a:lnTo>
                  <a:pt x="34" y="434"/>
                </a:lnTo>
                <a:lnTo>
                  <a:pt x="34" y="440"/>
                </a:lnTo>
                <a:lnTo>
                  <a:pt x="30" y="442"/>
                </a:lnTo>
                <a:lnTo>
                  <a:pt x="26" y="446"/>
                </a:lnTo>
                <a:lnTo>
                  <a:pt x="22" y="448"/>
                </a:lnTo>
                <a:lnTo>
                  <a:pt x="20" y="452"/>
                </a:lnTo>
                <a:lnTo>
                  <a:pt x="16" y="456"/>
                </a:lnTo>
                <a:lnTo>
                  <a:pt x="22" y="454"/>
                </a:lnTo>
                <a:lnTo>
                  <a:pt x="28" y="456"/>
                </a:lnTo>
                <a:lnTo>
                  <a:pt x="34" y="458"/>
                </a:lnTo>
                <a:lnTo>
                  <a:pt x="40" y="460"/>
                </a:lnTo>
                <a:lnTo>
                  <a:pt x="44" y="464"/>
                </a:lnTo>
                <a:lnTo>
                  <a:pt x="40" y="468"/>
                </a:lnTo>
                <a:lnTo>
                  <a:pt x="38" y="472"/>
                </a:lnTo>
                <a:lnTo>
                  <a:pt x="34" y="476"/>
                </a:lnTo>
                <a:lnTo>
                  <a:pt x="40" y="478"/>
                </a:lnTo>
                <a:lnTo>
                  <a:pt x="44" y="482"/>
                </a:lnTo>
                <a:lnTo>
                  <a:pt x="48" y="486"/>
                </a:lnTo>
                <a:lnTo>
                  <a:pt x="48" y="490"/>
                </a:lnTo>
                <a:lnTo>
                  <a:pt x="48" y="496"/>
                </a:lnTo>
                <a:lnTo>
                  <a:pt x="54" y="496"/>
                </a:lnTo>
                <a:lnTo>
                  <a:pt x="60" y="498"/>
                </a:lnTo>
                <a:lnTo>
                  <a:pt x="64" y="500"/>
                </a:lnTo>
                <a:lnTo>
                  <a:pt x="66" y="504"/>
                </a:lnTo>
                <a:lnTo>
                  <a:pt x="66" y="508"/>
                </a:lnTo>
                <a:lnTo>
                  <a:pt x="66" y="514"/>
                </a:lnTo>
                <a:lnTo>
                  <a:pt x="62" y="520"/>
                </a:lnTo>
                <a:lnTo>
                  <a:pt x="68" y="524"/>
                </a:lnTo>
                <a:lnTo>
                  <a:pt x="72" y="528"/>
                </a:lnTo>
                <a:lnTo>
                  <a:pt x="74" y="534"/>
                </a:lnTo>
                <a:lnTo>
                  <a:pt x="76" y="540"/>
                </a:lnTo>
                <a:lnTo>
                  <a:pt x="76" y="546"/>
                </a:lnTo>
                <a:lnTo>
                  <a:pt x="96" y="546"/>
                </a:lnTo>
                <a:lnTo>
                  <a:pt x="118" y="544"/>
                </a:lnTo>
                <a:lnTo>
                  <a:pt x="114" y="552"/>
                </a:lnTo>
                <a:lnTo>
                  <a:pt x="112" y="558"/>
                </a:lnTo>
                <a:lnTo>
                  <a:pt x="110" y="566"/>
                </a:lnTo>
                <a:lnTo>
                  <a:pt x="108" y="572"/>
                </a:lnTo>
                <a:lnTo>
                  <a:pt x="114" y="572"/>
                </a:lnTo>
                <a:lnTo>
                  <a:pt x="120" y="572"/>
                </a:lnTo>
                <a:lnTo>
                  <a:pt x="126" y="572"/>
                </a:lnTo>
                <a:lnTo>
                  <a:pt x="122" y="578"/>
                </a:lnTo>
                <a:lnTo>
                  <a:pt x="118" y="584"/>
                </a:lnTo>
                <a:lnTo>
                  <a:pt x="116" y="592"/>
                </a:lnTo>
                <a:lnTo>
                  <a:pt x="122" y="592"/>
                </a:lnTo>
                <a:lnTo>
                  <a:pt x="128" y="592"/>
                </a:lnTo>
                <a:lnTo>
                  <a:pt x="136" y="592"/>
                </a:lnTo>
                <a:lnTo>
                  <a:pt x="134" y="594"/>
                </a:lnTo>
                <a:lnTo>
                  <a:pt x="132" y="598"/>
                </a:lnTo>
                <a:lnTo>
                  <a:pt x="130" y="602"/>
                </a:lnTo>
                <a:lnTo>
                  <a:pt x="128" y="604"/>
                </a:lnTo>
                <a:lnTo>
                  <a:pt x="144" y="606"/>
                </a:lnTo>
                <a:lnTo>
                  <a:pt x="156" y="610"/>
                </a:lnTo>
                <a:lnTo>
                  <a:pt x="164" y="622"/>
                </a:lnTo>
                <a:lnTo>
                  <a:pt x="162" y="620"/>
                </a:lnTo>
                <a:lnTo>
                  <a:pt x="160" y="618"/>
                </a:lnTo>
                <a:lnTo>
                  <a:pt x="164" y="614"/>
                </a:lnTo>
                <a:lnTo>
                  <a:pt x="168" y="614"/>
                </a:lnTo>
                <a:lnTo>
                  <a:pt x="170" y="614"/>
                </a:lnTo>
                <a:lnTo>
                  <a:pt x="172" y="614"/>
                </a:lnTo>
                <a:lnTo>
                  <a:pt x="174" y="618"/>
                </a:lnTo>
                <a:lnTo>
                  <a:pt x="174" y="620"/>
                </a:lnTo>
                <a:lnTo>
                  <a:pt x="176" y="624"/>
                </a:lnTo>
                <a:lnTo>
                  <a:pt x="178" y="628"/>
                </a:lnTo>
                <a:lnTo>
                  <a:pt x="178" y="630"/>
                </a:lnTo>
                <a:lnTo>
                  <a:pt x="180" y="632"/>
                </a:lnTo>
                <a:lnTo>
                  <a:pt x="184" y="634"/>
                </a:lnTo>
                <a:lnTo>
                  <a:pt x="188" y="636"/>
                </a:lnTo>
                <a:lnTo>
                  <a:pt x="190" y="636"/>
                </a:lnTo>
                <a:lnTo>
                  <a:pt x="194" y="638"/>
                </a:lnTo>
                <a:lnTo>
                  <a:pt x="198" y="638"/>
                </a:lnTo>
                <a:lnTo>
                  <a:pt x="200" y="640"/>
                </a:lnTo>
                <a:lnTo>
                  <a:pt x="202" y="644"/>
                </a:lnTo>
                <a:lnTo>
                  <a:pt x="204" y="648"/>
                </a:lnTo>
                <a:lnTo>
                  <a:pt x="206" y="646"/>
                </a:lnTo>
                <a:lnTo>
                  <a:pt x="210" y="646"/>
                </a:lnTo>
                <a:lnTo>
                  <a:pt x="212" y="644"/>
                </a:lnTo>
                <a:lnTo>
                  <a:pt x="216" y="648"/>
                </a:lnTo>
                <a:lnTo>
                  <a:pt x="220" y="654"/>
                </a:lnTo>
                <a:lnTo>
                  <a:pt x="222" y="658"/>
                </a:lnTo>
                <a:lnTo>
                  <a:pt x="224" y="654"/>
                </a:lnTo>
                <a:lnTo>
                  <a:pt x="228" y="650"/>
                </a:lnTo>
                <a:lnTo>
                  <a:pt x="232" y="652"/>
                </a:lnTo>
                <a:lnTo>
                  <a:pt x="234" y="654"/>
                </a:lnTo>
                <a:lnTo>
                  <a:pt x="238" y="656"/>
                </a:lnTo>
                <a:lnTo>
                  <a:pt x="238" y="662"/>
                </a:lnTo>
                <a:lnTo>
                  <a:pt x="240" y="666"/>
                </a:lnTo>
                <a:lnTo>
                  <a:pt x="252" y="662"/>
                </a:lnTo>
                <a:lnTo>
                  <a:pt x="262" y="666"/>
                </a:lnTo>
                <a:lnTo>
                  <a:pt x="270" y="674"/>
                </a:lnTo>
                <a:lnTo>
                  <a:pt x="276" y="686"/>
                </a:lnTo>
                <a:lnTo>
                  <a:pt x="274" y="678"/>
                </a:lnTo>
                <a:lnTo>
                  <a:pt x="276" y="674"/>
                </a:lnTo>
                <a:lnTo>
                  <a:pt x="278" y="670"/>
                </a:lnTo>
                <a:lnTo>
                  <a:pt x="280" y="668"/>
                </a:lnTo>
                <a:lnTo>
                  <a:pt x="284" y="666"/>
                </a:lnTo>
                <a:lnTo>
                  <a:pt x="288" y="668"/>
                </a:lnTo>
                <a:lnTo>
                  <a:pt x="292" y="672"/>
                </a:lnTo>
                <a:lnTo>
                  <a:pt x="296" y="678"/>
                </a:lnTo>
                <a:lnTo>
                  <a:pt x="294" y="674"/>
                </a:lnTo>
                <a:lnTo>
                  <a:pt x="294" y="674"/>
                </a:lnTo>
                <a:lnTo>
                  <a:pt x="296" y="674"/>
                </a:lnTo>
                <a:lnTo>
                  <a:pt x="298" y="674"/>
                </a:lnTo>
                <a:lnTo>
                  <a:pt x="300" y="676"/>
                </a:lnTo>
                <a:lnTo>
                  <a:pt x="302" y="680"/>
                </a:lnTo>
                <a:lnTo>
                  <a:pt x="304" y="682"/>
                </a:lnTo>
                <a:lnTo>
                  <a:pt x="304" y="686"/>
                </a:lnTo>
                <a:lnTo>
                  <a:pt x="310" y="682"/>
                </a:lnTo>
                <a:lnTo>
                  <a:pt x="318" y="680"/>
                </a:lnTo>
                <a:lnTo>
                  <a:pt x="324" y="678"/>
                </a:lnTo>
                <a:lnTo>
                  <a:pt x="326" y="682"/>
                </a:lnTo>
                <a:lnTo>
                  <a:pt x="328" y="684"/>
                </a:lnTo>
                <a:lnTo>
                  <a:pt x="330" y="688"/>
                </a:lnTo>
                <a:lnTo>
                  <a:pt x="330" y="692"/>
                </a:lnTo>
                <a:lnTo>
                  <a:pt x="332" y="686"/>
                </a:lnTo>
                <a:lnTo>
                  <a:pt x="332" y="684"/>
                </a:lnTo>
                <a:lnTo>
                  <a:pt x="334" y="682"/>
                </a:lnTo>
                <a:lnTo>
                  <a:pt x="338" y="684"/>
                </a:lnTo>
                <a:lnTo>
                  <a:pt x="340" y="684"/>
                </a:lnTo>
                <a:lnTo>
                  <a:pt x="344" y="688"/>
                </a:lnTo>
                <a:lnTo>
                  <a:pt x="346" y="690"/>
                </a:lnTo>
                <a:lnTo>
                  <a:pt x="350" y="694"/>
                </a:lnTo>
                <a:lnTo>
                  <a:pt x="352" y="698"/>
                </a:lnTo>
                <a:lnTo>
                  <a:pt x="356" y="702"/>
                </a:lnTo>
                <a:lnTo>
                  <a:pt x="358" y="706"/>
                </a:lnTo>
                <a:lnTo>
                  <a:pt x="360" y="708"/>
                </a:lnTo>
                <a:lnTo>
                  <a:pt x="364" y="700"/>
                </a:lnTo>
                <a:lnTo>
                  <a:pt x="370" y="700"/>
                </a:lnTo>
                <a:lnTo>
                  <a:pt x="378" y="704"/>
                </a:lnTo>
                <a:lnTo>
                  <a:pt x="386" y="712"/>
                </a:lnTo>
                <a:lnTo>
                  <a:pt x="392" y="718"/>
                </a:lnTo>
                <a:lnTo>
                  <a:pt x="386" y="714"/>
                </a:lnTo>
                <a:lnTo>
                  <a:pt x="384" y="710"/>
                </a:lnTo>
                <a:lnTo>
                  <a:pt x="382" y="706"/>
                </a:lnTo>
                <a:lnTo>
                  <a:pt x="382" y="702"/>
                </a:lnTo>
                <a:lnTo>
                  <a:pt x="384" y="696"/>
                </a:lnTo>
                <a:lnTo>
                  <a:pt x="386" y="692"/>
                </a:lnTo>
                <a:lnTo>
                  <a:pt x="390" y="690"/>
                </a:lnTo>
                <a:lnTo>
                  <a:pt x="394" y="686"/>
                </a:lnTo>
                <a:lnTo>
                  <a:pt x="398" y="686"/>
                </a:lnTo>
                <a:lnTo>
                  <a:pt x="404" y="688"/>
                </a:lnTo>
                <a:lnTo>
                  <a:pt x="408" y="690"/>
                </a:lnTo>
                <a:lnTo>
                  <a:pt x="412" y="696"/>
                </a:lnTo>
                <a:lnTo>
                  <a:pt x="414" y="692"/>
                </a:lnTo>
                <a:lnTo>
                  <a:pt x="414" y="690"/>
                </a:lnTo>
                <a:lnTo>
                  <a:pt x="418" y="688"/>
                </a:lnTo>
                <a:lnTo>
                  <a:pt x="420" y="686"/>
                </a:lnTo>
                <a:lnTo>
                  <a:pt x="424" y="686"/>
                </a:lnTo>
                <a:lnTo>
                  <a:pt x="428" y="688"/>
                </a:lnTo>
                <a:lnTo>
                  <a:pt x="432" y="690"/>
                </a:lnTo>
                <a:lnTo>
                  <a:pt x="434" y="694"/>
                </a:lnTo>
                <a:lnTo>
                  <a:pt x="438" y="682"/>
                </a:lnTo>
                <a:lnTo>
                  <a:pt x="450" y="676"/>
                </a:lnTo>
                <a:lnTo>
                  <a:pt x="462" y="674"/>
                </a:lnTo>
                <a:lnTo>
                  <a:pt x="472" y="680"/>
                </a:lnTo>
                <a:lnTo>
                  <a:pt x="482" y="672"/>
                </a:lnTo>
                <a:lnTo>
                  <a:pt x="494" y="666"/>
                </a:lnTo>
                <a:lnTo>
                  <a:pt x="504" y="660"/>
                </a:lnTo>
                <a:lnTo>
                  <a:pt x="506" y="658"/>
                </a:lnTo>
                <a:lnTo>
                  <a:pt x="508" y="656"/>
                </a:lnTo>
                <a:lnTo>
                  <a:pt x="508" y="654"/>
                </a:lnTo>
                <a:lnTo>
                  <a:pt x="510" y="654"/>
                </a:lnTo>
                <a:lnTo>
                  <a:pt x="514" y="652"/>
                </a:lnTo>
                <a:lnTo>
                  <a:pt x="520" y="652"/>
                </a:lnTo>
                <a:lnTo>
                  <a:pt x="524" y="652"/>
                </a:lnTo>
                <a:lnTo>
                  <a:pt x="528" y="654"/>
                </a:lnTo>
                <a:lnTo>
                  <a:pt x="534" y="656"/>
                </a:lnTo>
                <a:lnTo>
                  <a:pt x="540" y="658"/>
                </a:lnTo>
                <a:lnTo>
                  <a:pt x="538" y="654"/>
                </a:lnTo>
                <a:lnTo>
                  <a:pt x="538" y="652"/>
                </a:lnTo>
                <a:lnTo>
                  <a:pt x="538" y="648"/>
                </a:lnTo>
                <a:lnTo>
                  <a:pt x="550" y="648"/>
                </a:lnTo>
                <a:lnTo>
                  <a:pt x="562" y="650"/>
                </a:lnTo>
                <a:lnTo>
                  <a:pt x="558" y="648"/>
                </a:lnTo>
                <a:lnTo>
                  <a:pt x="552" y="646"/>
                </a:lnTo>
                <a:lnTo>
                  <a:pt x="550" y="644"/>
                </a:lnTo>
                <a:lnTo>
                  <a:pt x="546" y="640"/>
                </a:lnTo>
                <a:lnTo>
                  <a:pt x="544" y="634"/>
                </a:lnTo>
                <a:lnTo>
                  <a:pt x="544" y="628"/>
                </a:lnTo>
                <a:lnTo>
                  <a:pt x="546" y="622"/>
                </a:lnTo>
                <a:lnTo>
                  <a:pt x="548" y="616"/>
                </a:lnTo>
                <a:lnTo>
                  <a:pt x="552" y="614"/>
                </a:lnTo>
                <a:lnTo>
                  <a:pt x="558" y="612"/>
                </a:lnTo>
                <a:lnTo>
                  <a:pt x="564" y="612"/>
                </a:lnTo>
                <a:lnTo>
                  <a:pt x="570" y="612"/>
                </a:lnTo>
                <a:lnTo>
                  <a:pt x="576" y="612"/>
                </a:lnTo>
                <a:lnTo>
                  <a:pt x="572" y="608"/>
                </a:lnTo>
                <a:lnTo>
                  <a:pt x="572" y="606"/>
                </a:lnTo>
                <a:lnTo>
                  <a:pt x="570" y="602"/>
                </a:lnTo>
                <a:lnTo>
                  <a:pt x="570" y="598"/>
                </a:lnTo>
                <a:lnTo>
                  <a:pt x="584" y="600"/>
                </a:lnTo>
                <a:lnTo>
                  <a:pt x="592" y="598"/>
                </a:lnTo>
                <a:lnTo>
                  <a:pt x="600" y="594"/>
                </a:lnTo>
                <a:lnTo>
                  <a:pt x="612" y="586"/>
                </a:lnTo>
                <a:lnTo>
                  <a:pt x="614" y="582"/>
                </a:lnTo>
                <a:lnTo>
                  <a:pt x="620" y="580"/>
                </a:lnTo>
                <a:lnTo>
                  <a:pt x="624" y="580"/>
                </a:lnTo>
                <a:lnTo>
                  <a:pt x="626" y="576"/>
                </a:lnTo>
                <a:lnTo>
                  <a:pt x="628" y="572"/>
                </a:lnTo>
                <a:lnTo>
                  <a:pt x="628" y="568"/>
                </a:lnTo>
                <a:lnTo>
                  <a:pt x="628" y="562"/>
                </a:lnTo>
                <a:lnTo>
                  <a:pt x="628" y="558"/>
                </a:lnTo>
                <a:lnTo>
                  <a:pt x="630" y="554"/>
                </a:lnTo>
                <a:lnTo>
                  <a:pt x="626" y="552"/>
                </a:lnTo>
                <a:lnTo>
                  <a:pt x="622" y="548"/>
                </a:lnTo>
                <a:lnTo>
                  <a:pt x="620" y="548"/>
                </a:lnTo>
                <a:lnTo>
                  <a:pt x="630" y="536"/>
                </a:lnTo>
                <a:lnTo>
                  <a:pt x="642" y="532"/>
                </a:lnTo>
                <a:lnTo>
                  <a:pt x="656" y="534"/>
                </a:lnTo>
                <a:lnTo>
                  <a:pt x="656" y="530"/>
                </a:lnTo>
                <a:lnTo>
                  <a:pt x="656" y="524"/>
                </a:lnTo>
                <a:lnTo>
                  <a:pt x="656" y="520"/>
                </a:lnTo>
                <a:lnTo>
                  <a:pt x="658" y="516"/>
                </a:lnTo>
                <a:lnTo>
                  <a:pt x="658" y="512"/>
                </a:lnTo>
                <a:lnTo>
                  <a:pt x="662" y="510"/>
                </a:lnTo>
                <a:lnTo>
                  <a:pt x="666" y="508"/>
                </a:lnTo>
                <a:lnTo>
                  <a:pt x="672" y="508"/>
                </a:lnTo>
                <a:lnTo>
                  <a:pt x="674" y="502"/>
                </a:lnTo>
                <a:lnTo>
                  <a:pt x="676" y="498"/>
                </a:lnTo>
                <a:lnTo>
                  <a:pt x="678" y="494"/>
                </a:lnTo>
                <a:lnTo>
                  <a:pt x="682" y="492"/>
                </a:lnTo>
                <a:lnTo>
                  <a:pt x="684" y="490"/>
                </a:lnTo>
                <a:lnTo>
                  <a:pt x="688" y="490"/>
                </a:lnTo>
                <a:lnTo>
                  <a:pt x="692" y="488"/>
                </a:lnTo>
                <a:lnTo>
                  <a:pt x="696" y="484"/>
                </a:lnTo>
                <a:lnTo>
                  <a:pt x="698" y="482"/>
                </a:lnTo>
                <a:lnTo>
                  <a:pt x="694" y="478"/>
                </a:lnTo>
                <a:lnTo>
                  <a:pt x="690" y="476"/>
                </a:lnTo>
                <a:lnTo>
                  <a:pt x="688" y="472"/>
                </a:lnTo>
                <a:lnTo>
                  <a:pt x="692" y="466"/>
                </a:lnTo>
                <a:lnTo>
                  <a:pt x="700" y="462"/>
                </a:lnTo>
                <a:lnTo>
                  <a:pt x="708" y="458"/>
                </a:lnTo>
                <a:lnTo>
                  <a:pt x="714" y="452"/>
                </a:lnTo>
                <a:lnTo>
                  <a:pt x="704" y="446"/>
                </a:lnTo>
                <a:lnTo>
                  <a:pt x="700" y="436"/>
                </a:lnTo>
                <a:lnTo>
                  <a:pt x="700" y="424"/>
                </a:lnTo>
                <a:lnTo>
                  <a:pt x="708" y="414"/>
                </a:lnTo>
                <a:lnTo>
                  <a:pt x="702" y="412"/>
                </a:lnTo>
                <a:lnTo>
                  <a:pt x="696" y="410"/>
                </a:lnTo>
                <a:lnTo>
                  <a:pt x="692" y="408"/>
                </a:lnTo>
                <a:lnTo>
                  <a:pt x="706" y="402"/>
                </a:lnTo>
                <a:lnTo>
                  <a:pt x="712" y="398"/>
                </a:lnTo>
                <a:lnTo>
                  <a:pt x="714" y="392"/>
                </a:lnTo>
                <a:lnTo>
                  <a:pt x="716" y="382"/>
                </a:lnTo>
                <a:lnTo>
                  <a:pt x="718" y="370"/>
                </a:lnTo>
                <a:lnTo>
                  <a:pt x="724" y="362"/>
                </a:lnTo>
                <a:lnTo>
                  <a:pt x="728" y="356"/>
                </a:lnTo>
                <a:lnTo>
                  <a:pt x="734" y="352"/>
                </a:lnTo>
                <a:lnTo>
                  <a:pt x="736" y="348"/>
                </a:lnTo>
                <a:lnTo>
                  <a:pt x="736" y="342"/>
                </a:lnTo>
                <a:lnTo>
                  <a:pt x="732" y="332"/>
                </a:lnTo>
                <a:lnTo>
                  <a:pt x="736" y="330"/>
                </a:lnTo>
                <a:lnTo>
                  <a:pt x="742" y="328"/>
                </a:lnTo>
                <a:lnTo>
                  <a:pt x="736" y="326"/>
                </a:lnTo>
                <a:lnTo>
                  <a:pt x="730" y="322"/>
                </a:lnTo>
                <a:lnTo>
                  <a:pt x="722" y="320"/>
                </a:lnTo>
                <a:lnTo>
                  <a:pt x="718" y="316"/>
                </a:lnTo>
                <a:lnTo>
                  <a:pt x="714" y="312"/>
                </a:lnTo>
                <a:lnTo>
                  <a:pt x="710" y="306"/>
                </a:lnTo>
                <a:lnTo>
                  <a:pt x="716" y="306"/>
                </a:lnTo>
                <a:lnTo>
                  <a:pt x="720" y="302"/>
                </a:lnTo>
                <a:lnTo>
                  <a:pt x="726" y="302"/>
                </a:lnTo>
                <a:lnTo>
                  <a:pt x="722" y="298"/>
                </a:lnTo>
                <a:lnTo>
                  <a:pt x="718" y="296"/>
                </a:lnTo>
                <a:lnTo>
                  <a:pt x="714" y="294"/>
                </a:lnTo>
                <a:lnTo>
                  <a:pt x="710" y="292"/>
                </a:lnTo>
                <a:lnTo>
                  <a:pt x="706" y="290"/>
                </a:lnTo>
                <a:lnTo>
                  <a:pt x="702" y="286"/>
                </a:lnTo>
                <a:lnTo>
                  <a:pt x="706" y="284"/>
                </a:lnTo>
                <a:lnTo>
                  <a:pt x="708" y="282"/>
                </a:lnTo>
                <a:lnTo>
                  <a:pt x="708" y="276"/>
                </a:lnTo>
                <a:lnTo>
                  <a:pt x="704" y="272"/>
                </a:lnTo>
                <a:lnTo>
                  <a:pt x="700" y="268"/>
                </a:lnTo>
                <a:lnTo>
                  <a:pt x="694" y="268"/>
                </a:lnTo>
                <a:lnTo>
                  <a:pt x="698" y="258"/>
                </a:lnTo>
                <a:lnTo>
                  <a:pt x="704" y="248"/>
                </a:lnTo>
                <a:lnTo>
                  <a:pt x="710" y="238"/>
                </a:lnTo>
                <a:lnTo>
                  <a:pt x="700" y="250"/>
                </a:lnTo>
                <a:lnTo>
                  <a:pt x="694" y="252"/>
                </a:lnTo>
                <a:lnTo>
                  <a:pt x="690" y="250"/>
                </a:lnTo>
                <a:lnTo>
                  <a:pt x="682" y="244"/>
                </a:lnTo>
                <a:lnTo>
                  <a:pt x="672" y="234"/>
                </a:lnTo>
                <a:lnTo>
                  <a:pt x="680" y="222"/>
                </a:lnTo>
                <a:lnTo>
                  <a:pt x="678" y="212"/>
                </a:lnTo>
                <a:lnTo>
                  <a:pt x="672" y="206"/>
                </a:lnTo>
                <a:lnTo>
                  <a:pt x="662" y="202"/>
                </a:lnTo>
                <a:lnTo>
                  <a:pt x="650" y="202"/>
                </a:lnTo>
                <a:lnTo>
                  <a:pt x="654" y="198"/>
                </a:lnTo>
                <a:lnTo>
                  <a:pt x="658" y="196"/>
                </a:lnTo>
                <a:lnTo>
                  <a:pt x="662" y="192"/>
                </a:lnTo>
                <a:lnTo>
                  <a:pt x="664" y="188"/>
                </a:lnTo>
                <a:lnTo>
                  <a:pt x="660" y="184"/>
                </a:lnTo>
                <a:lnTo>
                  <a:pt x="654" y="182"/>
                </a:lnTo>
                <a:lnTo>
                  <a:pt x="650" y="180"/>
                </a:lnTo>
                <a:lnTo>
                  <a:pt x="648" y="184"/>
                </a:lnTo>
                <a:lnTo>
                  <a:pt x="646" y="190"/>
                </a:lnTo>
                <a:lnTo>
                  <a:pt x="644" y="192"/>
                </a:lnTo>
                <a:lnTo>
                  <a:pt x="640" y="196"/>
                </a:lnTo>
                <a:lnTo>
                  <a:pt x="640" y="184"/>
                </a:lnTo>
                <a:lnTo>
                  <a:pt x="640" y="172"/>
                </a:lnTo>
                <a:lnTo>
                  <a:pt x="638" y="162"/>
                </a:lnTo>
                <a:lnTo>
                  <a:pt x="632" y="154"/>
                </a:lnTo>
                <a:lnTo>
                  <a:pt x="622" y="152"/>
                </a:lnTo>
                <a:lnTo>
                  <a:pt x="622" y="146"/>
                </a:lnTo>
                <a:lnTo>
                  <a:pt x="622" y="140"/>
                </a:lnTo>
                <a:lnTo>
                  <a:pt x="622" y="134"/>
                </a:lnTo>
                <a:lnTo>
                  <a:pt x="622" y="128"/>
                </a:lnTo>
                <a:lnTo>
                  <a:pt x="618" y="110"/>
                </a:lnTo>
                <a:lnTo>
                  <a:pt x="614" y="94"/>
                </a:lnTo>
                <a:lnTo>
                  <a:pt x="612" y="98"/>
                </a:lnTo>
                <a:lnTo>
                  <a:pt x="612" y="104"/>
                </a:lnTo>
                <a:lnTo>
                  <a:pt x="610" y="108"/>
                </a:lnTo>
                <a:lnTo>
                  <a:pt x="608" y="114"/>
                </a:lnTo>
                <a:lnTo>
                  <a:pt x="606" y="118"/>
                </a:lnTo>
                <a:lnTo>
                  <a:pt x="602" y="120"/>
                </a:lnTo>
                <a:lnTo>
                  <a:pt x="598" y="122"/>
                </a:lnTo>
                <a:lnTo>
                  <a:pt x="592" y="122"/>
                </a:lnTo>
                <a:lnTo>
                  <a:pt x="592" y="118"/>
                </a:lnTo>
                <a:lnTo>
                  <a:pt x="592" y="114"/>
                </a:lnTo>
                <a:lnTo>
                  <a:pt x="592" y="108"/>
                </a:lnTo>
                <a:lnTo>
                  <a:pt x="590" y="112"/>
                </a:lnTo>
                <a:lnTo>
                  <a:pt x="586" y="114"/>
                </a:lnTo>
                <a:lnTo>
                  <a:pt x="582" y="116"/>
                </a:lnTo>
                <a:lnTo>
                  <a:pt x="574" y="100"/>
                </a:lnTo>
                <a:lnTo>
                  <a:pt x="568" y="80"/>
                </a:lnTo>
                <a:lnTo>
                  <a:pt x="564" y="90"/>
                </a:lnTo>
                <a:lnTo>
                  <a:pt x="558" y="96"/>
                </a:lnTo>
                <a:lnTo>
                  <a:pt x="552" y="104"/>
                </a:lnTo>
                <a:lnTo>
                  <a:pt x="548" y="100"/>
                </a:lnTo>
                <a:lnTo>
                  <a:pt x="544" y="94"/>
                </a:lnTo>
                <a:lnTo>
                  <a:pt x="542" y="90"/>
                </a:lnTo>
                <a:lnTo>
                  <a:pt x="540" y="82"/>
                </a:lnTo>
                <a:lnTo>
                  <a:pt x="540" y="76"/>
                </a:lnTo>
                <a:lnTo>
                  <a:pt x="536" y="80"/>
                </a:lnTo>
                <a:lnTo>
                  <a:pt x="534" y="82"/>
                </a:lnTo>
                <a:lnTo>
                  <a:pt x="530" y="84"/>
                </a:lnTo>
                <a:lnTo>
                  <a:pt x="520" y="52"/>
                </a:lnTo>
                <a:lnTo>
                  <a:pt x="508" y="22"/>
                </a:lnTo>
                <a:lnTo>
                  <a:pt x="504" y="30"/>
                </a:lnTo>
                <a:lnTo>
                  <a:pt x="498" y="40"/>
                </a:lnTo>
                <a:lnTo>
                  <a:pt x="490" y="48"/>
                </a:lnTo>
                <a:lnTo>
                  <a:pt x="482" y="52"/>
                </a:lnTo>
                <a:lnTo>
                  <a:pt x="472" y="50"/>
                </a:lnTo>
                <a:lnTo>
                  <a:pt x="468" y="52"/>
                </a:lnTo>
                <a:lnTo>
                  <a:pt x="464" y="54"/>
                </a:lnTo>
                <a:lnTo>
                  <a:pt x="460" y="58"/>
                </a:lnTo>
                <a:lnTo>
                  <a:pt x="456" y="48"/>
                </a:lnTo>
                <a:lnTo>
                  <a:pt x="450" y="38"/>
                </a:lnTo>
                <a:lnTo>
                  <a:pt x="448" y="30"/>
                </a:lnTo>
                <a:lnTo>
                  <a:pt x="444" y="28"/>
                </a:lnTo>
                <a:lnTo>
                  <a:pt x="440" y="28"/>
                </a:lnTo>
                <a:lnTo>
                  <a:pt x="440" y="36"/>
                </a:lnTo>
                <a:lnTo>
                  <a:pt x="438" y="40"/>
                </a:lnTo>
                <a:lnTo>
                  <a:pt x="436" y="44"/>
                </a:lnTo>
                <a:lnTo>
                  <a:pt x="432" y="46"/>
                </a:lnTo>
                <a:lnTo>
                  <a:pt x="430" y="46"/>
                </a:lnTo>
                <a:lnTo>
                  <a:pt x="424" y="44"/>
                </a:lnTo>
                <a:lnTo>
                  <a:pt x="420" y="40"/>
                </a:lnTo>
                <a:lnTo>
                  <a:pt x="416" y="34"/>
                </a:lnTo>
                <a:lnTo>
                  <a:pt x="412" y="38"/>
                </a:lnTo>
                <a:lnTo>
                  <a:pt x="408" y="40"/>
                </a:lnTo>
                <a:lnTo>
                  <a:pt x="404" y="44"/>
                </a:lnTo>
                <a:lnTo>
                  <a:pt x="386" y="22"/>
                </a:lnTo>
                <a:lnTo>
                  <a:pt x="368" y="0"/>
                </a:lnTo>
                <a:lnTo>
                  <a:pt x="370" y="10"/>
                </a:lnTo>
                <a:lnTo>
                  <a:pt x="372" y="18"/>
                </a:lnTo>
                <a:lnTo>
                  <a:pt x="372" y="28"/>
                </a:lnTo>
                <a:lnTo>
                  <a:pt x="364" y="26"/>
                </a:lnTo>
                <a:lnTo>
                  <a:pt x="360" y="22"/>
                </a:lnTo>
                <a:lnTo>
                  <a:pt x="354" y="16"/>
                </a:lnTo>
                <a:lnTo>
                  <a:pt x="352" y="10"/>
                </a:lnTo>
                <a:lnTo>
                  <a:pt x="350" y="2"/>
                </a:lnTo>
                <a:lnTo>
                  <a:pt x="350" y="6"/>
                </a:lnTo>
                <a:lnTo>
                  <a:pt x="348" y="10"/>
                </a:lnTo>
                <a:lnTo>
                  <a:pt x="348" y="14"/>
                </a:lnTo>
                <a:lnTo>
                  <a:pt x="346" y="20"/>
                </a:lnTo>
                <a:lnTo>
                  <a:pt x="344" y="24"/>
                </a:lnTo>
                <a:lnTo>
                  <a:pt x="342" y="28"/>
                </a:lnTo>
                <a:lnTo>
                  <a:pt x="340" y="32"/>
                </a:lnTo>
                <a:lnTo>
                  <a:pt x="338" y="34"/>
                </a:lnTo>
                <a:lnTo>
                  <a:pt x="334" y="34"/>
                </a:lnTo>
                <a:lnTo>
                  <a:pt x="330" y="32"/>
                </a:lnTo>
                <a:lnTo>
                  <a:pt x="326" y="28"/>
                </a:lnTo>
                <a:lnTo>
                  <a:pt x="326" y="32"/>
                </a:lnTo>
                <a:lnTo>
                  <a:pt x="328" y="38"/>
                </a:lnTo>
                <a:lnTo>
                  <a:pt x="324" y="36"/>
                </a:lnTo>
                <a:lnTo>
                  <a:pt x="320" y="34"/>
                </a:lnTo>
                <a:lnTo>
                  <a:pt x="316" y="32"/>
                </a:lnTo>
                <a:lnTo>
                  <a:pt x="314" y="36"/>
                </a:lnTo>
                <a:lnTo>
                  <a:pt x="314" y="40"/>
                </a:lnTo>
                <a:lnTo>
                  <a:pt x="312" y="44"/>
                </a:lnTo>
                <a:lnTo>
                  <a:pt x="294" y="42"/>
                </a:lnTo>
                <a:lnTo>
                  <a:pt x="278" y="32"/>
                </a:lnTo>
                <a:lnTo>
                  <a:pt x="264" y="18"/>
                </a:lnTo>
                <a:lnTo>
                  <a:pt x="250" y="4"/>
                </a:lnTo>
                <a:lnTo>
                  <a:pt x="260" y="6"/>
                </a:lnTo>
                <a:lnTo>
                  <a:pt x="266" y="14"/>
                </a:lnTo>
                <a:lnTo>
                  <a:pt x="270" y="24"/>
                </a:lnTo>
                <a:lnTo>
                  <a:pt x="274" y="34"/>
                </a:lnTo>
                <a:lnTo>
                  <a:pt x="282" y="40"/>
                </a:lnTo>
                <a:lnTo>
                  <a:pt x="256" y="12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69804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0">
                <a:solidFill>
                  <a:srgbClr val="E10E49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81320" dir="2319588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4" name="Freeform 6"/>
          <p:cNvSpPr>
            <a:spLocks/>
          </p:cNvSpPr>
          <p:nvPr/>
        </p:nvSpPr>
        <p:spPr bwMode="ltGray">
          <a:xfrm>
            <a:off x="708025" y="1385193"/>
            <a:ext cx="2160588" cy="2232025"/>
          </a:xfrm>
          <a:custGeom>
            <a:avLst/>
            <a:gdLst>
              <a:gd name="T0" fmla="*/ 264 w 742"/>
              <a:gd name="T1" fmla="*/ 20 h 718"/>
              <a:gd name="T2" fmla="*/ 286 w 742"/>
              <a:gd name="T3" fmla="*/ 52 h 718"/>
              <a:gd name="T4" fmla="*/ 242 w 742"/>
              <a:gd name="T5" fmla="*/ 68 h 718"/>
              <a:gd name="T6" fmla="*/ 202 w 742"/>
              <a:gd name="T7" fmla="*/ 72 h 718"/>
              <a:gd name="T8" fmla="*/ 194 w 742"/>
              <a:gd name="T9" fmla="*/ 102 h 718"/>
              <a:gd name="T10" fmla="*/ 140 w 742"/>
              <a:gd name="T11" fmla="*/ 114 h 718"/>
              <a:gd name="T12" fmla="*/ 116 w 742"/>
              <a:gd name="T13" fmla="*/ 136 h 718"/>
              <a:gd name="T14" fmla="*/ 84 w 742"/>
              <a:gd name="T15" fmla="*/ 164 h 718"/>
              <a:gd name="T16" fmla="*/ 76 w 742"/>
              <a:gd name="T17" fmla="*/ 182 h 718"/>
              <a:gd name="T18" fmla="*/ 60 w 742"/>
              <a:gd name="T19" fmla="*/ 224 h 718"/>
              <a:gd name="T20" fmla="*/ 42 w 742"/>
              <a:gd name="T21" fmla="*/ 272 h 718"/>
              <a:gd name="T22" fmla="*/ 24 w 742"/>
              <a:gd name="T23" fmla="*/ 296 h 718"/>
              <a:gd name="T24" fmla="*/ 12 w 742"/>
              <a:gd name="T25" fmla="*/ 330 h 718"/>
              <a:gd name="T26" fmla="*/ 16 w 742"/>
              <a:gd name="T27" fmla="*/ 352 h 718"/>
              <a:gd name="T28" fmla="*/ 6 w 742"/>
              <a:gd name="T29" fmla="*/ 396 h 718"/>
              <a:gd name="T30" fmla="*/ 30 w 742"/>
              <a:gd name="T31" fmla="*/ 420 h 718"/>
              <a:gd name="T32" fmla="*/ 22 w 742"/>
              <a:gd name="T33" fmla="*/ 448 h 718"/>
              <a:gd name="T34" fmla="*/ 38 w 742"/>
              <a:gd name="T35" fmla="*/ 472 h 718"/>
              <a:gd name="T36" fmla="*/ 64 w 742"/>
              <a:gd name="T37" fmla="*/ 500 h 718"/>
              <a:gd name="T38" fmla="*/ 76 w 742"/>
              <a:gd name="T39" fmla="*/ 546 h 718"/>
              <a:gd name="T40" fmla="*/ 126 w 742"/>
              <a:gd name="T41" fmla="*/ 572 h 718"/>
              <a:gd name="T42" fmla="*/ 130 w 742"/>
              <a:gd name="T43" fmla="*/ 602 h 718"/>
              <a:gd name="T44" fmla="*/ 170 w 742"/>
              <a:gd name="T45" fmla="*/ 614 h 718"/>
              <a:gd name="T46" fmla="*/ 188 w 742"/>
              <a:gd name="T47" fmla="*/ 636 h 718"/>
              <a:gd name="T48" fmla="*/ 212 w 742"/>
              <a:gd name="T49" fmla="*/ 644 h 718"/>
              <a:gd name="T50" fmla="*/ 238 w 742"/>
              <a:gd name="T51" fmla="*/ 662 h 718"/>
              <a:gd name="T52" fmla="*/ 280 w 742"/>
              <a:gd name="T53" fmla="*/ 668 h 718"/>
              <a:gd name="T54" fmla="*/ 300 w 742"/>
              <a:gd name="T55" fmla="*/ 676 h 718"/>
              <a:gd name="T56" fmla="*/ 330 w 742"/>
              <a:gd name="T57" fmla="*/ 688 h 718"/>
              <a:gd name="T58" fmla="*/ 350 w 742"/>
              <a:gd name="T59" fmla="*/ 694 h 718"/>
              <a:gd name="T60" fmla="*/ 392 w 742"/>
              <a:gd name="T61" fmla="*/ 718 h 718"/>
              <a:gd name="T62" fmla="*/ 398 w 742"/>
              <a:gd name="T63" fmla="*/ 686 h 718"/>
              <a:gd name="T64" fmla="*/ 428 w 742"/>
              <a:gd name="T65" fmla="*/ 688 h 718"/>
              <a:gd name="T66" fmla="*/ 504 w 742"/>
              <a:gd name="T67" fmla="*/ 660 h 718"/>
              <a:gd name="T68" fmla="*/ 534 w 742"/>
              <a:gd name="T69" fmla="*/ 656 h 718"/>
              <a:gd name="T70" fmla="*/ 550 w 742"/>
              <a:gd name="T71" fmla="*/ 644 h 718"/>
              <a:gd name="T72" fmla="*/ 570 w 742"/>
              <a:gd name="T73" fmla="*/ 612 h 718"/>
              <a:gd name="T74" fmla="*/ 612 w 742"/>
              <a:gd name="T75" fmla="*/ 586 h 718"/>
              <a:gd name="T76" fmla="*/ 630 w 742"/>
              <a:gd name="T77" fmla="*/ 554 h 718"/>
              <a:gd name="T78" fmla="*/ 656 w 742"/>
              <a:gd name="T79" fmla="*/ 520 h 718"/>
              <a:gd name="T80" fmla="*/ 682 w 742"/>
              <a:gd name="T81" fmla="*/ 492 h 718"/>
              <a:gd name="T82" fmla="*/ 692 w 742"/>
              <a:gd name="T83" fmla="*/ 466 h 718"/>
              <a:gd name="T84" fmla="*/ 696 w 742"/>
              <a:gd name="T85" fmla="*/ 410 h 718"/>
              <a:gd name="T86" fmla="*/ 734 w 742"/>
              <a:gd name="T87" fmla="*/ 352 h 718"/>
              <a:gd name="T88" fmla="*/ 718 w 742"/>
              <a:gd name="T89" fmla="*/ 316 h 718"/>
              <a:gd name="T90" fmla="*/ 710 w 742"/>
              <a:gd name="T91" fmla="*/ 292 h 718"/>
              <a:gd name="T92" fmla="*/ 698 w 742"/>
              <a:gd name="T93" fmla="*/ 258 h 718"/>
              <a:gd name="T94" fmla="*/ 678 w 742"/>
              <a:gd name="T95" fmla="*/ 212 h 718"/>
              <a:gd name="T96" fmla="*/ 654 w 742"/>
              <a:gd name="T97" fmla="*/ 182 h 718"/>
              <a:gd name="T98" fmla="*/ 632 w 742"/>
              <a:gd name="T99" fmla="*/ 154 h 718"/>
              <a:gd name="T100" fmla="*/ 612 w 742"/>
              <a:gd name="T101" fmla="*/ 104 h 718"/>
              <a:gd name="T102" fmla="*/ 592 w 742"/>
              <a:gd name="T103" fmla="*/ 108 h 718"/>
              <a:gd name="T104" fmla="*/ 548 w 742"/>
              <a:gd name="T105" fmla="*/ 100 h 718"/>
              <a:gd name="T106" fmla="*/ 508 w 742"/>
              <a:gd name="T107" fmla="*/ 22 h 718"/>
              <a:gd name="T108" fmla="*/ 456 w 742"/>
              <a:gd name="T109" fmla="*/ 48 h 718"/>
              <a:gd name="T110" fmla="*/ 430 w 742"/>
              <a:gd name="T111" fmla="*/ 46 h 718"/>
              <a:gd name="T112" fmla="*/ 370 w 742"/>
              <a:gd name="T113" fmla="*/ 10 h 718"/>
              <a:gd name="T114" fmla="*/ 348 w 742"/>
              <a:gd name="T115" fmla="*/ 10 h 718"/>
              <a:gd name="T116" fmla="*/ 326 w 742"/>
              <a:gd name="T117" fmla="*/ 28 h 718"/>
              <a:gd name="T118" fmla="*/ 294 w 742"/>
              <a:gd name="T119" fmla="*/ 42 h 718"/>
              <a:gd name="T120" fmla="*/ 256 w 742"/>
              <a:gd name="T121" fmla="*/ 12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42" h="718">
                <a:moveTo>
                  <a:pt x="256" y="12"/>
                </a:moveTo>
                <a:lnTo>
                  <a:pt x="252" y="8"/>
                </a:lnTo>
                <a:lnTo>
                  <a:pt x="252" y="6"/>
                </a:lnTo>
                <a:lnTo>
                  <a:pt x="250" y="6"/>
                </a:lnTo>
                <a:lnTo>
                  <a:pt x="252" y="8"/>
                </a:lnTo>
                <a:lnTo>
                  <a:pt x="254" y="10"/>
                </a:lnTo>
                <a:lnTo>
                  <a:pt x="256" y="12"/>
                </a:lnTo>
                <a:lnTo>
                  <a:pt x="260" y="16"/>
                </a:lnTo>
                <a:lnTo>
                  <a:pt x="264" y="20"/>
                </a:lnTo>
                <a:lnTo>
                  <a:pt x="268" y="24"/>
                </a:lnTo>
                <a:lnTo>
                  <a:pt x="270" y="28"/>
                </a:lnTo>
                <a:lnTo>
                  <a:pt x="274" y="32"/>
                </a:lnTo>
                <a:lnTo>
                  <a:pt x="278" y="34"/>
                </a:lnTo>
                <a:lnTo>
                  <a:pt x="280" y="36"/>
                </a:lnTo>
                <a:lnTo>
                  <a:pt x="280" y="38"/>
                </a:lnTo>
                <a:lnTo>
                  <a:pt x="282" y="38"/>
                </a:lnTo>
                <a:lnTo>
                  <a:pt x="288" y="48"/>
                </a:lnTo>
                <a:lnTo>
                  <a:pt x="286" y="52"/>
                </a:lnTo>
                <a:lnTo>
                  <a:pt x="278" y="56"/>
                </a:lnTo>
                <a:lnTo>
                  <a:pt x="268" y="58"/>
                </a:lnTo>
                <a:lnTo>
                  <a:pt x="256" y="58"/>
                </a:lnTo>
                <a:lnTo>
                  <a:pt x="246" y="56"/>
                </a:lnTo>
                <a:lnTo>
                  <a:pt x="238" y="54"/>
                </a:lnTo>
                <a:lnTo>
                  <a:pt x="242" y="58"/>
                </a:lnTo>
                <a:lnTo>
                  <a:pt x="246" y="62"/>
                </a:lnTo>
                <a:lnTo>
                  <a:pt x="244" y="64"/>
                </a:lnTo>
                <a:lnTo>
                  <a:pt x="242" y="68"/>
                </a:lnTo>
                <a:lnTo>
                  <a:pt x="238" y="70"/>
                </a:lnTo>
                <a:lnTo>
                  <a:pt x="232" y="72"/>
                </a:lnTo>
                <a:lnTo>
                  <a:pt x="228" y="72"/>
                </a:lnTo>
                <a:lnTo>
                  <a:pt x="222" y="70"/>
                </a:lnTo>
                <a:lnTo>
                  <a:pt x="216" y="68"/>
                </a:lnTo>
                <a:lnTo>
                  <a:pt x="212" y="64"/>
                </a:lnTo>
                <a:lnTo>
                  <a:pt x="206" y="64"/>
                </a:lnTo>
                <a:lnTo>
                  <a:pt x="204" y="68"/>
                </a:lnTo>
                <a:lnTo>
                  <a:pt x="202" y="72"/>
                </a:lnTo>
                <a:lnTo>
                  <a:pt x="200" y="76"/>
                </a:lnTo>
                <a:lnTo>
                  <a:pt x="196" y="78"/>
                </a:lnTo>
                <a:lnTo>
                  <a:pt x="190" y="80"/>
                </a:lnTo>
                <a:lnTo>
                  <a:pt x="196" y="82"/>
                </a:lnTo>
                <a:lnTo>
                  <a:pt x="198" y="86"/>
                </a:lnTo>
                <a:lnTo>
                  <a:pt x="200" y="90"/>
                </a:lnTo>
                <a:lnTo>
                  <a:pt x="200" y="94"/>
                </a:lnTo>
                <a:lnTo>
                  <a:pt x="198" y="98"/>
                </a:lnTo>
                <a:lnTo>
                  <a:pt x="194" y="102"/>
                </a:lnTo>
                <a:lnTo>
                  <a:pt x="186" y="102"/>
                </a:lnTo>
                <a:lnTo>
                  <a:pt x="172" y="100"/>
                </a:lnTo>
                <a:lnTo>
                  <a:pt x="162" y="100"/>
                </a:lnTo>
                <a:lnTo>
                  <a:pt x="164" y="102"/>
                </a:lnTo>
                <a:lnTo>
                  <a:pt x="166" y="106"/>
                </a:lnTo>
                <a:lnTo>
                  <a:pt x="168" y="110"/>
                </a:lnTo>
                <a:lnTo>
                  <a:pt x="154" y="110"/>
                </a:lnTo>
                <a:lnTo>
                  <a:pt x="140" y="110"/>
                </a:lnTo>
                <a:lnTo>
                  <a:pt x="140" y="114"/>
                </a:lnTo>
                <a:lnTo>
                  <a:pt x="142" y="116"/>
                </a:lnTo>
                <a:lnTo>
                  <a:pt x="136" y="118"/>
                </a:lnTo>
                <a:lnTo>
                  <a:pt x="130" y="118"/>
                </a:lnTo>
                <a:lnTo>
                  <a:pt x="124" y="118"/>
                </a:lnTo>
                <a:lnTo>
                  <a:pt x="126" y="122"/>
                </a:lnTo>
                <a:lnTo>
                  <a:pt x="126" y="126"/>
                </a:lnTo>
                <a:lnTo>
                  <a:pt x="126" y="130"/>
                </a:lnTo>
                <a:lnTo>
                  <a:pt x="128" y="134"/>
                </a:lnTo>
                <a:lnTo>
                  <a:pt x="116" y="136"/>
                </a:lnTo>
                <a:lnTo>
                  <a:pt x="106" y="140"/>
                </a:lnTo>
                <a:lnTo>
                  <a:pt x="96" y="144"/>
                </a:lnTo>
                <a:lnTo>
                  <a:pt x="82" y="142"/>
                </a:lnTo>
                <a:lnTo>
                  <a:pt x="88" y="146"/>
                </a:lnTo>
                <a:lnTo>
                  <a:pt x="92" y="148"/>
                </a:lnTo>
                <a:lnTo>
                  <a:pt x="92" y="152"/>
                </a:lnTo>
                <a:lnTo>
                  <a:pt x="92" y="156"/>
                </a:lnTo>
                <a:lnTo>
                  <a:pt x="88" y="160"/>
                </a:lnTo>
                <a:lnTo>
                  <a:pt x="84" y="164"/>
                </a:lnTo>
                <a:lnTo>
                  <a:pt x="78" y="166"/>
                </a:lnTo>
                <a:lnTo>
                  <a:pt x="74" y="168"/>
                </a:lnTo>
                <a:lnTo>
                  <a:pt x="68" y="170"/>
                </a:lnTo>
                <a:lnTo>
                  <a:pt x="62" y="172"/>
                </a:lnTo>
                <a:lnTo>
                  <a:pt x="58" y="172"/>
                </a:lnTo>
                <a:lnTo>
                  <a:pt x="64" y="174"/>
                </a:lnTo>
                <a:lnTo>
                  <a:pt x="68" y="176"/>
                </a:lnTo>
                <a:lnTo>
                  <a:pt x="72" y="180"/>
                </a:lnTo>
                <a:lnTo>
                  <a:pt x="76" y="182"/>
                </a:lnTo>
                <a:lnTo>
                  <a:pt x="78" y="184"/>
                </a:lnTo>
                <a:lnTo>
                  <a:pt x="78" y="190"/>
                </a:lnTo>
                <a:lnTo>
                  <a:pt x="78" y="194"/>
                </a:lnTo>
                <a:lnTo>
                  <a:pt x="76" y="202"/>
                </a:lnTo>
                <a:lnTo>
                  <a:pt x="70" y="204"/>
                </a:lnTo>
                <a:lnTo>
                  <a:pt x="62" y="204"/>
                </a:lnTo>
                <a:lnTo>
                  <a:pt x="54" y="204"/>
                </a:lnTo>
                <a:lnTo>
                  <a:pt x="60" y="214"/>
                </a:lnTo>
                <a:lnTo>
                  <a:pt x="60" y="224"/>
                </a:lnTo>
                <a:lnTo>
                  <a:pt x="56" y="236"/>
                </a:lnTo>
                <a:lnTo>
                  <a:pt x="56" y="248"/>
                </a:lnTo>
                <a:lnTo>
                  <a:pt x="46" y="248"/>
                </a:lnTo>
                <a:lnTo>
                  <a:pt x="34" y="248"/>
                </a:lnTo>
                <a:lnTo>
                  <a:pt x="38" y="250"/>
                </a:lnTo>
                <a:lnTo>
                  <a:pt x="42" y="254"/>
                </a:lnTo>
                <a:lnTo>
                  <a:pt x="44" y="260"/>
                </a:lnTo>
                <a:lnTo>
                  <a:pt x="44" y="268"/>
                </a:lnTo>
                <a:lnTo>
                  <a:pt x="42" y="272"/>
                </a:lnTo>
                <a:lnTo>
                  <a:pt x="38" y="276"/>
                </a:lnTo>
                <a:lnTo>
                  <a:pt x="34" y="278"/>
                </a:lnTo>
                <a:lnTo>
                  <a:pt x="28" y="280"/>
                </a:lnTo>
                <a:lnTo>
                  <a:pt x="24" y="280"/>
                </a:lnTo>
                <a:lnTo>
                  <a:pt x="18" y="282"/>
                </a:lnTo>
                <a:lnTo>
                  <a:pt x="24" y="284"/>
                </a:lnTo>
                <a:lnTo>
                  <a:pt x="26" y="288"/>
                </a:lnTo>
                <a:lnTo>
                  <a:pt x="26" y="292"/>
                </a:lnTo>
                <a:lnTo>
                  <a:pt x="24" y="296"/>
                </a:lnTo>
                <a:lnTo>
                  <a:pt x="18" y="300"/>
                </a:lnTo>
                <a:lnTo>
                  <a:pt x="28" y="302"/>
                </a:lnTo>
                <a:lnTo>
                  <a:pt x="38" y="306"/>
                </a:lnTo>
                <a:lnTo>
                  <a:pt x="38" y="312"/>
                </a:lnTo>
                <a:lnTo>
                  <a:pt x="34" y="316"/>
                </a:lnTo>
                <a:lnTo>
                  <a:pt x="28" y="320"/>
                </a:lnTo>
                <a:lnTo>
                  <a:pt x="24" y="322"/>
                </a:lnTo>
                <a:lnTo>
                  <a:pt x="18" y="326"/>
                </a:lnTo>
                <a:lnTo>
                  <a:pt x="12" y="330"/>
                </a:lnTo>
                <a:lnTo>
                  <a:pt x="8" y="334"/>
                </a:lnTo>
                <a:lnTo>
                  <a:pt x="12" y="336"/>
                </a:lnTo>
                <a:lnTo>
                  <a:pt x="18" y="338"/>
                </a:lnTo>
                <a:lnTo>
                  <a:pt x="22" y="338"/>
                </a:lnTo>
                <a:lnTo>
                  <a:pt x="20" y="342"/>
                </a:lnTo>
                <a:lnTo>
                  <a:pt x="18" y="344"/>
                </a:lnTo>
                <a:lnTo>
                  <a:pt x="14" y="348"/>
                </a:lnTo>
                <a:lnTo>
                  <a:pt x="12" y="350"/>
                </a:lnTo>
                <a:lnTo>
                  <a:pt x="16" y="352"/>
                </a:lnTo>
                <a:lnTo>
                  <a:pt x="22" y="354"/>
                </a:lnTo>
                <a:lnTo>
                  <a:pt x="26" y="356"/>
                </a:lnTo>
                <a:lnTo>
                  <a:pt x="24" y="358"/>
                </a:lnTo>
                <a:lnTo>
                  <a:pt x="22" y="362"/>
                </a:lnTo>
                <a:lnTo>
                  <a:pt x="32" y="364"/>
                </a:lnTo>
                <a:lnTo>
                  <a:pt x="44" y="368"/>
                </a:lnTo>
                <a:lnTo>
                  <a:pt x="22" y="382"/>
                </a:lnTo>
                <a:lnTo>
                  <a:pt x="0" y="394"/>
                </a:lnTo>
                <a:lnTo>
                  <a:pt x="6" y="396"/>
                </a:lnTo>
                <a:lnTo>
                  <a:pt x="14" y="398"/>
                </a:lnTo>
                <a:lnTo>
                  <a:pt x="20" y="402"/>
                </a:lnTo>
                <a:lnTo>
                  <a:pt x="24" y="406"/>
                </a:lnTo>
                <a:lnTo>
                  <a:pt x="22" y="408"/>
                </a:lnTo>
                <a:lnTo>
                  <a:pt x="20" y="410"/>
                </a:lnTo>
                <a:lnTo>
                  <a:pt x="16" y="412"/>
                </a:lnTo>
                <a:lnTo>
                  <a:pt x="22" y="414"/>
                </a:lnTo>
                <a:lnTo>
                  <a:pt x="28" y="416"/>
                </a:lnTo>
                <a:lnTo>
                  <a:pt x="30" y="420"/>
                </a:lnTo>
                <a:lnTo>
                  <a:pt x="32" y="424"/>
                </a:lnTo>
                <a:lnTo>
                  <a:pt x="32" y="428"/>
                </a:lnTo>
                <a:lnTo>
                  <a:pt x="28" y="434"/>
                </a:lnTo>
                <a:lnTo>
                  <a:pt x="32" y="434"/>
                </a:lnTo>
                <a:lnTo>
                  <a:pt x="34" y="434"/>
                </a:lnTo>
                <a:lnTo>
                  <a:pt x="34" y="440"/>
                </a:lnTo>
                <a:lnTo>
                  <a:pt x="30" y="442"/>
                </a:lnTo>
                <a:lnTo>
                  <a:pt x="26" y="446"/>
                </a:lnTo>
                <a:lnTo>
                  <a:pt x="22" y="448"/>
                </a:lnTo>
                <a:lnTo>
                  <a:pt x="20" y="452"/>
                </a:lnTo>
                <a:lnTo>
                  <a:pt x="16" y="456"/>
                </a:lnTo>
                <a:lnTo>
                  <a:pt x="22" y="454"/>
                </a:lnTo>
                <a:lnTo>
                  <a:pt x="28" y="456"/>
                </a:lnTo>
                <a:lnTo>
                  <a:pt x="34" y="458"/>
                </a:lnTo>
                <a:lnTo>
                  <a:pt x="40" y="460"/>
                </a:lnTo>
                <a:lnTo>
                  <a:pt x="44" y="464"/>
                </a:lnTo>
                <a:lnTo>
                  <a:pt x="40" y="468"/>
                </a:lnTo>
                <a:lnTo>
                  <a:pt x="38" y="472"/>
                </a:lnTo>
                <a:lnTo>
                  <a:pt x="34" y="476"/>
                </a:lnTo>
                <a:lnTo>
                  <a:pt x="40" y="478"/>
                </a:lnTo>
                <a:lnTo>
                  <a:pt x="44" y="482"/>
                </a:lnTo>
                <a:lnTo>
                  <a:pt x="48" y="486"/>
                </a:lnTo>
                <a:lnTo>
                  <a:pt x="48" y="490"/>
                </a:lnTo>
                <a:lnTo>
                  <a:pt x="48" y="496"/>
                </a:lnTo>
                <a:lnTo>
                  <a:pt x="54" y="496"/>
                </a:lnTo>
                <a:lnTo>
                  <a:pt x="60" y="498"/>
                </a:lnTo>
                <a:lnTo>
                  <a:pt x="64" y="500"/>
                </a:lnTo>
                <a:lnTo>
                  <a:pt x="66" y="504"/>
                </a:lnTo>
                <a:lnTo>
                  <a:pt x="66" y="508"/>
                </a:lnTo>
                <a:lnTo>
                  <a:pt x="66" y="514"/>
                </a:lnTo>
                <a:lnTo>
                  <a:pt x="62" y="520"/>
                </a:lnTo>
                <a:lnTo>
                  <a:pt x="68" y="524"/>
                </a:lnTo>
                <a:lnTo>
                  <a:pt x="72" y="528"/>
                </a:lnTo>
                <a:lnTo>
                  <a:pt x="74" y="534"/>
                </a:lnTo>
                <a:lnTo>
                  <a:pt x="76" y="540"/>
                </a:lnTo>
                <a:lnTo>
                  <a:pt x="76" y="546"/>
                </a:lnTo>
                <a:lnTo>
                  <a:pt x="96" y="546"/>
                </a:lnTo>
                <a:lnTo>
                  <a:pt x="118" y="544"/>
                </a:lnTo>
                <a:lnTo>
                  <a:pt x="114" y="552"/>
                </a:lnTo>
                <a:lnTo>
                  <a:pt x="112" y="558"/>
                </a:lnTo>
                <a:lnTo>
                  <a:pt x="110" y="566"/>
                </a:lnTo>
                <a:lnTo>
                  <a:pt x="108" y="572"/>
                </a:lnTo>
                <a:lnTo>
                  <a:pt x="114" y="572"/>
                </a:lnTo>
                <a:lnTo>
                  <a:pt x="120" y="572"/>
                </a:lnTo>
                <a:lnTo>
                  <a:pt x="126" y="572"/>
                </a:lnTo>
                <a:lnTo>
                  <a:pt x="122" y="578"/>
                </a:lnTo>
                <a:lnTo>
                  <a:pt x="118" y="584"/>
                </a:lnTo>
                <a:lnTo>
                  <a:pt x="116" y="592"/>
                </a:lnTo>
                <a:lnTo>
                  <a:pt x="122" y="592"/>
                </a:lnTo>
                <a:lnTo>
                  <a:pt x="128" y="592"/>
                </a:lnTo>
                <a:lnTo>
                  <a:pt x="136" y="592"/>
                </a:lnTo>
                <a:lnTo>
                  <a:pt x="134" y="594"/>
                </a:lnTo>
                <a:lnTo>
                  <a:pt x="132" y="598"/>
                </a:lnTo>
                <a:lnTo>
                  <a:pt x="130" y="602"/>
                </a:lnTo>
                <a:lnTo>
                  <a:pt x="128" y="604"/>
                </a:lnTo>
                <a:lnTo>
                  <a:pt x="144" y="606"/>
                </a:lnTo>
                <a:lnTo>
                  <a:pt x="156" y="610"/>
                </a:lnTo>
                <a:lnTo>
                  <a:pt x="164" y="622"/>
                </a:lnTo>
                <a:lnTo>
                  <a:pt x="162" y="620"/>
                </a:lnTo>
                <a:lnTo>
                  <a:pt x="160" y="618"/>
                </a:lnTo>
                <a:lnTo>
                  <a:pt x="164" y="614"/>
                </a:lnTo>
                <a:lnTo>
                  <a:pt x="168" y="614"/>
                </a:lnTo>
                <a:lnTo>
                  <a:pt x="170" y="614"/>
                </a:lnTo>
                <a:lnTo>
                  <a:pt x="172" y="614"/>
                </a:lnTo>
                <a:lnTo>
                  <a:pt x="174" y="618"/>
                </a:lnTo>
                <a:lnTo>
                  <a:pt x="174" y="620"/>
                </a:lnTo>
                <a:lnTo>
                  <a:pt x="176" y="624"/>
                </a:lnTo>
                <a:lnTo>
                  <a:pt x="178" y="628"/>
                </a:lnTo>
                <a:lnTo>
                  <a:pt x="178" y="630"/>
                </a:lnTo>
                <a:lnTo>
                  <a:pt x="180" y="632"/>
                </a:lnTo>
                <a:lnTo>
                  <a:pt x="184" y="634"/>
                </a:lnTo>
                <a:lnTo>
                  <a:pt x="188" y="636"/>
                </a:lnTo>
                <a:lnTo>
                  <a:pt x="190" y="636"/>
                </a:lnTo>
                <a:lnTo>
                  <a:pt x="194" y="638"/>
                </a:lnTo>
                <a:lnTo>
                  <a:pt x="198" y="638"/>
                </a:lnTo>
                <a:lnTo>
                  <a:pt x="200" y="640"/>
                </a:lnTo>
                <a:lnTo>
                  <a:pt x="202" y="644"/>
                </a:lnTo>
                <a:lnTo>
                  <a:pt x="204" y="648"/>
                </a:lnTo>
                <a:lnTo>
                  <a:pt x="206" y="646"/>
                </a:lnTo>
                <a:lnTo>
                  <a:pt x="210" y="646"/>
                </a:lnTo>
                <a:lnTo>
                  <a:pt x="212" y="644"/>
                </a:lnTo>
                <a:lnTo>
                  <a:pt x="216" y="648"/>
                </a:lnTo>
                <a:lnTo>
                  <a:pt x="220" y="654"/>
                </a:lnTo>
                <a:lnTo>
                  <a:pt x="222" y="658"/>
                </a:lnTo>
                <a:lnTo>
                  <a:pt x="224" y="654"/>
                </a:lnTo>
                <a:lnTo>
                  <a:pt x="228" y="650"/>
                </a:lnTo>
                <a:lnTo>
                  <a:pt x="232" y="652"/>
                </a:lnTo>
                <a:lnTo>
                  <a:pt x="234" y="654"/>
                </a:lnTo>
                <a:lnTo>
                  <a:pt x="238" y="656"/>
                </a:lnTo>
                <a:lnTo>
                  <a:pt x="238" y="662"/>
                </a:lnTo>
                <a:lnTo>
                  <a:pt x="240" y="666"/>
                </a:lnTo>
                <a:lnTo>
                  <a:pt x="252" y="662"/>
                </a:lnTo>
                <a:lnTo>
                  <a:pt x="262" y="666"/>
                </a:lnTo>
                <a:lnTo>
                  <a:pt x="270" y="674"/>
                </a:lnTo>
                <a:lnTo>
                  <a:pt x="276" y="686"/>
                </a:lnTo>
                <a:lnTo>
                  <a:pt x="274" y="678"/>
                </a:lnTo>
                <a:lnTo>
                  <a:pt x="276" y="674"/>
                </a:lnTo>
                <a:lnTo>
                  <a:pt x="278" y="670"/>
                </a:lnTo>
                <a:lnTo>
                  <a:pt x="280" y="668"/>
                </a:lnTo>
                <a:lnTo>
                  <a:pt x="284" y="666"/>
                </a:lnTo>
                <a:lnTo>
                  <a:pt x="288" y="668"/>
                </a:lnTo>
                <a:lnTo>
                  <a:pt x="292" y="672"/>
                </a:lnTo>
                <a:lnTo>
                  <a:pt x="296" y="678"/>
                </a:lnTo>
                <a:lnTo>
                  <a:pt x="294" y="674"/>
                </a:lnTo>
                <a:lnTo>
                  <a:pt x="294" y="674"/>
                </a:lnTo>
                <a:lnTo>
                  <a:pt x="296" y="674"/>
                </a:lnTo>
                <a:lnTo>
                  <a:pt x="298" y="674"/>
                </a:lnTo>
                <a:lnTo>
                  <a:pt x="300" y="676"/>
                </a:lnTo>
                <a:lnTo>
                  <a:pt x="302" y="680"/>
                </a:lnTo>
                <a:lnTo>
                  <a:pt x="304" y="682"/>
                </a:lnTo>
                <a:lnTo>
                  <a:pt x="304" y="686"/>
                </a:lnTo>
                <a:lnTo>
                  <a:pt x="310" y="682"/>
                </a:lnTo>
                <a:lnTo>
                  <a:pt x="318" y="680"/>
                </a:lnTo>
                <a:lnTo>
                  <a:pt x="324" y="678"/>
                </a:lnTo>
                <a:lnTo>
                  <a:pt x="326" y="682"/>
                </a:lnTo>
                <a:lnTo>
                  <a:pt x="328" y="684"/>
                </a:lnTo>
                <a:lnTo>
                  <a:pt x="330" y="688"/>
                </a:lnTo>
                <a:lnTo>
                  <a:pt x="330" y="692"/>
                </a:lnTo>
                <a:lnTo>
                  <a:pt x="332" y="686"/>
                </a:lnTo>
                <a:lnTo>
                  <a:pt x="332" y="684"/>
                </a:lnTo>
                <a:lnTo>
                  <a:pt x="334" y="682"/>
                </a:lnTo>
                <a:lnTo>
                  <a:pt x="338" y="684"/>
                </a:lnTo>
                <a:lnTo>
                  <a:pt x="340" y="684"/>
                </a:lnTo>
                <a:lnTo>
                  <a:pt x="344" y="688"/>
                </a:lnTo>
                <a:lnTo>
                  <a:pt x="346" y="690"/>
                </a:lnTo>
                <a:lnTo>
                  <a:pt x="350" y="694"/>
                </a:lnTo>
                <a:lnTo>
                  <a:pt x="352" y="698"/>
                </a:lnTo>
                <a:lnTo>
                  <a:pt x="356" y="702"/>
                </a:lnTo>
                <a:lnTo>
                  <a:pt x="358" y="706"/>
                </a:lnTo>
                <a:lnTo>
                  <a:pt x="360" y="708"/>
                </a:lnTo>
                <a:lnTo>
                  <a:pt x="364" y="700"/>
                </a:lnTo>
                <a:lnTo>
                  <a:pt x="370" y="700"/>
                </a:lnTo>
                <a:lnTo>
                  <a:pt x="378" y="704"/>
                </a:lnTo>
                <a:lnTo>
                  <a:pt x="386" y="712"/>
                </a:lnTo>
                <a:lnTo>
                  <a:pt x="392" y="718"/>
                </a:lnTo>
                <a:lnTo>
                  <a:pt x="386" y="714"/>
                </a:lnTo>
                <a:lnTo>
                  <a:pt x="384" y="710"/>
                </a:lnTo>
                <a:lnTo>
                  <a:pt x="382" y="706"/>
                </a:lnTo>
                <a:lnTo>
                  <a:pt x="382" y="702"/>
                </a:lnTo>
                <a:lnTo>
                  <a:pt x="384" y="696"/>
                </a:lnTo>
                <a:lnTo>
                  <a:pt x="386" y="692"/>
                </a:lnTo>
                <a:lnTo>
                  <a:pt x="390" y="690"/>
                </a:lnTo>
                <a:lnTo>
                  <a:pt x="394" y="686"/>
                </a:lnTo>
                <a:lnTo>
                  <a:pt x="398" y="686"/>
                </a:lnTo>
                <a:lnTo>
                  <a:pt x="404" y="688"/>
                </a:lnTo>
                <a:lnTo>
                  <a:pt x="408" y="690"/>
                </a:lnTo>
                <a:lnTo>
                  <a:pt x="412" y="696"/>
                </a:lnTo>
                <a:lnTo>
                  <a:pt x="414" y="692"/>
                </a:lnTo>
                <a:lnTo>
                  <a:pt x="414" y="690"/>
                </a:lnTo>
                <a:lnTo>
                  <a:pt x="418" y="688"/>
                </a:lnTo>
                <a:lnTo>
                  <a:pt x="420" y="686"/>
                </a:lnTo>
                <a:lnTo>
                  <a:pt x="424" y="686"/>
                </a:lnTo>
                <a:lnTo>
                  <a:pt x="428" y="688"/>
                </a:lnTo>
                <a:lnTo>
                  <a:pt x="432" y="690"/>
                </a:lnTo>
                <a:lnTo>
                  <a:pt x="434" y="694"/>
                </a:lnTo>
                <a:lnTo>
                  <a:pt x="438" y="682"/>
                </a:lnTo>
                <a:lnTo>
                  <a:pt x="450" y="676"/>
                </a:lnTo>
                <a:lnTo>
                  <a:pt x="462" y="674"/>
                </a:lnTo>
                <a:lnTo>
                  <a:pt x="472" y="680"/>
                </a:lnTo>
                <a:lnTo>
                  <a:pt x="482" y="672"/>
                </a:lnTo>
                <a:lnTo>
                  <a:pt x="494" y="666"/>
                </a:lnTo>
                <a:lnTo>
                  <a:pt x="504" y="660"/>
                </a:lnTo>
                <a:lnTo>
                  <a:pt x="506" y="658"/>
                </a:lnTo>
                <a:lnTo>
                  <a:pt x="508" y="656"/>
                </a:lnTo>
                <a:lnTo>
                  <a:pt x="508" y="654"/>
                </a:lnTo>
                <a:lnTo>
                  <a:pt x="510" y="654"/>
                </a:lnTo>
                <a:lnTo>
                  <a:pt x="514" y="652"/>
                </a:lnTo>
                <a:lnTo>
                  <a:pt x="520" y="652"/>
                </a:lnTo>
                <a:lnTo>
                  <a:pt x="524" y="652"/>
                </a:lnTo>
                <a:lnTo>
                  <a:pt x="528" y="654"/>
                </a:lnTo>
                <a:lnTo>
                  <a:pt x="534" y="656"/>
                </a:lnTo>
                <a:lnTo>
                  <a:pt x="540" y="658"/>
                </a:lnTo>
                <a:lnTo>
                  <a:pt x="538" y="654"/>
                </a:lnTo>
                <a:lnTo>
                  <a:pt x="538" y="652"/>
                </a:lnTo>
                <a:lnTo>
                  <a:pt x="538" y="648"/>
                </a:lnTo>
                <a:lnTo>
                  <a:pt x="550" y="648"/>
                </a:lnTo>
                <a:lnTo>
                  <a:pt x="562" y="650"/>
                </a:lnTo>
                <a:lnTo>
                  <a:pt x="558" y="648"/>
                </a:lnTo>
                <a:lnTo>
                  <a:pt x="552" y="646"/>
                </a:lnTo>
                <a:lnTo>
                  <a:pt x="550" y="644"/>
                </a:lnTo>
                <a:lnTo>
                  <a:pt x="546" y="640"/>
                </a:lnTo>
                <a:lnTo>
                  <a:pt x="544" y="634"/>
                </a:lnTo>
                <a:lnTo>
                  <a:pt x="544" y="628"/>
                </a:lnTo>
                <a:lnTo>
                  <a:pt x="546" y="622"/>
                </a:lnTo>
                <a:lnTo>
                  <a:pt x="548" y="616"/>
                </a:lnTo>
                <a:lnTo>
                  <a:pt x="552" y="614"/>
                </a:lnTo>
                <a:lnTo>
                  <a:pt x="558" y="612"/>
                </a:lnTo>
                <a:lnTo>
                  <a:pt x="564" y="612"/>
                </a:lnTo>
                <a:lnTo>
                  <a:pt x="570" y="612"/>
                </a:lnTo>
                <a:lnTo>
                  <a:pt x="576" y="612"/>
                </a:lnTo>
                <a:lnTo>
                  <a:pt x="572" y="608"/>
                </a:lnTo>
                <a:lnTo>
                  <a:pt x="572" y="606"/>
                </a:lnTo>
                <a:lnTo>
                  <a:pt x="570" y="602"/>
                </a:lnTo>
                <a:lnTo>
                  <a:pt x="570" y="598"/>
                </a:lnTo>
                <a:lnTo>
                  <a:pt x="584" y="600"/>
                </a:lnTo>
                <a:lnTo>
                  <a:pt x="592" y="598"/>
                </a:lnTo>
                <a:lnTo>
                  <a:pt x="600" y="594"/>
                </a:lnTo>
                <a:lnTo>
                  <a:pt x="612" y="586"/>
                </a:lnTo>
                <a:lnTo>
                  <a:pt x="614" y="582"/>
                </a:lnTo>
                <a:lnTo>
                  <a:pt x="620" y="580"/>
                </a:lnTo>
                <a:lnTo>
                  <a:pt x="624" y="580"/>
                </a:lnTo>
                <a:lnTo>
                  <a:pt x="626" y="576"/>
                </a:lnTo>
                <a:lnTo>
                  <a:pt x="628" y="572"/>
                </a:lnTo>
                <a:lnTo>
                  <a:pt x="628" y="568"/>
                </a:lnTo>
                <a:lnTo>
                  <a:pt x="628" y="562"/>
                </a:lnTo>
                <a:lnTo>
                  <a:pt x="628" y="558"/>
                </a:lnTo>
                <a:lnTo>
                  <a:pt x="630" y="554"/>
                </a:lnTo>
                <a:lnTo>
                  <a:pt x="626" y="552"/>
                </a:lnTo>
                <a:lnTo>
                  <a:pt x="622" y="548"/>
                </a:lnTo>
                <a:lnTo>
                  <a:pt x="620" y="548"/>
                </a:lnTo>
                <a:lnTo>
                  <a:pt x="630" y="536"/>
                </a:lnTo>
                <a:lnTo>
                  <a:pt x="642" y="532"/>
                </a:lnTo>
                <a:lnTo>
                  <a:pt x="656" y="534"/>
                </a:lnTo>
                <a:lnTo>
                  <a:pt x="656" y="530"/>
                </a:lnTo>
                <a:lnTo>
                  <a:pt x="656" y="524"/>
                </a:lnTo>
                <a:lnTo>
                  <a:pt x="656" y="520"/>
                </a:lnTo>
                <a:lnTo>
                  <a:pt x="658" y="516"/>
                </a:lnTo>
                <a:lnTo>
                  <a:pt x="658" y="512"/>
                </a:lnTo>
                <a:lnTo>
                  <a:pt x="662" y="510"/>
                </a:lnTo>
                <a:lnTo>
                  <a:pt x="666" y="508"/>
                </a:lnTo>
                <a:lnTo>
                  <a:pt x="672" y="508"/>
                </a:lnTo>
                <a:lnTo>
                  <a:pt x="674" y="502"/>
                </a:lnTo>
                <a:lnTo>
                  <a:pt x="676" y="498"/>
                </a:lnTo>
                <a:lnTo>
                  <a:pt x="678" y="494"/>
                </a:lnTo>
                <a:lnTo>
                  <a:pt x="682" y="492"/>
                </a:lnTo>
                <a:lnTo>
                  <a:pt x="684" y="490"/>
                </a:lnTo>
                <a:lnTo>
                  <a:pt x="688" y="490"/>
                </a:lnTo>
                <a:lnTo>
                  <a:pt x="692" y="488"/>
                </a:lnTo>
                <a:lnTo>
                  <a:pt x="696" y="484"/>
                </a:lnTo>
                <a:lnTo>
                  <a:pt x="698" y="482"/>
                </a:lnTo>
                <a:lnTo>
                  <a:pt x="694" y="478"/>
                </a:lnTo>
                <a:lnTo>
                  <a:pt x="690" y="476"/>
                </a:lnTo>
                <a:lnTo>
                  <a:pt x="688" y="472"/>
                </a:lnTo>
                <a:lnTo>
                  <a:pt x="692" y="466"/>
                </a:lnTo>
                <a:lnTo>
                  <a:pt x="700" y="462"/>
                </a:lnTo>
                <a:lnTo>
                  <a:pt x="708" y="458"/>
                </a:lnTo>
                <a:lnTo>
                  <a:pt x="714" y="452"/>
                </a:lnTo>
                <a:lnTo>
                  <a:pt x="704" y="446"/>
                </a:lnTo>
                <a:lnTo>
                  <a:pt x="700" y="436"/>
                </a:lnTo>
                <a:lnTo>
                  <a:pt x="700" y="424"/>
                </a:lnTo>
                <a:lnTo>
                  <a:pt x="708" y="414"/>
                </a:lnTo>
                <a:lnTo>
                  <a:pt x="702" y="412"/>
                </a:lnTo>
                <a:lnTo>
                  <a:pt x="696" y="410"/>
                </a:lnTo>
                <a:lnTo>
                  <a:pt x="692" y="408"/>
                </a:lnTo>
                <a:lnTo>
                  <a:pt x="706" y="402"/>
                </a:lnTo>
                <a:lnTo>
                  <a:pt x="712" y="398"/>
                </a:lnTo>
                <a:lnTo>
                  <a:pt x="714" y="392"/>
                </a:lnTo>
                <a:lnTo>
                  <a:pt x="716" y="382"/>
                </a:lnTo>
                <a:lnTo>
                  <a:pt x="718" y="370"/>
                </a:lnTo>
                <a:lnTo>
                  <a:pt x="724" y="362"/>
                </a:lnTo>
                <a:lnTo>
                  <a:pt x="728" y="356"/>
                </a:lnTo>
                <a:lnTo>
                  <a:pt x="734" y="352"/>
                </a:lnTo>
                <a:lnTo>
                  <a:pt x="736" y="348"/>
                </a:lnTo>
                <a:lnTo>
                  <a:pt x="736" y="342"/>
                </a:lnTo>
                <a:lnTo>
                  <a:pt x="732" y="332"/>
                </a:lnTo>
                <a:lnTo>
                  <a:pt x="736" y="330"/>
                </a:lnTo>
                <a:lnTo>
                  <a:pt x="742" y="328"/>
                </a:lnTo>
                <a:lnTo>
                  <a:pt x="736" y="326"/>
                </a:lnTo>
                <a:lnTo>
                  <a:pt x="730" y="322"/>
                </a:lnTo>
                <a:lnTo>
                  <a:pt x="722" y="320"/>
                </a:lnTo>
                <a:lnTo>
                  <a:pt x="718" y="316"/>
                </a:lnTo>
                <a:lnTo>
                  <a:pt x="714" y="312"/>
                </a:lnTo>
                <a:lnTo>
                  <a:pt x="710" y="306"/>
                </a:lnTo>
                <a:lnTo>
                  <a:pt x="716" y="306"/>
                </a:lnTo>
                <a:lnTo>
                  <a:pt x="720" y="302"/>
                </a:lnTo>
                <a:lnTo>
                  <a:pt x="726" y="302"/>
                </a:lnTo>
                <a:lnTo>
                  <a:pt x="722" y="298"/>
                </a:lnTo>
                <a:lnTo>
                  <a:pt x="718" y="296"/>
                </a:lnTo>
                <a:lnTo>
                  <a:pt x="714" y="294"/>
                </a:lnTo>
                <a:lnTo>
                  <a:pt x="710" y="292"/>
                </a:lnTo>
                <a:lnTo>
                  <a:pt x="706" y="290"/>
                </a:lnTo>
                <a:lnTo>
                  <a:pt x="702" y="286"/>
                </a:lnTo>
                <a:lnTo>
                  <a:pt x="706" y="284"/>
                </a:lnTo>
                <a:lnTo>
                  <a:pt x="708" y="282"/>
                </a:lnTo>
                <a:lnTo>
                  <a:pt x="708" y="276"/>
                </a:lnTo>
                <a:lnTo>
                  <a:pt x="704" y="272"/>
                </a:lnTo>
                <a:lnTo>
                  <a:pt x="700" y="268"/>
                </a:lnTo>
                <a:lnTo>
                  <a:pt x="694" y="268"/>
                </a:lnTo>
                <a:lnTo>
                  <a:pt x="698" y="258"/>
                </a:lnTo>
                <a:lnTo>
                  <a:pt x="704" y="248"/>
                </a:lnTo>
                <a:lnTo>
                  <a:pt x="710" y="238"/>
                </a:lnTo>
                <a:lnTo>
                  <a:pt x="700" y="250"/>
                </a:lnTo>
                <a:lnTo>
                  <a:pt x="694" y="252"/>
                </a:lnTo>
                <a:lnTo>
                  <a:pt x="690" y="250"/>
                </a:lnTo>
                <a:lnTo>
                  <a:pt x="682" y="244"/>
                </a:lnTo>
                <a:lnTo>
                  <a:pt x="672" y="234"/>
                </a:lnTo>
                <a:lnTo>
                  <a:pt x="680" y="222"/>
                </a:lnTo>
                <a:lnTo>
                  <a:pt x="678" y="212"/>
                </a:lnTo>
                <a:lnTo>
                  <a:pt x="672" y="206"/>
                </a:lnTo>
                <a:lnTo>
                  <a:pt x="662" y="202"/>
                </a:lnTo>
                <a:lnTo>
                  <a:pt x="650" y="202"/>
                </a:lnTo>
                <a:lnTo>
                  <a:pt x="654" y="198"/>
                </a:lnTo>
                <a:lnTo>
                  <a:pt x="658" y="196"/>
                </a:lnTo>
                <a:lnTo>
                  <a:pt x="662" y="192"/>
                </a:lnTo>
                <a:lnTo>
                  <a:pt x="664" y="188"/>
                </a:lnTo>
                <a:lnTo>
                  <a:pt x="660" y="184"/>
                </a:lnTo>
                <a:lnTo>
                  <a:pt x="654" y="182"/>
                </a:lnTo>
                <a:lnTo>
                  <a:pt x="650" y="180"/>
                </a:lnTo>
                <a:lnTo>
                  <a:pt x="648" y="184"/>
                </a:lnTo>
                <a:lnTo>
                  <a:pt x="646" y="190"/>
                </a:lnTo>
                <a:lnTo>
                  <a:pt x="644" y="192"/>
                </a:lnTo>
                <a:lnTo>
                  <a:pt x="640" y="196"/>
                </a:lnTo>
                <a:lnTo>
                  <a:pt x="640" y="184"/>
                </a:lnTo>
                <a:lnTo>
                  <a:pt x="640" y="172"/>
                </a:lnTo>
                <a:lnTo>
                  <a:pt x="638" y="162"/>
                </a:lnTo>
                <a:lnTo>
                  <a:pt x="632" y="154"/>
                </a:lnTo>
                <a:lnTo>
                  <a:pt x="622" y="152"/>
                </a:lnTo>
                <a:lnTo>
                  <a:pt x="622" y="146"/>
                </a:lnTo>
                <a:lnTo>
                  <a:pt x="622" y="140"/>
                </a:lnTo>
                <a:lnTo>
                  <a:pt x="622" y="134"/>
                </a:lnTo>
                <a:lnTo>
                  <a:pt x="622" y="128"/>
                </a:lnTo>
                <a:lnTo>
                  <a:pt x="618" y="110"/>
                </a:lnTo>
                <a:lnTo>
                  <a:pt x="614" y="94"/>
                </a:lnTo>
                <a:lnTo>
                  <a:pt x="612" y="98"/>
                </a:lnTo>
                <a:lnTo>
                  <a:pt x="612" y="104"/>
                </a:lnTo>
                <a:lnTo>
                  <a:pt x="610" y="108"/>
                </a:lnTo>
                <a:lnTo>
                  <a:pt x="608" y="114"/>
                </a:lnTo>
                <a:lnTo>
                  <a:pt x="606" y="118"/>
                </a:lnTo>
                <a:lnTo>
                  <a:pt x="602" y="120"/>
                </a:lnTo>
                <a:lnTo>
                  <a:pt x="598" y="122"/>
                </a:lnTo>
                <a:lnTo>
                  <a:pt x="592" y="122"/>
                </a:lnTo>
                <a:lnTo>
                  <a:pt x="592" y="118"/>
                </a:lnTo>
                <a:lnTo>
                  <a:pt x="592" y="114"/>
                </a:lnTo>
                <a:lnTo>
                  <a:pt x="592" y="108"/>
                </a:lnTo>
                <a:lnTo>
                  <a:pt x="590" y="112"/>
                </a:lnTo>
                <a:lnTo>
                  <a:pt x="586" y="114"/>
                </a:lnTo>
                <a:lnTo>
                  <a:pt x="582" y="116"/>
                </a:lnTo>
                <a:lnTo>
                  <a:pt x="574" y="100"/>
                </a:lnTo>
                <a:lnTo>
                  <a:pt x="568" y="80"/>
                </a:lnTo>
                <a:lnTo>
                  <a:pt x="564" y="90"/>
                </a:lnTo>
                <a:lnTo>
                  <a:pt x="558" y="96"/>
                </a:lnTo>
                <a:lnTo>
                  <a:pt x="552" y="104"/>
                </a:lnTo>
                <a:lnTo>
                  <a:pt x="548" y="100"/>
                </a:lnTo>
                <a:lnTo>
                  <a:pt x="544" y="94"/>
                </a:lnTo>
                <a:lnTo>
                  <a:pt x="542" y="90"/>
                </a:lnTo>
                <a:lnTo>
                  <a:pt x="540" y="82"/>
                </a:lnTo>
                <a:lnTo>
                  <a:pt x="540" y="76"/>
                </a:lnTo>
                <a:lnTo>
                  <a:pt x="536" y="80"/>
                </a:lnTo>
                <a:lnTo>
                  <a:pt x="534" y="82"/>
                </a:lnTo>
                <a:lnTo>
                  <a:pt x="530" y="84"/>
                </a:lnTo>
                <a:lnTo>
                  <a:pt x="520" y="52"/>
                </a:lnTo>
                <a:lnTo>
                  <a:pt x="508" y="22"/>
                </a:lnTo>
                <a:lnTo>
                  <a:pt x="504" y="30"/>
                </a:lnTo>
                <a:lnTo>
                  <a:pt x="498" y="40"/>
                </a:lnTo>
                <a:lnTo>
                  <a:pt x="490" y="48"/>
                </a:lnTo>
                <a:lnTo>
                  <a:pt x="482" y="52"/>
                </a:lnTo>
                <a:lnTo>
                  <a:pt x="472" y="50"/>
                </a:lnTo>
                <a:lnTo>
                  <a:pt x="468" y="52"/>
                </a:lnTo>
                <a:lnTo>
                  <a:pt x="464" y="54"/>
                </a:lnTo>
                <a:lnTo>
                  <a:pt x="460" y="58"/>
                </a:lnTo>
                <a:lnTo>
                  <a:pt x="456" y="48"/>
                </a:lnTo>
                <a:lnTo>
                  <a:pt x="450" y="38"/>
                </a:lnTo>
                <a:lnTo>
                  <a:pt x="448" y="30"/>
                </a:lnTo>
                <a:lnTo>
                  <a:pt x="444" y="28"/>
                </a:lnTo>
                <a:lnTo>
                  <a:pt x="440" y="28"/>
                </a:lnTo>
                <a:lnTo>
                  <a:pt x="440" y="36"/>
                </a:lnTo>
                <a:lnTo>
                  <a:pt x="438" y="40"/>
                </a:lnTo>
                <a:lnTo>
                  <a:pt x="436" y="44"/>
                </a:lnTo>
                <a:lnTo>
                  <a:pt x="432" y="46"/>
                </a:lnTo>
                <a:lnTo>
                  <a:pt x="430" y="46"/>
                </a:lnTo>
                <a:lnTo>
                  <a:pt x="424" y="44"/>
                </a:lnTo>
                <a:lnTo>
                  <a:pt x="420" y="40"/>
                </a:lnTo>
                <a:lnTo>
                  <a:pt x="416" y="34"/>
                </a:lnTo>
                <a:lnTo>
                  <a:pt x="412" y="38"/>
                </a:lnTo>
                <a:lnTo>
                  <a:pt x="408" y="40"/>
                </a:lnTo>
                <a:lnTo>
                  <a:pt x="404" y="44"/>
                </a:lnTo>
                <a:lnTo>
                  <a:pt x="386" y="22"/>
                </a:lnTo>
                <a:lnTo>
                  <a:pt x="368" y="0"/>
                </a:lnTo>
                <a:lnTo>
                  <a:pt x="370" y="10"/>
                </a:lnTo>
                <a:lnTo>
                  <a:pt x="372" y="18"/>
                </a:lnTo>
                <a:lnTo>
                  <a:pt x="372" y="28"/>
                </a:lnTo>
                <a:lnTo>
                  <a:pt x="364" y="26"/>
                </a:lnTo>
                <a:lnTo>
                  <a:pt x="360" y="22"/>
                </a:lnTo>
                <a:lnTo>
                  <a:pt x="354" y="16"/>
                </a:lnTo>
                <a:lnTo>
                  <a:pt x="352" y="10"/>
                </a:lnTo>
                <a:lnTo>
                  <a:pt x="350" y="2"/>
                </a:lnTo>
                <a:lnTo>
                  <a:pt x="350" y="6"/>
                </a:lnTo>
                <a:lnTo>
                  <a:pt x="348" y="10"/>
                </a:lnTo>
                <a:lnTo>
                  <a:pt x="348" y="14"/>
                </a:lnTo>
                <a:lnTo>
                  <a:pt x="346" y="20"/>
                </a:lnTo>
                <a:lnTo>
                  <a:pt x="344" y="24"/>
                </a:lnTo>
                <a:lnTo>
                  <a:pt x="342" y="28"/>
                </a:lnTo>
                <a:lnTo>
                  <a:pt x="340" y="32"/>
                </a:lnTo>
                <a:lnTo>
                  <a:pt x="338" y="34"/>
                </a:lnTo>
                <a:lnTo>
                  <a:pt x="334" y="34"/>
                </a:lnTo>
                <a:lnTo>
                  <a:pt x="330" y="32"/>
                </a:lnTo>
                <a:lnTo>
                  <a:pt x="326" y="28"/>
                </a:lnTo>
                <a:lnTo>
                  <a:pt x="326" y="32"/>
                </a:lnTo>
                <a:lnTo>
                  <a:pt x="328" y="38"/>
                </a:lnTo>
                <a:lnTo>
                  <a:pt x="324" y="36"/>
                </a:lnTo>
                <a:lnTo>
                  <a:pt x="320" y="34"/>
                </a:lnTo>
                <a:lnTo>
                  <a:pt x="316" y="32"/>
                </a:lnTo>
                <a:lnTo>
                  <a:pt x="314" y="36"/>
                </a:lnTo>
                <a:lnTo>
                  <a:pt x="314" y="40"/>
                </a:lnTo>
                <a:lnTo>
                  <a:pt x="312" y="44"/>
                </a:lnTo>
                <a:lnTo>
                  <a:pt x="294" y="42"/>
                </a:lnTo>
                <a:lnTo>
                  <a:pt x="278" y="32"/>
                </a:lnTo>
                <a:lnTo>
                  <a:pt x="264" y="18"/>
                </a:lnTo>
                <a:lnTo>
                  <a:pt x="250" y="4"/>
                </a:lnTo>
                <a:lnTo>
                  <a:pt x="260" y="6"/>
                </a:lnTo>
                <a:lnTo>
                  <a:pt x="266" y="14"/>
                </a:lnTo>
                <a:lnTo>
                  <a:pt x="270" y="24"/>
                </a:lnTo>
                <a:lnTo>
                  <a:pt x="274" y="34"/>
                </a:lnTo>
                <a:lnTo>
                  <a:pt x="282" y="40"/>
                </a:lnTo>
                <a:lnTo>
                  <a:pt x="256" y="12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0">
                <a:solidFill>
                  <a:srgbClr val="E10E49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81320" dir="2319588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7897" name="Group 9"/>
          <p:cNvGrpSpPr>
            <a:grpSpLocks/>
          </p:cNvGrpSpPr>
          <p:nvPr/>
        </p:nvGrpSpPr>
        <p:grpSpPr bwMode="auto">
          <a:xfrm>
            <a:off x="678071" y="3782328"/>
            <a:ext cx="2323232" cy="2887031"/>
            <a:chOff x="3964" y="2071"/>
            <a:chExt cx="1484" cy="330"/>
          </a:xfrm>
        </p:grpSpPr>
        <p:sp>
          <p:nvSpPr>
            <p:cNvPr id="37898" name="AutoShape 10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899" name="AutoShape 11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7900" name="Group 12"/>
          <p:cNvGrpSpPr>
            <a:grpSpLocks/>
          </p:cNvGrpSpPr>
          <p:nvPr/>
        </p:nvGrpSpPr>
        <p:grpSpPr bwMode="auto">
          <a:xfrm>
            <a:off x="3470275" y="3799780"/>
            <a:ext cx="2325861" cy="2869580"/>
            <a:chOff x="3964" y="2071"/>
            <a:chExt cx="1484" cy="330"/>
          </a:xfrm>
        </p:grpSpPr>
        <p:sp>
          <p:nvSpPr>
            <p:cNvPr id="37901" name="AutoShape 13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2" name="AutoShape 14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7903" name="Group 15"/>
          <p:cNvGrpSpPr>
            <a:grpSpLocks/>
          </p:cNvGrpSpPr>
          <p:nvPr/>
        </p:nvGrpSpPr>
        <p:grpSpPr bwMode="auto">
          <a:xfrm>
            <a:off x="6315498" y="3708928"/>
            <a:ext cx="2592290" cy="2960432"/>
            <a:chOff x="3964" y="2071"/>
            <a:chExt cx="1484" cy="330"/>
          </a:xfrm>
        </p:grpSpPr>
        <p:sp>
          <p:nvSpPr>
            <p:cNvPr id="37904" name="AutoShape 16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5" name="AutoShape 17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7906" name="Rectangle 18"/>
          <p:cNvSpPr>
            <a:spLocks noChangeArrowheads="1"/>
          </p:cNvSpPr>
          <p:nvPr/>
        </p:nvSpPr>
        <p:spPr bwMode="gray">
          <a:xfrm>
            <a:off x="726679" y="4230976"/>
            <a:ext cx="2241825" cy="156966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flatTx/>
          </a:bodyPr>
          <a:lstStyle/>
          <a:p>
            <a:pPr algn="ctr"/>
            <a:r>
              <a:rPr lang="uk-UA" sz="1600" dirty="0" smtClean="0">
                <a:solidFill>
                  <a:srgbClr val="000000"/>
                </a:solidFill>
              </a:rPr>
              <a:t>Суть інформативної функції полягає в тому, щоб дати знання, відомості про той чи інший об'єкт і предмет дослідження</a:t>
            </a:r>
            <a:endParaRPr lang="uk-UA" sz="1600" dirty="0">
              <a:solidFill>
                <a:srgbClr val="000000"/>
              </a:solidFill>
            </a:endParaRPr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black">
          <a:xfrm>
            <a:off x="895449" y="2253555"/>
            <a:ext cx="1841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uk-UA" b="1" dirty="0" smtClean="0">
                <a:solidFill>
                  <a:srgbClr val="FFFFFF"/>
                </a:solidFill>
              </a:rPr>
              <a:t>інформативна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gray">
          <a:xfrm>
            <a:off x="3506323" y="4080408"/>
            <a:ext cx="2289813" cy="230832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flatTx/>
          </a:bodyPr>
          <a:lstStyle/>
          <a:p>
            <a:pPr algn="ctr"/>
            <a:r>
              <a:rPr lang="uk-UA" sz="1600" dirty="0" smtClean="0">
                <a:solidFill>
                  <a:srgbClr val="000000"/>
                </a:solidFill>
              </a:rPr>
              <a:t>Реалізація стимулюючої функції дозволяє привести дослідників до нової постановки питання, нового його вирішення, з тим, щоб вдосконалювати практику</a:t>
            </a:r>
            <a:endParaRPr lang="uk-UA" sz="1600" dirty="0">
              <a:solidFill>
                <a:srgbClr val="000000"/>
              </a:solidFill>
            </a:endParaRP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gray">
          <a:xfrm>
            <a:off x="6315498" y="3693945"/>
            <a:ext cx="2592288" cy="230832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flatTx/>
          </a:bodyPr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Відображається у </a:t>
            </a:r>
            <a:r>
              <a:rPr lang="uk-UA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положеннях, нормах, цільових настановах, які дослідники сприймають як обов'язкову суспільну регламентацію, щоб в найкоротший термін досягти необхідних наукових результатів </a:t>
            </a:r>
            <a:endParaRPr lang="uk-UA" sz="1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black">
          <a:xfrm>
            <a:off x="3787550" y="2253555"/>
            <a:ext cx="18351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uk-UA" b="1" dirty="0" smtClean="0">
                <a:solidFill>
                  <a:srgbClr val="FFFFFF"/>
                </a:solidFill>
              </a:rPr>
              <a:t>стимулююча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black">
          <a:xfrm>
            <a:off x="6634162" y="2253555"/>
            <a:ext cx="17224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uk-UA" b="1" dirty="0" smtClean="0">
                <a:solidFill>
                  <a:srgbClr val="FFFFFF"/>
                </a:solidFill>
              </a:rPr>
              <a:t>орієнтуюча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1" dirty="0" smtClean="0">
                <a:latin typeface="Georgia" pitchFamily="18" charset="0"/>
              </a:rPr>
              <a:t>Зв</a:t>
            </a:r>
            <a:r>
              <a:rPr lang="en-US" sz="3200" i="1" dirty="0" smtClean="0">
                <a:latin typeface="Georgia" pitchFamily="18" charset="0"/>
              </a:rPr>
              <a:t>’</a:t>
            </a:r>
            <a:r>
              <a:rPr lang="uk-UA" sz="3200" i="1" dirty="0" smtClean="0">
                <a:latin typeface="Georgia" pitchFamily="18" charset="0"/>
              </a:rPr>
              <a:t>язки дослідницької та інформаційної діяльності</a:t>
            </a:r>
            <a:endParaRPr lang="en-US" sz="3200" i="1" dirty="0">
              <a:latin typeface="Georgia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484784"/>
            <a:ext cx="8508875" cy="1080120"/>
          </a:xfrm>
        </p:spPr>
        <p:txBody>
          <a:bodyPr/>
          <a:lstStyle/>
          <a:p>
            <a:pPr marL="0" indent="714375">
              <a:buClr>
                <a:srgbClr val="963D00"/>
              </a:buClr>
              <a:buSzPct val="90000"/>
              <a:buNone/>
            </a:pPr>
            <a:r>
              <a:rPr lang="ru-RU" sz="2800" dirty="0" smtClean="0">
                <a:latin typeface="Monotype Corsiva" pitchFamily="66" charset="0"/>
                <a:cs typeface="Calibri" pitchFamily="34" charset="0"/>
              </a:rPr>
              <a:t>Всі елементи дослідницької діяльності тісно пов´язані із збереженням, переробкою і </a:t>
            </a:r>
            <a:r>
              <a:rPr lang="ru-RU" sz="2800" dirty="0" err="1" smtClean="0">
                <a:latin typeface="Monotype Corsiva" pitchFamily="66" charset="0"/>
                <a:cs typeface="Calibri" pitchFamily="34" charset="0"/>
              </a:rPr>
              <a:t>зберіганням</a:t>
            </a:r>
            <a:r>
              <a:rPr lang="ru-RU" sz="2800" dirty="0" smtClean="0">
                <a:latin typeface="Monotype Corsiva" pitchFamily="66" charset="0"/>
                <a:cs typeface="Calibri" pitchFamily="34" charset="0"/>
              </a:rPr>
              <a:t> </a:t>
            </a:r>
            <a:r>
              <a:rPr lang="ru-RU" sz="2800" dirty="0" err="1" smtClean="0">
                <a:latin typeface="Monotype Corsiva" pitchFamily="66" charset="0"/>
                <a:cs typeface="Calibri" pitchFamily="34" charset="0"/>
              </a:rPr>
              <a:t>інформації</a:t>
            </a:r>
            <a:endParaRPr lang="ru-RU" sz="2800" dirty="0" smtClean="0">
              <a:latin typeface="Monotype Corsiva" pitchFamily="66" charset="0"/>
              <a:cs typeface="Calibri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3528" y="2941426"/>
            <a:ext cx="2304256" cy="86409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ounded Rectangle 5"/>
          <p:cNvSpPr/>
          <p:nvPr/>
        </p:nvSpPr>
        <p:spPr>
          <a:xfrm>
            <a:off x="3439864" y="2941426"/>
            <a:ext cx="2304256" cy="86409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ounded Rectangle 6"/>
          <p:cNvSpPr/>
          <p:nvPr/>
        </p:nvSpPr>
        <p:spPr>
          <a:xfrm>
            <a:off x="6660232" y="2941426"/>
            <a:ext cx="2304256" cy="86409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ounded Rectangle 7"/>
          <p:cNvSpPr/>
          <p:nvPr/>
        </p:nvSpPr>
        <p:spPr>
          <a:xfrm>
            <a:off x="323528" y="4785418"/>
            <a:ext cx="2304256" cy="86409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ounded Rectangle 8"/>
          <p:cNvSpPr/>
          <p:nvPr/>
        </p:nvSpPr>
        <p:spPr>
          <a:xfrm>
            <a:off x="3439864" y="4764855"/>
            <a:ext cx="2304256" cy="86409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ounded Rectangle 9"/>
          <p:cNvSpPr/>
          <p:nvPr/>
        </p:nvSpPr>
        <p:spPr>
          <a:xfrm>
            <a:off x="6660232" y="4764855"/>
            <a:ext cx="2304256" cy="86409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2" y="305030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0000"/>
                </a:solidFill>
              </a:rPr>
              <a:t>Пошук інформації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19884" y="3050307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0000"/>
                </a:solidFill>
              </a:rPr>
              <a:t>Читання, виписки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3338" y="2941426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0000"/>
                </a:solidFill>
              </a:rPr>
              <a:t>Відтворення даних і обробка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532" y="4785418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0000"/>
                </a:solidFill>
              </a:rPr>
              <a:t>Формування картки особистого архіву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01057" y="4764855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0000"/>
                </a:solidFill>
              </a:rPr>
              <a:t>Зберігання відібраних матеріалів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40252" y="488585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0000"/>
                </a:solidFill>
              </a:rPr>
              <a:t>Формування нової праці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627784" y="3295078"/>
            <a:ext cx="812080" cy="216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ight Arrow 19"/>
          <p:cNvSpPr/>
          <p:nvPr/>
        </p:nvSpPr>
        <p:spPr>
          <a:xfrm>
            <a:off x="2627784" y="5088890"/>
            <a:ext cx="812080" cy="216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ight Arrow 20"/>
          <p:cNvSpPr/>
          <p:nvPr/>
        </p:nvSpPr>
        <p:spPr>
          <a:xfrm rot="5400000">
            <a:off x="995989" y="4193904"/>
            <a:ext cx="959334" cy="216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ight Arrow 21"/>
          <p:cNvSpPr/>
          <p:nvPr/>
        </p:nvSpPr>
        <p:spPr>
          <a:xfrm rot="5400000">
            <a:off x="7332693" y="4173151"/>
            <a:ext cx="959334" cy="216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ight Arrow 22"/>
          <p:cNvSpPr/>
          <p:nvPr/>
        </p:nvSpPr>
        <p:spPr>
          <a:xfrm rot="5400000">
            <a:off x="4093498" y="4193904"/>
            <a:ext cx="959334" cy="216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Right Arrow 23"/>
          <p:cNvSpPr/>
          <p:nvPr/>
        </p:nvSpPr>
        <p:spPr>
          <a:xfrm>
            <a:off x="5744120" y="3295078"/>
            <a:ext cx="869119" cy="216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ight Arrow 24"/>
          <p:cNvSpPr/>
          <p:nvPr/>
        </p:nvSpPr>
        <p:spPr>
          <a:xfrm rot="16200000">
            <a:off x="5338142" y="4223969"/>
            <a:ext cx="1681074" cy="216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Minus 17"/>
          <p:cNvSpPr/>
          <p:nvPr/>
        </p:nvSpPr>
        <p:spPr>
          <a:xfrm>
            <a:off x="5605441" y="5029261"/>
            <a:ext cx="1190619" cy="33528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657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914400" y="2133010"/>
            <a:ext cx="7239000" cy="4464495"/>
          </a:xfrm>
          <a:prstGeom prst="roundRect">
            <a:avLst>
              <a:gd name="adj" fmla="val 7315"/>
            </a:avLst>
          </a:prstGeom>
          <a:noFill/>
          <a:ln w="19050" cap="rnd">
            <a:solidFill>
              <a:srgbClr val="1C1C1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2038350" y="3401261"/>
            <a:ext cx="5089525" cy="336023"/>
            <a:chOff x="1161" y="1572"/>
            <a:chExt cx="3206" cy="338"/>
          </a:xfrm>
        </p:grpSpPr>
        <p:sp>
          <p:nvSpPr>
            <p:cNvPr id="7171" name="AutoShape 3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72" name="AutoShape 4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2038350" y="3015767"/>
            <a:ext cx="5089525" cy="336023"/>
            <a:chOff x="1161" y="1572"/>
            <a:chExt cx="3206" cy="338"/>
          </a:xfrm>
        </p:grpSpPr>
        <p:sp>
          <p:nvSpPr>
            <p:cNvPr id="7174" name="AutoShape 6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75" name="AutoShape 7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2024063" y="3782973"/>
            <a:ext cx="5089525" cy="336023"/>
            <a:chOff x="1161" y="1572"/>
            <a:chExt cx="3206" cy="338"/>
          </a:xfrm>
        </p:grpSpPr>
        <p:sp>
          <p:nvSpPr>
            <p:cNvPr id="7177" name="AutoShape 9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78" name="AutoShape 10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179" name="Group 11"/>
          <p:cNvGrpSpPr>
            <a:grpSpLocks/>
          </p:cNvGrpSpPr>
          <p:nvPr/>
        </p:nvGrpSpPr>
        <p:grpSpPr bwMode="auto">
          <a:xfrm>
            <a:off x="2054225" y="2647897"/>
            <a:ext cx="5089525" cy="336023"/>
            <a:chOff x="1161" y="1572"/>
            <a:chExt cx="3206" cy="338"/>
          </a:xfrm>
        </p:grpSpPr>
        <p:sp>
          <p:nvSpPr>
            <p:cNvPr id="7180" name="AutoShape 12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81" name="AutoShape 13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182" name="Group 14"/>
          <p:cNvGrpSpPr>
            <a:grpSpLocks/>
          </p:cNvGrpSpPr>
          <p:nvPr/>
        </p:nvGrpSpPr>
        <p:grpSpPr bwMode="auto">
          <a:xfrm>
            <a:off x="2038350" y="2278109"/>
            <a:ext cx="5089525" cy="336023"/>
            <a:chOff x="1161" y="1572"/>
            <a:chExt cx="3206" cy="338"/>
          </a:xfrm>
        </p:grpSpPr>
        <p:sp>
          <p:nvSpPr>
            <p:cNvPr id="7183" name="AutoShape 15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84" name="AutoShape 16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7186" name="AutoShape 18"/>
          <p:cNvSpPr>
            <a:spLocks noChangeArrowheads="1"/>
          </p:cNvSpPr>
          <p:nvPr/>
        </p:nvSpPr>
        <p:spPr bwMode="gray">
          <a:xfrm>
            <a:off x="2854325" y="2681233"/>
            <a:ext cx="3505200" cy="271534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ru-RU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цінність</a:t>
            </a:r>
            <a:endParaRPr lang="en-US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87" name="AutoShape 19"/>
          <p:cNvSpPr>
            <a:spLocks noChangeArrowheads="1"/>
          </p:cNvSpPr>
          <p:nvPr/>
        </p:nvSpPr>
        <p:spPr bwMode="gray">
          <a:xfrm>
            <a:off x="2838450" y="3037992"/>
            <a:ext cx="3505200" cy="271534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ru-RU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своєчасність</a:t>
            </a:r>
            <a:endParaRPr lang="en-US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88" name="AutoShape 20"/>
          <p:cNvSpPr>
            <a:spLocks noChangeArrowheads="1"/>
          </p:cNvSpPr>
          <p:nvPr/>
        </p:nvSpPr>
        <p:spPr bwMode="gray">
          <a:xfrm>
            <a:off x="2838450" y="3426660"/>
            <a:ext cx="3505200" cy="271534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ru-RU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достовірність</a:t>
            </a:r>
            <a:endParaRPr lang="en-US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89" name="AutoShape 21"/>
          <p:cNvSpPr>
            <a:spLocks noChangeArrowheads="1"/>
          </p:cNvSpPr>
          <p:nvPr/>
        </p:nvSpPr>
        <p:spPr bwMode="gray">
          <a:xfrm>
            <a:off x="2824163" y="3821073"/>
            <a:ext cx="3505200" cy="271534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достатність і комплексність (повнота)</a:t>
            </a:r>
            <a:endParaRPr lang="en-US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90" name="AutoShape 22"/>
          <p:cNvSpPr>
            <a:spLocks noChangeArrowheads="1"/>
          </p:cNvSpPr>
          <p:nvPr/>
        </p:nvSpPr>
        <p:spPr bwMode="auto">
          <a:xfrm>
            <a:off x="1257300" y="1340923"/>
            <a:ext cx="6553200" cy="792087"/>
          </a:xfrm>
          <a:prstGeom prst="roundRect">
            <a:avLst>
              <a:gd name="adj" fmla="val 42181"/>
            </a:avLst>
          </a:prstGeom>
          <a:solidFill>
            <a:schemeClr val="tx2"/>
          </a:solidFill>
          <a:ln w="19050" cap="rnd">
            <a:solidFill>
              <a:srgbClr val="1C1C1C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900" b="1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Якість</a:t>
            </a:r>
            <a:r>
              <a:rPr lang="ru-RU" sz="19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19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та ефективність інформації у науковому дослідженні </a:t>
            </a:r>
            <a:br>
              <a:rPr lang="uk-UA" sz="19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19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визначається за такими критеріями </a:t>
            </a:r>
            <a:endParaRPr lang="uk-UA" sz="19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91" name="AutoShape 23"/>
          <p:cNvSpPr>
            <a:spLocks noChangeArrowheads="1"/>
          </p:cNvSpPr>
          <p:nvPr/>
        </p:nvSpPr>
        <p:spPr bwMode="gray">
          <a:xfrm>
            <a:off x="2838450" y="2308272"/>
            <a:ext cx="3505200" cy="271534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ru-RU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цілеспрямованість</a:t>
            </a:r>
            <a:endParaRPr lang="en-US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92" name="Rectangle 24"/>
          <p:cNvSpPr>
            <a:spLocks noGrp="1" noChangeArrowheads="1"/>
          </p:cNvSpPr>
          <p:nvPr>
            <p:ph type="title"/>
          </p:nvPr>
        </p:nvSpPr>
        <p:spPr>
          <a:xfrm>
            <a:off x="914400" y="188640"/>
            <a:ext cx="7938392" cy="639762"/>
          </a:xfrm>
        </p:spPr>
        <p:txBody>
          <a:bodyPr/>
          <a:lstStyle/>
          <a:p>
            <a:r>
              <a:rPr lang="uk-UA" sz="3200" i="1" dirty="0">
                <a:latin typeface="Georgia" pitchFamily="18" charset="0"/>
              </a:rPr>
              <a:t>Якість</a:t>
            </a:r>
            <a:r>
              <a:rPr lang="uk-UA" dirty="0" smtClean="0"/>
              <a:t> </a:t>
            </a:r>
            <a:r>
              <a:rPr lang="uk-UA" sz="3200" i="1" dirty="0">
                <a:latin typeface="Georgia" pitchFamily="18" charset="0"/>
              </a:rPr>
              <a:t>наукової</a:t>
            </a:r>
            <a:r>
              <a:rPr lang="uk-UA" dirty="0" smtClean="0"/>
              <a:t> </a:t>
            </a:r>
            <a:r>
              <a:rPr lang="uk-UA" sz="3200" i="1" dirty="0">
                <a:latin typeface="Georgia" pitchFamily="18" charset="0"/>
              </a:rPr>
              <a:t>інформації</a:t>
            </a:r>
            <a:endParaRPr lang="en-US" sz="3200" i="1" dirty="0">
              <a:latin typeface="Georgia" pitchFamily="18" charset="0"/>
            </a:endParaRPr>
          </a:p>
        </p:txBody>
      </p:sp>
      <p:grpSp>
        <p:nvGrpSpPr>
          <p:cNvPr id="27" name="Group 2"/>
          <p:cNvGrpSpPr>
            <a:grpSpLocks/>
          </p:cNvGrpSpPr>
          <p:nvPr/>
        </p:nvGrpSpPr>
        <p:grpSpPr bwMode="auto">
          <a:xfrm>
            <a:off x="2054225" y="5353321"/>
            <a:ext cx="5089525" cy="336023"/>
            <a:chOff x="1161" y="1572"/>
            <a:chExt cx="3206" cy="338"/>
          </a:xfrm>
        </p:grpSpPr>
        <p:sp>
          <p:nvSpPr>
            <p:cNvPr id="28" name="AutoShape 3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AutoShape 4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2070100" y="4951999"/>
            <a:ext cx="5089525" cy="336023"/>
            <a:chOff x="1161" y="1572"/>
            <a:chExt cx="3206" cy="338"/>
          </a:xfrm>
        </p:grpSpPr>
        <p:sp>
          <p:nvSpPr>
            <p:cNvPr id="31" name="AutoShape 6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AutoShape 7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3" name="Group 11"/>
          <p:cNvGrpSpPr>
            <a:grpSpLocks/>
          </p:cNvGrpSpPr>
          <p:nvPr/>
        </p:nvGrpSpPr>
        <p:grpSpPr bwMode="auto">
          <a:xfrm>
            <a:off x="2085975" y="4528507"/>
            <a:ext cx="5089525" cy="336023"/>
            <a:chOff x="1161" y="1572"/>
            <a:chExt cx="3206" cy="338"/>
          </a:xfrm>
        </p:grpSpPr>
        <p:sp>
          <p:nvSpPr>
            <p:cNvPr id="34" name="AutoShape 12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AutoShape 13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6" name="Group 14"/>
          <p:cNvGrpSpPr>
            <a:grpSpLocks/>
          </p:cNvGrpSpPr>
          <p:nvPr/>
        </p:nvGrpSpPr>
        <p:grpSpPr bwMode="auto">
          <a:xfrm>
            <a:off x="2040806" y="4155012"/>
            <a:ext cx="5089525" cy="336023"/>
            <a:chOff x="1161" y="1572"/>
            <a:chExt cx="3206" cy="338"/>
          </a:xfrm>
        </p:grpSpPr>
        <p:sp>
          <p:nvSpPr>
            <p:cNvPr id="37" name="AutoShape 15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AutoShape 16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9" name="AutoShape 18"/>
          <p:cNvSpPr>
            <a:spLocks noChangeArrowheads="1"/>
          </p:cNvSpPr>
          <p:nvPr/>
        </p:nvSpPr>
        <p:spPr bwMode="gray">
          <a:xfrm>
            <a:off x="2886075" y="4561843"/>
            <a:ext cx="3505200" cy="271534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ru-RU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дискретність</a:t>
            </a:r>
            <a:endParaRPr lang="en-US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AutoShape 19"/>
          <p:cNvSpPr>
            <a:spLocks noChangeArrowheads="1"/>
          </p:cNvSpPr>
          <p:nvPr/>
        </p:nvSpPr>
        <p:spPr bwMode="gray">
          <a:xfrm>
            <a:off x="2870200" y="4974224"/>
            <a:ext cx="3505200" cy="271534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ru-RU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неперервність</a:t>
            </a:r>
            <a:endParaRPr lang="en-US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AutoShape 20"/>
          <p:cNvSpPr>
            <a:spLocks noChangeArrowheads="1"/>
          </p:cNvSpPr>
          <p:nvPr/>
        </p:nvSpPr>
        <p:spPr bwMode="gray">
          <a:xfrm>
            <a:off x="2854325" y="5378720"/>
            <a:ext cx="3505200" cy="271534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ru-RU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періодичність надходження</a:t>
            </a:r>
            <a:endParaRPr lang="en-US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AutoShape 23"/>
          <p:cNvSpPr>
            <a:spLocks noChangeArrowheads="1"/>
          </p:cNvSpPr>
          <p:nvPr/>
        </p:nvSpPr>
        <p:spPr bwMode="gray">
          <a:xfrm>
            <a:off x="2840906" y="4185175"/>
            <a:ext cx="3505200" cy="271534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ru-RU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швидкодійність</a:t>
            </a:r>
            <a:endParaRPr lang="en-US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3" name="Group 2"/>
          <p:cNvGrpSpPr>
            <a:grpSpLocks/>
          </p:cNvGrpSpPr>
          <p:nvPr/>
        </p:nvGrpSpPr>
        <p:grpSpPr bwMode="auto">
          <a:xfrm>
            <a:off x="2035596" y="6116452"/>
            <a:ext cx="5089525" cy="336023"/>
            <a:chOff x="1161" y="1572"/>
            <a:chExt cx="3206" cy="338"/>
          </a:xfrm>
        </p:grpSpPr>
        <p:sp>
          <p:nvSpPr>
            <p:cNvPr id="44" name="AutoShape 3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5" name="AutoShape 4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6" name="Group 5"/>
          <p:cNvGrpSpPr>
            <a:grpSpLocks/>
          </p:cNvGrpSpPr>
          <p:nvPr/>
        </p:nvGrpSpPr>
        <p:grpSpPr bwMode="auto">
          <a:xfrm>
            <a:off x="2051471" y="5715130"/>
            <a:ext cx="5089525" cy="336023"/>
            <a:chOff x="1161" y="1572"/>
            <a:chExt cx="3206" cy="338"/>
          </a:xfrm>
        </p:grpSpPr>
        <p:sp>
          <p:nvSpPr>
            <p:cNvPr id="47" name="AutoShape 6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AutoShape 7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9" name="AutoShape 19"/>
          <p:cNvSpPr>
            <a:spLocks noChangeArrowheads="1"/>
          </p:cNvSpPr>
          <p:nvPr/>
        </p:nvSpPr>
        <p:spPr bwMode="gray">
          <a:xfrm>
            <a:off x="2851571" y="5737355"/>
            <a:ext cx="3505200" cy="271534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ru-RU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доступність (зрозумілість)</a:t>
            </a:r>
            <a:endParaRPr lang="en-US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AutoShape 20"/>
          <p:cNvSpPr>
            <a:spLocks noChangeArrowheads="1"/>
          </p:cNvSpPr>
          <p:nvPr/>
        </p:nvSpPr>
        <p:spPr bwMode="gray">
          <a:xfrm>
            <a:off x="2835696" y="6141851"/>
            <a:ext cx="3505200" cy="271534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ru-RU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спосіб і форма подання</a:t>
            </a:r>
            <a:endParaRPr lang="en-US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1" dirty="0" smtClean="0">
                <a:latin typeface="Georgia" pitchFamily="18" charset="0"/>
              </a:rPr>
              <a:t>«Передпошуковий» етап</a:t>
            </a:r>
            <a:endParaRPr lang="en-US" sz="3200" i="1" dirty="0">
              <a:latin typeface="Georgia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340768"/>
            <a:ext cx="8508875" cy="5184576"/>
          </a:xfrm>
        </p:spPr>
        <p:txBody>
          <a:bodyPr/>
          <a:lstStyle/>
          <a:p>
            <a:pPr marL="0" indent="714375">
              <a:buClr>
                <a:srgbClr val="963D00"/>
              </a:buClr>
              <a:buSzPct val="90000"/>
              <a:buNone/>
            </a:pPr>
            <a:r>
              <a:rPr lang="uk-UA" sz="2800" dirty="0" smtClean="0">
                <a:latin typeface="Georgia" pitchFamily="18" charset="0"/>
                <a:cs typeface="Calibri" pitchFamily="34" charset="0"/>
              </a:rPr>
              <a:t>Перед пошуком інформації необхідно:</a:t>
            </a:r>
          </a:p>
          <a:p>
            <a:pPr marL="0" indent="714375">
              <a:buClr>
                <a:srgbClr val="963D00"/>
              </a:buClr>
              <a:buSzPct val="90000"/>
              <a:buNone/>
            </a:pPr>
            <a:endParaRPr lang="uk-UA" sz="1600" dirty="0" smtClean="0">
              <a:latin typeface="Georgia" pitchFamily="18" charset="0"/>
              <a:cs typeface="Calibri" pitchFamily="34" charset="0"/>
            </a:endParaRPr>
          </a:p>
          <a:p>
            <a:pPr>
              <a:buClr>
                <a:srgbClr val="963D00"/>
              </a:buClr>
              <a:buSzPct val="90000"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визначити, яка інформація необхідна для дослідження;</a:t>
            </a:r>
          </a:p>
          <a:p>
            <a:pPr>
              <a:buClr>
                <a:srgbClr val="963D00"/>
              </a:buClr>
              <a:buSzPct val="90000"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встановити цільове призначення інформації;</a:t>
            </a:r>
          </a:p>
          <a:p>
            <a:pPr>
              <a:buClr>
                <a:srgbClr val="963D00"/>
              </a:buClr>
              <a:buSzPct val="90000"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визначити цінність інформації (економічний ефект, який може дати її застосування);</a:t>
            </a:r>
          </a:p>
          <a:p>
            <a:pPr>
              <a:buClr>
                <a:srgbClr val="963D00"/>
              </a:buClr>
              <a:buSzPct val="90000"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виключити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надлишкову інформацію, яка не має прямого відношення до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об´єкту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дослідження</a:t>
            </a:r>
            <a:endParaRPr lang="uk-UA" sz="2400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963D00"/>
              </a:buClr>
              <a:buSzPct val="90000"/>
            </a:pPr>
            <a:endParaRPr lang="en-US" sz="2800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861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228041" cy="688975"/>
          </a:xfrm>
        </p:spPr>
        <p:txBody>
          <a:bodyPr/>
          <a:lstStyle/>
          <a:p>
            <a:r>
              <a:rPr lang="uk-UA" sz="3200" i="1" dirty="0" smtClean="0">
                <a:latin typeface="Georgia" pitchFamily="18" charset="0"/>
              </a:rPr>
              <a:t>Класифікації </a:t>
            </a:r>
            <a:r>
              <a:rPr lang="uk-UA" sz="3200" i="1" dirty="0" smtClean="0">
                <a:latin typeface="Georgia" pitchFamily="18" charset="0"/>
              </a:rPr>
              <a:t>наукової інформації</a:t>
            </a:r>
            <a:endParaRPr lang="en-US" sz="3200" i="1" dirty="0">
              <a:latin typeface="Georgia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124744"/>
            <a:ext cx="8508875" cy="5733256"/>
          </a:xfrm>
        </p:spPr>
        <p:txBody>
          <a:bodyPr/>
          <a:lstStyle/>
          <a:p>
            <a:pPr marL="900113" indent="-457200">
              <a:buClr>
                <a:srgbClr val="963D00"/>
              </a:buClr>
              <a:buSzPct val="90000"/>
            </a:pPr>
            <a:r>
              <a:rPr lang="ru-RU" sz="3000" dirty="0" smtClean="0">
                <a:latin typeface="Monotype Corsiva" pitchFamily="66" charset="0"/>
                <a:cs typeface="Calibri" pitchFamily="34" charset="0"/>
              </a:rPr>
              <a:t>За ступенем наукової новизни:</a:t>
            </a:r>
          </a:p>
          <a:p>
            <a:pPr marL="900113" indent="-457200">
              <a:buClr>
                <a:srgbClr val="963D00"/>
              </a:buClr>
              <a:buSzPct val="90000"/>
            </a:pPr>
            <a:endParaRPr lang="ru-RU" sz="800" dirty="0" smtClean="0">
              <a:latin typeface="Monotype Corsiva" pitchFamily="66" charset="0"/>
              <a:cs typeface="Calibri" pitchFamily="34" charset="0"/>
            </a:endParaRPr>
          </a:p>
          <a:p>
            <a:pPr marL="0" indent="0">
              <a:buClr>
                <a:srgbClr val="963D00"/>
              </a:buClr>
              <a:buSzPct val="90000"/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а)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нову інформацію, що відображає новизну запропонованого рішення теоретичного або практичного завдання;</a:t>
            </a:r>
          </a:p>
          <a:p>
            <a:pPr marL="0" indent="0">
              <a:buClr>
                <a:srgbClr val="963D00"/>
              </a:buClr>
              <a:buSzPct val="90000"/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б)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релевантну, яка раніше містилась в аналогах (наприклад, в методичних вказівках) </a:t>
            </a:r>
          </a:p>
          <a:p>
            <a:pPr marL="0" indent="0">
              <a:buClr>
                <a:srgbClr val="963D00"/>
              </a:buClr>
              <a:buSzPct val="90000"/>
              <a:buNone/>
            </a:pPr>
            <a:endParaRPr lang="uk-UA" sz="1000" dirty="0">
              <a:latin typeface="Calibri" pitchFamily="34" charset="0"/>
              <a:cs typeface="Calibri" pitchFamily="34" charset="0"/>
            </a:endParaRPr>
          </a:p>
          <a:p>
            <a:pPr algn="r">
              <a:buClr>
                <a:srgbClr val="963D00"/>
              </a:buClr>
              <a:buSzPct val="90000"/>
            </a:pPr>
            <a:r>
              <a:rPr lang="ru-RU" sz="3000" dirty="0" smtClean="0">
                <a:latin typeface="Monotype Corsiva" pitchFamily="66" charset="0"/>
                <a:cs typeface="Calibri" pitchFamily="34" charset="0"/>
              </a:rPr>
              <a:t>Залежно від того, що в об</a:t>
            </a:r>
            <a:r>
              <a:rPr lang="en-US" sz="3000" dirty="0" smtClean="0">
                <a:latin typeface="Monotype Corsiva" pitchFamily="66" charset="0"/>
                <a:cs typeface="Calibri" pitchFamily="34" charset="0"/>
              </a:rPr>
              <a:t>’</a:t>
            </a:r>
            <a:r>
              <a:rPr lang="ru-RU" sz="3000" dirty="0" smtClean="0">
                <a:latin typeface="Monotype Corsiva" pitchFamily="66" charset="0"/>
                <a:cs typeface="Calibri" pitchFamily="34" charset="0"/>
              </a:rPr>
              <a:t>єкті відображається:</a:t>
            </a:r>
          </a:p>
          <a:p>
            <a:pPr algn="r">
              <a:buClr>
                <a:srgbClr val="963D00"/>
              </a:buClr>
              <a:buSzPct val="90000"/>
            </a:pPr>
            <a:endParaRPr lang="ru-RU" sz="800" dirty="0" smtClean="0">
              <a:latin typeface="Monotype Corsiva" pitchFamily="66" charset="0"/>
              <a:cs typeface="Calibri" pitchFamily="34" charset="0"/>
            </a:endParaRPr>
          </a:p>
          <a:p>
            <a:pPr marL="0" indent="0" algn="r">
              <a:buClr>
                <a:srgbClr val="963D00"/>
              </a:buClr>
              <a:buSzPct val="90000"/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а)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законодавчі акти, документи уряду, положення, інструкції різних органів управління;</a:t>
            </a:r>
          </a:p>
          <a:p>
            <a:pPr marL="0" indent="0" algn="r">
              <a:buClr>
                <a:srgbClr val="963D00"/>
              </a:buClr>
              <a:buSzPct val="90000"/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б)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дані демографічних та соціологічних досліджень;</a:t>
            </a:r>
          </a:p>
          <a:p>
            <a:pPr marL="0" indent="0" algn="r">
              <a:buClr>
                <a:srgbClr val="963D00"/>
              </a:buClr>
              <a:buSzPct val="90000"/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в)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матеріали економічних теорій;</a:t>
            </a:r>
          </a:p>
          <a:p>
            <a:pPr marL="0" indent="0" algn="r">
              <a:buClr>
                <a:srgbClr val="963D00"/>
              </a:buClr>
              <a:buSzPct val="90000"/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г)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дані про рівень розвитку техніки, технології і тенденції їх розвитку;</a:t>
            </a:r>
          </a:p>
          <a:p>
            <a:pPr marL="0" indent="0" algn="r">
              <a:buClr>
                <a:srgbClr val="963D00"/>
              </a:buClr>
              <a:buSzPct val="90000"/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д)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інформація про господарські зв´язки; 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є)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інформація про процеси виробництва; 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є)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інформація про фактори виробництва; 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ж)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інформація про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макроекономічні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процеси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617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1" dirty="0" smtClean="0">
                <a:latin typeface="Georgia" pitchFamily="18" charset="0"/>
              </a:rPr>
              <a:t>Класифікації інформації</a:t>
            </a:r>
            <a:endParaRPr lang="en-US" sz="3200" i="1" dirty="0">
              <a:latin typeface="Georgia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5125" y="1196752"/>
            <a:ext cx="8508875" cy="5040560"/>
          </a:xfrm>
        </p:spPr>
        <p:txBody>
          <a:bodyPr/>
          <a:lstStyle/>
          <a:p>
            <a:pPr marL="542925" indent="-357188">
              <a:buClr>
                <a:srgbClr val="963D00"/>
              </a:buClr>
              <a:buSzPct val="90000"/>
            </a:pPr>
            <a:r>
              <a:rPr lang="ru-RU" sz="3000" dirty="0" smtClean="0">
                <a:latin typeface="Monotype Corsiva" pitchFamily="66" charset="0"/>
                <a:cs typeface="Calibri" pitchFamily="34" charset="0"/>
              </a:rPr>
              <a:t>За тривалістю періоду, протягом якого інформація зберігає свою актуальність і використовується для прийняття рішень:</a:t>
            </a:r>
          </a:p>
          <a:p>
            <a:pPr marL="542925" indent="-357188">
              <a:buClr>
                <a:srgbClr val="963D00"/>
              </a:buClr>
              <a:buSzPct val="90000"/>
            </a:pPr>
            <a:endParaRPr lang="ru-RU" sz="800" dirty="0" smtClean="0">
              <a:latin typeface="Monotype Corsiva" pitchFamily="66" charset="0"/>
              <a:cs typeface="Calibri" pitchFamily="34" charset="0"/>
            </a:endParaRPr>
          </a:p>
          <a:p>
            <a:pPr marL="0" indent="0">
              <a:buClr>
                <a:srgbClr val="963D00"/>
              </a:buClr>
              <a:buSzPct val="90000"/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а)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теоретичну (наукову) інформацію - це результати фундаментальних чи прикладних наукових досліджень в різних областях, які широко використовуються у виробництві та управлінні;</a:t>
            </a:r>
          </a:p>
          <a:p>
            <a:pPr marL="0" indent="0">
              <a:buClr>
                <a:srgbClr val="963D00"/>
              </a:buClr>
              <a:buSzPct val="90000"/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б)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стратегічну - інформація, що зберігає актуальність протягом тривалих періодів (10-15 років): довготривалі плани і прогнози, дані про повільно змінювані об´єкти, проектно-конструкторська документація;</a:t>
            </a:r>
          </a:p>
          <a:p>
            <a:pPr marL="0" indent="0">
              <a:buClr>
                <a:srgbClr val="963D00"/>
              </a:buClr>
              <a:buSzPct val="90000"/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в)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тактичну (кон´юнктурну) - інформація з періодом актуальності</a:t>
            </a:r>
          </a:p>
          <a:p>
            <a:pPr marL="0" indent="0">
              <a:buClr>
                <a:srgbClr val="963D00"/>
              </a:buClr>
              <a:buSzPct val="90000"/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2-3 роки і менше;</a:t>
            </a:r>
          </a:p>
          <a:p>
            <a:pPr marL="0" indent="0">
              <a:buClr>
                <a:srgbClr val="963D00"/>
              </a:buClr>
              <a:buSzPct val="90000"/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г)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оперативну - інформація, що актуальна в межах одного циклу оперативного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управління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481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1" dirty="0" smtClean="0">
                <a:latin typeface="Georgia" pitchFamily="18" charset="0"/>
              </a:rPr>
              <a:t>Класифікації інформації</a:t>
            </a:r>
            <a:endParaRPr lang="en-US" sz="3200" i="1" dirty="0">
              <a:latin typeface="Georgia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196752"/>
            <a:ext cx="8508875" cy="5328592"/>
          </a:xfrm>
        </p:spPr>
        <p:txBody>
          <a:bodyPr/>
          <a:lstStyle/>
          <a:p>
            <a:pPr marL="714375" indent="-271463">
              <a:buClr>
                <a:srgbClr val="963D00"/>
              </a:buClr>
              <a:buSzPct val="90000"/>
            </a:pPr>
            <a:r>
              <a:rPr lang="ru-RU" sz="3000" dirty="0" smtClean="0">
                <a:latin typeface="Monotype Corsiva" pitchFamily="66" charset="0"/>
                <a:cs typeface="Calibri" pitchFamily="34" charset="0"/>
              </a:rPr>
              <a:t>Залежно від об´єкту, який відображає інформацію:</a:t>
            </a:r>
          </a:p>
          <a:p>
            <a:pPr marL="714375" indent="-442913">
              <a:buClr>
                <a:srgbClr val="963D00"/>
              </a:buClr>
              <a:buSzPct val="90000"/>
            </a:pPr>
            <a:endParaRPr lang="ru-RU" sz="800" dirty="0" smtClean="0">
              <a:latin typeface="Monotype Corsiva" pitchFamily="66" charset="0"/>
              <a:cs typeface="Calibri" pitchFamily="34" charset="0"/>
            </a:endParaRPr>
          </a:p>
          <a:p>
            <a:pPr marL="0" indent="0">
              <a:buClr>
                <a:srgbClr val="963D00"/>
              </a:buClr>
              <a:buSzPct val="90000"/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а)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природньонаукова - характеризує зв´язки між природними об´єктами;</a:t>
            </a:r>
          </a:p>
          <a:p>
            <a:pPr marL="0" indent="0">
              <a:buClr>
                <a:srgbClr val="963D00"/>
              </a:buClr>
              <a:buSzPct val="90000"/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б)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техніко-технологічна - відображає взаємозв´язки між предметами природи, які стосуються технології та технічних засобів;</a:t>
            </a:r>
          </a:p>
          <a:p>
            <a:pPr marL="0" indent="0">
              <a:buClr>
                <a:srgbClr val="963D00"/>
              </a:buClr>
              <a:buSzPct val="90000"/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в)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економічна - розкриває відносини між людьми в процесі виробництва, розподілу, обміну і споживання;</a:t>
            </a:r>
          </a:p>
          <a:p>
            <a:pPr marL="0" indent="0">
              <a:buClr>
                <a:srgbClr val="963D00"/>
              </a:buClr>
              <a:buSzPct val="90000"/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г)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соціально-політична - інформація про соціальні, політичні, ідеологічні відносини між людьми .</a:t>
            </a:r>
          </a:p>
          <a:p>
            <a:pPr marL="0" indent="0">
              <a:buClr>
                <a:srgbClr val="963D00"/>
              </a:buClr>
              <a:buSzPct val="90000"/>
              <a:buNone/>
            </a:pPr>
            <a:endParaRPr lang="uk-UA" sz="2000" dirty="0">
              <a:latin typeface="Calibri" pitchFamily="34" charset="0"/>
              <a:cs typeface="Calibri" pitchFamily="34" charset="0"/>
            </a:endParaRPr>
          </a:p>
          <a:p>
            <a:pPr algn="r">
              <a:buClr>
                <a:srgbClr val="963D00"/>
              </a:buClr>
              <a:buSzPct val="90000"/>
            </a:pPr>
            <a:r>
              <a:rPr lang="ru-RU" sz="3000" dirty="0" smtClean="0">
                <a:latin typeface="Monotype Corsiva" pitchFamily="66" charset="0"/>
                <a:cs typeface="Calibri" pitchFamily="34" charset="0"/>
              </a:rPr>
              <a:t>За призначенням виділяють:</a:t>
            </a:r>
          </a:p>
          <a:p>
            <a:pPr algn="r">
              <a:buClr>
                <a:srgbClr val="963D00"/>
              </a:buClr>
              <a:buSzPct val="90000"/>
            </a:pPr>
            <a:endParaRPr lang="ru-RU" sz="800" dirty="0" smtClean="0">
              <a:latin typeface="Monotype Corsiva" pitchFamily="66" charset="0"/>
              <a:cs typeface="Calibri" pitchFamily="34" charset="0"/>
            </a:endParaRPr>
          </a:p>
          <a:p>
            <a:pPr marL="0" indent="0" algn="r">
              <a:buClr>
                <a:srgbClr val="963D00"/>
              </a:buClr>
              <a:buSzPct val="90000"/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а)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повідомлювальну інформацію, що отримана в процесі дослідження;</a:t>
            </a:r>
          </a:p>
          <a:p>
            <a:pPr marL="0" indent="0" algn="r">
              <a:buClr>
                <a:srgbClr val="963D00"/>
              </a:buClr>
              <a:buSzPct val="90000"/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б)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управлінську інформацію, яка необхідна для прийняття управлінських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рішень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481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3TGp_calligraphy_light">
  <a:themeElements>
    <a:clrScheme name="Default Design 3">
      <a:dk1>
        <a:srgbClr val="B2B9AF"/>
      </a:dk1>
      <a:lt1>
        <a:srgbClr val="D1D7C7"/>
      </a:lt1>
      <a:dk2>
        <a:srgbClr val="4F506D"/>
      </a:dk2>
      <a:lt2>
        <a:srgbClr val="333333"/>
      </a:lt2>
      <a:accent1>
        <a:srgbClr val="8C9484"/>
      </a:accent1>
      <a:accent2>
        <a:srgbClr val="A56F73"/>
      </a:accent2>
      <a:accent3>
        <a:srgbClr val="E5E8E0"/>
      </a:accent3>
      <a:accent4>
        <a:srgbClr val="979E95"/>
      </a:accent4>
      <a:accent5>
        <a:srgbClr val="C5C8C2"/>
      </a:accent5>
      <a:accent6>
        <a:srgbClr val="956468"/>
      </a:accent6>
      <a:hlink>
        <a:srgbClr val="6B7FAD"/>
      </a:hlink>
      <a:folHlink>
        <a:srgbClr val="A1836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BCB5AC"/>
        </a:dk1>
        <a:lt1>
          <a:srgbClr val="D9D3C5"/>
        </a:lt1>
        <a:dk2>
          <a:srgbClr val="537568"/>
        </a:dk2>
        <a:lt2>
          <a:srgbClr val="333333"/>
        </a:lt2>
        <a:accent1>
          <a:srgbClr val="9A9180"/>
        </a:accent1>
        <a:accent2>
          <a:srgbClr val="7573A1"/>
        </a:accent2>
        <a:accent3>
          <a:srgbClr val="E9E6DF"/>
        </a:accent3>
        <a:accent4>
          <a:srgbClr val="A09A92"/>
        </a:accent4>
        <a:accent5>
          <a:srgbClr val="CAC7C0"/>
        </a:accent5>
        <a:accent6>
          <a:srgbClr val="696891"/>
        </a:accent6>
        <a:hlink>
          <a:srgbClr val="AD6B83"/>
        </a:hlink>
        <a:folHlink>
          <a:srgbClr val="699F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ACB4BC"/>
        </a:dk1>
        <a:lt1>
          <a:srgbClr val="C5CFD9"/>
        </a:lt1>
        <a:dk2>
          <a:srgbClr val="674553"/>
        </a:dk2>
        <a:lt2>
          <a:srgbClr val="333333"/>
        </a:lt2>
        <a:accent1>
          <a:srgbClr val="778EA1"/>
        </a:accent1>
        <a:accent2>
          <a:srgbClr val="A68A6E"/>
        </a:accent2>
        <a:accent3>
          <a:srgbClr val="DFE4E9"/>
        </a:accent3>
        <a:accent4>
          <a:srgbClr val="9299A0"/>
        </a:accent4>
        <a:accent5>
          <a:srgbClr val="BDC6CD"/>
        </a:accent5>
        <a:accent6>
          <a:srgbClr val="967D63"/>
        </a:accent6>
        <a:hlink>
          <a:srgbClr val="6AAE92"/>
        </a:hlink>
        <a:folHlink>
          <a:srgbClr val="AE7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B2B9AF"/>
        </a:dk1>
        <a:lt1>
          <a:srgbClr val="D1D7C7"/>
        </a:lt1>
        <a:dk2>
          <a:srgbClr val="4F506D"/>
        </a:dk2>
        <a:lt2>
          <a:srgbClr val="333333"/>
        </a:lt2>
        <a:accent1>
          <a:srgbClr val="8C9484"/>
        </a:accent1>
        <a:accent2>
          <a:srgbClr val="A56F73"/>
        </a:accent2>
        <a:accent3>
          <a:srgbClr val="E5E8E0"/>
        </a:accent3>
        <a:accent4>
          <a:srgbClr val="979E95"/>
        </a:accent4>
        <a:accent5>
          <a:srgbClr val="C5C8C2"/>
        </a:accent5>
        <a:accent6>
          <a:srgbClr val="956468"/>
        </a:accent6>
        <a:hlink>
          <a:srgbClr val="6B7FAD"/>
        </a:hlink>
        <a:folHlink>
          <a:srgbClr val="A183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593TGp_calligraphy_light</Template>
  <TotalTime>765</TotalTime>
  <Words>1577</Words>
  <Application>Microsoft Office PowerPoint</Application>
  <PresentationFormat>Экран (4:3)</PresentationFormat>
  <Paragraphs>211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593TGp_calligraphy_light</vt:lpstr>
      <vt:lpstr>Інформаційне забезпечення наукових досліджень</vt:lpstr>
      <vt:lpstr>Визначення поняття «інформація»</vt:lpstr>
      <vt:lpstr>Функції наукової інформації</vt:lpstr>
      <vt:lpstr>Зв’язки дослідницької та інформаційної діяльності</vt:lpstr>
      <vt:lpstr>Якість наукової інформації</vt:lpstr>
      <vt:lpstr>«Передпошуковий» етап</vt:lpstr>
      <vt:lpstr>Класифікації наукової інформації</vt:lpstr>
      <vt:lpstr>Класифікації інформації</vt:lpstr>
      <vt:lpstr>Класифікації інформації</vt:lpstr>
      <vt:lpstr>Міжнародні наукові пошукові системи</vt:lpstr>
      <vt:lpstr>Наукові пошукові системи</vt:lpstr>
      <vt:lpstr>Наукові пошукові системи</vt:lpstr>
      <vt:lpstr>Наукові пошукові системи</vt:lpstr>
      <vt:lpstr>Наукові пошукові системи</vt:lpstr>
      <vt:lpstr>Наукові пошукові системи</vt:lpstr>
      <vt:lpstr>Наукові пошукові системи</vt:lpstr>
      <vt:lpstr>Ризики пошуку інформації через Інтернет</vt:lpstr>
      <vt:lpstr>Переваги та недоліки пошуку інформації в мережі Інтернет</vt:lpstr>
      <vt:lpstr>Доступ до наукової інформації</vt:lpstr>
      <vt:lpstr>Доступ до наукової інформації</vt:lpstr>
      <vt:lpstr>Доступ до наукової інформації</vt:lpstr>
      <vt:lpstr>Доступ до наукової інформації</vt:lpstr>
      <vt:lpstr>Доступ до наукової інформації</vt:lpstr>
      <vt:lpstr>Доступ до наукової інформації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Інформаційне забезпечення наукових досліджень</dc:title>
  <dc:creator>www.PHILka.RU</dc:creator>
  <cp:lastModifiedBy>Lenovo</cp:lastModifiedBy>
  <cp:revision>64</cp:revision>
  <dcterms:created xsi:type="dcterms:W3CDTF">2015-10-24T15:25:59Z</dcterms:created>
  <dcterms:modified xsi:type="dcterms:W3CDTF">2022-10-18T10:42:52Z</dcterms:modified>
</cp:coreProperties>
</file>