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25" r:id="rId4"/>
    <p:sldMasterId id="2147483737" r:id="rId5"/>
    <p:sldMasterId id="2147483755" r:id="rId6"/>
    <p:sldMasterId id="2147483767" r:id="rId7"/>
  </p:sldMasterIdLst>
  <p:notesMasterIdLst>
    <p:notesMasterId r:id="rId45"/>
  </p:notesMasterIdLst>
  <p:sldIdLst>
    <p:sldId id="256" r:id="rId8"/>
    <p:sldId id="257" r:id="rId9"/>
    <p:sldId id="337" r:id="rId10"/>
    <p:sldId id="281" r:id="rId11"/>
    <p:sldId id="287" r:id="rId12"/>
    <p:sldId id="283" r:id="rId13"/>
    <p:sldId id="288" r:id="rId14"/>
    <p:sldId id="289" r:id="rId15"/>
    <p:sldId id="284" r:id="rId16"/>
    <p:sldId id="290" r:id="rId17"/>
    <p:sldId id="300" r:id="rId18"/>
    <p:sldId id="303" r:id="rId19"/>
    <p:sldId id="263" r:id="rId20"/>
    <p:sldId id="304" r:id="rId21"/>
    <p:sldId id="327" r:id="rId22"/>
    <p:sldId id="329" r:id="rId23"/>
    <p:sldId id="330" r:id="rId24"/>
    <p:sldId id="333" r:id="rId25"/>
    <p:sldId id="336" r:id="rId26"/>
    <p:sldId id="259" r:id="rId27"/>
    <p:sldId id="342" r:id="rId28"/>
    <p:sldId id="258" r:id="rId29"/>
    <p:sldId id="343" r:id="rId30"/>
    <p:sldId id="335" r:id="rId31"/>
    <p:sldId id="324" r:id="rId32"/>
    <p:sldId id="338" r:id="rId33"/>
    <p:sldId id="340" r:id="rId34"/>
    <p:sldId id="286" r:id="rId35"/>
    <p:sldId id="260" r:id="rId36"/>
    <p:sldId id="341" r:id="rId37"/>
    <p:sldId id="318" r:id="rId38"/>
    <p:sldId id="325" r:id="rId39"/>
    <p:sldId id="297" r:id="rId40"/>
    <p:sldId id="295" r:id="rId41"/>
    <p:sldId id="294" r:id="rId42"/>
    <p:sldId id="296" r:id="rId43"/>
    <p:sldId id="293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4" autoAdjust="0"/>
    <p:restoredTop sz="94660"/>
  </p:normalViewPr>
  <p:slideViewPr>
    <p:cSldViewPr>
      <p:cViewPr varScale="1">
        <p:scale>
          <a:sx n="68" d="100"/>
          <a:sy n="68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9049E-118D-4DEC-A18D-5555A4170AFE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8F565-198D-4CBB-BC4B-8D3FF6E3A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758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932B9-7C68-40B5-A732-B45570D0EDC7}" type="datetimeFigureOut">
              <a:rPr lang="ru-RU"/>
              <a:pPr>
                <a:defRPr/>
              </a:pPr>
              <a:t>12.06.2022</a:t>
            </a:fld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7D966-3E89-4D83-8EAE-C2597D58FA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146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8B6E2-80F0-49F1-BF9E-3BD66D5404EF}" type="datetimeFigureOut">
              <a:rPr lang="ru-RU"/>
              <a:pPr>
                <a:defRPr/>
              </a:pPr>
              <a:t>12.06.2022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E8605-9449-4961-80C0-EA4FB777AE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790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C8E1-6168-46C8-B465-8A4737E55024}" type="datetimeFigureOut">
              <a:rPr lang="ru-RU"/>
              <a:pPr>
                <a:defRPr/>
              </a:pPr>
              <a:t>12.06.2022</a:t>
            </a:fld>
            <a:endParaRPr lang="ru-R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D00E-936E-4B81-8B42-11513080AD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520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5A079-5B4A-4409-B9DE-3408D176628E}" type="datetimeFigureOut">
              <a:rPr lang="ru-RU"/>
              <a:pPr>
                <a:defRPr/>
              </a:pPr>
              <a:t>12.06.2022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3A4FC-AC4F-44B5-BA6A-0D1920595E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846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E6609-2713-4555-9B7A-04296A2003D0}" type="datetimeFigureOut">
              <a:rPr lang="ru-RU"/>
              <a:pPr>
                <a:defRPr/>
              </a:pPr>
              <a:t>12.06.2022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B8886-F209-4E92-AB02-2EE49BF679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453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FB402-C9ED-4BAC-9AB7-B439D08606BE}" type="datetimeFigureOut">
              <a:rPr lang="ru-RU"/>
              <a:pPr>
                <a:defRPr/>
              </a:pPr>
              <a:t>12.06.2022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06FF7-ED73-4B0E-98FC-91A1AFBB1F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8229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D94FC-A238-41D9-930B-8DF13F3E4241}" type="datetimeFigureOut">
              <a:rPr lang="ru-RU"/>
              <a:pPr>
                <a:defRPr/>
              </a:pPr>
              <a:t>12.06.2022</a:t>
            </a:fld>
            <a:endParaRPr lang="ru-RU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66FDC-4067-4D86-92F1-6E81296ABD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328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5ED5D-8574-4164-B1E4-CFAD4642A14E}" type="datetimeFigureOut">
              <a:rPr lang="ru-RU"/>
              <a:pPr>
                <a:defRPr/>
              </a:pPr>
              <a:t>12.06.2022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10B9B-05BE-439A-94A0-3A0BF44F5F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44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68743-B508-4D65-A684-16E118BF0A04}" type="datetimeFigureOut">
              <a:rPr lang="ru-RU"/>
              <a:pPr>
                <a:defRPr/>
              </a:pPr>
              <a:t>12.06.2022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DF8EA-6B79-4596-8DA8-5A8B350639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023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6568D-1022-4485-95A8-E4D74A0B29B6}" type="datetimeFigureOut">
              <a:rPr lang="ru-RU"/>
              <a:pPr>
                <a:defRPr/>
              </a:pPr>
              <a:t>12.06.2022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F531C-46D5-4A95-964E-90172D909F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0245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6E807-815D-436E-B1EE-63B902A4C374}" type="datetimeFigureOut">
              <a:rPr lang="ru-RU"/>
              <a:pPr>
                <a:defRPr/>
              </a:pPr>
              <a:t>12.06.2022</a:t>
            </a:fld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EEE7F-66E1-4BB1-BED2-86B9B2B042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31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7E8D5-C8FD-4E69-A063-6DFF9918136F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1BD22-7FAA-4EE4-87CA-5FBA49C5C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51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625E4-19FB-461A-8537-1678F79C79D1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D556D-4AF3-44F7-BEAB-10298CC263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69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8A2B0-5C5C-44F4-8EC2-29F088018B10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5F263-62F4-472E-A6B1-A8DE020FEF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479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AB3D0-05E1-4C58-9E6C-BBF4C9D4CA3F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35ADF-42EF-4617-BF2C-7E839BF09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848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1E7D1-2317-4039-8A9E-192B0024A7AB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9373F-E6C0-4380-93B4-4C9F7958A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124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7C9A7-307D-4060-A069-E0619F14A668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E297C-5045-4B81-9B16-C53B2E6A35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994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15338-70E4-46E0-816E-1867ACF55BEB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70EA2-7C25-4D4A-A448-8EA59E484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57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FFFBE-5BAB-45F9-B508-3D174025969C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EE35-C574-48AC-AB12-AFAB732057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032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052F7-DCDA-4578-896B-F4EAC01767E0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43F0C-663E-423A-8DCD-016446CD9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690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A26B4-79C2-4BD1-93AE-F379E29DAE0B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B4BD-4CE0-43BA-8EC7-B303BFE21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059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406004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6669881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B1FF5-3C9D-480F-8C2D-6FE71B45036A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29A7E-E249-4562-BF26-47A66FDF4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369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84606-DAF3-4D44-ADA0-8A9A3A29EE01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7C5C4-F364-4C5A-8DE3-809A36567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030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06004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669881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6ADA3-6834-42EB-8847-B37A82FB6F7F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3F18D-B265-416A-926B-501E985AD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879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22134-4F5C-4CDD-8A4C-4B0AB3756F3A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EADAB-3F28-4305-8269-3BFE5CA7F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670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44E8B-46A2-4E48-99B8-8ECB993CA9C4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5EBBD-8FED-4D63-B582-192E89171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981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E12C7-07F5-4289-9AB0-76AFEEFA1BD7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7598C-2188-4FF7-AAAB-73F768222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237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1FB81EA-8493-4B6E-B05B-242766490268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29E116D5-53A3-44CC-9A7D-A35F5EFA9219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300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81EA-8493-4B6E-B05B-242766490268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16D5-53A3-44CC-9A7D-A35F5EFA921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3306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1FB81EA-8493-4B6E-B05B-242766490268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29E116D5-53A3-44CC-9A7D-A35F5EFA921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19363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81EA-8493-4B6E-B05B-242766490268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16D5-53A3-44CC-9A7D-A35F5EFA921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21417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81EA-8493-4B6E-B05B-242766490268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16D5-53A3-44CC-9A7D-A35F5EFA921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046470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81EA-8493-4B6E-B05B-242766490268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16D5-53A3-44CC-9A7D-A35F5EFA921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94090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81EA-8493-4B6E-B05B-242766490268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16D5-53A3-44CC-9A7D-A35F5EFA921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66628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81EA-8493-4B6E-B05B-242766490268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16D5-53A3-44CC-9A7D-A35F5EFA921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08050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81EA-8493-4B6E-B05B-242766490268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16D5-53A3-44CC-9A7D-A35F5EFA921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74284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81EA-8493-4B6E-B05B-242766490268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16D5-53A3-44CC-9A7D-A35F5EFA92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0974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81EA-8493-4B6E-B05B-242766490268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16D5-53A3-44CC-9A7D-A35F5EFA921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6408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850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19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5595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5934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956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9659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9025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415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5081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7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405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23851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6065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81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59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220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6205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620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352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5844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452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2303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2009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199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324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448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6429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1284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E1A3-A541-45ED-A48A-C7EC1994F3E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0243-D35F-4326-8582-B0AF581C5B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007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E1A3-A541-45ED-A48A-C7EC1994F3E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0243-D35F-4326-8582-B0AF581C5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1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E1A3-A541-45ED-A48A-C7EC1994F3E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0243-D35F-4326-8582-B0AF581C5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052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E1A3-A541-45ED-A48A-C7EC1994F3E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0243-D35F-4326-8582-B0AF581C5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064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E1A3-A541-45ED-A48A-C7EC1994F3E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0243-D35F-4326-8582-B0AF581C5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633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E1A3-A541-45ED-A48A-C7EC1994F3E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0243-D35F-4326-8582-B0AF581C5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41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E1A3-A541-45ED-A48A-C7EC1994F3E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0243-D35F-4326-8582-B0AF581C5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91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E1A3-A541-45ED-A48A-C7EC1994F3E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0243-D35F-4326-8582-B0AF581C5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983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E1A3-A541-45ED-A48A-C7EC1994F3E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0243-D35F-4326-8582-B0AF581C5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874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E1A3-A541-45ED-A48A-C7EC1994F3E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0243-D35F-4326-8582-B0AF581C5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187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1E1A3-A541-45ED-A48A-C7EC1994F3E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0243-D35F-4326-8582-B0AF581C5B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6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12.06.2022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5BD749-6C4E-4EAB-AFF2-A14D3E3F681C}" type="datetimeFigureOut">
              <a:rPr lang="ru-RU"/>
              <a:pPr>
                <a:defRPr/>
              </a:pPr>
              <a:t>12.06.2022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6A9048-B223-4A87-9822-30E0624D6C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08397" y="609600"/>
            <a:ext cx="6447234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397" y="2160589"/>
            <a:ext cx="6447234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4248" y="6042026"/>
            <a:ext cx="683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6A5EB1-6762-4C54-B1AE-46471AC6D811}" type="datetimeFigureOut">
              <a:rPr lang="ru-RU"/>
              <a:pPr>
                <a:defRPr/>
              </a:pPr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397" y="6042026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472" y="6042026"/>
            <a:ext cx="513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75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1B0CE0-588E-48E8-9F9B-2B2AE2ECBE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49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050" kern="1200">
          <a:solidFill>
            <a:srgbClr val="404040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1FB81EA-8493-4B6E-B05B-242766490268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9E116D5-53A3-44CC-9A7D-A35F5EFA9219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1828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73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12.06.2022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32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1E1A3-A541-45ED-A48A-C7EC1994F3E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30243-D35F-4326-8582-B0AF581C5B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1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microsoft.com/office/2007/relationships/hdphoto" Target="../media/hdphoto9.wdp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4.wdp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96752"/>
            <a:ext cx="7776864" cy="3672408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природно-антропогенних ландшафтів</a:t>
            </a:r>
            <a:br>
              <a:rPr lang="en-GB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Рекреаційні зони м. Запоріжжя</a:t>
            </a:r>
            <a:b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Центральний парк культури і відпочинку </a:t>
            </a:r>
            <a:b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«Дубовий Гай»</a:t>
            </a:r>
            <a:b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55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андр\Desktop\лрлв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5" t="30308" r="31928" b="24851"/>
          <a:stretch/>
        </p:blipFill>
        <p:spPr bwMode="auto">
          <a:xfrm>
            <a:off x="258980" y="184515"/>
            <a:ext cx="4464496" cy="3153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ександр\Desktop\долр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4355" r="25455" b="28702"/>
          <a:stretch/>
        </p:blipFill>
        <p:spPr bwMode="auto">
          <a:xfrm>
            <a:off x="4283968" y="1149685"/>
            <a:ext cx="4592137" cy="265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лександр\Desktop\поао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5" t="23561" r="16534" b="27034"/>
          <a:stretch/>
        </p:blipFill>
        <p:spPr bwMode="auto">
          <a:xfrm>
            <a:off x="187450" y="3796650"/>
            <a:ext cx="5256584" cy="274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68461" y="3436648"/>
            <a:ext cx="1245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№11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56176" y="4006590"/>
            <a:ext cx="1245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№12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6170053"/>
            <a:ext cx="1245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№13</a:t>
            </a:r>
          </a:p>
        </p:txBody>
      </p:sp>
    </p:spTree>
    <p:extLst>
      <p:ext uri="{BB962C8B-B14F-4D97-AF65-F5344CB8AC3E}">
        <p14:creationId xmlns:p14="http://schemas.microsoft.com/office/powerpoint/2010/main" val="248527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59F9852-4380-4DE3-B9FB-7A58A0BF8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uk-UA" sz="4000" b="1" spc="-100" dirty="0">
                <a:solidFill>
                  <a:srgbClr val="2F2B2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Дослідження природно-антропогенних ландшафтів</a:t>
            </a:r>
            <a:br>
              <a:rPr lang="en-GB" sz="1800" b="1" spc="-100" dirty="0">
                <a:solidFill>
                  <a:srgbClr val="2F2B2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lang="en-GB" sz="1800" b="1" spc="-100" dirty="0">
                <a:solidFill>
                  <a:srgbClr val="2F2B2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lang="uk-UA" sz="1800" b="1" spc="-100" dirty="0">
                <a:solidFill>
                  <a:srgbClr val="2F2B2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uk-UA" sz="2800" b="1" i="1" spc="-100" dirty="0">
                <a:solidFill>
                  <a:srgbClr val="2F2B2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Рекреаційні зони м. Запоріжжя</a:t>
            </a:r>
            <a:br>
              <a:rPr lang="uk-UA" sz="2800" b="1" i="1" spc="-100" dirty="0">
                <a:solidFill>
                  <a:srgbClr val="2F2B2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uk-UA" sz="2800" b="1" i="1" spc="-100" dirty="0">
                <a:solidFill>
                  <a:srgbClr val="2F2B2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Центральний парк культури і відпочинку </a:t>
            </a:r>
            <a:br>
              <a:rPr lang="uk-UA" sz="2800" b="1" i="1" spc="-100" dirty="0">
                <a:solidFill>
                  <a:srgbClr val="2F2B2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uk-UA" sz="2800" b="1" i="1" spc="-100" dirty="0">
                <a:solidFill>
                  <a:srgbClr val="2F2B2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«Дубовий Гай»</a:t>
            </a:r>
            <a:br>
              <a:rPr lang="ru-RU" sz="2800" i="1" spc="-100" dirty="0">
                <a:solidFill>
                  <a:srgbClr val="2F2B2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080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8680"/>
            <a:ext cx="87503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2838" y="3860800"/>
            <a:ext cx="439578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333375"/>
            <a:ext cx="4568825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3284538"/>
            <a:ext cx="5141912" cy="33226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55546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3838" y="2997200"/>
            <a:ext cx="4930775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4DBC9B3-46DE-46EA-B47D-92E97843D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097637"/>
            <a:ext cx="8075240" cy="44222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0C99193-66B0-44EA-8FD7-EF0E3A0D0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2674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DABF42D3-1416-4B6E-847D-C102CC9E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6036"/>
            <a:ext cx="5111172" cy="32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D6349C-7749-4297-8016-D9D0F8036CA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043779" y="3860145"/>
            <a:ext cx="37223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5F5FAD6B-381E-40D8-AFFF-FB6134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48826"/>
            <a:ext cx="4752528" cy="316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593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DA888AA-DEE9-49CA-A510-D11EAD9E8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2593303"/>
            <a:ext cx="6408712" cy="56133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8AF5B8-8465-48CA-885F-B07008B3E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83A8002-3259-4F4F-8B38-142AB3DC0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5" y="1340766"/>
            <a:ext cx="660665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E6B48426-EBA7-4583-A09D-2A4E8770F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3" y="555860"/>
            <a:ext cx="4463935" cy="297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76DA3C-09CD-46D7-AA5C-390F1AD2B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6444" y="208045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6059F0F6-5AB6-4DE0-B45D-C56DE1327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15436"/>
            <a:ext cx="4983163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040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66DE5CC-3319-4219-94A0-E22B55BB8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752869"/>
            <a:ext cx="78117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9B2F6A01-96B6-44B9-BA9F-A2788746A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32" y="379802"/>
            <a:ext cx="5115196" cy="332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73EFC4-0848-451D-9A18-F4CF41C58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134076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1A90E750-DB32-407A-8C38-C95FC8C95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22" y="3195637"/>
            <a:ext cx="53149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162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8DB9714-54FF-4611-B025-79586D58E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E85C551-16A3-400C-9646-FB8ED0A1E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B3BCA5E-E1E3-4962-BD8F-29DCFC621B1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488599" y="1658588"/>
            <a:ext cx="10536953" cy="5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169" name="Picture 1">
            <a:extLst>
              <a:ext uri="{FF2B5EF4-FFF2-40B4-BE49-F238E27FC236}">
                <a16:creationId xmlns:a16="http://schemas.microsoft.com/office/drawing/2014/main" id="{279E0328-851A-4BC9-9C93-6A9EDC059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45" y="980728"/>
            <a:ext cx="759595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346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лександр\Desktop\1.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97" t="21776" r="15754" b="6994"/>
          <a:stretch/>
        </p:blipFill>
        <p:spPr bwMode="auto">
          <a:xfrm>
            <a:off x="611560" y="653599"/>
            <a:ext cx="7704856" cy="565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904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147248" cy="63408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10754"/>
            <a:ext cx="7620000" cy="4910534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даної  практики було засвоєння методик польових ландшафтно-екологічних досліджень та оцінки окремих геосистем, з’ясування проблем взаємодії людини з природними системами.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Головними завданнями практики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 методів виявлення і картографування геосистем регіонального і локального рівнів (розпізнавання геосистем за допомогою топографічних та морфо-літогенних карт, карт природокористування, аеро- та космічних фотознімків).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Оволодіння методом ландшафтного профілювання (дозволяє встановити по профілю споріднені геосистеми одного або кількох рангів, визначає вертикальну структуру та морфологічну будову досліджуваних геосистем).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прийомів та методів роботи на точках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(оволодіння методиками галузевих та ландшафтно-екологічних досліджень, що дозволяють проводити аналіз взаємозв’язків та взаємодії геокомпонентів; виявляти закономірності їх структури та динаміки, проводити оцінку природних ресурсів геосистем для господарських цілей та оптимізації природокористування).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 методів та прийомів ландшафтного планування, розробка рекомендацій з охорони, відновлення геосистем та ландшафтно-екологічної оптимізації природокористування.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03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459581"/>
            <a:ext cx="5629275" cy="42211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2570163"/>
            <a:ext cx="5154612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2995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Маршрут</a:t>
            </a:r>
            <a:endParaRPr kumimoji="0" lang="ru-RU" sz="5400" b="1" i="0" u="none" strike="noStrike" kern="1200" cap="none" spc="0" normalizeH="0" baseline="0" noProof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6" name="TextBox 5"/>
          <p:cNvSpPr txBox="1"/>
          <p:nvPr/>
        </p:nvSpPr>
        <p:spPr>
          <a:xfrm>
            <a:off x="0" y="836712"/>
            <a:ext cx="8748464" cy="480131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1 « Бічний вхід до парку»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2 « Початок алеї»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3 « Дамба між верхнім і нижнім ставом»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4 «Верхній став»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5 кафе «Гуси-лебеді»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6 «Розвилка біля центрального входу з виходом до мосту №1»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7 « Дорога вздовж нижнього ставу»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8 «комплекс «Sunrise»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9 «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«Причал»</a:t>
            </a: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10 «Доріжка на сході від мосту вздовж нижнього ставу»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11 «Шлюз через Мокру Московку»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очка 12 «Асфальтована доріжка на південь вздовж р. Мокра Московка»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13</a:t>
            </a:r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заболочена ділянка біля річки Мокра Московка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14 – залізничний міст через річку Мокра Московка.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15 – галявина біля стадіону та дороги, що веде до центральної паркової доріжки. 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16 – вихід на основну замощену доріжку парку.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287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2832" y="325925"/>
            <a:ext cx="6554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Екскурсія до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ЦПКіВ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«Дубовий гай»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1050956"/>
            <a:ext cx="5874406" cy="55128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1340768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Центральна алея</a:t>
            </a:r>
          </a:p>
        </p:txBody>
      </p:sp>
    </p:spTree>
    <p:extLst>
      <p:ext uri="{BB962C8B-B14F-4D97-AF65-F5344CB8AC3E}">
        <p14:creationId xmlns:p14="http://schemas.microsoft.com/office/powerpoint/2010/main" val="1968148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9175"/>
            <a:ext cx="4850139" cy="49477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9" y="2696230"/>
            <a:ext cx="4203230" cy="38386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9868" y="918896"/>
            <a:ext cx="199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Ставок</a:t>
            </a:r>
          </a:p>
        </p:txBody>
      </p:sp>
    </p:spTree>
    <p:extLst>
      <p:ext uri="{BB962C8B-B14F-4D97-AF65-F5344CB8AC3E}">
        <p14:creationId xmlns:p14="http://schemas.microsoft.com/office/powerpoint/2010/main" val="146661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ъект 1"/>
          <p:cNvSpPr>
            <a:spLocks noGrp="1"/>
          </p:cNvSpPr>
          <p:nvPr>
            <p:ph idx="1"/>
          </p:nvPr>
        </p:nvSpPr>
        <p:spPr>
          <a:xfrm>
            <a:off x="539750" y="404813"/>
            <a:ext cx="8353425" cy="1223962"/>
          </a:xfrm>
        </p:spPr>
        <p:txBody>
          <a:bodyPr/>
          <a:lstStyle/>
          <a:p>
            <a:pPr marL="0" indent="0" algn="ctr">
              <a:buFont typeface="Symbol" pitchFamily="18" charset="2"/>
              <a:buNone/>
            </a:pPr>
            <a:r>
              <a:rPr lang="ru-RU" sz="4400" b="1">
                <a:solidFill>
                  <a:schemeClr val="bg1"/>
                </a:solidFill>
              </a:rPr>
              <a:t>Моніторингові точки: </a:t>
            </a:r>
          </a:p>
        </p:txBody>
      </p:sp>
      <p:pic>
        <p:nvPicPr>
          <p:cNvPr id="2765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401763"/>
            <a:ext cx="362902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401763"/>
            <a:ext cx="34559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4203700"/>
            <a:ext cx="3486150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4425" y="4203700"/>
            <a:ext cx="3332163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4657" y="307111"/>
            <a:ext cx="3668293" cy="275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596" y="279400"/>
            <a:ext cx="3668293" cy="275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7072" y="3429000"/>
            <a:ext cx="3671469" cy="275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461" y="3429000"/>
            <a:ext cx="3671469" cy="275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4290"/>
            <a:ext cx="7358114" cy="73885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Центральна частина</a:t>
            </a:r>
            <a:r>
              <a:rPr lang="ru-RU" dirty="0"/>
              <a:t> парку «</a:t>
            </a:r>
            <a:r>
              <a:rPr lang="ru-RU" dirty="0" err="1"/>
              <a:t>Дубовий</a:t>
            </a:r>
            <a:r>
              <a:rPr lang="ru-RU" dirty="0"/>
              <a:t> гай» з дубовою </a:t>
            </a:r>
            <a:r>
              <a:rPr lang="ru-RU" dirty="0" err="1"/>
              <a:t>рослинною</a:t>
            </a:r>
            <a:r>
              <a:rPr lang="ru-RU" dirty="0"/>
              <a:t> </a:t>
            </a:r>
            <a:r>
              <a:rPr lang="ru-RU" dirty="0" err="1"/>
              <a:t>асоціацією</a:t>
            </a:r>
            <a:r>
              <a:rPr lang="ru-RU" dirty="0"/>
              <a:t> </a:t>
            </a:r>
          </a:p>
        </p:txBody>
      </p:sp>
      <p:pic>
        <p:nvPicPr>
          <p:cNvPr id="1026" name="Picture 2" descr="В Павлограде будут обрабатывать парки от клещей. Стали известны даты |  Независимый портал Павлоград.dp.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3537" y="1340768"/>
            <a:ext cx="7454677" cy="46917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46" y="404664"/>
            <a:ext cx="7765322" cy="970450"/>
          </a:xfrm>
        </p:spPr>
        <p:txBody>
          <a:bodyPr>
            <a:normAutofit/>
          </a:bodyPr>
          <a:lstStyle/>
          <a:p>
            <a:r>
              <a:rPr lang="uk-UA" sz="2800" dirty="0">
                <a:effectLst/>
              </a:rPr>
              <a:t> Ділянка парку з природною рослинністю </a:t>
            </a:r>
            <a:br>
              <a:rPr lang="uk-UA" sz="2800" dirty="0">
                <a:effectLst/>
              </a:rPr>
            </a:br>
            <a:r>
              <a:rPr lang="uk-UA" sz="2800" dirty="0">
                <a:effectLst/>
              </a:rPr>
              <a:t>вздовж  р. Мокра Московка</a:t>
            </a:r>
            <a:endParaRPr lang="uk-UA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27" y="1484784"/>
            <a:ext cx="6739759" cy="5060085"/>
          </a:xfrm>
        </p:spPr>
      </p:pic>
    </p:spTree>
    <p:extLst>
      <p:ext uri="{BB962C8B-B14F-4D97-AF65-F5344CB8AC3E}">
        <p14:creationId xmlns:p14="http://schemas.microsoft.com/office/powerpoint/2010/main" val="1001940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Ð ÐµÐ·ÑÐ»ÑÑÐ°Ñ Ð¿Ð¾ÑÑÐºÑ Ð·Ð¾Ð±ÑÐ°Ð¶ÐµÐ½Ñ Ð·Ð° Ð·Ð°Ð¿Ð¸ÑÐ¾Ð¼ &quot;Ð´ÑÐ±Ð¾Ð²ÑÐ¹ Ð³Ð°Ð¹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21325" b="14066"/>
          <a:stretch/>
        </p:blipFill>
        <p:spPr bwMode="auto">
          <a:xfrm>
            <a:off x="1547664" y="188640"/>
            <a:ext cx="7313779" cy="329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Александр\Desktop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99566"/>
            <a:ext cx="5279633" cy="2969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667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33741"/>
            <a:ext cx="5488464" cy="5649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1772816"/>
            <a:ext cx="2395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Пішохідний міст</a:t>
            </a:r>
          </a:p>
        </p:txBody>
      </p:sp>
    </p:spTree>
    <p:extLst>
      <p:ext uri="{BB962C8B-B14F-4D97-AF65-F5344CB8AC3E}">
        <p14:creationId xmlns:p14="http://schemas.microsoft.com/office/powerpoint/2010/main" val="208921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76C45E-97D5-46DB-B92F-B940C92732F3}"/>
              </a:ext>
            </a:extLst>
          </p:cNvPr>
          <p:cNvSpPr/>
          <p:nvPr/>
        </p:nvSpPr>
        <p:spPr>
          <a:xfrm>
            <a:off x="770207" y="1194875"/>
            <a:ext cx="7491045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defTabSz="685800" fontAlgn="base">
              <a:spcBef>
                <a:spcPct val="0"/>
              </a:spcBef>
            </a:pPr>
            <a:r>
              <a:rPr lang="uk-UA" sz="1350" b="1" i="1" dirty="0">
                <a:solidFill>
                  <a:srgbClr val="6633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uk-UA" sz="1500" b="1" i="1" dirty="0">
                <a:solidFill>
                  <a:srgbClr val="6633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Співвідношення рівнів класифікаційних одиниць</a:t>
            </a:r>
            <a:r>
              <a:rPr lang="uk-UA" sz="1500" dirty="0">
                <a:solidFill>
                  <a:srgbClr val="6633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природних ландшафтів і </a:t>
            </a:r>
            <a:r>
              <a:rPr lang="uk-UA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ландшафтно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-архітектурних систем має таку послідовність: ЛАЕ – фація, ЛАГ – </a:t>
            </a:r>
            <a:r>
              <a:rPr lang="uk-UA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підурочище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, ЛАМ – урочище, ЛАК – місцевість, ЛАС – вид ландшафту.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indent="342900" algn="just" defTabSz="685800" fontAlgn="base">
              <a:spcBef>
                <a:spcPct val="0"/>
              </a:spcBef>
            </a:pP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Для виділення окремих </a:t>
            </a:r>
            <a:r>
              <a:rPr lang="uk-UA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ландшафтно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-архітектурних одиниць важливим компонентом є рельєф місцевості, </a:t>
            </a:r>
            <a:r>
              <a:rPr lang="uk-UA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місцерозташувння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, а також ступінь </a:t>
            </a:r>
            <a:r>
              <a:rPr lang="uk-UA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трансформованості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(перетворення) геологічної будови і ґрунтового покриву.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indent="342900" algn="just" defTabSz="685800" fontAlgn="base">
              <a:spcBef>
                <a:spcPct val="0"/>
              </a:spcBef>
            </a:pPr>
            <a:r>
              <a:rPr lang="uk-UA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ЛАС 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– місто (селище, </a:t>
            </a:r>
            <a:r>
              <a:rPr lang="uk-UA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пмт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);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indent="342900" algn="just" defTabSz="685800" fontAlgn="base">
              <a:spcBef>
                <a:spcPct val="0"/>
              </a:spcBef>
            </a:pPr>
            <a:r>
              <a:rPr lang="uk-UA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ЛАК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– райони міста;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indent="342900" algn="just" defTabSz="685800" fontAlgn="base">
              <a:spcBef>
                <a:spcPct val="0"/>
              </a:spcBef>
            </a:pPr>
            <a:r>
              <a:rPr lang="uk-UA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ЛАМ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– мікрорайони;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indent="342900" algn="just" defTabSz="685800" fontAlgn="base">
              <a:spcBef>
                <a:spcPct val="0"/>
              </a:spcBef>
            </a:pPr>
            <a:r>
              <a:rPr lang="uk-UA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ЛАГ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–  група будинків, присадибна ділянка, сквер, частина вулиці;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indent="342900" algn="just" defTabSz="685800" fontAlgn="base">
              <a:spcBef>
                <a:spcPct val="0"/>
              </a:spcBef>
            </a:pPr>
            <a:r>
              <a:rPr lang="uk-UA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ЛАЕ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– окремі будинки або споруди, пішохідні доріжки, дитячий або спортмайданчик. 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indent="342900" algn="just" defTabSz="685800" fontAlgn="base">
              <a:spcBef>
                <a:spcPct val="0"/>
              </a:spcBef>
            </a:pP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 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indent="342900" algn="just" defTabSz="685800" fontAlgn="base">
              <a:spcBef>
                <a:spcPct val="0"/>
              </a:spcBef>
            </a:pPr>
            <a:r>
              <a:rPr lang="uk-UA" sz="15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Наприклад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: корпус № 3 (біофак), квітник, газон, доріжка з лавками тощо – окремі </a:t>
            </a:r>
            <a:r>
              <a:rPr lang="uk-UA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ЛАЕ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. Разом уся територія навколо корпусу № 3 – </a:t>
            </a:r>
            <a:r>
              <a:rPr lang="uk-UA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ЛАГ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. Усі навчальні корпуси, будівлі, гуртожитки, спортивний корпус, території навколо них утворюють студмістечко – </a:t>
            </a:r>
            <a:r>
              <a:rPr lang="uk-UA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ЛАМ.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indent="342900" algn="just" defTabSz="685800" fontAlgn="base">
              <a:spcBef>
                <a:spcPct val="0"/>
              </a:spcBef>
            </a:pPr>
            <a:r>
              <a:rPr lang="uk-UA" sz="15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ЛАМ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(студмістечко Запорізької політехніки, територія дитячої лікарні з корпусами тощо) – об’єднуються у більші </a:t>
            </a:r>
            <a:r>
              <a:rPr lang="uk-UA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ландшафтно</a:t>
            </a:r>
            <a:r>
              <a:rPr lang="uk-UA" sz="1500" dirty="0"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-архітектурні одиниці.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8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6740" y="0"/>
            <a:ext cx="2995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cap="none" spc="0" normalizeH="0" baseline="0" noProof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Маршрут</a:t>
            </a:r>
            <a:endParaRPr kumimoji="0" lang="ru-RU" sz="5400" b="1" i="0" u="none" strike="noStrike" kern="1200" cap="none" spc="0" normalizeH="0" baseline="0" noProof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740" y="923330"/>
            <a:ext cx="87552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1 «Центральний міст над р. Мокра московка»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2 «Центральна алея»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3 «Автодром» 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4 «Комплекс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DinoPark</a:t>
            </a: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 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5 «Канатна доріжка»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6 «Спортмайданчик»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Точка 7 «Літнє кафе»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В Запорожье «Динопарк» готовят к открытию: что внутри (ФОТОРЕПОРТАЖ) |  Портал Акцен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" y="2996952"/>
            <a:ext cx="4362359" cy="385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f.zaporizhzhia.city/photo/10836/W_L1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862" y="1692629"/>
            <a:ext cx="4377602" cy="38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722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ъект 1"/>
          <p:cNvSpPr>
            <a:spLocks noGrp="1"/>
          </p:cNvSpPr>
          <p:nvPr>
            <p:ph idx="1"/>
          </p:nvPr>
        </p:nvSpPr>
        <p:spPr>
          <a:xfrm>
            <a:off x="684213" y="549275"/>
            <a:ext cx="7991475" cy="1223963"/>
          </a:xfrm>
        </p:spPr>
        <p:txBody>
          <a:bodyPr/>
          <a:lstStyle/>
          <a:p>
            <a:pPr marL="0" indent="0">
              <a:buFont typeface="Symbol" pitchFamily="18" charset="2"/>
              <a:buNone/>
            </a:pPr>
            <a:r>
              <a:rPr lang="ru-RU"/>
              <a:t>. </a:t>
            </a:r>
          </a:p>
        </p:txBody>
      </p:sp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8700" y="201613"/>
            <a:ext cx="256063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328023"/>
            <a:ext cx="2490787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2575" y="2352675"/>
            <a:ext cx="32861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2775" y="201613"/>
            <a:ext cx="26765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2171700"/>
            <a:ext cx="2119313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75388" y="2543175"/>
            <a:ext cx="277495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54775" y="4997450"/>
            <a:ext cx="241617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57575" y="4997450"/>
            <a:ext cx="265747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2313" y="5154613"/>
            <a:ext cx="2417762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3"/>
          <p:cNvSpPr>
            <a:spLocks noChangeArrowheads="1"/>
          </p:cNvSpPr>
          <p:nvPr/>
        </p:nvSpPr>
        <p:spPr bwMode="auto">
          <a:xfrm>
            <a:off x="684213" y="549275"/>
            <a:ext cx="784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Фауна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Вводоплавні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 птахи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лебеді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, курочки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лиски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), качки і гуси;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риби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краснопірка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окунькі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Arial" charset="0"/>
              </a:rPr>
              <a:t>, щука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500" y="3005138"/>
            <a:ext cx="4821238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5638" y="2835275"/>
            <a:ext cx="2797175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487488"/>
            <a:ext cx="2555875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5813" y="992188"/>
            <a:ext cx="288925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27338" y="1265238"/>
            <a:ext cx="26193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 ÐµÐ·ÑÐ»ÑÑÐ°Ñ Ð¿Ð¾ÑÑÐºÑ Ð·Ð¾Ð±ÑÐ°Ð¶ÐµÐ½Ñ Ð·Ð° Ð·Ð°Ð¿Ð¸ÑÐ¾Ð¼ &quot;ÐÐ¾ÑÐ¾ÑÐ¾Ðº Ð¼Ð¸ÑÐ°ÑÐ¸Ð¹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457450" cy="39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487328"/>
            <a:ext cx="3238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Горошок мишачий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Vicia cracca L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388" name="Picture 4" descr="Ð ÐµÐ·ÑÐ»ÑÑÐ°Ñ Ð¿Ð¾ÑÑÐºÑ Ð·Ð¾Ð±ÑÐ°Ð¶ÐµÐ½Ñ Ð·Ð° Ð·Ð°Ð¿Ð¸ÑÐ¾Ð¼ &quot;ÐÐ¾Ð²Ð¸Ð»Ð° ÐÐµÑÑÑÐ½Ð³Ð°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5"/>
          <a:stretch/>
        </p:blipFill>
        <p:spPr bwMode="auto">
          <a:xfrm>
            <a:off x="5645423" y="116632"/>
            <a:ext cx="3189104" cy="197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01407" y="2272516"/>
            <a:ext cx="3188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Ковила Лессінга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Stipa lessingiana 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Prin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Rupr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 ÐµÐ·ÑÐ»ÑÑÐ°Ñ Ð¿Ð¾ÑÑÐºÑ Ð·Ð¾Ð±ÑÐ°Ð¶ÐµÐ½Ñ Ð·Ð° Ð·Ð°Ð¿Ð¸ÑÐ¾Ð¼ &quot;Ð¾ÑÐ¾Ñ Ð·Ð²Ð¸ÑÐ°Ð¹Ð½Ð¸Ð¹&quot;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87986"/>
            <a:ext cx="2585591" cy="344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4797152"/>
            <a:ext cx="3041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Осот звичайний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Cirsium vulgare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(Savi) Petr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587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Ð ÐµÐ·ÑÐ»ÑÑÐ°Ñ Ð¿Ð¾ÑÑÐºÑ Ð·Ð¾Ð±ÑÐ°Ð¶ÐµÐ½Ñ Ð·Ð° Ð·Ð°Ð¿Ð¸ÑÐ¾Ð¼ &quot;Ð³Ð¸ÐºÐ°Ð²ÐºÐ° ÑÑÑÐ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 bwMode="auto">
          <a:xfrm>
            <a:off x="457289" y="3459335"/>
            <a:ext cx="3096344" cy="2998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0589" y="6458054"/>
            <a:ext cx="3509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Гикавка сіра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Berteroa incana (L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DC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6" name="Picture 4" descr="Ð ÐµÐ·ÑÐ»ÑÑÐ°Ñ Ð¿Ð¾ÑÑÐºÑ Ð·Ð¾Ð±ÑÐ°Ð¶ÐµÐ½Ñ Ð·Ð° Ð·Ð°Ð¿Ð¸ÑÐ¾Ð¼ &quot;ÐÑÑÐ¾Ð¿ Ð»ÑÐºÐ°ÑÑÑÐºÐ¸Ð¹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4317"/>
            <a:ext cx="3047494" cy="2699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7943"/>
            <a:ext cx="3771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Гісоп лікарський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Hyssopus officinalis L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8" name="Picture 6" descr="Ð ÐµÐ·ÑÐ»ÑÑÐ°Ñ Ð¿Ð¾ÑÑÐºÑ Ð·Ð¾Ð±ÑÐ°Ð¶ÐµÐ½Ñ Ð·Ð° Ð·Ð°Ð¿Ð¸ÑÐ¾Ð¼ &quot;ÐºÐ¾Ð½ÑÑÐ¸Ð½Ð° Ð¿Ð¾Ð»ÑÐ¾Ð²Ð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18" y="3422658"/>
            <a:ext cx="4407054" cy="2973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48776" y="6421377"/>
            <a:ext cx="3784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Конюшина польова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Trifolium arvense L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20" name="Picture 8" descr="Ð ÐµÐ·ÑÐ»ÑÑÐ°Ñ Ð¿Ð¾ÑÑÐºÑ Ð·Ð¾Ð±ÑÐ°Ð¶ÐµÐ½Ñ Ð·Ð° Ð·Ð°Ð¿Ð¸ÑÐ¾Ð¼ &quot;ÐÐ°ÑÑÐº Ð´Ð¸ÐºÐ¸Ð¹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95" y="99994"/>
            <a:ext cx="3023585" cy="278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9296" y="2927943"/>
            <a:ext cx="30235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Латук дикий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Lactuca serriola L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70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 ÐµÐ·ÑÐ»ÑÑÐ°Ñ Ð¿Ð¾ÑÑÐºÑ Ð·Ð¾Ð±ÑÐ°Ð¶ÐµÐ½Ñ Ð·Ð° Ð·Ð°Ð¿Ð¸ÑÐ¾Ð¼ &quot;Ð°Ð¼Ð¾ÑÑÐ° ÐºÑÑÐ¾Ð²Ð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3168352" cy="3466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6463308"/>
            <a:ext cx="35534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Аморфа кущова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Amorpha fruticosa L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292" name="Picture 4" descr="Ð ÐµÐ·ÑÐ»ÑÑÐ°Ñ Ð¿Ð¾ÑÑÐºÑ Ð·Ð¾Ð±ÑÐ°Ð¶ÐµÐ½Ñ Ð·Ð° Ð·Ð°Ð¿Ð¸ÑÐ¾Ð¼ &quot;Ð±ÐµÑÐµÐ·ÐºÐ° Ð¿Ð¾Ð»ÑÐ¾Ð²Ð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69" y="31942"/>
            <a:ext cx="2670448" cy="3212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89154" y="3271156"/>
            <a:ext cx="2326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Березка польова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Convolvulus arvensis L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294" name="Picture 6" descr="Ð ÐµÐ·ÑÐ»ÑÑÐ°Ñ Ð¿Ð¾ÑÑÐºÑ Ð·Ð¾Ð±ÑÐ°Ð¶ÐµÐ½Ñ Ð·Ð° Ð·Ð°Ð¿Ð¸ÑÐ¾Ð¼ &quot;ÐÑÑÐ°ÑÐ¾Ðº Ð´ÑÑÐ±Ð½Ð¸Ð¹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45692"/>
            <a:ext cx="2381250" cy="4229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63888" y="5805264"/>
            <a:ext cx="3289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Бурачок дрібний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Alyssum minutum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Schlecht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ex DC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64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 ÐµÐ·ÑÐ»ÑÑÐ°Ñ Ð¿Ð¾ÑÑÐºÑ Ð·Ð¾Ð±ÑÐ°Ð¶ÐµÐ½Ñ Ð·Ð° Ð·Ð°Ð¿Ð¸ÑÐ¾Ð¼ &quot;ÐÑÐ´Ð¼Ð°ÑÐµÐ½Ð½Ð¸Ðº ÑÑÑÑÐºÐ¸Ð¹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8" y="3553679"/>
            <a:ext cx="3665361" cy="284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390185"/>
            <a:ext cx="445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Підмаренник руський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Galium ruthenicum Willd.)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2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60008"/>
            <a:ext cx="3782007" cy="2836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50726" y="6400413"/>
            <a:ext cx="36620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Полин гіркий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Artemisia absinthium L.)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utoShape 6" descr="Ð ÐµÐ·ÑÐ»ÑÑÐ°Ñ Ð¿Ð¾ÑÑÐºÑ Ð·Ð¾Ð±ÑÐ°Ð¶ÐµÐ½Ñ Ð·Ð° Ð·Ð°Ð¿Ð¸ÑÐ¾Ð¼ &quot;Ð§ÐµÐ±ÑÐµÑÑ Ð·Ð²Ð¸ÑÐ°Ð¹Ð½Ð¸Ð¹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Ð ÐµÐ·ÑÐ»ÑÑÐ°Ñ Ð¿Ð¾ÑÑÐºÑ Ð·Ð¾Ð±ÑÐ°Ð¶ÐµÐ½Ñ Ð·Ð° Ð·Ð°Ð¿Ð¸ÑÐ¾Ð¼ &quot;Ð§ÐµÐ±ÑÐµÑÑ Ð·Ð²Ð¸ÑÐ°Ð¹Ð½Ð¸Ð¹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10" descr="Ð ÐµÐ·ÑÐ»ÑÑÐ°Ñ Ð¿Ð¾ÑÑÐºÑ Ð·Ð¾Ð±ÑÐ°Ð¶ÐµÐ½Ñ Ð·Ð° Ð·Ð°Ð¿Ð¸ÑÐ¾Ð¼ &quot;Ð§ÐµÐ±ÑÐµÑÑ Ð·Ð²Ð¸ÑÐ°Ð¹Ð½Ð¸Ð¹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30" y="153530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2261" y="3075057"/>
            <a:ext cx="3852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Чебрець звичайний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Thymus serpyllum L.)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6" b="24000"/>
          <a:stretch/>
        </p:blipFill>
        <p:spPr bwMode="auto">
          <a:xfrm>
            <a:off x="4750726" y="58034"/>
            <a:ext cx="4144631" cy="3048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211960" y="3114174"/>
            <a:ext cx="4264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Юринея волошковидна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Jurinea cyanoides DC.)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435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7950204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476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території малоповерхової забудови адміністративного центру (Олександрівський район). Екскурсія до ПКіВ «Дубовий Гай»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Александр\Desktop\1.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7638"/>
            <a:ext cx="6768752" cy="5138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654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2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48472" cy="318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ксандр\Desktop\news-40235-ukr-2017-05-11--14-15-44-P1070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6800"/>
            <a:ext cx="4211960" cy="281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лександр\Desktop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4445393" cy="250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894" y="3456586"/>
            <a:ext cx="4038082" cy="302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7951" y="3429000"/>
            <a:ext cx="1128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</a:t>
            </a:r>
            <a:r>
              <a:rPr lang="ru-RU" dirty="0"/>
              <a:t>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57739" y="3023773"/>
            <a:ext cx="1128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7951" y="6300482"/>
            <a:ext cx="1128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№3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44678" y="6485148"/>
            <a:ext cx="1128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№4</a:t>
            </a:r>
          </a:p>
        </p:txBody>
      </p:sp>
    </p:spTree>
    <p:extLst>
      <p:ext uri="{BB962C8B-B14F-4D97-AF65-F5344CB8AC3E}">
        <p14:creationId xmlns:p14="http://schemas.microsoft.com/office/powerpoint/2010/main" val="3285785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ександр\Desktop\1.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84" t="22182" r="5887" b="12511"/>
          <a:stretch/>
        </p:blipFill>
        <p:spPr bwMode="auto">
          <a:xfrm>
            <a:off x="395536" y="836712"/>
            <a:ext cx="7602184" cy="531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10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андр\Desktop\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2964"/>
          <a:stretch/>
        </p:blipFill>
        <p:spPr bwMode="auto">
          <a:xfrm>
            <a:off x="0" y="188640"/>
            <a:ext cx="4216451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ександр\Desktop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103" y="188640"/>
            <a:ext cx="448049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ександр\Desktop\по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3" t="20586" r="16311" b="37152"/>
          <a:stretch/>
        </p:blipFill>
        <p:spPr bwMode="auto">
          <a:xfrm>
            <a:off x="1113262" y="3429000"/>
            <a:ext cx="6987130" cy="310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3052726"/>
            <a:ext cx="1137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28184" y="2875002"/>
            <a:ext cx="1137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№6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16451" y="6493645"/>
            <a:ext cx="1137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№7</a:t>
            </a:r>
          </a:p>
        </p:txBody>
      </p:sp>
    </p:spTree>
    <p:extLst>
      <p:ext uri="{BB962C8B-B14F-4D97-AF65-F5344CB8AC3E}">
        <p14:creationId xmlns:p14="http://schemas.microsoft.com/office/powerpoint/2010/main" val="299514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андр\Desktop\прло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77" t="29316" r="6047" b="28224"/>
          <a:stretch/>
        </p:blipFill>
        <p:spPr bwMode="auto">
          <a:xfrm>
            <a:off x="683568" y="332656"/>
            <a:ext cx="7529605" cy="230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ександр\Desktop\рлол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4" t="31300" r="9394" b="16913"/>
          <a:stretch/>
        </p:blipFill>
        <p:spPr bwMode="auto">
          <a:xfrm>
            <a:off x="179512" y="3297653"/>
            <a:ext cx="4268858" cy="2210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лександр\Desktop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88927"/>
            <a:ext cx="4451653" cy="2504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84113" y="2780928"/>
            <a:ext cx="1128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№8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72200" y="6210406"/>
            <a:ext cx="1128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1174" y="5661248"/>
            <a:ext cx="1245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№10</a:t>
            </a:r>
          </a:p>
        </p:txBody>
      </p:sp>
    </p:spTree>
    <p:extLst>
      <p:ext uri="{BB962C8B-B14F-4D97-AF65-F5344CB8AC3E}">
        <p14:creationId xmlns:p14="http://schemas.microsoft.com/office/powerpoint/2010/main" val="1141821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лександр\Desktop\1.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48" t="21230" r="21443" b="26785"/>
          <a:stretch/>
        </p:blipFill>
        <p:spPr bwMode="auto">
          <a:xfrm>
            <a:off x="323528" y="772248"/>
            <a:ext cx="7887900" cy="554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7375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Началь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Грифель">
  <a:themeElements>
    <a:clrScheme name="Грифель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Другая 3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Составная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остав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тав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764</TotalTime>
  <Words>682</Words>
  <Application>Microsoft Office PowerPoint</Application>
  <PresentationFormat>Экран (4:3)</PresentationFormat>
  <Paragraphs>85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37</vt:i4>
      </vt:variant>
    </vt:vector>
  </HeadingPairs>
  <TitlesOfParts>
    <vt:vector size="57" baseType="lpstr">
      <vt:lpstr>Arial</vt:lpstr>
      <vt:lpstr>Bookman Old Style</vt:lpstr>
      <vt:lpstr>Calibri</vt:lpstr>
      <vt:lpstr>Calibri Light</vt:lpstr>
      <vt:lpstr>Cambria</vt:lpstr>
      <vt:lpstr>Candara</vt:lpstr>
      <vt:lpstr>Gill Sans MT</vt:lpstr>
      <vt:lpstr>Symbol</vt:lpstr>
      <vt:lpstr>Times New Roman</vt:lpstr>
      <vt:lpstr>Trebuchet MS</vt:lpstr>
      <vt:lpstr>Wingdings</vt:lpstr>
      <vt:lpstr>Wingdings 2</vt:lpstr>
      <vt:lpstr>Wingdings 3</vt:lpstr>
      <vt:lpstr>Соседство</vt:lpstr>
      <vt:lpstr>1_Волна</vt:lpstr>
      <vt:lpstr>Грань</vt:lpstr>
      <vt:lpstr>Начальная</vt:lpstr>
      <vt:lpstr>Грифель</vt:lpstr>
      <vt:lpstr>Составная</vt:lpstr>
      <vt:lpstr>Office Theme</vt:lpstr>
      <vt:lpstr>Дослідження природно-антропогенних ландшафтів   Рекреаційні зони м. Запоріжжя Центральний парк культури і відпочинку  «Дубовий Гай» </vt:lpstr>
      <vt:lpstr>Вступ</vt:lpstr>
      <vt:lpstr>Презентация PowerPoint</vt:lpstr>
      <vt:lpstr>Вивчення території малоповерхової забудови адміністративного центру (Олександрівський район). Екскурсія до ПКіВ «Дубовий Гай»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Центральна частина парку «Дубовий гай» з дубовою рослинною асоціацією </vt:lpstr>
      <vt:lpstr> Ділянка парку з природною рослинністю  вздовж  р. Мокра Московка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Krol Aleksandr</dc:creator>
  <cp:lastModifiedBy>Natalia</cp:lastModifiedBy>
  <cp:revision>56</cp:revision>
  <dcterms:created xsi:type="dcterms:W3CDTF">2018-06-15T06:03:34Z</dcterms:created>
  <dcterms:modified xsi:type="dcterms:W3CDTF">2022-06-12T14:09:00Z</dcterms:modified>
</cp:coreProperties>
</file>