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75" r:id="rId4"/>
    <p:sldId id="274" r:id="rId5"/>
    <p:sldId id="273" r:id="rId6"/>
    <p:sldId id="272" r:id="rId7"/>
    <p:sldId id="271" r:id="rId8"/>
    <p:sldId id="270" r:id="rId9"/>
    <p:sldId id="269" r:id="rId10"/>
    <p:sldId id="268" r:id="rId11"/>
    <p:sldId id="267" r:id="rId12"/>
    <p:sldId id="279" r:id="rId13"/>
    <p:sldId id="258" r:id="rId14"/>
    <p:sldId id="261" r:id="rId15"/>
    <p:sldId id="260" r:id="rId16"/>
    <p:sldId id="259" r:id="rId17"/>
    <p:sldId id="278" r:id="rId18"/>
    <p:sldId id="277" r:id="rId19"/>
    <p:sldId id="276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4/22/2025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9AD9A2-D84F-6F2A-671A-92AFC78D29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5291" y="197964"/>
            <a:ext cx="11057641" cy="707010"/>
          </a:xfrm>
        </p:spPr>
        <p:txBody>
          <a:bodyPr>
            <a:normAutofit/>
          </a:bodyPr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ЗМ 2. Тема 6. Інфекційні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ураження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DFB1981-59D0-7844-44B3-D5D6665CFF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5291" y="1112363"/>
            <a:ext cx="11057641" cy="5344997"/>
          </a:xfrm>
        </p:spPr>
        <p:txBody>
          <a:bodyPr/>
          <a:lstStyle/>
          <a:p>
            <a:endParaRPr lang="uk-UA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Менінгіти</a:t>
            </a: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Енцефаліти. </a:t>
            </a:r>
            <a:r>
              <a:rPr lang="uk-UA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Арахноїдити</a:t>
            </a: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Абсцеси.</a:t>
            </a:r>
          </a:p>
          <a:p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Логопедична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реабілітація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дорослих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ТМП,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спричиненими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інфекційними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ураженнями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uk-UA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  <a:p>
            <a:endParaRPr lang="uk-UA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AC8E3D1-64B3-E8F1-3FAC-796B14133C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3765" y="3035431"/>
            <a:ext cx="4430597" cy="2710206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942B933-9710-5770-C445-9E66780B50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72519" y="3035431"/>
            <a:ext cx="4006391" cy="2710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72103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669502-A632-CDC3-C3CA-5F8E9C12D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0133" y="216816"/>
            <a:ext cx="10784264" cy="849986"/>
          </a:xfrm>
        </p:spPr>
        <p:txBody>
          <a:bodyPr>
            <a:normAutofit/>
          </a:bodyPr>
          <a:lstStyle/>
          <a:p>
            <a:r>
              <a:rPr lang="uk-UA" sz="3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Причини мовленнєвих порушень</a:t>
            </a:r>
            <a:endParaRPr lang="uk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0FDE791-AACD-D294-7D49-D3905B165BC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20133" y="1225486"/>
            <a:ext cx="10784263" cy="5335570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uk-UA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uk-UA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нейроінфекції</a:t>
            </a:r>
            <a:r>
              <a:rPr lang="uk-UA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— захворювання інфекційного характеру, що вражають центральну нервову систему або один з її відділів (оболонку мозку, спинний мозок, головний мозок). Збудниками таких захворювань можуть бути бактерії, віруси і навіть грибкові мікроорганізми.</a:t>
            </a:r>
            <a:endParaRPr lang="uk-UA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uk-UA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Мовлення при ураженні організму </a:t>
            </a:r>
            <a:r>
              <a:rPr lang="uk-UA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нейроінфекціями</a:t>
            </a:r>
            <a:r>
              <a:rPr lang="uk-UA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спотворене:    словниковий запас не </a:t>
            </a:r>
            <a:r>
              <a:rPr lang="uk-UA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поширюється,лексика</a:t>
            </a:r>
            <a:r>
              <a:rPr lang="uk-UA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збідніла,складається</a:t>
            </a:r>
            <a:r>
              <a:rPr lang="uk-UA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простих неускладнених речень, слів. </a:t>
            </a:r>
            <a:endParaRPr lang="uk-UA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5390353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78585F-B025-2C3E-232A-224E9C3431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0132" y="254524"/>
            <a:ext cx="10774837" cy="812278"/>
          </a:xfrm>
        </p:spPr>
        <p:txBody>
          <a:bodyPr>
            <a:normAutofit/>
          </a:bodyPr>
          <a:lstStyle/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 мовленнєвих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порушень:менінгіт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9045568-E2E2-EA66-3EC7-708710A681A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20131" y="1234912"/>
            <a:ext cx="10774837" cy="5368564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buNone/>
            </a:pPr>
            <a:r>
              <a:rPr lang="uk-UA" sz="20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Менінгіт</a:t>
            </a:r>
            <a:r>
              <a:rPr lang="uk-UA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це запалення оболонок головного та спинного мозку, яке може мати бактеріальну, вірусну або грибкову етіологію.</a:t>
            </a:r>
            <a:endParaRPr lang="uk-UA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0"/>
              </a:spcBef>
              <a:buNone/>
            </a:pPr>
            <a:r>
              <a:rPr lang="uk-UA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0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Наслідки для мовлення</a:t>
            </a:r>
            <a:r>
              <a:rPr lang="uk-UA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тяжкі мовленнєві порушення часто виникають через ураження мозкової тканини, підвищення внутрішньочерепного тиску, вторинну ішемію, судоми, гідроцефалію.</a:t>
            </a:r>
            <a:endParaRPr lang="uk-UA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0"/>
              </a:spcBef>
              <a:buNone/>
            </a:pPr>
            <a:r>
              <a:rPr lang="uk-UA" sz="20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843475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C6BBA4-E1B6-28C3-A3A2-618FEBAF8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348792"/>
            <a:ext cx="10364451" cy="876694"/>
          </a:xfrm>
        </p:spPr>
        <p:txBody>
          <a:bodyPr>
            <a:normAutofit/>
          </a:bodyPr>
          <a:lstStyle/>
          <a:p>
            <a:r>
              <a:rPr kumimoji="0" lang="uk-UA" sz="2800" b="1" i="0" u="none" strike="noStrike" kern="1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мовленнєвих порушень після менінгіту</a:t>
            </a:r>
            <a:endParaRPr lang="uk-UA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42F4888-8598-7DB0-00D3-3BF81AD6FF8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395168"/>
            <a:ext cx="10363826" cy="5213022"/>
          </a:xfrm>
        </p:spPr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uk-UA" sz="1900" b="1" i="0" u="none" strike="noStrike" kern="1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uk-UA" sz="1700" b="0" i="0" u="none" strike="noStrike" kern="100" cap="all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uk-UA" sz="1900" b="0" i="0" u="none" strike="noStrike" kern="1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Афазії:</a:t>
            </a:r>
            <a:endParaRPr kumimoji="0" lang="uk-UA" sz="1700" b="0" i="0" u="none" strike="noStrike" kern="100" cap="all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uk-UA" sz="1900" b="0" i="0" u="none" strike="noStrike" kern="1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-Сенсорна афазія (порушення розуміння мовлення).</a:t>
            </a:r>
            <a:endParaRPr kumimoji="0" lang="uk-UA" sz="1700" b="0" i="0" u="none" strike="noStrike" kern="100" cap="all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uk-UA" sz="1900" b="0" i="0" u="none" strike="noStrike" kern="1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-Моторна афазія (утруднене продукування мовлення).</a:t>
            </a:r>
            <a:endParaRPr kumimoji="0" lang="uk-UA" sz="1700" b="0" i="0" u="none" strike="noStrike" kern="100" cap="all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uk-UA" sz="1900" b="0" i="0" u="none" strike="noStrike" kern="1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-Змішані форми афазії.</a:t>
            </a:r>
            <a:endParaRPr kumimoji="0" lang="uk-UA" sz="1700" b="0" i="0" u="none" strike="noStrike" kern="100" cap="all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uk-UA" sz="1900" b="0" i="0" u="none" strike="noStrike" kern="1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Дизартрії:</a:t>
            </a:r>
            <a:endParaRPr kumimoji="0" lang="uk-UA" sz="1700" b="0" i="0" u="none" strike="noStrike" kern="100" cap="all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uk-UA" sz="1900" b="0" i="0" u="none" strike="noStrike" kern="1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-Спастична дизартрія через порушення іннервації мовленнєвих м’язів.</a:t>
            </a:r>
            <a:endParaRPr kumimoji="0" lang="uk-UA" sz="1700" b="0" i="0" u="none" strike="noStrike" kern="100" cap="all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uk-UA" sz="1900" b="0" i="0" u="none" strike="noStrike" kern="1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-Млява дизартрія (при </a:t>
            </a:r>
            <a:r>
              <a:rPr kumimoji="0" lang="uk-UA" sz="1900" b="0" i="0" u="none" strike="noStrike" kern="1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булбарних</a:t>
            </a:r>
            <a:r>
              <a:rPr kumimoji="0" lang="uk-UA" sz="1900" b="0" i="0" u="none" strike="noStrike" kern="1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порушеннях).</a:t>
            </a:r>
            <a:endParaRPr kumimoji="0" lang="uk-UA" sz="1700" b="0" i="0" u="none" strike="noStrike" kern="100" cap="all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uk-UA" sz="1900" b="0" i="0" u="none" strike="noStrike" kern="1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</a:t>
            </a:r>
            <a:r>
              <a:rPr kumimoji="0" lang="uk-UA" sz="1900" b="0" i="0" u="none" strike="noStrike" kern="1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Когнітивно</a:t>
            </a:r>
            <a:r>
              <a:rPr kumimoji="0" lang="uk-UA" sz="1900" b="0" i="0" u="none" strike="noStrike" kern="1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-комунікативні розлади:</a:t>
            </a:r>
            <a:endParaRPr kumimoji="0" lang="uk-UA" sz="1700" b="0" i="0" u="none" strike="noStrike" kern="100" cap="all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uk-UA" sz="1900" b="0" i="0" u="none" strike="noStrike" kern="1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-Уповільнення мислення, труднощі у плануванні мовленнєвих висловлювань.</a:t>
            </a:r>
            <a:endParaRPr kumimoji="0" lang="uk-UA" sz="1700" b="0" i="0" u="none" strike="noStrike" kern="100" cap="all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uk-UA" sz="1900" b="0" i="0" u="none" strike="noStrike" kern="1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-Проблеми з увагою, пам’яттю, зорово-просторовою орієнтацією.</a:t>
            </a:r>
            <a:endParaRPr kumimoji="0" lang="uk-UA" sz="1700" b="0" i="0" u="none" strike="noStrike" kern="100" cap="all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uk-UA" sz="1900" b="0" i="0" u="none" strike="noStrike" kern="1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Дисфагія</a:t>
            </a:r>
            <a:r>
              <a:rPr kumimoji="0" lang="uk-UA" sz="1900" b="0" i="0" u="none" strike="noStrike" kern="1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kumimoji="0" lang="uk-UA" sz="1700" b="0" i="0" u="none" strike="noStrike" kern="100" cap="all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uk-UA" sz="1900" b="0" i="0" u="none" strike="noStrike" kern="1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-Порушення ковтання, ризик аспірації.</a:t>
            </a:r>
            <a:endParaRPr kumimoji="0" lang="uk-UA" sz="1700" b="0" i="0" u="none" strike="noStrike" kern="100" cap="all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2818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79E70F-564C-D490-6A6F-1FBA13979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1279" y="301658"/>
            <a:ext cx="10869106" cy="765144"/>
          </a:xfrm>
        </p:spPr>
        <p:txBody>
          <a:bodyPr>
            <a:normAutofit/>
          </a:bodyPr>
          <a:lstStyle/>
          <a:p>
            <a:r>
              <a:rPr kumimoji="0" lang="uk-UA" sz="2800" b="0" i="0" u="none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Особливості мовленнєвих </a:t>
            </a:r>
            <a:r>
              <a:rPr kumimoji="0" lang="uk-UA" sz="2800" b="0" i="0" u="none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порушень:енцефаліт</a:t>
            </a:r>
            <a:endParaRPr lang="uk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DB98E75-BEEF-E3DB-0DB3-2DB1CFA5B55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01279" y="1225486"/>
            <a:ext cx="10869106" cy="5330856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uk-UA" sz="20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Енцефаліт</a:t>
            </a:r>
            <a:r>
              <a:rPr lang="uk-UA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— це запальне ураження речовини головного мозку, яке може бути спричинене вірусами (</a:t>
            </a:r>
            <a:r>
              <a:rPr lang="uk-UA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герпесвірус</a:t>
            </a:r>
            <a:r>
              <a:rPr lang="uk-UA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кір, грип), бактеріями, паразитами або автоімунними процесами.</a:t>
            </a:r>
            <a:endParaRPr lang="uk-UA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uk-UA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0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Ризики для мовлення</a:t>
            </a:r>
            <a:r>
              <a:rPr lang="uk-UA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пошкодження мовленнєвих зон (лобової, скроневої, тім’яної кори), підкіркових утворень, мозкового стовбура.</a:t>
            </a:r>
            <a:endParaRPr lang="uk-UA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Мовленнєві та когнітивні наслідки залежать від локалізації ураження, ступеня набряку мозку, швидкості надання медичної допомоги.</a:t>
            </a:r>
            <a:endParaRPr lang="uk-UA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507363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E2047B9-D25E-605D-F35F-0E95318A1B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273377"/>
            <a:ext cx="10850878" cy="793425"/>
          </a:xfrm>
        </p:spPr>
        <p:txBody>
          <a:bodyPr>
            <a:normAutofit/>
          </a:bodyPr>
          <a:lstStyle/>
          <a:p>
            <a:r>
              <a:rPr kumimoji="0" lang="uk-UA" sz="3200" b="1" i="0" u="none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j-cs"/>
              </a:rPr>
              <a:t>мовленнєві порушення при енцефалітах</a:t>
            </a:r>
            <a:endParaRPr lang="uk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85E7B5D-BD0F-1CB3-B4CA-6CCEF9473D2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3" y="1234911"/>
            <a:ext cx="10850877" cy="5349711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uk-UA" sz="21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Афазії: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uk-UA" sz="21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Моторна афазія (порушення продукування мовлення);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uk-UA" sz="21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Сенсорна афазія (порушення розуміння мовлення);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uk-UA" sz="21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Глобальна афазія (глибоке ураження мовлення при великому обсязі ураження мозку).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uk-UA" sz="21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Дизартрії: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uk-UA" sz="21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Порушення чіткості артикуляції, монотонність, зниження сили голосу.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uk-UA" sz="21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Когнітивно</a:t>
            </a:r>
            <a:r>
              <a:rPr lang="uk-UA" sz="21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-комунікативні розлади: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uk-UA" sz="21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Зниження мовленнєвої ініціативи;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uk-UA" sz="21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Труднощі в організації висловлювань;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uk-UA" sz="21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Порушення логічної послідовності мовлення.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uk-UA" sz="21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Дисфагія</a:t>
            </a:r>
            <a:r>
              <a:rPr lang="uk-UA" sz="21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21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Утруднене ковтання при ураженні стовбурових структур.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355967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93DCC28-30E3-6E34-7D47-03FA7DEC96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254524"/>
            <a:ext cx="10737755" cy="886120"/>
          </a:xfrm>
        </p:spPr>
        <p:txBody>
          <a:bodyPr>
            <a:normAutofit/>
          </a:bodyPr>
          <a:lstStyle/>
          <a:p>
            <a:r>
              <a:rPr kumimoji="0" lang="uk-UA" sz="2800" b="0" i="0" u="none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Особливості мовленнєвих </a:t>
            </a:r>
            <a:r>
              <a:rPr kumimoji="0" lang="uk-UA" sz="2800" b="0" i="0" u="none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порушень:арахноїдити</a:t>
            </a:r>
            <a:endParaRPr lang="uk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6CDA58D-D683-11FB-5FA1-128F825DF00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3" y="1244338"/>
            <a:ext cx="10737755" cy="5359138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uk-UA" sz="20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Арахноїдит</a:t>
            </a:r>
            <a:r>
              <a:rPr lang="uk-UA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— це запалення павутинної оболонки головного мозку або спинного мозку, яке призводить до утворення </a:t>
            </a:r>
            <a:r>
              <a:rPr lang="uk-UA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рубцево-спайкового</a:t>
            </a:r>
            <a:r>
              <a:rPr lang="uk-UA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процесу, порушення циркуляції ліквору, набряків і вторинного ураження нервової тканини.</a:t>
            </a:r>
            <a:endParaRPr lang="uk-UA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uk-UA" sz="20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Причини:</a:t>
            </a:r>
            <a:endParaRPr lang="uk-UA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uk-UA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Інфекційні захворювання (віруси, бактерії);</a:t>
            </a:r>
            <a:endParaRPr lang="uk-UA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uk-UA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Черепно-мозкові травми;</a:t>
            </a:r>
            <a:endParaRPr lang="uk-UA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uk-UA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Операції на головному або спинному мозку;</a:t>
            </a:r>
            <a:endParaRPr lang="uk-UA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uk-UA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Аутоімунні</a:t>
            </a:r>
            <a:r>
              <a:rPr lang="uk-UA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процеси.</a:t>
            </a:r>
            <a:endParaRPr lang="uk-UA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Локалізація </a:t>
            </a:r>
            <a:r>
              <a:rPr lang="uk-UA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арахноїдитів</a:t>
            </a:r>
            <a:r>
              <a:rPr lang="uk-UA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часто визначає вид неврологічної симптоматики, у тому числі й мовленнєвих порушень.</a:t>
            </a:r>
            <a:endParaRPr lang="uk-UA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913040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B21DC1-9434-D569-5D14-E4EE344BB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273377"/>
            <a:ext cx="10728328" cy="895547"/>
          </a:xfrm>
        </p:spPr>
        <p:txBody>
          <a:bodyPr>
            <a:normAutofit fontScale="90000"/>
          </a:bodyPr>
          <a:lstStyle/>
          <a:p>
            <a:r>
              <a:rPr lang="uk-UA" sz="3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мовленнєві порушення при </a:t>
            </a:r>
            <a:r>
              <a:rPr lang="uk-UA" sz="36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арахноїдитах</a:t>
            </a:r>
            <a:endParaRPr lang="uk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44CC403-CA48-36CF-D6E0-7322FB63AA0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3" y="1329179"/>
            <a:ext cx="10728327" cy="5255443"/>
          </a:xfrm>
        </p:spPr>
        <p:txBody>
          <a:bodyPr>
            <a:normAutofit fontScale="47500" lnSpcReduction="2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uk-UA" sz="25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Афазії: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uk-UA" sz="25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Частіше моторна або </a:t>
            </a:r>
            <a:r>
              <a:rPr lang="uk-UA" sz="25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амнестична</a:t>
            </a:r>
            <a:r>
              <a:rPr lang="uk-UA" sz="25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афазія при ураженні </a:t>
            </a:r>
            <a:r>
              <a:rPr lang="uk-UA" sz="25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лобно</a:t>
            </a:r>
            <a:r>
              <a:rPr lang="uk-UA" sz="25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-скроневої області.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uk-UA" sz="25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Труднощі у формулюванні фраз, номінації предметів.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uk-UA" sz="25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Дизартрія: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uk-UA" sz="25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Нечіткість вимови, зниження рухливості артикуляційних органів.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uk-UA" sz="25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Сповільнений, напружений або "розмитий" темп мовлення.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uk-UA" sz="25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Порушення голосу: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uk-UA" sz="25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Зниження гучності голосу, гугнявість, нестабільність тону.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uk-UA" sz="25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Когнітивно</a:t>
            </a:r>
            <a:r>
              <a:rPr lang="uk-UA" sz="25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-комунікативні порушення: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uk-UA" sz="25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Зниження уваги, ослаблення мовленнєвої ініціативи.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uk-UA" sz="25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Труднощі логічного зв'язку між висловлюваннями.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uk-UA" sz="25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Дисфагія</a:t>
            </a:r>
            <a:r>
              <a:rPr lang="uk-UA" sz="25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25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Особливо при </a:t>
            </a:r>
            <a:r>
              <a:rPr lang="uk-UA" sz="25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арахноїдитах</a:t>
            </a:r>
            <a:r>
              <a:rPr lang="uk-UA" sz="25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задньої черепної ямки (ураження стовбура мозку).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596169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69632AD-EA00-5A84-D569-190AD9FF5E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329938"/>
            <a:ext cx="10364451" cy="736864"/>
          </a:xfrm>
        </p:spPr>
        <p:txBody>
          <a:bodyPr>
            <a:normAutofit/>
          </a:bodyPr>
          <a:lstStyle/>
          <a:p>
            <a:r>
              <a:rPr kumimoji="0" lang="uk-UA" sz="2800" b="0" i="0" u="none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Особливості мовленнєвих </a:t>
            </a:r>
            <a:r>
              <a:rPr kumimoji="0" lang="uk-UA" sz="2800" b="0" i="0" u="none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порушень:абсцеси</a:t>
            </a:r>
            <a:endParaRPr lang="uk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C422C07-B973-B648-05B9-007DBE4DE2C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225486"/>
            <a:ext cx="10363826" cy="5302576"/>
          </a:xfrm>
        </p:spPr>
        <p:txBody>
          <a:bodyPr/>
          <a:lstStyle/>
          <a:p>
            <a:r>
              <a:rPr lang="uk-UA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Абсцес мозку</a:t>
            </a:r>
            <a:r>
              <a:rPr lang="uk-UA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— це локалізована ділянка некрозу в паренхімі головного мозку. Розвиток абсцесу головного мозку зумовлюють інфекції в зоні голови та шиї, особливо спричинені стафілококами та стрептококами, а також травми головного мозку. Абсцес може виникнути внаслідок наявності локальної інфекції (вушної, зубної, придаткових пазух носа, соскоподібних </a:t>
            </a:r>
            <a:r>
              <a:rPr lang="uk-UA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повітроносних</a:t>
            </a:r>
            <a:r>
              <a:rPr lang="uk-UA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осередків або </a:t>
            </a:r>
            <a:r>
              <a:rPr lang="uk-UA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епідуральної</a:t>
            </a:r>
            <a:r>
              <a:rPr lang="uk-UA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 чи внаслідок дисемінації з віддаленого вогнища (легень, серця, нирок). </a:t>
            </a:r>
            <a:endParaRPr lang="uk-UA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6BADF58-43E5-2F5A-DA48-EAF2735C96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0899" y="4232636"/>
            <a:ext cx="3223967" cy="2295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96469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7FAEA72-F60B-F54D-23B4-26E2CFFD48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245098"/>
            <a:ext cx="10634060" cy="754144"/>
          </a:xfrm>
        </p:spPr>
        <p:txBody>
          <a:bodyPr>
            <a:normAutofit/>
          </a:bodyPr>
          <a:lstStyle/>
          <a:p>
            <a:r>
              <a:rPr kumimoji="0" lang="uk-UA" sz="3200" b="1" i="0" u="none" strike="noStrike" kern="1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мовленнєвих порушень при абсцесах ГМ</a:t>
            </a:r>
            <a:endParaRPr lang="uk-UA" sz="32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827E2E6-3F87-7D62-05AA-638A025A8F2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3" y="1234912"/>
            <a:ext cx="10634059" cy="5288436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uk-UA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Афазія:</a:t>
            </a:r>
            <a:endParaRPr lang="uk-UA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uk-UA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Моторна (</a:t>
            </a:r>
            <a:r>
              <a:rPr lang="uk-UA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Брока</a:t>
            </a:r>
            <a:r>
              <a:rPr lang="uk-UA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), сенсорна (</a:t>
            </a:r>
            <a:r>
              <a:rPr lang="uk-UA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Верніке</a:t>
            </a:r>
            <a:r>
              <a:rPr lang="uk-UA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), глобальна, </a:t>
            </a:r>
            <a:r>
              <a:rPr lang="uk-UA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амнестична</a:t>
            </a:r>
            <a:r>
              <a:rPr lang="uk-UA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uk-UA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Дизартрія:</a:t>
            </a:r>
            <a:endParaRPr lang="uk-UA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uk-UA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Спастична, гіпотонічна, </a:t>
            </a:r>
            <a:r>
              <a:rPr lang="uk-UA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атаксична</a:t>
            </a:r>
            <a:r>
              <a:rPr lang="uk-UA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uk-UA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Порушення голосу і дихання. </a:t>
            </a:r>
            <a:endParaRPr lang="uk-UA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uk-UA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Гіпоназальність</a:t>
            </a:r>
            <a:r>
              <a:rPr lang="uk-UA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uk-UA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гіперназальність</a:t>
            </a:r>
            <a:r>
              <a:rPr lang="uk-UA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охриплість.</a:t>
            </a:r>
            <a:endParaRPr lang="uk-UA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Порушення ковтання (</a:t>
            </a:r>
            <a:r>
              <a:rPr lang="uk-UA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дисфагія</a:t>
            </a:r>
            <a:r>
              <a:rPr lang="uk-UA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r>
              <a:rPr lang="uk-UA" sz="20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874450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EC7B7A-4B96-CC7D-E5D5-48F493C4C7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48AC75D-375D-9271-D194-EF39F6A23958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uk-UA" dirty="0"/>
              <a:t>Дякую </a:t>
            </a:r>
            <a:r>
              <a:rPr lang="uk-UA"/>
              <a:t>за увагу</a:t>
            </a:r>
          </a:p>
        </p:txBody>
      </p:sp>
    </p:spTree>
    <p:extLst>
      <p:ext uri="{BB962C8B-B14F-4D97-AF65-F5344CB8AC3E}">
        <p14:creationId xmlns:p14="http://schemas.microsoft.com/office/powerpoint/2010/main" val="311226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22B79B-1D02-E4E0-2428-71259E997A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254524"/>
            <a:ext cx="10681194" cy="812278"/>
          </a:xfrm>
        </p:spPr>
        <p:txBody>
          <a:bodyPr>
            <a:normAutofit fontScale="90000"/>
          </a:bodyPr>
          <a:lstStyle/>
          <a:p>
            <a:pPr marL="228600" marR="0" lvl="0" indent="-228600" defTabSz="914400" rtl="0" eaLnBrk="1" fontAlgn="auto" latinLnBrk="0" hangingPunct="1">
              <a:lnSpc>
                <a:spcPct val="107000"/>
              </a:lnSpc>
              <a:spcBef>
                <a:spcPts val="1000"/>
              </a:spcBef>
              <a:spcAft>
                <a:spcPts val="800"/>
              </a:spcAft>
              <a:tabLst/>
              <a:defRPr/>
            </a:pPr>
            <a:br>
              <a:rPr kumimoji="0" lang="ru-RU" sz="3100" b="1" i="0" u="none" strike="noStrike" kern="1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ru-RU" sz="3100" b="1" i="0" u="none" strike="noStrike" kern="1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Інфекційні </a:t>
            </a:r>
            <a:r>
              <a:rPr kumimoji="0" lang="ru-RU" sz="3100" b="1" i="0" u="none" strike="noStrike" kern="1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ураження</a:t>
            </a:r>
            <a:r>
              <a:rPr kumimoji="0" lang="ru-RU" sz="3100" b="1" i="0" u="none" strike="noStrike" kern="1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головного </a:t>
            </a:r>
            <a:r>
              <a:rPr kumimoji="0" lang="ru-RU" sz="3100" b="1" i="0" u="none" strike="noStrike" kern="1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мозку</a:t>
            </a:r>
            <a:br>
              <a:rPr kumimoji="0" lang="uk-UA" sz="1800" b="0" i="0" u="none" strike="noStrike" kern="1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uk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40F844D-7ACB-4ECD-FCBA-0C1F92F235F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3" y="1234912"/>
            <a:ext cx="10681193" cy="5368564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0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Інфекційні </a:t>
            </a:r>
            <a:r>
              <a:rPr lang="ru-RU" sz="20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ураження</a:t>
            </a:r>
            <a:r>
              <a:rPr lang="ru-RU" sz="20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головного </a:t>
            </a:r>
            <a:r>
              <a:rPr lang="ru-RU" sz="20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мозку</a:t>
            </a:r>
            <a:endParaRPr lang="uk-UA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Інфекційні </a:t>
            </a:r>
            <a:r>
              <a:rPr lang="ru-RU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ураження</a:t>
            </a: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головного </a:t>
            </a:r>
            <a:r>
              <a:rPr lang="ru-RU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мозку</a:t>
            </a: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є </a:t>
            </a:r>
            <a:r>
              <a:rPr lang="ru-RU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серйозними</a:t>
            </a: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інфекційними</a:t>
            </a: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захворюваннями</a:t>
            </a: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які</a:t>
            </a: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можуть</a:t>
            </a: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призвести</a:t>
            </a: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до </a:t>
            </a:r>
            <a:r>
              <a:rPr lang="ru-RU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смерті</a:t>
            </a: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Головний</a:t>
            </a: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мозок</a:t>
            </a: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контролює</a:t>
            </a: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багато</a:t>
            </a: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різних</a:t>
            </a: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функцій</a:t>
            </a: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</a:t>
            </a:r>
            <a:r>
              <a:rPr lang="ru-RU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організмі</a:t>
            </a: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таких як рух, </a:t>
            </a:r>
            <a:r>
              <a:rPr lang="ru-RU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координація</a:t>
            </a: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сприйняття</a:t>
            </a: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мислення</a:t>
            </a: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інші</a:t>
            </a: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Інфекції</a:t>
            </a: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можуть</a:t>
            </a: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пошкодити</a:t>
            </a: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ці</a:t>
            </a: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функції</a:t>
            </a: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призвести</a:t>
            </a: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до </a:t>
            </a:r>
            <a:r>
              <a:rPr lang="ru-RU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значних</a:t>
            </a: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проблем </a:t>
            </a:r>
            <a:r>
              <a:rPr lang="ru-RU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зі</a:t>
            </a: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здоров’ям</a:t>
            </a: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241131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3EF68D-0918-2152-E9C5-60C1DEA164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226243"/>
            <a:ext cx="10756609" cy="763571"/>
          </a:xfrm>
        </p:spPr>
        <p:txBody>
          <a:bodyPr>
            <a:normAutofit/>
          </a:bodyPr>
          <a:lstStyle/>
          <a:p>
            <a:r>
              <a:rPr lang="ru-RU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Основн</a:t>
            </a:r>
            <a:r>
              <a:rPr lang="uk-UA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і </a:t>
            </a:r>
            <a:r>
              <a:rPr lang="ru-RU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інфекції</a:t>
            </a:r>
            <a:r>
              <a:rPr lang="ru-RU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головного </a:t>
            </a:r>
            <a:r>
              <a:rPr lang="ru-RU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мозку</a:t>
            </a:r>
            <a:r>
              <a:rPr lang="ru-RU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uk-UA" sz="32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E4BA3BA-6400-E0C6-EDE1-565C5793DB0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3" y="1121790"/>
            <a:ext cx="10756609" cy="5509967"/>
          </a:xfrm>
        </p:spPr>
        <p:txBody>
          <a:bodyPr>
            <a:normAutofit lnSpcReduction="1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0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</a:t>
            </a:r>
            <a:r>
              <a:rPr lang="ru-RU" sz="20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Менінгіт</a:t>
            </a: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ru-RU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запалення</a:t>
            </a: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оболонок</a:t>
            </a: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головного </a:t>
            </a:r>
            <a:r>
              <a:rPr lang="ru-RU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мозку</a:t>
            </a: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й спинного </a:t>
            </a:r>
            <a:r>
              <a:rPr lang="ru-RU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мозку</a:t>
            </a: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Симптоми</a:t>
            </a: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включають</a:t>
            </a: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головний</a:t>
            </a: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біль</a:t>
            </a: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лихоманку, </a:t>
            </a:r>
            <a:r>
              <a:rPr lang="ru-RU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судоми</a:t>
            </a: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нудоту</a:t>
            </a: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рвоту.</a:t>
            </a:r>
            <a:endParaRPr lang="uk-UA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0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</a:t>
            </a:r>
            <a:r>
              <a:rPr lang="ru-RU" sz="20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Енцефаліт</a:t>
            </a: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ru-RU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запалення</a:t>
            </a: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головного </a:t>
            </a:r>
            <a:r>
              <a:rPr lang="ru-RU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мозку</a:t>
            </a: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Симптоми</a:t>
            </a: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включають</a:t>
            </a: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головний</a:t>
            </a: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біль</a:t>
            </a: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лихоманку, </a:t>
            </a:r>
            <a:r>
              <a:rPr lang="ru-RU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дезорієнтацію</a:t>
            </a: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втому</a:t>
            </a: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інші</a:t>
            </a: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uk-UA" sz="20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</a:t>
            </a:r>
            <a:r>
              <a:rPr lang="uk-UA" sz="20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Менінгоенцефаліт</a:t>
            </a:r>
            <a:endParaRPr lang="uk-UA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uk-UA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Аналогічно вірусні інфекції, які викликають енцефаліт, часто також викликають менінгіт. Якщо інфіковані мозок та його оболонки – такий стан називається </a:t>
            </a:r>
            <a:r>
              <a:rPr lang="uk-UA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менінгоенцефалітом</a:t>
            </a:r>
            <a:r>
              <a:rPr lang="uk-UA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Зазвичай, при енцефаліті і менінгіті інфекція не обмежується однією ділянкою. Запальний процес може розповсюджуватися по всьому мозку або його оболонках. Однак при деяких станах інфекція обмежується однією ділянкою у вигляді порожнини або кишені гною, які називають емпіємою та абсцесом.</a:t>
            </a:r>
            <a:endParaRPr lang="uk-UA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5057760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42856C-CD8F-7310-D272-A3B71A6317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987" y="207390"/>
            <a:ext cx="10831398" cy="859412"/>
          </a:xfrm>
        </p:spPr>
        <p:txBody>
          <a:bodyPr>
            <a:normAutofit/>
          </a:bodyPr>
          <a:lstStyle/>
          <a:p>
            <a:r>
              <a:rPr kumimoji="0" lang="ru-RU" sz="3200" b="1" i="0" u="none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j-cs"/>
              </a:rPr>
              <a:t>Основн</a:t>
            </a:r>
            <a:r>
              <a:rPr kumimoji="0" lang="uk-UA" sz="3200" b="1" i="0" u="none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j-cs"/>
              </a:rPr>
              <a:t>і </a:t>
            </a:r>
            <a:r>
              <a:rPr kumimoji="0" lang="ru-RU" sz="3200" b="1" i="0" u="none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j-cs"/>
              </a:rPr>
              <a:t>інфекції</a:t>
            </a:r>
            <a:r>
              <a:rPr kumimoji="0" lang="ru-RU" sz="3200" b="1" i="0" u="none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j-cs"/>
              </a:rPr>
              <a:t> головного </a:t>
            </a:r>
            <a:r>
              <a:rPr kumimoji="0" lang="ru-RU" sz="3200" b="1" i="0" u="none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j-cs"/>
              </a:rPr>
              <a:t>мозку</a:t>
            </a:r>
            <a:r>
              <a:rPr kumimoji="0" lang="ru-RU" sz="3200" b="1" i="0" u="none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j-cs"/>
              </a:rPr>
              <a:t> </a:t>
            </a:r>
            <a:endParaRPr lang="uk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C5F1F62-0744-A60B-69E9-6CF6E676130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8987" y="1272620"/>
            <a:ext cx="10831398" cy="5288436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0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Абсцес</a:t>
            </a:r>
            <a:r>
              <a:rPr lang="ru-RU" sz="20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мозку</a:t>
            </a: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ru-RU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інфекція</a:t>
            </a: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або</a:t>
            </a: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нагромадження</a:t>
            </a: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гнійних</a:t>
            </a: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мас</a:t>
            </a: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 </a:t>
            </a:r>
            <a:r>
              <a:rPr lang="ru-RU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мозку</a:t>
            </a: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Симптоми</a:t>
            </a: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включають</a:t>
            </a: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головний</a:t>
            </a: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біль</a:t>
            </a: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лихоманку, </a:t>
            </a:r>
            <a:r>
              <a:rPr lang="ru-RU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судоми</a:t>
            </a: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втому</a:t>
            </a: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інші</a:t>
            </a: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0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Поліомієліт</a:t>
            </a:r>
            <a:r>
              <a:rPr lang="ru-RU" sz="20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ru-RU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запалення</a:t>
            </a: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спинного </a:t>
            </a:r>
            <a:r>
              <a:rPr lang="ru-RU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мозку</a:t>
            </a: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</a:t>
            </a: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може</a:t>
            </a: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призвести</a:t>
            </a: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до </a:t>
            </a:r>
            <a:r>
              <a:rPr lang="ru-RU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паралічу</a:t>
            </a: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Симптоми</a:t>
            </a: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включають</a:t>
            </a: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головний</a:t>
            </a: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біль</a:t>
            </a: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лихоманку, </a:t>
            </a:r>
            <a:r>
              <a:rPr lang="ru-RU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судоми</a:t>
            </a: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втому</a:t>
            </a: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інші</a:t>
            </a: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0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Герпес –</a:t>
            </a: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вірусна</a:t>
            </a: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інфекція</a:t>
            </a: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яка </a:t>
            </a:r>
            <a:r>
              <a:rPr lang="ru-RU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може</a:t>
            </a: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впливати</a:t>
            </a: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головний</a:t>
            </a: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мозок</a:t>
            </a: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Симптоми</a:t>
            </a: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включають</a:t>
            </a: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головний</a:t>
            </a: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біль</a:t>
            </a: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лихоманку, </a:t>
            </a:r>
            <a:r>
              <a:rPr lang="ru-RU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висипання</a:t>
            </a: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шкірі</a:t>
            </a: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судоми</a:t>
            </a: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інші</a:t>
            </a:r>
            <a:r>
              <a:rPr lang="ru-RU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867275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CCA940-A4BE-BE30-B236-68A1411A33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1279" y="273377"/>
            <a:ext cx="10755984" cy="793425"/>
          </a:xfrm>
        </p:spPr>
        <p:txBody>
          <a:bodyPr>
            <a:normAutofit fontScale="90000"/>
          </a:bodyPr>
          <a:lstStyle/>
          <a:p>
            <a:pPr marL="228600" marR="0" lvl="0" indent="-228600" defTabSz="914400" rtl="0" eaLnBrk="1" fontAlgn="auto" latinLnBrk="0" hangingPunct="1">
              <a:lnSpc>
                <a:spcPct val="107000"/>
              </a:lnSpc>
              <a:spcBef>
                <a:spcPts val="1000"/>
              </a:spcBef>
              <a:spcAft>
                <a:spcPts val="800"/>
              </a:spcAft>
              <a:tabLst/>
              <a:defRPr/>
            </a:pPr>
            <a:br>
              <a:rPr kumimoji="0" lang="uk-UA" sz="2000" b="1" i="0" u="none" strike="noStrike" kern="1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uk-UA" b="1" i="0" u="none" strike="noStrike" kern="1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Шляхи інфікування</a:t>
            </a:r>
            <a:br>
              <a:rPr kumimoji="0" lang="uk-UA" sz="1800" b="0" i="0" u="none" strike="noStrike" kern="1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uk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948F404-D8F5-051A-D72A-F4B4747B911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01279" y="1244338"/>
            <a:ext cx="10755984" cy="5340285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endParaRPr lang="uk-UA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uk-UA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Виділяють декілька шляхів інфікування мозку і його оболонок.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uk-UA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Бактерії та інші інфекційні організми можуть потрапляти в центральну нервову систему декількома способами:</a:t>
            </a:r>
            <a:endParaRPr lang="uk-UA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uk-UA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-гематогенним шляхом (інфікування з потоком крові),</a:t>
            </a:r>
            <a:endParaRPr lang="uk-UA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uk-UA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-контактним шляхом – безпосередньо ззовні (наприклад, через переломи черепа або під час операції на мозку),</a:t>
            </a:r>
            <a:endParaRPr lang="uk-UA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uk-UA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-при гнійному запаленні сусідніх ЛОР-органів (</a:t>
            </a:r>
            <a:r>
              <a:rPr lang="uk-UA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синусити</a:t>
            </a:r>
            <a:r>
              <a:rPr lang="uk-UA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середні отити).</a:t>
            </a:r>
            <a:endParaRPr lang="uk-UA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5858525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63464F-E7E1-3F0E-50D4-241917FF3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559" y="311086"/>
            <a:ext cx="10784264" cy="755716"/>
          </a:xfrm>
        </p:spPr>
        <p:txBody>
          <a:bodyPr>
            <a:normAutofit fontScale="90000"/>
          </a:bodyPr>
          <a:lstStyle/>
          <a:p>
            <a:pPr marL="228600" marR="0" lvl="0" indent="-228600" defTabSz="914400" rtl="0" eaLnBrk="1" fontAlgn="auto" latinLnBrk="0" hangingPunct="1">
              <a:lnSpc>
                <a:spcPct val="107000"/>
              </a:lnSpc>
              <a:spcBef>
                <a:spcPts val="1000"/>
              </a:spcBef>
              <a:spcAft>
                <a:spcPts val="800"/>
              </a:spcAft>
              <a:tabLst/>
              <a:defRPr/>
            </a:pPr>
            <a:br>
              <a:rPr kumimoji="0" lang="uk-UA" sz="2000" b="1" i="0" u="none" strike="noStrike" kern="1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uk-UA" b="1" i="0" u="none" strike="noStrike" kern="1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Причини ураження мозку</a:t>
            </a:r>
            <a:br>
              <a:rPr kumimoji="0" lang="uk-UA" sz="1800" b="0" i="0" u="none" strike="noStrike" kern="1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uk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686D57B-A2AC-F2E7-D466-E1CB35CDC8D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29559" y="1253766"/>
            <a:ext cx="10784264" cy="5293148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uk-UA" sz="20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Причини ураження мозку</a:t>
            </a:r>
            <a:endParaRPr lang="uk-UA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uk-UA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Найбільш частими причинами інфекційних уражень головного і спинного мозку є:</a:t>
            </a:r>
            <a:endParaRPr lang="uk-UA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uk-UA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-Інфекційні ускладнення травм</a:t>
            </a:r>
            <a:endParaRPr lang="uk-UA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uk-UA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-переломи основи черепа,</a:t>
            </a:r>
            <a:endParaRPr lang="uk-UA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uk-UA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-проникаючі черепно-мозкові травми,</a:t>
            </a:r>
            <a:endParaRPr lang="uk-UA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uk-UA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-вогнепальні і мінно-вибухові поранення.</a:t>
            </a:r>
            <a:endParaRPr lang="uk-UA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034552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1DEBA8-E05C-5FD0-3BAB-4C190EB94F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1852" y="273377"/>
            <a:ext cx="10831397" cy="793425"/>
          </a:xfrm>
        </p:spPr>
        <p:txBody>
          <a:bodyPr>
            <a:normAutofit fontScale="90000"/>
          </a:bodyPr>
          <a:lstStyle/>
          <a:p>
            <a:pPr marL="228600" marR="0" lvl="0" indent="-228600" defTabSz="914400" rtl="0" eaLnBrk="1" fontAlgn="auto" latinLnBrk="0" hangingPunct="1">
              <a:lnSpc>
                <a:spcPct val="107000"/>
              </a:lnSpc>
              <a:spcBef>
                <a:spcPts val="1000"/>
              </a:spcBef>
              <a:spcAft>
                <a:spcPts val="800"/>
              </a:spcAft>
              <a:tabLst/>
              <a:defRPr/>
            </a:pPr>
            <a:br>
              <a:rPr kumimoji="0" lang="uk-UA" sz="2000" b="1" i="0" u="none" strike="noStrike" kern="1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uk-UA" b="1" i="0" u="none" strike="noStrike" kern="1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Клінічні прояви інфекції ЦНС</a:t>
            </a:r>
            <a:br>
              <a:rPr kumimoji="0" lang="uk-UA" sz="1800" b="0" i="0" u="none" strike="noStrike" kern="1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uk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068B32F-871C-F493-D25A-8B8B572F1A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91853" y="1234911"/>
            <a:ext cx="10831396" cy="5349711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uk-UA" sz="20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Клінічні прояви інфекції ЦНС</a:t>
            </a:r>
            <a:endParaRPr lang="uk-UA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Клінічні прояви інфекції ЦНС дуже різноманітні, проте загальним є: важкий стан пацієнтів, наявність симптомів загальної інтоксикації з гіпертермією, </a:t>
            </a:r>
            <a:r>
              <a:rPr lang="uk-UA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менінгеального</a:t>
            </a:r>
            <a:r>
              <a:rPr lang="uk-UA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синдрому, а також вогнищевих симптомів ураження мозку у вигляді випадання відповідних функцій.</a:t>
            </a:r>
            <a:endParaRPr lang="uk-UA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186673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33AD21-71F2-EAF3-130A-EA02108E1C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2998" y="216816"/>
            <a:ext cx="10850251" cy="849986"/>
          </a:xfrm>
        </p:spPr>
        <p:txBody>
          <a:bodyPr>
            <a:normAutofit fontScale="90000"/>
          </a:bodyPr>
          <a:lstStyle/>
          <a:p>
            <a:pPr marL="228600" marR="0" lvl="0" indent="-228600" defTabSz="914400" rtl="0" eaLnBrk="1" fontAlgn="auto" latinLnBrk="0" hangingPunct="1">
              <a:lnSpc>
                <a:spcPct val="107000"/>
              </a:lnSpc>
              <a:spcBef>
                <a:spcPts val="1000"/>
              </a:spcBef>
              <a:spcAft>
                <a:spcPts val="800"/>
              </a:spcAft>
              <a:tabLst/>
              <a:defRPr/>
            </a:pPr>
            <a:br>
              <a:rPr kumimoji="0" lang="uk-UA" sz="2000" b="1" i="0" u="none" strike="noStrike" kern="1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uk-UA" b="1" i="0" u="none" strike="noStrike" kern="1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Діагностика</a:t>
            </a:r>
            <a:br>
              <a:rPr kumimoji="0" lang="uk-UA" sz="1800" b="0" i="0" u="none" strike="noStrike" kern="1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uk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2E3BA19-1E9F-995C-A4AF-60A9A385B9A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72997" y="1216058"/>
            <a:ext cx="10850251" cy="5354424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endParaRPr lang="uk-UA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uk-UA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Діагностика інфекційного ураження органів ЦНС </a:t>
            </a:r>
            <a:r>
              <a:rPr lang="uk-UA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грунтується</a:t>
            </a:r>
            <a:r>
              <a:rPr lang="uk-UA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характерних клінічних проявах інфекції, лабораторних дослідженнях (даних) аналізів крові, ліквору (спинномозкової рідини) та інших </a:t>
            </a:r>
            <a:r>
              <a:rPr lang="uk-UA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біоматеріалів</a:t>
            </a:r>
            <a:r>
              <a:rPr lang="uk-UA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таких як слина, сеча або порожнина рота,</a:t>
            </a:r>
            <a:r>
              <a:rPr lang="uk-UA" sz="1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методів </a:t>
            </a:r>
            <a:r>
              <a:rPr lang="uk-UA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нейровізуалізації</a:t>
            </a:r>
            <a:r>
              <a:rPr lang="uk-UA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МРТ головного та спинного мозку.</a:t>
            </a:r>
            <a:endParaRPr lang="uk-UA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9265567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32B464-EA75-F552-B100-1F43EC635C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1278" y="245097"/>
            <a:ext cx="10774837" cy="821705"/>
          </a:xfrm>
        </p:spPr>
        <p:txBody>
          <a:bodyPr>
            <a:normAutofit fontScale="90000"/>
          </a:bodyPr>
          <a:lstStyle/>
          <a:p>
            <a:r>
              <a:rPr lang="uk-UA" sz="3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лікування інфекційних уражень мозку</a:t>
            </a:r>
            <a:endParaRPr lang="uk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031E954-5F7F-AA88-9682-FF9930843A3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01277" y="1216058"/>
            <a:ext cx="10774837" cy="5396845"/>
          </a:xfrm>
        </p:spPr>
        <p:txBody>
          <a:bodyPr/>
          <a:lstStyle/>
          <a:p>
            <a:r>
              <a:rPr lang="uk-UA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Лікування</a:t>
            </a:r>
            <a:r>
              <a:rPr lang="uk-UA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інфекцій головного мозку полягає у використанні антибіотиків, противірусних засобів і/або інших медикаментів, які можуть допомогти знизити запалення та боротися зі симптомами. Однак, важливо пам’ятати, що лікування повинно бути проведено під наглядом лікаря.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257923369"/>
      </p:ext>
    </p:extLst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Капля</Template>
  <TotalTime>200</TotalTime>
  <Words>1172</Words>
  <Application>Microsoft Office PowerPoint</Application>
  <PresentationFormat>Широкоэкранный</PresentationFormat>
  <Paragraphs>111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4" baseType="lpstr">
      <vt:lpstr>Arial</vt:lpstr>
      <vt:lpstr>Calibri</vt:lpstr>
      <vt:lpstr>Times New Roman</vt:lpstr>
      <vt:lpstr>Tw Cen MT</vt:lpstr>
      <vt:lpstr>Капля</vt:lpstr>
      <vt:lpstr>ЗМ 2. Тема 6. Інфекційні ураження. </vt:lpstr>
      <vt:lpstr> Інфекційні ураження головного мозку </vt:lpstr>
      <vt:lpstr>Основні інфекції головного мозку </vt:lpstr>
      <vt:lpstr>Основні інфекції головного мозку </vt:lpstr>
      <vt:lpstr> Шляхи інфікування </vt:lpstr>
      <vt:lpstr> Причини ураження мозку </vt:lpstr>
      <vt:lpstr> Клінічні прояви інфекції ЦНС </vt:lpstr>
      <vt:lpstr> Діагностика </vt:lpstr>
      <vt:lpstr>лікування інфекційних уражень мозку</vt:lpstr>
      <vt:lpstr>Причини мовленнєвих порушень</vt:lpstr>
      <vt:lpstr>Особливості мовленнєвих порушень:менінгіт</vt:lpstr>
      <vt:lpstr>мовленнєвих порушень після менінгіту</vt:lpstr>
      <vt:lpstr>Особливості мовленнєвих порушень:енцефаліт</vt:lpstr>
      <vt:lpstr>мовленнєві порушення при енцефалітах</vt:lpstr>
      <vt:lpstr>Особливості мовленнєвих порушень:арахноїдити</vt:lpstr>
      <vt:lpstr>мовленнєві порушення при арахноїдитах</vt:lpstr>
      <vt:lpstr>Особливості мовленнєвих порушень:абсцеси</vt:lpstr>
      <vt:lpstr>мовленнєвих порушень при абсцесах ГМ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user</dc:creator>
  <cp:lastModifiedBy>user</cp:lastModifiedBy>
  <cp:revision>1</cp:revision>
  <dcterms:created xsi:type="dcterms:W3CDTF">2025-04-22T18:14:52Z</dcterms:created>
  <dcterms:modified xsi:type="dcterms:W3CDTF">2025-04-22T21:35:37Z</dcterms:modified>
</cp:coreProperties>
</file>