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57" r:id="rId3"/>
    <p:sldId id="258" r:id="rId4"/>
    <p:sldId id="259" r:id="rId5"/>
    <p:sldId id="265" r:id="rId6"/>
    <p:sldId id="266" r:id="rId7"/>
    <p:sldId id="262"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4817"/>
    <a:srgbClr val="3535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67"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9334D819-9F07-4261-B09B-9E467E5D9002}" type="datetimeFigureOut">
              <a:rPr lang="en-US" smtClean="0"/>
              <a:pPr/>
              <a:t>9/21/2023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7941078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61549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94319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50725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ru-RU" smtClean="0"/>
              <a:t>Образец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334D819-9F07-4261-B09B-9E467E5D9002}" type="datetimeFigureOut">
              <a:rPr lang="en-US" smtClean="0"/>
              <a:pPr/>
              <a:t>9/21/2023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524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0685159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ru-RU" smtClean="0"/>
              <a:t>Образец текста</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7884088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54777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2176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ru-RU" smtClean="0"/>
              <a:t>Образец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14998752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334D819-9F07-4261-B09B-9E467E5D9002}" type="datetimeFigureOut">
              <a:rPr lang="en-US" smtClean="0"/>
              <a:t>9/21/2023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018914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9334D819-9F07-4261-B09B-9E467E5D9002}" type="datetimeFigureOut">
              <a:rPr lang="en-US" smtClean="0"/>
              <a:pPr/>
              <a:t>9/21/2023</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19177896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uk-UA" sz="6000" dirty="0"/>
              <a:t>Тема 2. Глобальне середовище бізнесу</a:t>
            </a:r>
            <a:endParaRPr lang="en-US" sz="4000" dirty="0"/>
          </a:p>
        </p:txBody>
      </p:sp>
      <p:sp>
        <p:nvSpPr>
          <p:cNvPr id="3" name="Подзаголовок 2"/>
          <p:cNvSpPr>
            <a:spLocks noGrp="1"/>
          </p:cNvSpPr>
          <p:nvPr>
            <p:ph type="subTitle" idx="1"/>
          </p:nvPr>
        </p:nvSpPr>
        <p:spPr/>
        <p:txBody>
          <a:bodyPr/>
          <a:lstStyle/>
          <a:p>
            <a:r>
              <a:rPr lang="uk-UA" dirty="0" smtClean="0"/>
              <a:t>Северина Світлана Володимирівна</a:t>
            </a:r>
            <a:endParaRPr lang="en-US" dirty="0"/>
          </a:p>
        </p:txBody>
      </p:sp>
    </p:spTree>
    <p:extLst>
      <p:ext uri="{BB962C8B-B14F-4D97-AF65-F5344CB8AC3E}">
        <p14:creationId xmlns:p14="http://schemas.microsoft.com/office/powerpoint/2010/main" val="1698807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306468" y="4846665"/>
            <a:ext cx="9692640" cy="1325562"/>
          </a:xfrm>
        </p:spPr>
        <p:txBody>
          <a:bodyPr>
            <a:normAutofit fontScale="90000"/>
          </a:bodyPr>
          <a:lstStyle/>
          <a:p>
            <a:r>
              <a:rPr lang="uk-UA" dirty="0" smtClean="0"/>
              <a:t>План:</a:t>
            </a:r>
            <a:br>
              <a:rPr lang="uk-UA" dirty="0" smtClean="0"/>
            </a:br>
            <a:r>
              <a:rPr lang="uk-UA" dirty="0"/>
              <a:t>1. Особливості здійснення міжнародної діяльності</a:t>
            </a:r>
            <a:r>
              <a:rPr lang="en-US" dirty="0"/>
              <a:t/>
            </a:r>
            <a:br>
              <a:rPr lang="en-US" dirty="0"/>
            </a:br>
            <a:r>
              <a:rPr lang="uk-UA" dirty="0"/>
              <a:t>2. Суб'єкти міжнародної господарської діяльності</a:t>
            </a:r>
            <a:r>
              <a:rPr lang="en-US" dirty="0"/>
              <a:t/>
            </a:r>
            <a:br>
              <a:rPr lang="en-US" dirty="0"/>
            </a:br>
            <a:r>
              <a:rPr lang="uk-UA" dirty="0"/>
              <a:t>3. Фактори міжнародного середовища</a:t>
            </a:r>
            <a:r>
              <a:rPr lang="en-US" dirty="0"/>
              <a:t/>
            </a:r>
            <a:br>
              <a:rPr lang="en-US" dirty="0"/>
            </a:br>
            <a:r>
              <a:rPr lang="uk-UA" dirty="0"/>
              <a:t>4. Міжнародна </a:t>
            </a:r>
            <a:r>
              <a:rPr lang="uk-UA" dirty="0" smtClean="0"/>
              <a:t>конкуренція</a:t>
            </a:r>
            <a:r>
              <a:rPr lang="en-US" dirty="0"/>
              <a:t/>
            </a:r>
            <a:br>
              <a:rPr lang="en-US" dirty="0"/>
            </a:br>
            <a:endParaRPr lang="en-US" dirty="0"/>
          </a:p>
        </p:txBody>
      </p:sp>
    </p:spTree>
    <p:extLst>
      <p:ext uri="{BB962C8B-B14F-4D97-AF65-F5344CB8AC3E}">
        <p14:creationId xmlns:p14="http://schemas.microsoft.com/office/powerpoint/2010/main" val="1483622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8494" y="-113266"/>
            <a:ext cx="9692640" cy="1397124"/>
          </a:xfrm>
        </p:spPr>
        <p:txBody>
          <a:bodyPr>
            <a:normAutofit/>
          </a:bodyPr>
          <a:lstStyle/>
          <a:p>
            <a:r>
              <a:rPr lang="uk-UA" sz="2400" dirty="0" smtClean="0"/>
              <a:t>Характерні </a:t>
            </a:r>
            <a:r>
              <a:rPr lang="uk-UA" sz="2400" dirty="0"/>
              <a:t>рисами сучасного міжнародного </a:t>
            </a:r>
            <a:r>
              <a:rPr lang="uk-UA" sz="2400" dirty="0" smtClean="0"/>
              <a:t>бізнесу:</a:t>
            </a:r>
            <a:endParaRPr lang="en-US" sz="2400" dirty="0"/>
          </a:p>
        </p:txBody>
      </p:sp>
      <p:sp>
        <p:nvSpPr>
          <p:cNvPr id="3" name="Прямоугольник 2"/>
          <p:cNvSpPr/>
          <p:nvPr/>
        </p:nvSpPr>
        <p:spPr>
          <a:xfrm>
            <a:off x="1404594" y="1486018"/>
            <a:ext cx="10210650" cy="3693319"/>
          </a:xfrm>
          <a:prstGeom prst="rect">
            <a:avLst/>
          </a:prstGeom>
        </p:spPr>
        <p:txBody>
          <a:bodyPr wrap="square">
            <a:spAutoFit/>
          </a:bodyPr>
          <a:lstStyle/>
          <a:p>
            <a:r>
              <a:rPr lang="uk-UA" dirty="0"/>
              <a:t>1. Інтернаціоналізація всіх сторін господарської </a:t>
            </a:r>
            <a:r>
              <a:rPr lang="uk-UA" dirty="0" smtClean="0"/>
              <a:t>діяльності.</a:t>
            </a:r>
            <a:endParaRPr lang="en-US" dirty="0"/>
          </a:p>
          <a:p>
            <a:r>
              <a:rPr lang="uk-UA" dirty="0"/>
              <a:t>2. Зростання кількості міжнародних корпорацій і банків.</a:t>
            </a:r>
            <a:endParaRPr lang="en-US" dirty="0"/>
          </a:p>
          <a:p>
            <a:r>
              <a:rPr lang="uk-UA" dirty="0"/>
              <a:t>3. Ускладнення форм міжнародного співробітництва.</a:t>
            </a:r>
            <a:endParaRPr lang="en-US" dirty="0"/>
          </a:p>
          <a:p>
            <a:r>
              <a:rPr lang="uk-UA" dirty="0"/>
              <a:t>4. Віртуалізація </a:t>
            </a:r>
            <a:endParaRPr lang="uk-UA" dirty="0" smtClean="0"/>
          </a:p>
          <a:p>
            <a:r>
              <a:rPr lang="uk-UA" dirty="0" smtClean="0"/>
              <a:t>5</a:t>
            </a:r>
            <a:r>
              <a:rPr lang="uk-UA" dirty="0"/>
              <a:t>. </a:t>
            </a:r>
            <a:r>
              <a:rPr lang="uk-UA" dirty="0" err="1" smtClean="0"/>
              <a:t>Фінансіаризація</a:t>
            </a:r>
            <a:r>
              <a:rPr lang="uk-UA" dirty="0" smtClean="0"/>
              <a:t>.</a:t>
            </a:r>
          </a:p>
          <a:p>
            <a:r>
              <a:rPr lang="uk-UA" dirty="0" smtClean="0"/>
              <a:t>6</a:t>
            </a:r>
            <a:r>
              <a:rPr lang="uk-UA" dirty="0"/>
              <a:t>. Ускладнення проблеми взаємодії національного та </a:t>
            </a:r>
            <a:r>
              <a:rPr lang="uk-UA" dirty="0" smtClean="0"/>
              <a:t>інтернаціонального.</a:t>
            </a:r>
          </a:p>
          <a:p>
            <a:r>
              <a:rPr lang="uk-UA" dirty="0" smtClean="0"/>
              <a:t>7</a:t>
            </a:r>
            <a:r>
              <a:rPr lang="uk-UA" dirty="0"/>
              <a:t>. Використання фірмами підтримки з боку держави.</a:t>
            </a:r>
            <a:endParaRPr lang="en-US" dirty="0"/>
          </a:p>
          <a:p>
            <a:r>
              <a:rPr lang="uk-UA" dirty="0"/>
              <a:t>8. Розміщення виробничої діяльності там, де можна досягти найбільших конкурентних </a:t>
            </a:r>
            <a:r>
              <a:rPr lang="uk-UA" dirty="0" smtClean="0"/>
              <a:t>переваг.</a:t>
            </a:r>
          </a:p>
          <a:p>
            <a:r>
              <a:rPr lang="uk-UA" dirty="0" smtClean="0"/>
              <a:t>9</a:t>
            </a:r>
            <a:r>
              <a:rPr lang="uk-UA" dirty="0"/>
              <a:t>. Загострена конкуренція в глобальних галузях.</a:t>
            </a:r>
            <a:endParaRPr lang="en-US" dirty="0"/>
          </a:p>
          <a:p>
            <a:r>
              <a:rPr lang="uk-UA" dirty="0"/>
              <a:t>10. Розвиток процесу міжнародної диверсифікації, здійснюваної найбільшими компаніями.</a:t>
            </a:r>
            <a:endParaRPr lang="en-US" dirty="0"/>
          </a:p>
          <a:p>
            <a:r>
              <a:rPr lang="uk-UA" dirty="0"/>
              <a:t>11. </a:t>
            </a:r>
            <a:r>
              <a:rPr lang="uk-UA" dirty="0" smtClean="0"/>
              <a:t>Глобалізація.</a:t>
            </a:r>
            <a:endParaRPr lang="en-US" dirty="0"/>
          </a:p>
        </p:txBody>
      </p:sp>
    </p:spTree>
    <p:extLst>
      <p:ext uri="{BB962C8B-B14F-4D97-AF65-F5344CB8AC3E}">
        <p14:creationId xmlns:p14="http://schemas.microsoft.com/office/powerpoint/2010/main" val="2935849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31148" y="1110357"/>
            <a:ext cx="9759462" cy="5139869"/>
          </a:xfrm>
          <a:prstGeom prst="rect">
            <a:avLst/>
          </a:prstGeom>
        </p:spPr>
        <p:txBody>
          <a:bodyPr wrap="square">
            <a:spAutoFit/>
          </a:bodyPr>
          <a:lstStyle/>
          <a:p>
            <a:r>
              <a:rPr lang="uk-UA" sz="2000" b="1" dirty="0">
                <a:solidFill>
                  <a:srgbClr val="D34817"/>
                </a:solidFill>
              </a:rPr>
              <a:t>При вирішенні питання про участь у міжнародному бізнесі береться до уваги низка обставин</a:t>
            </a:r>
            <a:r>
              <a:rPr lang="uk-UA" sz="2000" b="1" dirty="0" smtClean="0">
                <a:solidFill>
                  <a:srgbClr val="D34817"/>
                </a:solidFill>
              </a:rPr>
              <a:t>.</a:t>
            </a:r>
          </a:p>
          <a:p>
            <a:endParaRPr lang="en-US" dirty="0">
              <a:solidFill>
                <a:srgbClr val="D34817"/>
              </a:solidFill>
            </a:endParaRPr>
          </a:p>
          <a:p>
            <a:r>
              <a:rPr lang="uk-UA" dirty="0"/>
              <a:t>1. Відмінності в рівні виробничих витрат у різних країнах, які зумовлені різним рівнем оплати праці, продуктивності праці, податкових ставок, матеріальних витрат, темпами інфляції </a:t>
            </a:r>
            <a:r>
              <a:rPr lang="uk-UA" dirty="0" smtClean="0"/>
              <a:t>тощо.</a:t>
            </a:r>
            <a:endParaRPr lang="en-US" dirty="0"/>
          </a:p>
          <a:p>
            <a:r>
              <a:rPr lang="uk-UA" dirty="0"/>
              <a:t>2. Коливання обмінних </a:t>
            </a:r>
            <a:r>
              <a:rPr lang="uk-UA" dirty="0" smtClean="0"/>
              <a:t>курсів.</a:t>
            </a:r>
            <a:endParaRPr lang="en-US" dirty="0"/>
          </a:p>
          <a:p>
            <a:r>
              <a:rPr lang="uk-UA" dirty="0"/>
              <a:t>3. Політика національних </a:t>
            </a:r>
            <a:r>
              <a:rPr lang="uk-UA" dirty="0" smtClean="0"/>
              <a:t>урядів.</a:t>
            </a:r>
          </a:p>
          <a:p>
            <a:r>
              <a:rPr lang="uk-UA" dirty="0" smtClean="0"/>
              <a:t>4. Характер </a:t>
            </a:r>
            <a:r>
              <a:rPr lang="uk-UA" dirty="0"/>
              <a:t>і гострота конкуренції. </a:t>
            </a:r>
            <a:endParaRPr lang="uk-UA" dirty="0" smtClean="0"/>
          </a:p>
          <a:p>
            <a:r>
              <a:rPr lang="uk-UA" dirty="0"/>
              <a:t>5. Подібність запитів споживачів у різних куточках світу; можливість знайти постачальників у будь-якій його точці; глобалізація канатів розподілу.</a:t>
            </a:r>
            <a:endParaRPr lang="en-US" dirty="0"/>
          </a:p>
          <a:p>
            <a:r>
              <a:rPr lang="uk-UA" dirty="0"/>
              <a:t>6. Присутність філій великих фірм у всіх провідних країнах; застосовність у різних регіонах стандартних елементів маркетингу.</a:t>
            </a:r>
            <a:endParaRPr lang="en-US" dirty="0"/>
          </a:p>
          <a:p>
            <a:r>
              <a:rPr lang="uk-UA" dirty="0"/>
              <a:t>7. Підтримка з боку національних держав і міжнародних організацій; наявність споживачів у державному секторі.</a:t>
            </a:r>
            <a:endParaRPr lang="en-US" dirty="0"/>
          </a:p>
          <a:p>
            <a:r>
              <a:rPr lang="uk-UA" dirty="0"/>
              <a:t>8. Порівнянність технічних стандартів у різних країнах.</a:t>
            </a:r>
            <a:endParaRPr lang="en-US" dirty="0"/>
          </a:p>
          <a:p>
            <a:r>
              <a:rPr lang="uk-UA" dirty="0"/>
              <a:t>9. Можливість користування послугами глобального бізнес-сервісу</a:t>
            </a:r>
            <a:endParaRPr lang="en-US" dirty="0"/>
          </a:p>
          <a:p>
            <a:endParaRPr lang="en-US" dirty="0"/>
          </a:p>
        </p:txBody>
      </p:sp>
    </p:spTree>
    <p:extLst>
      <p:ext uri="{BB962C8B-B14F-4D97-AF65-F5344CB8AC3E}">
        <p14:creationId xmlns:p14="http://schemas.microsoft.com/office/powerpoint/2010/main" val="3578297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a:t>Таблиця 1 - Стратегічні завдання, що вирішуються за допомогою експорту та імпорту міжнародними </a:t>
            </a:r>
            <a:r>
              <a:rPr lang="uk-UA" sz="2800" dirty="0" smtClean="0"/>
              <a:t>компаніями</a:t>
            </a:r>
            <a:endParaRPr lang="en-US" sz="2800" dirty="0"/>
          </a:p>
        </p:txBody>
      </p:sp>
      <p:graphicFrame>
        <p:nvGraphicFramePr>
          <p:cNvPr id="9" name="Объект 8"/>
          <p:cNvGraphicFramePr>
            <a:graphicFrameLocks noGrp="1"/>
          </p:cNvGraphicFramePr>
          <p:nvPr>
            <p:ph idx="1"/>
            <p:extLst>
              <p:ext uri="{D42A27DB-BD31-4B8C-83A1-F6EECF244321}">
                <p14:modId xmlns:p14="http://schemas.microsoft.com/office/powerpoint/2010/main" val="1538421552"/>
              </p:ext>
            </p:extLst>
          </p:nvPr>
        </p:nvGraphicFramePr>
        <p:xfrm>
          <a:off x="1262063" y="1828800"/>
          <a:ext cx="8594726" cy="3306064"/>
        </p:xfrm>
        <a:graphic>
          <a:graphicData uri="http://schemas.openxmlformats.org/drawingml/2006/table">
            <a:tbl>
              <a:tblPr firstRow="1" bandRow="1">
                <a:tableStyleId>{5C22544A-7EE6-4342-B048-85BDC9FD1C3A}</a:tableStyleId>
              </a:tblPr>
              <a:tblGrid>
                <a:gridCol w="4297363">
                  <a:extLst>
                    <a:ext uri="{9D8B030D-6E8A-4147-A177-3AD203B41FA5}">
                      <a16:colId xmlns:a16="http://schemas.microsoft.com/office/drawing/2014/main" val="22377016"/>
                    </a:ext>
                  </a:extLst>
                </a:gridCol>
                <a:gridCol w="4297363">
                  <a:extLst>
                    <a:ext uri="{9D8B030D-6E8A-4147-A177-3AD203B41FA5}">
                      <a16:colId xmlns:a16="http://schemas.microsoft.com/office/drawing/2014/main" val="1134512400"/>
                    </a:ext>
                  </a:extLst>
                </a:gridCol>
              </a:tblGrid>
              <a:tr h="370840">
                <a:tc>
                  <a:txBody>
                    <a:bodyPr/>
                    <a:lstStyle/>
                    <a:p>
                      <a:pPr algn="just">
                        <a:lnSpc>
                          <a:spcPct val="107000"/>
                        </a:lnSpc>
                        <a:spcAft>
                          <a:spcPts val="0"/>
                        </a:spcAft>
                      </a:pPr>
                      <a:r>
                        <a:rPr lang="uk-UA" sz="2000" dirty="0">
                          <a:effectLst/>
                          <a:latin typeface="+mn-lt"/>
                          <a:ea typeface="Calibri" panose="020F0502020204030204" pitchFamily="34" charset="0"/>
                          <a:cs typeface="Arial" panose="020B0604020202020204" pitchFamily="34" charset="0"/>
                        </a:rPr>
                        <a:t>Експорт</a:t>
                      </a:r>
                      <a:endParaRPr lang="en-US" sz="18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2000">
                          <a:effectLst/>
                          <a:latin typeface="+mn-lt"/>
                          <a:ea typeface="Calibri" panose="020F0502020204030204" pitchFamily="34" charset="0"/>
                          <a:cs typeface="Arial" panose="020B0604020202020204" pitchFamily="34" charset="0"/>
                        </a:rPr>
                        <a:t>Імпорт</a:t>
                      </a:r>
                      <a:endParaRPr lang="en-US" sz="18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77377286"/>
                  </a:ext>
                </a:extLst>
              </a:tr>
              <a:tr h="370840">
                <a:tc>
                  <a:txBody>
                    <a:bodyPr/>
                    <a:lstStyle/>
                    <a:p>
                      <a:pPr algn="just">
                        <a:lnSpc>
                          <a:spcPct val="107000"/>
                        </a:lnSpc>
                        <a:spcAft>
                          <a:spcPts val="0"/>
                        </a:spcAft>
                      </a:pPr>
                      <a:r>
                        <a:rPr lang="uk-UA" sz="2000" dirty="0">
                          <a:effectLst/>
                          <a:latin typeface="+mn-lt"/>
                          <a:ea typeface="Calibri" panose="020F0502020204030204" pitchFamily="34" charset="0"/>
                          <a:cs typeface="Arial" panose="020B0604020202020204" pitchFamily="34" charset="0"/>
                        </a:rPr>
                        <a:t>Розширення виробництва, збільшення прибутку і валютних ресурсів</a:t>
                      </a:r>
                      <a:endParaRPr lang="en-US" sz="18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2000">
                          <a:effectLst/>
                          <a:latin typeface="+mn-lt"/>
                          <a:ea typeface="Calibri" panose="020F0502020204030204" pitchFamily="34" charset="0"/>
                          <a:cs typeface="Arial" panose="020B0604020202020204" pitchFamily="34" charset="0"/>
                        </a:rPr>
                        <a:t>Модернізація і розширення виробничої бази компанії</a:t>
                      </a:r>
                      <a:endParaRPr lang="en-US" sz="18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2001423"/>
                  </a:ext>
                </a:extLst>
              </a:tr>
              <a:tr h="370840">
                <a:tc>
                  <a:txBody>
                    <a:bodyPr/>
                    <a:lstStyle/>
                    <a:p>
                      <a:pPr algn="just">
                        <a:lnSpc>
                          <a:spcPct val="107000"/>
                        </a:lnSpc>
                        <a:spcAft>
                          <a:spcPts val="0"/>
                        </a:spcAft>
                      </a:pPr>
                      <a:r>
                        <a:rPr lang="uk-UA" sz="2000" dirty="0">
                          <a:effectLst/>
                          <a:latin typeface="+mn-lt"/>
                          <a:ea typeface="Calibri" panose="020F0502020204030204" pitchFamily="34" charset="0"/>
                          <a:cs typeface="Arial" panose="020B0604020202020204" pitchFamily="34" charset="0"/>
                        </a:rPr>
                        <a:t>Досягнення економії на масштабах виробництва</a:t>
                      </a:r>
                      <a:endParaRPr lang="en-US" sz="18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2000" dirty="0">
                          <a:effectLst/>
                          <a:latin typeface="+mn-lt"/>
                          <a:ea typeface="Calibri" panose="020F0502020204030204" pitchFamily="34" charset="0"/>
                          <a:cs typeface="Arial" panose="020B0604020202020204" pitchFamily="34" charset="0"/>
                        </a:rPr>
                        <a:t>Можливість отримати потрібні фактори виробництва на максимально вигідних умовах</a:t>
                      </a:r>
                      <a:endParaRPr lang="en-US" sz="18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50015950"/>
                  </a:ext>
                </a:extLst>
              </a:tr>
              <a:tr h="370840">
                <a:tc>
                  <a:txBody>
                    <a:bodyPr/>
                    <a:lstStyle/>
                    <a:p>
                      <a:pPr algn="just">
                        <a:lnSpc>
                          <a:spcPct val="107000"/>
                        </a:lnSpc>
                        <a:spcAft>
                          <a:spcPts val="0"/>
                        </a:spcAft>
                      </a:pPr>
                      <a:r>
                        <a:rPr lang="uk-UA" sz="2000">
                          <a:effectLst/>
                          <a:latin typeface="+mn-lt"/>
                          <a:ea typeface="Calibri" panose="020F0502020204030204" pitchFamily="34" charset="0"/>
                          <a:cs typeface="Arial" panose="020B0604020202020204" pitchFamily="34" charset="0"/>
                        </a:rPr>
                        <a:t>Використання порівняльних переваг</a:t>
                      </a:r>
                      <a:endParaRPr lang="en-US" sz="18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2000" dirty="0">
                          <a:effectLst/>
                          <a:latin typeface="+mn-lt"/>
                          <a:ea typeface="Calibri" panose="020F0502020204030204" pitchFamily="34" charset="0"/>
                          <a:cs typeface="Arial" panose="020B0604020202020204" pitchFamily="34" charset="0"/>
                        </a:rPr>
                        <a:t>Розширення асортименту, збільшення виробництва і збуту на внутрішніх ринках</a:t>
                      </a:r>
                      <a:endParaRPr lang="en-US" sz="18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26465506"/>
                  </a:ext>
                </a:extLst>
              </a:tr>
            </a:tbl>
          </a:graphicData>
        </a:graphic>
      </p:graphicFrame>
    </p:spTree>
    <p:extLst>
      <p:ext uri="{BB962C8B-B14F-4D97-AF65-F5344CB8AC3E}">
        <p14:creationId xmlns:p14="http://schemas.microsoft.com/office/powerpoint/2010/main" val="3832288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a:t>Таблиця 2 - Відмінність між багатонаціональними та глобальними </a:t>
            </a:r>
            <a:r>
              <a:rPr lang="uk-UA" sz="2800" dirty="0" smtClean="0"/>
              <a:t>корпораціями</a:t>
            </a:r>
            <a:endParaRPr lang="en-US" sz="2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691089994"/>
              </p:ext>
            </p:extLst>
          </p:nvPr>
        </p:nvGraphicFramePr>
        <p:xfrm>
          <a:off x="1262063" y="1828800"/>
          <a:ext cx="8594724" cy="4435667"/>
        </p:xfrm>
        <a:graphic>
          <a:graphicData uri="http://schemas.openxmlformats.org/drawingml/2006/table">
            <a:tbl>
              <a:tblPr firstRow="1" bandRow="1">
                <a:tableStyleId>{5C22544A-7EE6-4342-B048-85BDC9FD1C3A}</a:tableStyleId>
              </a:tblPr>
              <a:tblGrid>
                <a:gridCol w="2864908">
                  <a:extLst>
                    <a:ext uri="{9D8B030D-6E8A-4147-A177-3AD203B41FA5}">
                      <a16:colId xmlns:a16="http://schemas.microsoft.com/office/drawing/2014/main" val="2282963752"/>
                    </a:ext>
                  </a:extLst>
                </a:gridCol>
                <a:gridCol w="2864908">
                  <a:extLst>
                    <a:ext uri="{9D8B030D-6E8A-4147-A177-3AD203B41FA5}">
                      <a16:colId xmlns:a16="http://schemas.microsoft.com/office/drawing/2014/main" val="3402435684"/>
                    </a:ext>
                  </a:extLst>
                </a:gridCol>
                <a:gridCol w="2864908">
                  <a:extLst>
                    <a:ext uri="{9D8B030D-6E8A-4147-A177-3AD203B41FA5}">
                      <a16:colId xmlns:a16="http://schemas.microsoft.com/office/drawing/2014/main" val="4262551421"/>
                    </a:ext>
                  </a:extLst>
                </a:gridCol>
              </a:tblGrid>
              <a:tr h="370840">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Показники</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Багатонаціональна компанія</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Глобальна компанія</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76954763"/>
                  </a:ext>
                </a:extLst>
              </a:tr>
              <a:tr h="370840">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Життєвий цикл</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На кожному національному ринку свій</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Глобальний</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0454765"/>
                  </a:ext>
                </a:extLst>
              </a:tr>
              <a:tr h="370840">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Розробка продукції</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Для місцевих ринків у відповідності з </a:t>
                      </a:r>
                      <a:r>
                        <a:rPr lang="uk-UA" sz="1600" dirty="0" err="1">
                          <a:effectLst/>
                          <a:latin typeface="+mn-lt"/>
                          <a:ea typeface="Calibri" panose="020F0502020204030204" pitchFamily="34" charset="0"/>
                          <a:cs typeface="Arial" panose="020B0604020202020204" pitchFamily="34" charset="0"/>
                        </a:rPr>
                        <a:t>національнними</a:t>
                      </a:r>
                      <a:r>
                        <a:rPr lang="uk-UA" sz="1600" dirty="0">
                          <a:effectLst/>
                          <a:latin typeface="+mn-lt"/>
                          <a:ea typeface="Calibri" panose="020F0502020204030204" pitchFamily="34" charset="0"/>
                          <a:cs typeface="Arial" panose="020B0604020202020204" pitchFamily="34" charset="0"/>
                        </a:rPr>
                        <a:t> вимогами</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Для всіх споживачів однакова</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56588659"/>
                  </a:ext>
                </a:extLst>
              </a:tr>
              <a:tr h="370840">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Сегментація ринка</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Множина ринків. Свій продукт для кожного сегменту</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Мало ринків. Продукція для всіх стандартизована</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60368417"/>
                  </a:ext>
                </a:extLst>
              </a:tr>
              <a:tr h="370840">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Конкуренція </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Визначається особливостями національних ринків</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Можливість конкуренції на національному ринку залишить від світового</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973888"/>
                  </a:ext>
                </a:extLst>
              </a:tr>
              <a:tr h="370840">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Виробництво</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У відповідності з національними вимогами</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У відповідності з глобальними стандартами</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44172431"/>
                  </a:ext>
                </a:extLst>
              </a:tr>
              <a:tr h="370840">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Ціна </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a:effectLst/>
                          <a:latin typeface="+mn-lt"/>
                          <a:ea typeface="Calibri" panose="020F0502020204030204" pitchFamily="34" charset="0"/>
                          <a:cs typeface="Arial" panose="020B0604020202020204" pitchFamily="34" charset="0"/>
                        </a:rPr>
                        <a:t>Індивідуальна для кожного ринку</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pPr>
                      <a:r>
                        <a:rPr lang="uk-UA" sz="1600" dirty="0">
                          <a:effectLst/>
                          <a:latin typeface="+mn-lt"/>
                          <a:ea typeface="Calibri" panose="020F0502020204030204" pitchFamily="34" charset="0"/>
                          <a:cs typeface="Arial" panose="020B0604020202020204" pitchFamily="34" charset="0"/>
                        </a:rPr>
                        <a:t>В цілому єдина</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33114814"/>
                  </a:ext>
                </a:extLst>
              </a:tr>
            </a:tbl>
          </a:graphicData>
        </a:graphic>
      </p:graphicFrame>
    </p:spTree>
    <p:extLst>
      <p:ext uri="{BB962C8B-B14F-4D97-AF65-F5344CB8AC3E}">
        <p14:creationId xmlns:p14="http://schemas.microsoft.com/office/powerpoint/2010/main" val="3447736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8239" y="-698562"/>
            <a:ext cx="9692640" cy="1397124"/>
          </a:xfrm>
        </p:spPr>
        <p:txBody>
          <a:bodyPr>
            <a:normAutofit/>
          </a:bodyPr>
          <a:lstStyle/>
          <a:p>
            <a:r>
              <a:rPr lang="uk-UA" sz="2400" dirty="0" smtClean="0"/>
              <a:t>Способи проникнення підприємства </a:t>
            </a:r>
            <a:r>
              <a:rPr lang="uk-UA" sz="2400" dirty="0"/>
              <a:t>на міжнародні </a:t>
            </a:r>
            <a:r>
              <a:rPr lang="uk-UA" sz="2400" dirty="0" smtClean="0"/>
              <a:t>ринки:</a:t>
            </a:r>
            <a:endParaRPr lang="en-US" sz="2400" dirty="0"/>
          </a:p>
        </p:txBody>
      </p:sp>
      <p:sp>
        <p:nvSpPr>
          <p:cNvPr id="3" name="Прямоугольник 2"/>
          <p:cNvSpPr/>
          <p:nvPr/>
        </p:nvSpPr>
        <p:spPr>
          <a:xfrm>
            <a:off x="1007348" y="868244"/>
            <a:ext cx="10257683" cy="5909310"/>
          </a:xfrm>
          <a:prstGeom prst="rect">
            <a:avLst/>
          </a:prstGeom>
        </p:spPr>
        <p:txBody>
          <a:bodyPr wrap="square">
            <a:spAutoFit/>
          </a:bodyPr>
          <a:lstStyle/>
          <a:p>
            <a:r>
              <a:rPr lang="uk-UA" dirty="0"/>
              <a:t>1. </a:t>
            </a:r>
            <a:r>
              <a:rPr lang="uk-UA" b="1" dirty="0"/>
              <a:t>Експорт.</a:t>
            </a:r>
            <a:r>
              <a:rPr lang="uk-UA" dirty="0"/>
              <a:t> Найлегший шлях проникнення на міжнародні ринки – експорт продукції. Хоча організація продовжує виробляти всю продукцію у своїй державі, вона може для координації експорту створити незалежну торговельну компанію або посередницьку службу, яка буде полегшувати укладання угод з іноземними покупцями.</a:t>
            </a:r>
            <a:endParaRPr lang="en-US" dirty="0"/>
          </a:p>
          <a:p>
            <a:r>
              <a:rPr lang="uk-UA" dirty="0"/>
              <a:t>2. </a:t>
            </a:r>
            <a:r>
              <a:rPr lang="uk-UA" b="1" dirty="0"/>
              <a:t>Ліцензування</a:t>
            </a:r>
            <a:r>
              <a:rPr lang="uk-UA" dirty="0"/>
              <a:t>. Підприємство може продати ліцензію на виробництво своєї продукції іноземній компанії або державі згідно угоді про ліцензійні платежі. Згідно цій схемі підприємство надає іноземній компанії або державі право використовувати патенти або технологію, виробничі секрети, а також надавати технологічну та адміністративну підтримку. Іноземна компанія або держава, в свою чергу, відшкодовує збитки підприємства в формі ліцензійних платежів або плати за послуги, які компенсують збитки на НІОКР+5-10% прибутку.</a:t>
            </a:r>
            <a:endParaRPr lang="en-US" dirty="0"/>
          </a:p>
          <a:p>
            <a:r>
              <a:rPr lang="uk-UA" dirty="0"/>
              <a:t>3. </a:t>
            </a:r>
            <a:r>
              <a:rPr lang="uk-UA" b="1" dirty="0"/>
              <a:t>Спільні підприємства</a:t>
            </a:r>
            <a:r>
              <a:rPr lang="uk-UA" dirty="0"/>
              <a:t>. Організація спільного підприємства полягає в тому, що дві або більше приватних компаній, або держава, вкладають кошти у виробничу потужність. Учасники є рівними партнерами в справі й отримують прибуток в залежності від частки пакету акцій кожного у спільному підприємстві.</a:t>
            </a:r>
            <a:endParaRPr lang="en-US" dirty="0"/>
          </a:p>
          <a:p>
            <a:r>
              <a:rPr lang="uk-UA" dirty="0"/>
              <a:t>4. </a:t>
            </a:r>
            <a:r>
              <a:rPr lang="uk-UA" b="1" dirty="0"/>
              <a:t>Прямі капіталовкладення</a:t>
            </a:r>
            <a:r>
              <a:rPr lang="uk-UA" dirty="0"/>
              <a:t>. Найбільш сильна прихильність до міжнародного бізнесу виникає тоді, коли керівництво вирішує випускати продукцію своєї фірми за кордоном і зберігати повний контроль над виробництвом, маркетингом, фінансами та іншими функціями.</a:t>
            </a:r>
            <a:endParaRPr lang="en-US" dirty="0"/>
          </a:p>
          <a:p>
            <a:r>
              <a:rPr lang="uk-UA" dirty="0"/>
              <a:t>5. </a:t>
            </a:r>
            <a:r>
              <a:rPr lang="uk-UA" b="1" dirty="0"/>
              <a:t>Багатонаціональні</a:t>
            </a:r>
            <a:r>
              <a:rPr lang="uk-UA" dirty="0"/>
              <a:t> (транснаціональні) корпорації володіють і керують підприємствами в світовому масштабі. </a:t>
            </a:r>
            <a:endParaRPr lang="en-US" dirty="0"/>
          </a:p>
        </p:txBody>
      </p:sp>
    </p:spTree>
    <p:extLst>
      <p:ext uri="{BB962C8B-B14F-4D97-AF65-F5344CB8AC3E}">
        <p14:creationId xmlns:p14="http://schemas.microsoft.com/office/powerpoint/2010/main" val="1422684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1587" y="3185923"/>
            <a:ext cx="7374135" cy="461665"/>
          </a:xfrm>
          <a:prstGeom prst="rect">
            <a:avLst/>
          </a:prstGeom>
        </p:spPr>
        <p:txBody>
          <a:bodyPr wrap="none">
            <a:spAutoFit/>
          </a:bodyPr>
          <a:lstStyle/>
          <a:p>
            <a:r>
              <a:rPr lang="uk-UA" sz="2400" dirty="0" smtClean="0">
                <a:solidFill>
                  <a:srgbClr val="D34817"/>
                </a:solidFill>
              </a:rPr>
              <a:t>Фактори середовища</a:t>
            </a:r>
            <a:r>
              <a:rPr lang="uk-UA" sz="2400" dirty="0">
                <a:solidFill>
                  <a:srgbClr val="D34817"/>
                </a:solidFill>
              </a:rPr>
              <a:t>, в якому функціонує бізнес</a:t>
            </a:r>
            <a:endParaRPr lang="en-US" sz="3200" dirty="0">
              <a:solidFill>
                <a:srgbClr val="D34817"/>
              </a:solidFill>
            </a:endParaRPr>
          </a:p>
        </p:txBody>
      </p:sp>
      <p:sp>
        <p:nvSpPr>
          <p:cNvPr id="3" name="Прямоугольник 2"/>
          <p:cNvSpPr/>
          <p:nvPr/>
        </p:nvSpPr>
        <p:spPr>
          <a:xfrm>
            <a:off x="1172967" y="1016690"/>
            <a:ext cx="1362874" cy="413062"/>
          </a:xfrm>
          <a:prstGeom prst="rect">
            <a:avLst/>
          </a:prstGeom>
        </p:spPr>
        <p:txBody>
          <a:bodyPr wrap="none">
            <a:spAutoFit/>
          </a:bodyPr>
          <a:lstStyle/>
          <a:p>
            <a:pPr>
              <a:lnSpc>
                <a:spcPct val="115000"/>
              </a:lnSpc>
              <a:spcAft>
                <a:spcPts val="1000"/>
              </a:spcAft>
            </a:pPr>
            <a:r>
              <a:rPr lang="uk-UA" sz="2000" dirty="0" smtClean="0">
                <a:ea typeface="Times New Roman" panose="02020603050405020304" pitchFamily="18" charset="0"/>
                <a:cs typeface="Arial" panose="020B0604020202020204" pitchFamily="34" charset="0"/>
              </a:rPr>
              <a:t>Культура</a:t>
            </a:r>
            <a:endParaRPr lang="en-US" dirty="0">
              <a:effectLst/>
              <a:ea typeface="Times New Roman" panose="02020603050405020304" pitchFamily="18" charset="0"/>
              <a:cs typeface="Arial" panose="020B0604020202020204" pitchFamily="34" charset="0"/>
            </a:endParaRPr>
          </a:p>
        </p:txBody>
      </p:sp>
      <p:sp>
        <p:nvSpPr>
          <p:cNvPr id="4" name="Прямоугольник 3"/>
          <p:cNvSpPr/>
          <p:nvPr/>
        </p:nvSpPr>
        <p:spPr>
          <a:xfrm>
            <a:off x="4719561" y="1013568"/>
            <a:ext cx="2278188" cy="446276"/>
          </a:xfrm>
          <a:prstGeom prst="rect">
            <a:avLst/>
          </a:prstGeom>
        </p:spPr>
        <p:txBody>
          <a:bodyPr wrap="none">
            <a:spAutoFit/>
          </a:bodyPr>
          <a:lstStyle/>
          <a:p>
            <a:pPr>
              <a:lnSpc>
                <a:spcPct val="115000"/>
              </a:lnSpc>
              <a:spcAft>
                <a:spcPts val="1000"/>
              </a:spcAft>
            </a:pPr>
            <a:r>
              <a:rPr lang="uk-UA" sz="2000" dirty="0" smtClean="0">
                <a:effectLst/>
                <a:ea typeface="Times New Roman" panose="02020603050405020304" pitchFamily="18" charset="0"/>
                <a:cs typeface="Arial" panose="020B0604020202020204" pitchFamily="34" charset="0"/>
              </a:rPr>
              <a:t>Політичний</a:t>
            </a:r>
            <a:r>
              <a:rPr lang="uk-UA" dirty="0" smtClean="0">
                <a:effectLst/>
                <a:ea typeface="Times New Roman" panose="02020603050405020304" pitchFamily="18" charset="0"/>
                <a:cs typeface="Arial" panose="020B0604020202020204" pitchFamily="34" charset="0"/>
              </a:rPr>
              <a:t> </a:t>
            </a:r>
            <a:r>
              <a:rPr lang="uk-UA" sz="2000" dirty="0" smtClean="0">
                <a:effectLst/>
                <a:ea typeface="Times New Roman" panose="02020603050405020304" pitchFamily="18" charset="0"/>
                <a:cs typeface="Arial" panose="020B0604020202020204" pitchFamily="34" charset="0"/>
              </a:rPr>
              <a:t>стан</a:t>
            </a:r>
            <a:endParaRPr lang="en-US" dirty="0">
              <a:effectLst/>
              <a:ea typeface="Times New Roman" panose="02020603050405020304" pitchFamily="18" charset="0"/>
              <a:cs typeface="Arial" panose="020B0604020202020204" pitchFamily="34" charset="0"/>
            </a:endParaRPr>
          </a:p>
        </p:txBody>
      </p:sp>
      <p:sp>
        <p:nvSpPr>
          <p:cNvPr id="5" name="Прямоугольник 4"/>
          <p:cNvSpPr/>
          <p:nvPr/>
        </p:nvSpPr>
        <p:spPr>
          <a:xfrm>
            <a:off x="1779092" y="5594550"/>
            <a:ext cx="835485" cy="413062"/>
          </a:xfrm>
          <a:prstGeom prst="rect">
            <a:avLst/>
          </a:prstGeom>
        </p:spPr>
        <p:txBody>
          <a:bodyPr wrap="none">
            <a:spAutoFit/>
          </a:bodyPr>
          <a:lstStyle/>
          <a:p>
            <a:pPr>
              <a:lnSpc>
                <a:spcPct val="115000"/>
              </a:lnSpc>
              <a:spcAft>
                <a:spcPts val="1000"/>
              </a:spcAft>
            </a:pPr>
            <a:r>
              <a:rPr lang="uk-UA" sz="2000" dirty="0" smtClean="0"/>
              <a:t>Мова</a:t>
            </a:r>
            <a:endParaRPr lang="en-US" dirty="0"/>
          </a:p>
        </p:txBody>
      </p:sp>
      <p:sp>
        <p:nvSpPr>
          <p:cNvPr id="6" name="Прямоугольник 5"/>
          <p:cNvSpPr/>
          <p:nvPr/>
        </p:nvSpPr>
        <p:spPr>
          <a:xfrm>
            <a:off x="6376054" y="5403760"/>
            <a:ext cx="4027064" cy="413062"/>
          </a:xfrm>
          <a:prstGeom prst="rect">
            <a:avLst/>
          </a:prstGeom>
        </p:spPr>
        <p:txBody>
          <a:bodyPr wrap="none">
            <a:spAutoFit/>
          </a:bodyPr>
          <a:lstStyle/>
          <a:p>
            <a:pPr>
              <a:lnSpc>
                <a:spcPct val="115000"/>
              </a:lnSpc>
              <a:spcAft>
                <a:spcPts val="1000"/>
              </a:spcAft>
            </a:pPr>
            <a:r>
              <a:rPr lang="uk-UA" sz="2000" dirty="0"/>
              <a:t>Закони</a:t>
            </a:r>
            <a:r>
              <a:rPr lang="uk-UA" b="1" dirty="0"/>
              <a:t> </a:t>
            </a:r>
            <a:r>
              <a:rPr lang="uk-UA" dirty="0"/>
              <a:t>і державне регулювання. </a:t>
            </a:r>
            <a:endParaRPr lang="en-US" dirty="0">
              <a:ea typeface="Times New Roman" panose="02020603050405020304" pitchFamily="18" charset="0"/>
              <a:cs typeface="Arial" panose="020B0604020202020204" pitchFamily="34" charset="0"/>
            </a:endParaRPr>
          </a:p>
        </p:txBody>
      </p:sp>
      <p:sp>
        <p:nvSpPr>
          <p:cNvPr id="7" name="Прямоугольник 6"/>
          <p:cNvSpPr/>
          <p:nvPr/>
        </p:nvSpPr>
        <p:spPr>
          <a:xfrm>
            <a:off x="8389586" y="1016690"/>
            <a:ext cx="1486304" cy="413062"/>
          </a:xfrm>
          <a:prstGeom prst="rect">
            <a:avLst/>
          </a:prstGeom>
        </p:spPr>
        <p:txBody>
          <a:bodyPr wrap="none">
            <a:spAutoFit/>
          </a:bodyPr>
          <a:lstStyle/>
          <a:p>
            <a:pPr>
              <a:lnSpc>
                <a:spcPct val="115000"/>
              </a:lnSpc>
              <a:spcAft>
                <a:spcPts val="1000"/>
              </a:spcAft>
            </a:pPr>
            <a:r>
              <a:rPr lang="uk-UA" sz="2000" dirty="0" smtClean="0">
                <a:effectLst/>
                <a:ea typeface="Times New Roman" panose="02020603050405020304" pitchFamily="18" charset="0"/>
                <a:cs typeface="Arial" panose="020B0604020202020204" pitchFamily="34" charset="0"/>
              </a:rPr>
              <a:t>Економіка</a:t>
            </a:r>
            <a:endParaRPr lang="en-US"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95863867"/>
      </p:ext>
    </p:extLst>
  </p:cSld>
  <p:clrMapOvr>
    <a:masterClrMapping/>
  </p:clrMapOvr>
</p:sld>
</file>

<file path=ppt/theme/theme1.xml><?xml version="1.0" encoding="utf-8"?>
<a:theme xmlns:a="http://schemas.openxmlformats.org/drawingml/2006/main" name="View">
  <a:themeElements>
    <a:clrScheme name="View">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docProps/app.xml><?xml version="1.0" encoding="utf-8"?>
<Properties xmlns="http://schemas.openxmlformats.org/officeDocument/2006/extended-properties" xmlns:vt="http://schemas.openxmlformats.org/officeDocument/2006/docPropsVTypes">
  <Template>TM03457515[[fn=Вид]]</Template>
  <TotalTime>62</TotalTime>
  <Words>664</Words>
  <Application>Microsoft Office PowerPoint</Application>
  <PresentationFormat>Широкоэкранный</PresentationFormat>
  <Paragraphs>69</Paragraphs>
  <Slides>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Calibri</vt:lpstr>
      <vt:lpstr>Century Schoolbook</vt:lpstr>
      <vt:lpstr>Times New Roman</vt:lpstr>
      <vt:lpstr>Wingdings 2</vt:lpstr>
      <vt:lpstr>View</vt:lpstr>
      <vt:lpstr>Тема 2. Глобальне середовище бізнесу</vt:lpstr>
      <vt:lpstr>План: 1. Особливості здійснення міжнародної діяльності 2. Суб'єкти міжнародної господарської діяльності 3. Фактори міжнародного середовища 4. Міжнародна конкуренція </vt:lpstr>
      <vt:lpstr>Характерні рисами сучасного міжнародного бізнесу:</vt:lpstr>
      <vt:lpstr>Презентация PowerPoint</vt:lpstr>
      <vt:lpstr>Таблиця 1 - Стратегічні завдання, що вирішуються за допомогою експорту та імпорту міжнародними компаніями</vt:lpstr>
      <vt:lpstr>Таблиця 2 - Відмінність між багатонаціональними та глобальними корпораціями</vt:lpstr>
      <vt:lpstr>Способи проникнення підприємства на міжнародні ринки:</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формулювання глобальних стратегій. Види стратегічних можливостей.</dc:title>
  <dc:creator>Света</dc:creator>
  <cp:lastModifiedBy>Света</cp:lastModifiedBy>
  <cp:revision>7</cp:revision>
  <dcterms:created xsi:type="dcterms:W3CDTF">2023-09-20T20:52:48Z</dcterms:created>
  <dcterms:modified xsi:type="dcterms:W3CDTF">2023-09-20T21:57:24Z</dcterms:modified>
</cp:coreProperties>
</file>