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86" r:id="rId3"/>
    <p:sldId id="280" r:id="rId4"/>
    <p:sldId id="272" r:id="rId5"/>
    <p:sldId id="274" r:id="rId6"/>
    <p:sldId id="275" r:id="rId7"/>
    <p:sldId id="276" r:id="rId8"/>
    <p:sldId id="273" r:id="rId9"/>
    <p:sldId id="277" r:id="rId10"/>
    <p:sldId id="278" r:id="rId11"/>
    <p:sldId id="279" r:id="rId12"/>
    <p:sldId id="281" r:id="rId13"/>
    <p:sldId id="282" r:id="rId14"/>
    <p:sldId id="284" r:id="rId15"/>
    <p:sldId id="290" r:id="rId16"/>
    <p:sldId id="288" r:id="rId17"/>
    <p:sldId id="289" r:id="rId18"/>
    <p:sldId id="285" r:id="rId19"/>
    <p:sldId id="283" r:id="rId20"/>
    <p:sldId id="261" r:id="rId21"/>
    <p:sldId id="300" r:id="rId22"/>
    <p:sldId id="301" r:id="rId23"/>
    <p:sldId id="291" r:id="rId24"/>
    <p:sldId id="292" r:id="rId25"/>
    <p:sldId id="293" r:id="rId26"/>
    <p:sldId id="294" r:id="rId27"/>
    <p:sldId id="295" r:id="rId28"/>
    <p:sldId id="296" r:id="rId29"/>
    <p:sldId id="298" r:id="rId30"/>
    <p:sldId id="299" r:id="rId31"/>
    <p:sldId id="297" r:id="rId32"/>
    <p:sldId id="302" r:id="rId33"/>
    <p:sldId id="263" r:id="rId34"/>
    <p:sldId id="314" r:id="rId35"/>
    <p:sldId id="262" r:id="rId36"/>
    <p:sldId id="304" r:id="rId37"/>
    <p:sldId id="305" r:id="rId38"/>
    <p:sldId id="266" r:id="rId39"/>
    <p:sldId id="306" r:id="rId40"/>
    <p:sldId id="308" r:id="rId41"/>
    <p:sldId id="309" r:id="rId42"/>
    <p:sldId id="307" r:id="rId43"/>
    <p:sldId id="265" r:id="rId44"/>
    <p:sldId id="269" r:id="rId45"/>
    <p:sldId id="271" r:id="rId46"/>
    <p:sldId id="310" r:id="rId47"/>
    <p:sldId id="311" r:id="rId48"/>
    <p:sldId id="260" r:id="rId49"/>
    <p:sldId id="312" r:id="rId50"/>
    <p:sldId id="257" r:id="rId51"/>
    <p:sldId id="26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CCFF"/>
    <a:srgbClr val="9999FF"/>
    <a:srgbClr val="CC0066"/>
    <a:srgbClr val="873BB5"/>
    <a:srgbClr val="854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C90AF-6802-442D-86F3-424DA6A2F21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82DA92B-5399-43AC-8E26-CEB122689738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Руськоукраїнська літературна мова (ІХ-ХІІІ ст.)</a:t>
          </a:r>
          <a:endParaRPr lang="ru-RU" dirty="0">
            <a:solidFill>
              <a:schemeClr val="tx1"/>
            </a:solidFill>
          </a:endParaRPr>
        </a:p>
      </dgm:t>
    </dgm:pt>
    <dgm:pt modelId="{F577D4FF-6BCB-419B-8C82-8AA0ED151F71}" type="parTrans" cxnId="{5250E846-244E-4FA6-BF35-61036EB293AF}">
      <dgm:prSet/>
      <dgm:spPr/>
      <dgm:t>
        <a:bodyPr/>
        <a:lstStyle/>
        <a:p>
          <a:endParaRPr lang="ru-RU"/>
        </a:p>
      </dgm:t>
    </dgm:pt>
    <dgm:pt modelId="{DAA37A77-6D3A-46F4-895E-9A14C08C453C}" type="sibTrans" cxnId="{5250E846-244E-4FA6-BF35-61036EB293AF}">
      <dgm:prSet/>
      <dgm:spPr/>
      <dgm:t>
        <a:bodyPr/>
        <a:lstStyle/>
        <a:p>
          <a:endParaRPr lang="ru-RU"/>
        </a:p>
      </dgm:t>
    </dgm:pt>
    <dgm:pt modelId="{C7DB2DDE-C4E7-496C-BB7D-BB5D448D2A90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Староукраїнська літературна мова (ХІУ-ХУІІІ ст.)</a:t>
          </a:r>
          <a:endParaRPr lang="ru-RU" b="1" dirty="0">
            <a:solidFill>
              <a:schemeClr val="tx1"/>
            </a:solidFill>
          </a:endParaRPr>
        </a:p>
      </dgm:t>
    </dgm:pt>
    <dgm:pt modelId="{B30602B1-7B40-4A7C-903B-9E68FFE8A3D5}" type="parTrans" cxnId="{65D77DB1-0ECC-43D8-85A8-628077F831F7}">
      <dgm:prSet/>
      <dgm:spPr/>
      <dgm:t>
        <a:bodyPr/>
        <a:lstStyle/>
        <a:p>
          <a:endParaRPr lang="ru-RU"/>
        </a:p>
      </dgm:t>
    </dgm:pt>
    <dgm:pt modelId="{5B67B669-9D52-462E-96EC-738D4FB77C94}" type="sibTrans" cxnId="{65D77DB1-0ECC-43D8-85A8-628077F831F7}">
      <dgm:prSet/>
      <dgm:spPr/>
      <dgm:t>
        <a:bodyPr/>
        <a:lstStyle/>
        <a:p>
          <a:endParaRPr lang="ru-RU"/>
        </a:p>
      </dgm:t>
    </dgm:pt>
    <dgm:pt modelId="{3931B3A3-4D94-47AD-BDAD-2E1261C55199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Нова українська мова (кінець ХУІІІ-ХХІ ст.)</a:t>
          </a:r>
          <a:endParaRPr lang="ru-RU" b="1" dirty="0">
            <a:solidFill>
              <a:schemeClr val="tx1"/>
            </a:solidFill>
          </a:endParaRPr>
        </a:p>
      </dgm:t>
    </dgm:pt>
    <dgm:pt modelId="{16E7F006-1972-45A1-B5BA-C3C2AF1EF964}" type="parTrans" cxnId="{160A6F61-503F-484E-9AF1-8035B2788EB3}">
      <dgm:prSet/>
      <dgm:spPr/>
      <dgm:t>
        <a:bodyPr/>
        <a:lstStyle/>
        <a:p>
          <a:endParaRPr lang="ru-RU"/>
        </a:p>
      </dgm:t>
    </dgm:pt>
    <dgm:pt modelId="{BE952D13-A280-4D8E-AC69-202A5B2B00B0}" type="sibTrans" cxnId="{160A6F61-503F-484E-9AF1-8035B2788EB3}">
      <dgm:prSet/>
      <dgm:spPr/>
      <dgm:t>
        <a:bodyPr/>
        <a:lstStyle/>
        <a:p>
          <a:endParaRPr lang="ru-RU"/>
        </a:p>
      </dgm:t>
    </dgm:pt>
    <dgm:pt modelId="{D97F3C9C-B947-4942-8EAA-F11A96A82F66}" type="pres">
      <dgm:prSet presAssocID="{53FC90AF-6802-442D-86F3-424DA6A2F218}" presName="Name0" presStyleCnt="0">
        <dgm:presLayoutVars>
          <dgm:dir/>
          <dgm:resizeHandles val="exact"/>
        </dgm:presLayoutVars>
      </dgm:prSet>
      <dgm:spPr/>
    </dgm:pt>
    <dgm:pt modelId="{746E87AD-1909-4477-BD14-87AEB7B6CA5D}" type="pres">
      <dgm:prSet presAssocID="{53FC90AF-6802-442D-86F3-424DA6A2F218}" presName="bkgdShp" presStyleLbl="alignAccFollowNode1" presStyleIdx="0" presStyleCnt="1"/>
      <dgm:spPr/>
    </dgm:pt>
    <dgm:pt modelId="{DB987489-6E1D-469A-9284-45CF4AA40FE5}" type="pres">
      <dgm:prSet presAssocID="{53FC90AF-6802-442D-86F3-424DA6A2F218}" presName="linComp" presStyleCnt="0"/>
      <dgm:spPr/>
    </dgm:pt>
    <dgm:pt modelId="{AFD177E7-9E15-4D95-8DB1-73FF86BA9ECB}" type="pres">
      <dgm:prSet presAssocID="{782DA92B-5399-43AC-8E26-CEB122689738}" presName="compNode" presStyleCnt="0"/>
      <dgm:spPr/>
    </dgm:pt>
    <dgm:pt modelId="{1AC67BCA-9858-4BE7-A3E2-0DED7D810129}" type="pres">
      <dgm:prSet presAssocID="{782DA92B-5399-43AC-8E26-CEB12268973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B7389-6431-4765-8D75-97830DAE45A6}" type="pres">
      <dgm:prSet presAssocID="{782DA92B-5399-43AC-8E26-CEB122689738}" presName="invisiNode" presStyleLbl="node1" presStyleIdx="0" presStyleCnt="3"/>
      <dgm:spPr/>
    </dgm:pt>
    <dgm:pt modelId="{D103C50F-C1CF-4E15-BAB1-E6C9CE93D23B}" type="pres">
      <dgm:prSet presAssocID="{782DA92B-5399-43AC-8E26-CEB12268973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4D16FCF-E3E9-4804-ABB3-2DC29169CFFF}" type="pres">
      <dgm:prSet presAssocID="{DAA37A77-6D3A-46F4-895E-9A14C08C45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9633213-3859-4716-9366-0BADAF537DC8}" type="pres">
      <dgm:prSet presAssocID="{C7DB2DDE-C4E7-496C-BB7D-BB5D448D2A90}" presName="compNode" presStyleCnt="0"/>
      <dgm:spPr/>
    </dgm:pt>
    <dgm:pt modelId="{6969C725-EE71-4C84-83A0-891E46AF9735}" type="pres">
      <dgm:prSet presAssocID="{C7DB2DDE-C4E7-496C-BB7D-BB5D448D2A9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A4D60-1224-4C47-87C9-F7F8D2B05CA3}" type="pres">
      <dgm:prSet presAssocID="{C7DB2DDE-C4E7-496C-BB7D-BB5D448D2A90}" presName="invisiNode" presStyleLbl="node1" presStyleIdx="1" presStyleCnt="3"/>
      <dgm:spPr/>
    </dgm:pt>
    <dgm:pt modelId="{6BEE2612-DAE1-4C62-881D-C8ED38844656}" type="pres">
      <dgm:prSet presAssocID="{C7DB2DDE-C4E7-496C-BB7D-BB5D448D2A90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F207A51-D469-4341-B213-8A28A9D21F29}" type="pres">
      <dgm:prSet presAssocID="{5B67B669-9D52-462E-96EC-738D4FB77C9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B627C94-77EE-4E50-A26A-7062AB395829}" type="pres">
      <dgm:prSet presAssocID="{3931B3A3-4D94-47AD-BDAD-2E1261C55199}" presName="compNode" presStyleCnt="0"/>
      <dgm:spPr/>
    </dgm:pt>
    <dgm:pt modelId="{D80C6CCB-58A8-441D-B074-DB607CA66AB4}" type="pres">
      <dgm:prSet presAssocID="{3931B3A3-4D94-47AD-BDAD-2E1261C5519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2CA2D-7673-4829-AE58-6D705BF0D703}" type="pres">
      <dgm:prSet presAssocID="{3931B3A3-4D94-47AD-BDAD-2E1261C55199}" presName="invisiNode" presStyleLbl="node1" presStyleIdx="2" presStyleCnt="3"/>
      <dgm:spPr/>
    </dgm:pt>
    <dgm:pt modelId="{B306D168-0D25-4F8D-B1C6-290F980EFAE3}" type="pres">
      <dgm:prSet presAssocID="{3931B3A3-4D94-47AD-BDAD-2E1261C55199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250E846-244E-4FA6-BF35-61036EB293AF}" srcId="{53FC90AF-6802-442D-86F3-424DA6A2F218}" destId="{782DA92B-5399-43AC-8E26-CEB122689738}" srcOrd="0" destOrd="0" parTransId="{F577D4FF-6BCB-419B-8C82-8AA0ED151F71}" sibTransId="{DAA37A77-6D3A-46F4-895E-9A14C08C453C}"/>
    <dgm:cxn modelId="{6580D01A-29E5-44D2-93B0-45D50D4F46EE}" type="presOf" srcId="{5B67B669-9D52-462E-96EC-738D4FB77C94}" destId="{6F207A51-D469-4341-B213-8A28A9D21F29}" srcOrd="0" destOrd="0" presId="urn:microsoft.com/office/officeart/2005/8/layout/pList2"/>
    <dgm:cxn modelId="{9AF56F5C-12BF-4652-B904-950373B52EA1}" type="presOf" srcId="{DAA37A77-6D3A-46F4-895E-9A14C08C453C}" destId="{04D16FCF-E3E9-4804-ABB3-2DC29169CFFF}" srcOrd="0" destOrd="0" presId="urn:microsoft.com/office/officeart/2005/8/layout/pList2"/>
    <dgm:cxn modelId="{78C3538A-5F44-47FC-81F2-62193E57F0B8}" type="presOf" srcId="{3931B3A3-4D94-47AD-BDAD-2E1261C55199}" destId="{D80C6CCB-58A8-441D-B074-DB607CA66AB4}" srcOrd="0" destOrd="0" presId="urn:microsoft.com/office/officeart/2005/8/layout/pList2"/>
    <dgm:cxn modelId="{A45A2AC6-B125-4E62-B979-6FB97A43D2B1}" type="presOf" srcId="{C7DB2DDE-C4E7-496C-BB7D-BB5D448D2A90}" destId="{6969C725-EE71-4C84-83A0-891E46AF9735}" srcOrd="0" destOrd="0" presId="urn:microsoft.com/office/officeart/2005/8/layout/pList2"/>
    <dgm:cxn modelId="{65D77DB1-0ECC-43D8-85A8-628077F831F7}" srcId="{53FC90AF-6802-442D-86F3-424DA6A2F218}" destId="{C7DB2DDE-C4E7-496C-BB7D-BB5D448D2A90}" srcOrd="1" destOrd="0" parTransId="{B30602B1-7B40-4A7C-903B-9E68FFE8A3D5}" sibTransId="{5B67B669-9D52-462E-96EC-738D4FB77C94}"/>
    <dgm:cxn modelId="{22F52A84-6EF9-45F5-9DDD-85C0FC8A83B7}" type="presOf" srcId="{782DA92B-5399-43AC-8E26-CEB122689738}" destId="{1AC67BCA-9858-4BE7-A3E2-0DED7D810129}" srcOrd="0" destOrd="0" presId="urn:microsoft.com/office/officeart/2005/8/layout/pList2"/>
    <dgm:cxn modelId="{96580F30-4F93-4353-87F6-28283FD18C9A}" type="presOf" srcId="{53FC90AF-6802-442D-86F3-424DA6A2F218}" destId="{D97F3C9C-B947-4942-8EAA-F11A96A82F66}" srcOrd="0" destOrd="0" presId="urn:microsoft.com/office/officeart/2005/8/layout/pList2"/>
    <dgm:cxn modelId="{160A6F61-503F-484E-9AF1-8035B2788EB3}" srcId="{53FC90AF-6802-442D-86F3-424DA6A2F218}" destId="{3931B3A3-4D94-47AD-BDAD-2E1261C55199}" srcOrd="2" destOrd="0" parTransId="{16E7F006-1972-45A1-B5BA-C3C2AF1EF964}" sibTransId="{BE952D13-A280-4D8E-AC69-202A5B2B00B0}"/>
    <dgm:cxn modelId="{4C632E92-EBCD-4397-9541-19AC757798B0}" type="presParOf" srcId="{D97F3C9C-B947-4942-8EAA-F11A96A82F66}" destId="{746E87AD-1909-4477-BD14-87AEB7B6CA5D}" srcOrd="0" destOrd="0" presId="urn:microsoft.com/office/officeart/2005/8/layout/pList2"/>
    <dgm:cxn modelId="{819A3AFE-C014-47FD-8925-7B53E69E8F91}" type="presParOf" srcId="{D97F3C9C-B947-4942-8EAA-F11A96A82F66}" destId="{DB987489-6E1D-469A-9284-45CF4AA40FE5}" srcOrd="1" destOrd="0" presId="urn:microsoft.com/office/officeart/2005/8/layout/pList2"/>
    <dgm:cxn modelId="{CF108181-C770-4D83-8CFB-3B2E74AEA6CF}" type="presParOf" srcId="{DB987489-6E1D-469A-9284-45CF4AA40FE5}" destId="{AFD177E7-9E15-4D95-8DB1-73FF86BA9ECB}" srcOrd="0" destOrd="0" presId="urn:microsoft.com/office/officeart/2005/8/layout/pList2"/>
    <dgm:cxn modelId="{E4F461F4-83D5-496F-8B6A-72CF9940C362}" type="presParOf" srcId="{AFD177E7-9E15-4D95-8DB1-73FF86BA9ECB}" destId="{1AC67BCA-9858-4BE7-A3E2-0DED7D810129}" srcOrd="0" destOrd="0" presId="urn:microsoft.com/office/officeart/2005/8/layout/pList2"/>
    <dgm:cxn modelId="{8EAC04AC-E543-49AB-845F-466A628ACA4E}" type="presParOf" srcId="{AFD177E7-9E15-4D95-8DB1-73FF86BA9ECB}" destId="{0E0B7389-6431-4765-8D75-97830DAE45A6}" srcOrd="1" destOrd="0" presId="urn:microsoft.com/office/officeart/2005/8/layout/pList2"/>
    <dgm:cxn modelId="{42F435F3-B907-4E87-BD87-204F78438E89}" type="presParOf" srcId="{AFD177E7-9E15-4D95-8DB1-73FF86BA9ECB}" destId="{D103C50F-C1CF-4E15-BAB1-E6C9CE93D23B}" srcOrd="2" destOrd="0" presId="urn:microsoft.com/office/officeart/2005/8/layout/pList2"/>
    <dgm:cxn modelId="{3F34E9D5-D827-49D0-A7CF-22D6C475E19E}" type="presParOf" srcId="{DB987489-6E1D-469A-9284-45CF4AA40FE5}" destId="{04D16FCF-E3E9-4804-ABB3-2DC29169CFFF}" srcOrd="1" destOrd="0" presId="urn:microsoft.com/office/officeart/2005/8/layout/pList2"/>
    <dgm:cxn modelId="{3EED8BE1-52DE-42DB-89BB-CC1F28079050}" type="presParOf" srcId="{DB987489-6E1D-469A-9284-45CF4AA40FE5}" destId="{79633213-3859-4716-9366-0BADAF537DC8}" srcOrd="2" destOrd="0" presId="urn:microsoft.com/office/officeart/2005/8/layout/pList2"/>
    <dgm:cxn modelId="{75D3DB98-B1AD-4821-86B8-E3E24F2384CF}" type="presParOf" srcId="{79633213-3859-4716-9366-0BADAF537DC8}" destId="{6969C725-EE71-4C84-83A0-891E46AF9735}" srcOrd="0" destOrd="0" presId="urn:microsoft.com/office/officeart/2005/8/layout/pList2"/>
    <dgm:cxn modelId="{5742BCB5-09F9-434C-9D49-BDD8E45CFA5E}" type="presParOf" srcId="{79633213-3859-4716-9366-0BADAF537DC8}" destId="{867A4D60-1224-4C47-87C9-F7F8D2B05CA3}" srcOrd="1" destOrd="0" presId="urn:microsoft.com/office/officeart/2005/8/layout/pList2"/>
    <dgm:cxn modelId="{6B8C0BC2-005F-4058-A15F-C96AFE769FCC}" type="presParOf" srcId="{79633213-3859-4716-9366-0BADAF537DC8}" destId="{6BEE2612-DAE1-4C62-881D-C8ED38844656}" srcOrd="2" destOrd="0" presId="urn:microsoft.com/office/officeart/2005/8/layout/pList2"/>
    <dgm:cxn modelId="{E2A202AF-5C94-492F-BFC7-DBF6CDB6F31E}" type="presParOf" srcId="{DB987489-6E1D-469A-9284-45CF4AA40FE5}" destId="{6F207A51-D469-4341-B213-8A28A9D21F29}" srcOrd="3" destOrd="0" presId="urn:microsoft.com/office/officeart/2005/8/layout/pList2"/>
    <dgm:cxn modelId="{3E294E85-D995-4F84-9CE8-89AA8DF378B5}" type="presParOf" srcId="{DB987489-6E1D-469A-9284-45CF4AA40FE5}" destId="{0B627C94-77EE-4E50-A26A-7062AB395829}" srcOrd="4" destOrd="0" presId="urn:microsoft.com/office/officeart/2005/8/layout/pList2"/>
    <dgm:cxn modelId="{34A7D47E-5F9F-4E86-ABBD-E1EBFBE38E1F}" type="presParOf" srcId="{0B627C94-77EE-4E50-A26A-7062AB395829}" destId="{D80C6CCB-58A8-441D-B074-DB607CA66AB4}" srcOrd="0" destOrd="0" presId="urn:microsoft.com/office/officeart/2005/8/layout/pList2"/>
    <dgm:cxn modelId="{EC93B92E-201C-4842-8FD4-C6A44A292EB5}" type="presParOf" srcId="{0B627C94-77EE-4E50-A26A-7062AB395829}" destId="{AB62CA2D-7673-4829-AE58-6D705BF0D703}" srcOrd="1" destOrd="0" presId="urn:microsoft.com/office/officeart/2005/8/layout/pList2"/>
    <dgm:cxn modelId="{4D1C5550-80F4-4126-80F9-62DC6B7198C4}" type="presParOf" srcId="{0B627C94-77EE-4E50-A26A-7062AB395829}" destId="{B306D168-0D25-4F8D-B1C6-290F980EFAE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779458-3955-4081-B70E-811F41216B25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34ED80-3CD2-4A2C-97B1-859573167A7E}">
      <dgm:prSet phldrT="[Текст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</a:rPr>
            <a:t>Будь ласка,            по </a:t>
          </a:r>
          <a:r>
            <a:rPr lang="ru-RU" b="1" i="0" dirty="0" err="1" smtClean="0">
              <a:solidFill>
                <a:schemeClr val="bg1"/>
              </a:solidFill>
            </a:rPr>
            <a:t>батькові</a:t>
          </a:r>
          <a:r>
            <a:rPr lang="ru-RU" b="1" i="0" dirty="0" smtClean="0">
              <a:solidFill>
                <a:schemeClr val="bg1"/>
              </a:solidFill>
            </a:rPr>
            <a:t>,  на жаль,               у </a:t>
          </a:r>
          <a:r>
            <a:rPr lang="ru-RU" b="1" i="0" dirty="0" err="1" smtClean="0">
              <a:solidFill>
                <a:schemeClr val="bg1"/>
              </a:solidFill>
            </a:rPr>
            <a:t>цілому</a:t>
          </a:r>
          <a:r>
            <a:rPr lang="ru-RU" b="1" i="0" dirty="0" smtClean="0">
              <a:solidFill>
                <a:schemeClr val="bg1"/>
              </a:solidFill>
            </a:rPr>
            <a:t>, </a:t>
          </a:r>
          <a:endParaRPr lang="ru-RU" dirty="0">
            <a:solidFill>
              <a:schemeClr val="bg1"/>
            </a:solidFill>
          </a:endParaRPr>
        </a:p>
      </dgm:t>
    </dgm:pt>
    <dgm:pt modelId="{80EA4984-C699-4692-B53C-A1A7EA9D8752}" type="parTrans" cxnId="{AD72DD37-B671-4EAE-93AB-820E63DB8002}">
      <dgm:prSet/>
      <dgm:spPr/>
      <dgm:t>
        <a:bodyPr/>
        <a:lstStyle/>
        <a:p>
          <a:endParaRPr lang="ru-RU"/>
        </a:p>
      </dgm:t>
    </dgm:pt>
    <dgm:pt modelId="{73CF55BA-8678-42D0-A917-52EE45660B68}" type="sibTrans" cxnId="{AD72DD37-B671-4EAE-93AB-820E63DB8002}">
      <dgm:prSet/>
      <dgm:spPr/>
      <dgm:t>
        <a:bodyPr/>
        <a:lstStyle/>
        <a:p>
          <a:endParaRPr lang="ru-RU"/>
        </a:p>
      </dgm:t>
    </dgm:pt>
    <dgm:pt modelId="{43ACDB71-CE27-4266-860E-06EAF3E5899D}">
      <dgm:prSet phldrT="[Текст]"/>
      <dgm:spPr/>
      <dgm:t>
        <a:bodyPr/>
        <a:lstStyle/>
        <a:p>
          <a:r>
            <a:rPr lang="uk-UA" dirty="0" err="1" smtClean="0">
              <a:solidFill>
                <a:schemeClr val="bg1"/>
              </a:solidFill>
            </a:rPr>
            <a:t>Будьласка</a:t>
          </a:r>
          <a:r>
            <a:rPr lang="uk-UA" dirty="0" smtClean="0">
              <a:solidFill>
                <a:schemeClr val="bg1"/>
              </a:solidFill>
            </a:rPr>
            <a:t>, по - батькові, нажаль, недовго, </a:t>
          </a:r>
          <a:r>
            <a:rPr lang="uk-UA" dirty="0" err="1" smtClean="0">
              <a:solidFill>
                <a:schemeClr val="bg1"/>
              </a:solidFill>
            </a:rPr>
            <a:t>вцілому</a:t>
          </a:r>
          <a:endParaRPr lang="ru-RU" dirty="0">
            <a:solidFill>
              <a:schemeClr val="bg1"/>
            </a:solidFill>
          </a:endParaRPr>
        </a:p>
      </dgm:t>
    </dgm:pt>
    <dgm:pt modelId="{8BB4F08A-6A78-44BA-964B-74531E284420}" type="parTrans" cxnId="{6E8BC53D-3091-4948-8FFF-EDAD09181EC9}">
      <dgm:prSet/>
      <dgm:spPr/>
      <dgm:t>
        <a:bodyPr/>
        <a:lstStyle/>
        <a:p>
          <a:endParaRPr lang="ru-RU"/>
        </a:p>
      </dgm:t>
    </dgm:pt>
    <dgm:pt modelId="{61596CDB-9E79-457E-9070-8E7ABA5A45EC}" type="sibTrans" cxnId="{6E8BC53D-3091-4948-8FFF-EDAD09181EC9}">
      <dgm:prSet/>
      <dgm:spPr/>
      <dgm:t>
        <a:bodyPr/>
        <a:lstStyle/>
        <a:p>
          <a:endParaRPr lang="ru-RU"/>
        </a:p>
      </dgm:t>
    </dgm:pt>
    <dgm:pt modelId="{42AE2E72-4DE8-4902-B5DD-9E52C5F4A808}">
      <dgm:prSet phldrT="[Текст]"/>
      <dgm:spPr/>
      <dgm:t>
        <a:bodyPr/>
        <a:lstStyle/>
        <a:p>
          <a:endParaRPr lang="ru-RU" dirty="0"/>
        </a:p>
      </dgm:t>
    </dgm:pt>
    <dgm:pt modelId="{12EBBBAE-1E07-4927-BD87-B84711A4A0EC}" type="parTrans" cxnId="{DEB399DB-93B4-43FF-8839-488563BAB48B}">
      <dgm:prSet/>
      <dgm:spPr/>
      <dgm:t>
        <a:bodyPr/>
        <a:lstStyle/>
        <a:p>
          <a:endParaRPr lang="ru-RU"/>
        </a:p>
      </dgm:t>
    </dgm:pt>
    <dgm:pt modelId="{97AAB34E-9622-4BCA-AED1-14B7DE630FBE}" type="sibTrans" cxnId="{DEB399DB-93B4-43FF-8839-488563BAB48B}">
      <dgm:prSet/>
      <dgm:spPr/>
      <dgm:t>
        <a:bodyPr/>
        <a:lstStyle/>
        <a:p>
          <a:endParaRPr lang="ru-RU"/>
        </a:p>
      </dgm:t>
    </dgm:pt>
    <dgm:pt modelId="{EBB92672-7C0C-4170-B836-BDE2D1E66D47}" type="pres">
      <dgm:prSet presAssocID="{D6779458-3955-4081-B70E-811F41216B25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EC5524-E32C-407D-B53C-66D02DA10AA6}" type="pres">
      <dgm:prSet presAssocID="{D6779458-3955-4081-B70E-811F41216B25}" presName="Background" presStyleLbl="bgImgPlace1" presStyleIdx="0" presStyleCnt="1" custScaleX="133123" custScaleY="101720" custLinFactNeighborX="-5077"/>
      <dgm:spPr/>
    </dgm:pt>
    <dgm:pt modelId="{7F8680BF-C435-414A-95C9-EB7581BDECCC}" type="pres">
      <dgm:prSet presAssocID="{D6779458-3955-4081-B70E-811F41216B25}" presName="ParentText1" presStyleLbl="revTx" presStyleIdx="0" presStyleCnt="2" custScaleX="1183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6BF57-7469-421C-B5D2-B4B6FFED5FB2}" type="pres">
      <dgm:prSet presAssocID="{D6779458-3955-4081-B70E-811F41216B25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E9A8E-7A6B-4721-8AFC-12450B7FE146}" type="pres">
      <dgm:prSet presAssocID="{D6779458-3955-4081-B70E-811F41216B25}" presName="Plus" presStyleLbl="alignNode1" presStyleIdx="0" presStyleCnt="2" custLinFactNeighborX="-94581" custLinFactNeighborY="-2564"/>
      <dgm:spPr/>
    </dgm:pt>
    <dgm:pt modelId="{972B0C07-DD4B-4065-A0BB-04CB35CF4630}" type="pres">
      <dgm:prSet presAssocID="{D6779458-3955-4081-B70E-811F41216B25}" presName="Minus" presStyleLbl="alignNode1" presStyleIdx="1" presStyleCnt="2"/>
      <dgm:spPr/>
    </dgm:pt>
    <dgm:pt modelId="{B314B497-72AE-4DE5-9C23-271A64A66019}" type="pres">
      <dgm:prSet presAssocID="{D6779458-3955-4081-B70E-811F41216B25}" presName="Divider" presStyleLbl="parChTrans1D1" presStyleIdx="0" presStyleCnt="1"/>
      <dgm:spPr/>
    </dgm:pt>
  </dgm:ptLst>
  <dgm:cxnLst>
    <dgm:cxn modelId="{27B2E24F-31FB-4521-B092-54E750B17ACB}" type="presOf" srcId="{D6779458-3955-4081-B70E-811F41216B25}" destId="{EBB92672-7C0C-4170-B836-BDE2D1E66D47}" srcOrd="0" destOrd="0" presId="urn:microsoft.com/office/officeart/2009/3/layout/PlusandMinus"/>
    <dgm:cxn modelId="{3AEB9E6E-6C74-4256-BF16-507A9AD86791}" type="presOf" srcId="{8434ED80-3CD2-4A2C-97B1-859573167A7E}" destId="{7F8680BF-C435-414A-95C9-EB7581BDECCC}" srcOrd="0" destOrd="0" presId="urn:microsoft.com/office/officeart/2009/3/layout/PlusandMinus"/>
    <dgm:cxn modelId="{AD72DD37-B671-4EAE-93AB-820E63DB8002}" srcId="{D6779458-3955-4081-B70E-811F41216B25}" destId="{8434ED80-3CD2-4A2C-97B1-859573167A7E}" srcOrd="0" destOrd="0" parTransId="{80EA4984-C699-4692-B53C-A1A7EA9D8752}" sibTransId="{73CF55BA-8678-42D0-A917-52EE45660B68}"/>
    <dgm:cxn modelId="{DEB399DB-93B4-43FF-8839-488563BAB48B}" srcId="{D6779458-3955-4081-B70E-811F41216B25}" destId="{42AE2E72-4DE8-4902-B5DD-9E52C5F4A808}" srcOrd="2" destOrd="0" parTransId="{12EBBBAE-1E07-4927-BD87-B84711A4A0EC}" sibTransId="{97AAB34E-9622-4BCA-AED1-14B7DE630FBE}"/>
    <dgm:cxn modelId="{7726135B-0BCF-4CD7-B38E-35529527AC61}" type="presOf" srcId="{43ACDB71-CE27-4266-860E-06EAF3E5899D}" destId="{B826BF57-7469-421C-B5D2-B4B6FFED5FB2}" srcOrd="0" destOrd="0" presId="urn:microsoft.com/office/officeart/2009/3/layout/PlusandMinus"/>
    <dgm:cxn modelId="{6E8BC53D-3091-4948-8FFF-EDAD09181EC9}" srcId="{D6779458-3955-4081-B70E-811F41216B25}" destId="{43ACDB71-CE27-4266-860E-06EAF3E5899D}" srcOrd="1" destOrd="0" parTransId="{8BB4F08A-6A78-44BA-964B-74531E284420}" sibTransId="{61596CDB-9E79-457E-9070-8E7ABA5A45EC}"/>
    <dgm:cxn modelId="{42E361EB-9148-4368-96FB-48B6C6D80AB3}" type="presParOf" srcId="{EBB92672-7C0C-4170-B836-BDE2D1E66D47}" destId="{A3EC5524-E32C-407D-B53C-66D02DA10AA6}" srcOrd="0" destOrd="0" presId="urn:microsoft.com/office/officeart/2009/3/layout/PlusandMinus"/>
    <dgm:cxn modelId="{FCCA813E-D9A3-4220-BD37-A917AB8FD945}" type="presParOf" srcId="{EBB92672-7C0C-4170-B836-BDE2D1E66D47}" destId="{7F8680BF-C435-414A-95C9-EB7581BDECCC}" srcOrd="1" destOrd="0" presId="urn:microsoft.com/office/officeart/2009/3/layout/PlusandMinus"/>
    <dgm:cxn modelId="{57E074F2-11A8-402A-B166-BEC567EDF093}" type="presParOf" srcId="{EBB92672-7C0C-4170-B836-BDE2D1E66D47}" destId="{B826BF57-7469-421C-B5D2-B4B6FFED5FB2}" srcOrd="2" destOrd="0" presId="urn:microsoft.com/office/officeart/2009/3/layout/PlusandMinus"/>
    <dgm:cxn modelId="{CE4F3BDA-FAD7-40BA-9A40-31E72978EC75}" type="presParOf" srcId="{EBB92672-7C0C-4170-B836-BDE2D1E66D47}" destId="{A43E9A8E-7A6B-4721-8AFC-12450B7FE146}" srcOrd="3" destOrd="0" presId="urn:microsoft.com/office/officeart/2009/3/layout/PlusandMinus"/>
    <dgm:cxn modelId="{6CA54311-D8CF-4037-B026-76BF6C67D599}" type="presParOf" srcId="{EBB92672-7C0C-4170-B836-BDE2D1E66D47}" destId="{972B0C07-DD4B-4065-A0BB-04CB35CF4630}" srcOrd="4" destOrd="0" presId="urn:microsoft.com/office/officeart/2009/3/layout/PlusandMinus"/>
    <dgm:cxn modelId="{A4A3BBB9-508F-4DFA-BFB9-B0EA6F0283FE}" type="presParOf" srcId="{EBB92672-7C0C-4170-B836-BDE2D1E66D47}" destId="{B314B497-72AE-4DE5-9C23-271A64A6601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2AD584-8CBA-40C8-BEB0-810650708AC4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69624D-379A-4B5C-B9D5-38080E93899D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російська</a:t>
          </a:r>
          <a:endParaRPr lang="ru-RU" dirty="0">
            <a:solidFill>
              <a:schemeClr val="bg1"/>
            </a:solidFill>
          </a:endParaRPr>
        </a:p>
      </dgm:t>
    </dgm:pt>
    <dgm:pt modelId="{7156AD96-2E2C-4983-9072-82BE94FE6C82}" type="parTrans" cxnId="{5AE45B45-347D-4EA6-8286-496A6B529764}">
      <dgm:prSet/>
      <dgm:spPr/>
      <dgm:t>
        <a:bodyPr/>
        <a:lstStyle/>
        <a:p>
          <a:endParaRPr lang="ru-RU"/>
        </a:p>
      </dgm:t>
    </dgm:pt>
    <dgm:pt modelId="{CE9BA0CD-5CAC-4424-98C8-02A92845C6BD}" type="sibTrans" cxnId="{5AE45B45-347D-4EA6-8286-496A6B529764}">
      <dgm:prSet/>
      <dgm:spPr/>
      <dgm:t>
        <a:bodyPr/>
        <a:lstStyle/>
        <a:p>
          <a:endParaRPr lang="ru-RU"/>
        </a:p>
      </dgm:t>
    </dgm:pt>
    <dgm:pt modelId="{8493685E-C9D5-47B0-B38F-5A61D853F064}">
      <dgm:prSet phldrT="[Текст]"/>
      <dgm:spPr/>
      <dgm:t>
        <a:bodyPr/>
        <a:lstStyle/>
        <a:p>
          <a:r>
            <a:rPr lang="uk-UA" b="1" dirty="0" smtClean="0"/>
            <a:t>Запозичила багато церковнослов’янізмів, а форми на –</a:t>
          </a:r>
          <a:r>
            <a:rPr lang="uk-UA" b="1" dirty="0" err="1" smtClean="0"/>
            <a:t>учий</a:t>
          </a:r>
          <a:r>
            <a:rPr lang="uk-UA" b="1" dirty="0" smtClean="0"/>
            <a:t>/</a:t>
          </a:r>
          <a:r>
            <a:rPr lang="uk-UA" b="1" dirty="0" err="1" smtClean="0"/>
            <a:t>ючий</a:t>
          </a:r>
          <a:r>
            <a:rPr lang="uk-UA" b="1" dirty="0" smtClean="0"/>
            <a:t> якраз із цієї мови</a:t>
          </a:r>
          <a:endParaRPr lang="ru-RU" b="1" dirty="0"/>
        </a:p>
      </dgm:t>
    </dgm:pt>
    <dgm:pt modelId="{F208DED0-F768-438B-8FA4-A932B9BDAB04}" type="parTrans" cxnId="{7F159307-82D1-4F42-8829-F03272813B35}">
      <dgm:prSet/>
      <dgm:spPr/>
      <dgm:t>
        <a:bodyPr/>
        <a:lstStyle/>
        <a:p>
          <a:endParaRPr lang="ru-RU"/>
        </a:p>
      </dgm:t>
    </dgm:pt>
    <dgm:pt modelId="{DA4F4A5B-24DE-488B-9A01-1F71933AAEF5}" type="sibTrans" cxnId="{7F159307-82D1-4F42-8829-F03272813B35}">
      <dgm:prSet/>
      <dgm:spPr/>
      <dgm:t>
        <a:bodyPr/>
        <a:lstStyle/>
        <a:p>
          <a:endParaRPr lang="ru-RU"/>
        </a:p>
      </dgm:t>
    </dgm:pt>
    <dgm:pt modelId="{45B7C569-86B1-4B1B-951F-5169A60A1FAB}">
      <dgm:prSet phldrT="[Текст]"/>
      <dgm:spPr/>
      <dgm:t>
        <a:bodyPr/>
        <a:lstStyle/>
        <a:p>
          <a:r>
            <a:rPr lang="uk-UA" b="1" dirty="0" smtClean="0">
              <a:solidFill>
                <a:schemeClr val="accent5">
                  <a:lumMod val="75000"/>
                </a:schemeClr>
              </a:solidFill>
            </a:rPr>
            <a:t>Українська</a:t>
          </a:r>
          <a:endParaRPr lang="ru-RU" b="1" dirty="0">
            <a:solidFill>
              <a:schemeClr val="accent5">
                <a:lumMod val="75000"/>
              </a:schemeClr>
            </a:solidFill>
          </a:endParaRPr>
        </a:p>
      </dgm:t>
    </dgm:pt>
    <dgm:pt modelId="{F546180D-A3C5-4421-81D8-D9CFF81DAC5C}" type="parTrans" cxnId="{C7CB3EB2-074B-436E-B67E-BF85AC49B805}">
      <dgm:prSet/>
      <dgm:spPr/>
      <dgm:t>
        <a:bodyPr/>
        <a:lstStyle/>
        <a:p>
          <a:endParaRPr lang="ru-RU"/>
        </a:p>
      </dgm:t>
    </dgm:pt>
    <dgm:pt modelId="{31961807-004C-41C4-9326-C618A4DA714B}" type="sibTrans" cxnId="{C7CB3EB2-074B-436E-B67E-BF85AC49B805}">
      <dgm:prSet/>
      <dgm:spPr/>
      <dgm:t>
        <a:bodyPr/>
        <a:lstStyle/>
        <a:p>
          <a:endParaRPr lang="ru-RU"/>
        </a:p>
      </dgm:t>
    </dgm:pt>
    <dgm:pt modelId="{42F4AD2B-226F-4F20-B0A1-C832806CEB62}">
      <dgm:prSet phldrT="[Текст]"/>
      <dgm:spPr/>
      <dgm:t>
        <a:bodyPr/>
        <a:lstStyle/>
        <a:p>
          <a:r>
            <a:rPr lang="uk-UA" b="1" dirty="0" smtClean="0">
              <a:solidFill>
                <a:srgbClr val="FFFF00"/>
              </a:solidFill>
            </a:rPr>
            <a:t>Із кінця 18 століття опирається на </a:t>
          </a:r>
          <a:r>
            <a:rPr lang="uk-UA" b="1" dirty="0" err="1" smtClean="0">
              <a:solidFill>
                <a:srgbClr val="FFFF00"/>
              </a:solidFill>
            </a:rPr>
            <a:t>народнорозмовну</a:t>
          </a:r>
          <a:r>
            <a:rPr lang="uk-UA" b="1" dirty="0" smtClean="0">
              <a:solidFill>
                <a:srgbClr val="FFFF00"/>
              </a:solidFill>
            </a:rPr>
            <a:t> основу</a:t>
          </a:r>
          <a:endParaRPr lang="ru-RU" b="1" dirty="0">
            <a:solidFill>
              <a:srgbClr val="FFFF00"/>
            </a:solidFill>
          </a:endParaRPr>
        </a:p>
      </dgm:t>
    </dgm:pt>
    <dgm:pt modelId="{AA4B4763-5461-4B0C-A6EB-F339E3A4C673}" type="parTrans" cxnId="{E5B0014E-A1E0-453A-AC37-058BADA59432}">
      <dgm:prSet/>
      <dgm:spPr/>
      <dgm:t>
        <a:bodyPr/>
        <a:lstStyle/>
        <a:p>
          <a:endParaRPr lang="ru-RU"/>
        </a:p>
      </dgm:t>
    </dgm:pt>
    <dgm:pt modelId="{151FEA1D-08E9-49C6-B769-7FF2308B7D44}" type="sibTrans" cxnId="{E5B0014E-A1E0-453A-AC37-058BADA59432}">
      <dgm:prSet/>
      <dgm:spPr/>
      <dgm:t>
        <a:bodyPr/>
        <a:lstStyle/>
        <a:p>
          <a:endParaRPr lang="ru-RU"/>
        </a:p>
      </dgm:t>
    </dgm:pt>
    <dgm:pt modelId="{4315AE72-BC74-4F47-A233-056959D0399E}" type="pres">
      <dgm:prSet presAssocID="{A92AD584-8CBA-40C8-BEB0-810650708AC4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1A7D80-8CB0-4A6F-A0A1-A99C9AA5535D}" type="pres">
      <dgm:prSet presAssocID="{A92AD584-8CBA-40C8-BEB0-810650708AC4}" presName="Background" presStyleLbl="node1" presStyleIdx="0" presStyleCnt="1"/>
      <dgm:spPr/>
    </dgm:pt>
    <dgm:pt modelId="{5F338271-12B4-46AB-8C04-3824687464BF}" type="pres">
      <dgm:prSet presAssocID="{A92AD584-8CBA-40C8-BEB0-810650708AC4}" presName="Divider" presStyleLbl="callout" presStyleIdx="0" presStyleCnt="1"/>
      <dgm:spPr/>
    </dgm:pt>
    <dgm:pt modelId="{93FF0726-5481-4A5A-A79B-A5B19FE684C5}" type="pres">
      <dgm:prSet presAssocID="{A92AD584-8CBA-40C8-BEB0-810650708AC4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647B3C-C05A-4CF3-82C2-017095180B61}" type="pres">
      <dgm:prSet presAssocID="{A92AD584-8CBA-40C8-BEB0-810650708AC4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8841C-56F4-4F0D-B9BA-6A01C4DEA70B}" type="pres">
      <dgm:prSet presAssocID="{A92AD584-8CBA-40C8-BEB0-810650708AC4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B2B18DE-5C4A-48AA-99B0-C8B2544FA814}" type="pres">
      <dgm:prSet presAssocID="{A92AD584-8CBA-40C8-BEB0-810650708AC4}" presName="ParentShape1" presStyleLbl="alignImgPlace1" presStyleIdx="0" presStyleCnt="2">
        <dgm:presLayoutVars/>
      </dgm:prSet>
      <dgm:spPr/>
      <dgm:t>
        <a:bodyPr/>
        <a:lstStyle/>
        <a:p>
          <a:endParaRPr lang="ru-RU"/>
        </a:p>
      </dgm:t>
    </dgm:pt>
    <dgm:pt modelId="{245EB9D6-E3E9-4C1C-B983-C2C090666DD5}" type="pres">
      <dgm:prSet presAssocID="{A92AD584-8CBA-40C8-BEB0-810650708AC4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51B2E364-001F-442A-872B-F69610BDF74E}" type="pres">
      <dgm:prSet presAssocID="{A92AD584-8CBA-40C8-BEB0-810650708AC4}" presName="ParentShape2" presStyleLbl="alignImgPlace1" presStyleIdx="1" presStyleCnt="2">
        <dgm:presLayoutVars/>
      </dgm:prSet>
      <dgm:spPr/>
      <dgm:t>
        <a:bodyPr/>
        <a:lstStyle/>
        <a:p>
          <a:endParaRPr lang="ru-RU"/>
        </a:p>
      </dgm:t>
    </dgm:pt>
  </dgm:ptLst>
  <dgm:cxnLst>
    <dgm:cxn modelId="{4F94906E-09D8-4F52-8A80-0ECC342D817B}" type="presOf" srcId="{45B7C569-86B1-4B1B-951F-5169A60A1FAB}" destId="{245EB9D6-E3E9-4C1C-B983-C2C090666DD5}" srcOrd="0" destOrd="0" presId="urn:microsoft.com/office/officeart/2009/3/layout/OpposingIdeas"/>
    <dgm:cxn modelId="{78D154C2-D12A-4F24-B07E-8993757EE26D}" type="presOf" srcId="{A269624D-379A-4B5C-B9D5-38080E93899D}" destId="{0B2B18DE-5C4A-48AA-99B0-C8B2544FA814}" srcOrd="1" destOrd="0" presId="urn:microsoft.com/office/officeart/2009/3/layout/OpposingIdeas"/>
    <dgm:cxn modelId="{E5B0014E-A1E0-453A-AC37-058BADA59432}" srcId="{45B7C569-86B1-4B1B-951F-5169A60A1FAB}" destId="{42F4AD2B-226F-4F20-B0A1-C832806CEB62}" srcOrd="0" destOrd="0" parTransId="{AA4B4763-5461-4B0C-A6EB-F339E3A4C673}" sibTransId="{151FEA1D-08E9-49C6-B769-7FF2308B7D44}"/>
    <dgm:cxn modelId="{5AE45B45-347D-4EA6-8286-496A6B529764}" srcId="{A92AD584-8CBA-40C8-BEB0-810650708AC4}" destId="{A269624D-379A-4B5C-B9D5-38080E93899D}" srcOrd="0" destOrd="0" parTransId="{7156AD96-2E2C-4983-9072-82BE94FE6C82}" sibTransId="{CE9BA0CD-5CAC-4424-98C8-02A92845C6BD}"/>
    <dgm:cxn modelId="{6B5465F8-4C32-4633-8FBB-C5F9960C6388}" type="presOf" srcId="{45B7C569-86B1-4B1B-951F-5169A60A1FAB}" destId="{51B2E364-001F-442A-872B-F69610BDF74E}" srcOrd="1" destOrd="0" presId="urn:microsoft.com/office/officeart/2009/3/layout/OpposingIdeas"/>
    <dgm:cxn modelId="{0217E44A-9580-455E-B308-C2EA544C9DB0}" type="presOf" srcId="{8493685E-C9D5-47B0-B38F-5A61D853F064}" destId="{93FF0726-5481-4A5A-A79B-A5B19FE684C5}" srcOrd="0" destOrd="0" presId="urn:microsoft.com/office/officeart/2009/3/layout/OpposingIdeas"/>
    <dgm:cxn modelId="{7F159307-82D1-4F42-8829-F03272813B35}" srcId="{A269624D-379A-4B5C-B9D5-38080E93899D}" destId="{8493685E-C9D5-47B0-B38F-5A61D853F064}" srcOrd="0" destOrd="0" parTransId="{F208DED0-F768-438B-8FA4-A932B9BDAB04}" sibTransId="{DA4F4A5B-24DE-488B-9A01-1F71933AAEF5}"/>
    <dgm:cxn modelId="{C7CB3EB2-074B-436E-B67E-BF85AC49B805}" srcId="{A92AD584-8CBA-40C8-BEB0-810650708AC4}" destId="{45B7C569-86B1-4B1B-951F-5169A60A1FAB}" srcOrd="1" destOrd="0" parTransId="{F546180D-A3C5-4421-81D8-D9CFF81DAC5C}" sibTransId="{31961807-004C-41C4-9326-C618A4DA714B}"/>
    <dgm:cxn modelId="{2D664808-9904-4209-918C-F927CC1AB856}" type="presOf" srcId="{42F4AD2B-226F-4F20-B0A1-C832806CEB62}" destId="{73647B3C-C05A-4CF3-82C2-017095180B61}" srcOrd="0" destOrd="0" presId="urn:microsoft.com/office/officeart/2009/3/layout/OpposingIdeas"/>
    <dgm:cxn modelId="{C0BBA40F-26E4-48C9-9FBE-882FB9C9B72E}" type="presOf" srcId="{A269624D-379A-4B5C-B9D5-38080E93899D}" destId="{D0E8841C-56F4-4F0D-B9BA-6A01C4DEA70B}" srcOrd="0" destOrd="0" presId="urn:microsoft.com/office/officeart/2009/3/layout/OpposingIdeas"/>
    <dgm:cxn modelId="{5F07DD83-9429-4EA4-8516-A141358D4A37}" type="presOf" srcId="{A92AD584-8CBA-40C8-BEB0-810650708AC4}" destId="{4315AE72-BC74-4F47-A233-056959D0399E}" srcOrd="0" destOrd="0" presId="urn:microsoft.com/office/officeart/2009/3/layout/OpposingIdeas"/>
    <dgm:cxn modelId="{58C81D12-B2EF-4860-AF90-0AAE7A3B6EE9}" type="presParOf" srcId="{4315AE72-BC74-4F47-A233-056959D0399E}" destId="{0B1A7D80-8CB0-4A6F-A0A1-A99C9AA5535D}" srcOrd="0" destOrd="0" presId="urn:microsoft.com/office/officeart/2009/3/layout/OpposingIdeas"/>
    <dgm:cxn modelId="{BEB00EAF-622B-450F-A214-BCD92E3E9651}" type="presParOf" srcId="{4315AE72-BC74-4F47-A233-056959D0399E}" destId="{5F338271-12B4-46AB-8C04-3824687464BF}" srcOrd="1" destOrd="0" presId="urn:microsoft.com/office/officeart/2009/3/layout/OpposingIdeas"/>
    <dgm:cxn modelId="{E43B6133-481D-423F-B053-A419C34FA8ED}" type="presParOf" srcId="{4315AE72-BC74-4F47-A233-056959D0399E}" destId="{93FF0726-5481-4A5A-A79B-A5B19FE684C5}" srcOrd="2" destOrd="0" presId="urn:microsoft.com/office/officeart/2009/3/layout/OpposingIdeas"/>
    <dgm:cxn modelId="{B693B5FA-3BB3-42AE-BE65-43CAAED547C6}" type="presParOf" srcId="{4315AE72-BC74-4F47-A233-056959D0399E}" destId="{73647B3C-C05A-4CF3-82C2-017095180B61}" srcOrd="3" destOrd="0" presId="urn:microsoft.com/office/officeart/2009/3/layout/OpposingIdeas"/>
    <dgm:cxn modelId="{86D7B70E-E0B7-4540-A4AA-99986163ADFB}" type="presParOf" srcId="{4315AE72-BC74-4F47-A233-056959D0399E}" destId="{D0E8841C-56F4-4F0D-B9BA-6A01C4DEA70B}" srcOrd="4" destOrd="0" presId="urn:microsoft.com/office/officeart/2009/3/layout/OpposingIdeas"/>
    <dgm:cxn modelId="{69F82D02-CB3F-443A-84D3-EFA552D3851A}" type="presParOf" srcId="{4315AE72-BC74-4F47-A233-056959D0399E}" destId="{0B2B18DE-5C4A-48AA-99B0-C8B2544FA814}" srcOrd="5" destOrd="0" presId="urn:microsoft.com/office/officeart/2009/3/layout/OpposingIdeas"/>
    <dgm:cxn modelId="{B0468E1D-BE70-4E6A-B509-372110B0F466}" type="presParOf" srcId="{4315AE72-BC74-4F47-A233-056959D0399E}" destId="{245EB9D6-E3E9-4C1C-B983-C2C090666DD5}" srcOrd="6" destOrd="0" presId="urn:microsoft.com/office/officeart/2009/3/layout/OpposingIdeas"/>
    <dgm:cxn modelId="{E16E5DC7-F8C7-4305-9673-513EAEA9F0AB}" type="presParOf" srcId="{4315AE72-BC74-4F47-A233-056959D0399E}" destId="{51B2E364-001F-442A-872B-F69610BDF74E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4D69B2-10A8-4CAE-93BE-288FCA0E795B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72FBBF-AFCE-441F-9A3D-92B28C34F521}">
      <dgm:prSet phldrT="[Текст]"/>
      <dgm:spPr/>
      <dgm:t>
        <a:bodyPr/>
        <a:lstStyle/>
        <a:p>
          <a:r>
            <a:rPr lang="uk-UA" dirty="0" smtClean="0">
              <a:solidFill>
                <a:srgbClr val="0070C0"/>
              </a:solidFill>
            </a:rPr>
            <a:t>Чоловічі по батькові</a:t>
          </a:r>
          <a:endParaRPr lang="ru-RU" dirty="0">
            <a:solidFill>
              <a:srgbClr val="0070C0"/>
            </a:solidFill>
          </a:endParaRPr>
        </a:p>
      </dgm:t>
    </dgm:pt>
    <dgm:pt modelId="{1B22E2DC-9556-4A93-9426-C95C57E68D9A}" type="parTrans" cxnId="{DA4A1BD9-ADA5-48D9-8BC8-AA141A49BE23}">
      <dgm:prSet/>
      <dgm:spPr/>
      <dgm:t>
        <a:bodyPr/>
        <a:lstStyle/>
        <a:p>
          <a:endParaRPr lang="ru-RU"/>
        </a:p>
      </dgm:t>
    </dgm:pt>
    <dgm:pt modelId="{8FE950FE-D1FC-4082-86B8-61DD7B4ED069}" type="sibTrans" cxnId="{DA4A1BD9-ADA5-48D9-8BC8-AA141A49BE23}">
      <dgm:prSet/>
      <dgm:spPr/>
      <dgm:t>
        <a:bodyPr/>
        <a:lstStyle/>
        <a:p>
          <a:endParaRPr lang="ru-RU"/>
        </a:p>
      </dgm:t>
    </dgm:pt>
    <dgm:pt modelId="{4A9C94EB-5E0B-4ECF-969F-FFB27F69B623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-ОВИЧ(</a:t>
          </a:r>
          <a:r>
            <a:rPr lang="uk-UA" b="1" dirty="0" err="1" smtClean="0">
              <a:solidFill>
                <a:schemeClr val="bg1"/>
              </a:solidFill>
            </a:rPr>
            <a:t>ич</a:t>
          </a:r>
          <a:r>
            <a:rPr lang="uk-UA" b="1" dirty="0" smtClean="0">
              <a:solidFill>
                <a:schemeClr val="bg1"/>
              </a:solidFill>
            </a:rPr>
            <a:t>): </a:t>
          </a:r>
          <a:r>
            <a:rPr lang="uk-UA" b="1" dirty="0" err="1" smtClean="0">
              <a:solidFill>
                <a:srgbClr val="FFFF00"/>
              </a:solidFill>
            </a:rPr>
            <a:t>Ігорьович</a:t>
          </a:r>
          <a:r>
            <a:rPr lang="uk-UA" b="1" dirty="0" smtClean="0">
              <a:solidFill>
                <a:srgbClr val="FFFF00"/>
              </a:solidFill>
            </a:rPr>
            <a:t>, Львович, Валерійович</a:t>
          </a:r>
          <a:endParaRPr lang="ru-RU" b="1" dirty="0">
            <a:solidFill>
              <a:srgbClr val="FFFF00"/>
            </a:solidFill>
          </a:endParaRPr>
        </a:p>
      </dgm:t>
    </dgm:pt>
    <dgm:pt modelId="{512C0D76-CADF-419E-BCAF-2E02819DA312}" type="parTrans" cxnId="{B671DCB1-3B3D-4E20-8A2B-945A0D3BD8EA}">
      <dgm:prSet/>
      <dgm:spPr/>
      <dgm:t>
        <a:bodyPr/>
        <a:lstStyle/>
        <a:p>
          <a:endParaRPr lang="ru-RU"/>
        </a:p>
      </dgm:t>
    </dgm:pt>
    <dgm:pt modelId="{12E65AB5-DB3D-4B89-87AB-8E19E17F95C5}" type="sibTrans" cxnId="{B671DCB1-3B3D-4E20-8A2B-945A0D3BD8EA}">
      <dgm:prSet/>
      <dgm:spPr/>
      <dgm:t>
        <a:bodyPr/>
        <a:lstStyle/>
        <a:p>
          <a:endParaRPr lang="ru-RU"/>
        </a:p>
      </dgm:t>
    </dgm:pt>
    <dgm:pt modelId="{A2FFC69D-7293-4747-8938-0DCA1507C549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Жіночі по батькові</a:t>
          </a:r>
          <a:endParaRPr lang="ru-RU" dirty="0">
            <a:solidFill>
              <a:srgbClr val="FF0000"/>
            </a:solidFill>
          </a:endParaRPr>
        </a:p>
      </dgm:t>
    </dgm:pt>
    <dgm:pt modelId="{1F3A81D0-A9CF-4E61-8A47-F276FD2E2376}" type="parTrans" cxnId="{A22B093A-D4BA-400C-979F-CF5827DBB323}">
      <dgm:prSet/>
      <dgm:spPr/>
      <dgm:t>
        <a:bodyPr/>
        <a:lstStyle/>
        <a:p>
          <a:endParaRPr lang="ru-RU"/>
        </a:p>
      </dgm:t>
    </dgm:pt>
    <dgm:pt modelId="{F3AE1CFF-4EE3-4CBD-91D3-F93B0DF9BB5E}" type="sibTrans" cxnId="{A22B093A-D4BA-400C-979F-CF5827DBB323}">
      <dgm:prSet/>
      <dgm:spPr/>
      <dgm:t>
        <a:bodyPr/>
        <a:lstStyle/>
        <a:p>
          <a:endParaRPr lang="ru-RU"/>
        </a:p>
      </dgm:t>
    </dgm:pt>
    <dgm:pt modelId="{BCA60277-830D-4337-AB20-E37830E7F436}">
      <dgm:prSet phldrT="[Текст]"/>
      <dgm:spPr/>
      <dgm:t>
        <a:bodyPr/>
        <a:lstStyle/>
        <a:p>
          <a:r>
            <a:rPr lang="ru-RU" dirty="0" smtClean="0"/>
            <a:t>-</a:t>
          </a:r>
          <a:r>
            <a:rPr lang="ru-RU" b="1" dirty="0" smtClean="0">
              <a:solidFill>
                <a:schemeClr val="bg1"/>
              </a:solidFill>
            </a:rPr>
            <a:t>ІВН-(А) , (-ЇВН(А</a:t>
          </a:r>
          <a:r>
            <a:rPr lang="ru-RU" dirty="0" smtClean="0">
              <a:solidFill>
                <a:schemeClr val="bg1"/>
              </a:solidFill>
            </a:rPr>
            <a:t>)</a:t>
          </a:r>
          <a:r>
            <a:rPr lang="ru-RU" dirty="0" smtClean="0"/>
            <a:t>:      </a:t>
          </a:r>
          <a:r>
            <a:rPr lang="ru-RU" dirty="0" err="1" smtClean="0"/>
            <a:t>І</a:t>
          </a:r>
          <a:r>
            <a:rPr lang="ru-RU" b="1" dirty="0" err="1" smtClean="0">
              <a:solidFill>
                <a:srgbClr val="FFFF00"/>
              </a:solidFill>
            </a:rPr>
            <a:t>горівна</a:t>
          </a:r>
          <a:r>
            <a:rPr lang="ru-RU" b="1" dirty="0" smtClean="0">
              <a:solidFill>
                <a:srgbClr val="FFFF00"/>
              </a:solidFill>
            </a:rPr>
            <a:t>, </a:t>
          </a:r>
          <a:r>
            <a:rPr lang="ru-RU" b="1" dirty="0" err="1" smtClean="0">
              <a:solidFill>
                <a:srgbClr val="FFFF00"/>
              </a:solidFill>
            </a:rPr>
            <a:t>Львівна</a:t>
          </a:r>
          <a:r>
            <a:rPr lang="ru-RU" b="1" dirty="0" smtClean="0">
              <a:solidFill>
                <a:srgbClr val="FFFF00"/>
              </a:solidFill>
            </a:rPr>
            <a:t>, </a:t>
          </a:r>
          <a:r>
            <a:rPr lang="ru-RU" b="1" dirty="0" err="1" smtClean="0">
              <a:solidFill>
                <a:srgbClr val="FFFF00"/>
              </a:solidFill>
            </a:rPr>
            <a:t>Вале́ріївна</a:t>
          </a:r>
          <a:endParaRPr lang="ru-RU" b="1" dirty="0">
            <a:solidFill>
              <a:srgbClr val="FFFF00"/>
            </a:solidFill>
          </a:endParaRPr>
        </a:p>
      </dgm:t>
    </dgm:pt>
    <dgm:pt modelId="{A72E8438-A9C5-4F26-98CD-8F8A1D818341}" type="parTrans" cxnId="{E5F71DE1-3D8B-42F7-AA67-BEE54D6A3549}">
      <dgm:prSet/>
      <dgm:spPr/>
      <dgm:t>
        <a:bodyPr/>
        <a:lstStyle/>
        <a:p>
          <a:endParaRPr lang="ru-RU"/>
        </a:p>
      </dgm:t>
    </dgm:pt>
    <dgm:pt modelId="{5857DF23-4387-46B9-BA4C-3684B2D2E7EC}" type="sibTrans" cxnId="{E5F71DE1-3D8B-42F7-AA67-BEE54D6A3549}">
      <dgm:prSet/>
      <dgm:spPr/>
      <dgm:t>
        <a:bodyPr/>
        <a:lstStyle/>
        <a:p>
          <a:endParaRPr lang="ru-RU"/>
        </a:p>
      </dgm:t>
    </dgm:pt>
    <dgm:pt modelId="{81034FBE-4467-4A99-B389-0FB2F7A6F1AE}" type="pres">
      <dgm:prSet presAssocID="{554D69B2-10A8-4CAE-93BE-288FCA0E795B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773545-BC54-4308-9EE7-586C4001B3AB}" type="pres">
      <dgm:prSet presAssocID="{554D69B2-10A8-4CAE-93BE-288FCA0E795B}" presName="Background" presStyleLbl="node1" presStyleIdx="0" presStyleCnt="1"/>
      <dgm:spPr/>
    </dgm:pt>
    <dgm:pt modelId="{EEBBFC97-4C7E-4BF2-9DB7-9C200603C1D2}" type="pres">
      <dgm:prSet presAssocID="{554D69B2-10A8-4CAE-93BE-288FCA0E795B}" presName="Divider" presStyleLbl="callout" presStyleIdx="0" presStyleCnt="1"/>
      <dgm:spPr/>
    </dgm:pt>
    <dgm:pt modelId="{46D84F36-4999-4248-A2F5-88226AD9D863}" type="pres">
      <dgm:prSet presAssocID="{554D69B2-10A8-4CAE-93BE-288FCA0E795B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DD9B10-CFF3-4FEE-9EAA-91F713B98600}" type="pres">
      <dgm:prSet presAssocID="{554D69B2-10A8-4CAE-93BE-288FCA0E795B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73C65-854B-495E-84E7-AE3ACFAAE5F6}" type="pres">
      <dgm:prSet presAssocID="{554D69B2-10A8-4CAE-93BE-288FCA0E795B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E1B7972-D013-4ECF-9AE5-965E472C64D0}" type="pres">
      <dgm:prSet presAssocID="{554D69B2-10A8-4CAE-93BE-288FCA0E795B}" presName="ParentShape1" presStyleLbl="alignImgPlace1" presStyleIdx="0" presStyleCnt="2">
        <dgm:presLayoutVars/>
      </dgm:prSet>
      <dgm:spPr/>
      <dgm:t>
        <a:bodyPr/>
        <a:lstStyle/>
        <a:p>
          <a:endParaRPr lang="ru-RU"/>
        </a:p>
      </dgm:t>
    </dgm:pt>
    <dgm:pt modelId="{084AE5C2-17C4-443B-A4F1-985F476237BB}" type="pres">
      <dgm:prSet presAssocID="{554D69B2-10A8-4CAE-93BE-288FCA0E795B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C219AA98-A05A-4AC2-B237-0D2E61CFE271}" type="pres">
      <dgm:prSet presAssocID="{554D69B2-10A8-4CAE-93BE-288FCA0E795B}" presName="ParentShape2" presStyleLbl="alignImgPlace1" presStyleIdx="1" presStyleCnt="2">
        <dgm:presLayoutVars/>
      </dgm:prSet>
      <dgm:spPr/>
      <dgm:t>
        <a:bodyPr/>
        <a:lstStyle/>
        <a:p>
          <a:endParaRPr lang="ru-RU"/>
        </a:p>
      </dgm:t>
    </dgm:pt>
  </dgm:ptLst>
  <dgm:cxnLst>
    <dgm:cxn modelId="{DA4A1BD9-ADA5-48D9-8BC8-AA141A49BE23}" srcId="{554D69B2-10A8-4CAE-93BE-288FCA0E795B}" destId="{EC72FBBF-AFCE-441F-9A3D-92B28C34F521}" srcOrd="0" destOrd="0" parTransId="{1B22E2DC-9556-4A93-9426-C95C57E68D9A}" sibTransId="{8FE950FE-D1FC-4082-86B8-61DD7B4ED069}"/>
    <dgm:cxn modelId="{3761FF8E-5701-4231-8005-E9BD6EA1B94B}" type="presOf" srcId="{EC72FBBF-AFCE-441F-9A3D-92B28C34F521}" destId="{E8073C65-854B-495E-84E7-AE3ACFAAE5F6}" srcOrd="0" destOrd="0" presId="urn:microsoft.com/office/officeart/2009/3/layout/OpposingIdeas"/>
    <dgm:cxn modelId="{E5F71DE1-3D8B-42F7-AA67-BEE54D6A3549}" srcId="{A2FFC69D-7293-4747-8938-0DCA1507C549}" destId="{BCA60277-830D-4337-AB20-E37830E7F436}" srcOrd="0" destOrd="0" parTransId="{A72E8438-A9C5-4F26-98CD-8F8A1D818341}" sibTransId="{5857DF23-4387-46B9-BA4C-3684B2D2E7EC}"/>
    <dgm:cxn modelId="{F83BECFD-E744-4A5A-9169-93DBFA120E5D}" type="presOf" srcId="{554D69B2-10A8-4CAE-93BE-288FCA0E795B}" destId="{81034FBE-4467-4A99-B389-0FB2F7A6F1AE}" srcOrd="0" destOrd="0" presId="urn:microsoft.com/office/officeart/2009/3/layout/OpposingIdeas"/>
    <dgm:cxn modelId="{64CCB463-E003-45EA-9F9E-C784CA46926D}" type="presOf" srcId="{A2FFC69D-7293-4747-8938-0DCA1507C549}" destId="{C219AA98-A05A-4AC2-B237-0D2E61CFE271}" srcOrd="1" destOrd="0" presId="urn:microsoft.com/office/officeart/2009/3/layout/OpposingIdeas"/>
    <dgm:cxn modelId="{B671DCB1-3B3D-4E20-8A2B-945A0D3BD8EA}" srcId="{EC72FBBF-AFCE-441F-9A3D-92B28C34F521}" destId="{4A9C94EB-5E0B-4ECF-969F-FFB27F69B623}" srcOrd="0" destOrd="0" parTransId="{512C0D76-CADF-419E-BCAF-2E02819DA312}" sibTransId="{12E65AB5-DB3D-4B89-87AB-8E19E17F95C5}"/>
    <dgm:cxn modelId="{9B7A92AA-1AA3-4EC5-B195-BD1A45B8F14E}" type="presOf" srcId="{A2FFC69D-7293-4747-8938-0DCA1507C549}" destId="{084AE5C2-17C4-443B-A4F1-985F476237BB}" srcOrd="0" destOrd="0" presId="urn:microsoft.com/office/officeart/2009/3/layout/OpposingIdeas"/>
    <dgm:cxn modelId="{DA09A0FC-4187-4D6D-9F68-AD5A332643D9}" type="presOf" srcId="{4A9C94EB-5E0B-4ECF-969F-FFB27F69B623}" destId="{46D84F36-4999-4248-A2F5-88226AD9D863}" srcOrd="0" destOrd="0" presId="urn:microsoft.com/office/officeart/2009/3/layout/OpposingIdeas"/>
    <dgm:cxn modelId="{A22B093A-D4BA-400C-979F-CF5827DBB323}" srcId="{554D69B2-10A8-4CAE-93BE-288FCA0E795B}" destId="{A2FFC69D-7293-4747-8938-0DCA1507C549}" srcOrd="1" destOrd="0" parTransId="{1F3A81D0-A9CF-4E61-8A47-F276FD2E2376}" sibTransId="{F3AE1CFF-4EE3-4CBD-91D3-F93B0DF9BB5E}"/>
    <dgm:cxn modelId="{913894EC-CD80-4606-B14A-4B2A3FF4A506}" type="presOf" srcId="{EC72FBBF-AFCE-441F-9A3D-92B28C34F521}" destId="{DE1B7972-D013-4ECF-9AE5-965E472C64D0}" srcOrd="1" destOrd="0" presId="urn:microsoft.com/office/officeart/2009/3/layout/OpposingIdeas"/>
    <dgm:cxn modelId="{A105B0C8-D3D1-45A0-AAFD-139533A93FA6}" type="presOf" srcId="{BCA60277-830D-4337-AB20-E37830E7F436}" destId="{5BDD9B10-CFF3-4FEE-9EAA-91F713B98600}" srcOrd="0" destOrd="0" presId="urn:microsoft.com/office/officeart/2009/3/layout/OpposingIdeas"/>
    <dgm:cxn modelId="{8C40E845-955A-480E-8E9B-C43F388FCC8F}" type="presParOf" srcId="{81034FBE-4467-4A99-B389-0FB2F7A6F1AE}" destId="{06773545-BC54-4308-9EE7-586C4001B3AB}" srcOrd="0" destOrd="0" presId="urn:microsoft.com/office/officeart/2009/3/layout/OpposingIdeas"/>
    <dgm:cxn modelId="{E14C932D-3216-4AC0-A5FD-F66843EED86C}" type="presParOf" srcId="{81034FBE-4467-4A99-B389-0FB2F7A6F1AE}" destId="{EEBBFC97-4C7E-4BF2-9DB7-9C200603C1D2}" srcOrd="1" destOrd="0" presId="urn:microsoft.com/office/officeart/2009/3/layout/OpposingIdeas"/>
    <dgm:cxn modelId="{49A17239-57EF-4667-83CC-799B571C913C}" type="presParOf" srcId="{81034FBE-4467-4A99-B389-0FB2F7A6F1AE}" destId="{46D84F36-4999-4248-A2F5-88226AD9D863}" srcOrd="2" destOrd="0" presId="urn:microsoft.com/office/officeart/2009/3/layout/OpposingIdeas"/>
    <dgm:cxn modelId="{DF69F1D9-1750-464E-84CE-7629B22D6D51}" type="presParOf" srcId="{81034FBE-4467-4A99-B389-0FB2F7A6F1AE}" destId="{5BDD9B10-CFF3-4FEE-9EAA-91F713B98600}" srcOrd="3" destOrd="0" presId="urn:microsoft.com/office/officeart/2009/3/layout/OpposingIdeas"/>
    <dgm:cxn modelId="{A9318013-EA86-48EA-972B-9540273634DC}" type="presParOf" srcId="{81034FBE-4467-4A99-B389-0FB2F7A6F1AE}" destId="{E8073C65-854B-495E-84E7-AE3ACFAAE5F6}" srcOrd="4" destOrd="0" presId="urn:microsoft.com/office/officeart/2009/3/layout/OpposingIdeas"/>
    <dgm:cxn modelId="{88BA1CE0-5155-4BF9-9127-48A1D2929201}" type="presParOf" srcId="{81034FBE-4467-4A99-B389-0FB2F7A6F1AE}" destId="{DE1B7972-D013-4ECF-9AE5-965E472C64D0}" srcOrd="5" destOrd="0" presId="urn:microsoft.com/office/officeart/2009/3/layout/OpposingIdeas"/>
    <dgm:cxn modelId="{C67063A1-4DE0-46CD-BA1A-91CC92F42C42}" type="presParOf" srcId="{81034FBE-4467-4A99-B389-0FB2F7A6F1AE}" destId="{084AE5C2-17C4-443B-A4F1-985F476237BB}" srcOrd="6" destOrd="0" presId="urn:microsoft.com/office/officeart/2009/3/layout/OpposingIdeas"/>
    <dgm:cxn modelId="{A0762604-8998-47BD-BA14-099CE5F3DDEB}" type="presParOf" srcId="{81034FBE-4467-4A99-B389-0FB2F7A6F1AE}" destId="{C219AA98-A05A-4AC2-B237-0D2E61CFE271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E87AD-1909-4477-BD14-87AEB7B6CA5D}">
      <dsp:nvSpPr>
        <dsp:cNvPr id="0" name=""/>
        <dsp:cNvSpPr/>
      </dsp:nvSpPr>
      <dsp:spPr>
        <a:xfrm>
          <a:off x="0" y="0"/>
          <a:ext cx="8947150" cy="188809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3C50F-C1CF-4E15-BAB1-E6C9CE93D23B}">
      <dsp:nvSpPr>
        <dsp:cNvPr id="0" name=""/>
        <dsp:cNvSpPr/>
      </dsp:nvSpPr>
      <dsp:spPr>
        <a:xfrm>
          <a:off x="268414" y="251745"/>
          <a:ext cx="2628225" cy="13846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67BCA-9858-4BE7-A3E2-0DED7D810129}">
      <dsp:nvSpPr>
        <dsp:cNvPr id="0" name=""/>
        <dsp:cNvSpPr/>
      </dsp:nvSpPr>
      <dsp:spPr>
        <a:xfrm rot="10800000">
          <a:off x="268414" y="1888092"/>
          <a:ext cx="2628225" cy="23076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chemeClr val="tx1"/>
              </a:solidFill>
            </a:rPr>
            <a:t>Руськоукраїнська літературна мова (ІХ-ХІІІ ст.)</a:t>
          </a:r>
          <a:endParaRPr lang="ru-RU" sz="1900" kern="1200" dirty="0">
            <a:solidFill>
              <a:schemeClr val="tx1"/>
            </a:solidFill>
          </a:endParaRPr>
        </a:p>
      </dsp:txBody>
      <dsp:txXfrm rot="10800000">
        <a:off x="339383" y="1888092"/>
        <a:ext cx="2486287" cy="2236700"/>
      </dsp:txXfrm>
    </dsp:sp>
    <dsp:sp modelId="{6BEE2612-DAE1-4C62-881D-C8ED38844656}">
      <dsp:nvSpPr>
        <dsp:cNvPr id="0" name=""/>
        <dsp:cNvSpPr/>
      </dsp:nvSpPr>
      <dsp:spPr>
        <a:xfrm>
          <a:off x="3159462" y="251745"/>
          <a:ext cx="2628225" cy="13846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9C725-EE71-4C84-83A0-891E46AF9735}">
      <dsp:nvSpPr>
        <dsp:cNvPr id="0" name=""/>
        <dsp:cNvSpPr/>
      </dsp:nvSpPr>
      <dsp:spPr>
        <a:xfrm rot="10800000">
          <a:off x="3159462" y="1888092"/>
          <a:ext cx="2628225" cy="23076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chemeClr val="tx1"/>
              </a:solidFill>
            </a:rPr>
            <a:t>Староукраїнська літературна мова (ХІУ-ХУІІІ ст.)</a:t>
          </a:r>
          <a:endParaRPr lang="ru-RU" sz="1900" b="1" kern="1200" dirty="0">
            <a:solidFill>
              <a:schemeClr val="tx1"/>
            </a:solidFill>
          </a:endParaRPr>
        </a:p>
      </dsp:txBody>
      <dsp:txXfrm rot="10800000">
        <a:off x="3230431" y="1888092"/>
        <a:ext cx="2486287" cy="2236700"/>
      </dsp:txXfrm>
    </dsp:sp>
    <dsp:sp modelId="{B306D168-0D25-4F8D-B1C6-290F980EFAE3}">
      <dsp:nvSpPr>
        <dsp:cNvPr id="0" name=""/>
        <dsp:cNvSpPr/>
      </dsp:nvSpPr>
      <dsp:spPr>
        <a:xfrm>
          <a:off x="6050510" y="251745"/>
          <a:ext cx="2628225" cy="13846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C6CCB-58A8-441D-B074-DB607CA66AB4}">
      <dsp:nvSpPr>
        <dsp:cNvPr id="0" name=""/>
        <dsp:cNvSpPr/>
      </dsp:nvSpPr>
      <dsp:spPr>
        <a:xfrm rot="10800000">
          <a:off x="6050510" y="1888092"/>
          <a:ext cx="2628225" cy="23076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chemeClr val="tx1"/>
              </a:solidFill>
            </a:rPr>
            <a:t>Нова українська мова (кінець ХУІІІ-ХХІ ст.)</a:t>
          </a:r>
          <a:endParaRPr lang="ru-RU" sz="1900" b="1" kern="1200" dirty="0">
            <a:solidFill>
              <a:schemeClr val="tx1"/>
            </a:solidFill>
          </a:endParaRPr>
        </a:p>
      </dsp:txBody>
      <dsp:txXfrm rot="10800000">
        <a:off x="6121479" y="1888092"/>
        <a:ext cx="2486287" cy="2236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C5524-E32C-407D-B53C-66D02DA10AA6}">
      <dsp:nvSpPr>
        <dsp:cNvPr id="0" name=""/>
        <dsp:cNvSpPr/>
      </dsp:nvSpPr>
      <dsp:spPr>
        <a:xfrm>
          <a:off x="1054970" y="654554"/>
          <a:ext cx="8562452" cy="338118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680BF-C435-414A-95C9-EB7581BDECCC}">
      <dsp:nvSpPr>
        <dsp:cNvPr id="0" name=""/>
        <dsp:cNvSpPr/>
      </dsp:nvSpPr>
      <dsp:spPr>
        <a:xfrm>
          <a:off x="2364383" y="1071888"/>
          <a:ext cx="3535991" cy="284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i="0" kern="1200" dirty="0" smtClean="0">
              <a:solidFill>
                <a:schemeClr val="bg1"/>
              </a:solidFill>
            </a:rPr>
            <a:t>Будь ласка,            по </a:t>
          </a:r>
          <a:r>
            <a:rPr lang="ru-RU" sz="3400" b="1" i="0" kern="1200" dirty="0" err="1" smtClean="0">
              <a:solidFill>
                <a:schemeClr val="bg1"/>
              </a:solidFill>
            </a:rPr>
            <a:t>батькові</a:t>
          </a:r>
          <a:r>
            <a:rPr lang="ru-RU" sz="3400" b="1" i="0" kern="1200" dirty="0" smtClean="0">
              <a:solidFill>
                <a:schemeClr val="bg1"/>
              </a:solidFill>
            </a:rPr>
            <a:t>,  на жаль,               у </a:t>
          </a:r>
          <a:r>
            <a:rPr lang="ru-RU" sz="3400" b="1" i="0" kern="1200" dirty="0" err="1" smtClean="0">
              <a:solidFill>
                <a:schemeClr val="bg1"/>
              </a:solidFill>
            </a:rPr>
            <a:t>цілому</a:t>
          </a:r>
          <a:r>
            <a:rPr lang="ru-RU" sz="3400" b="1" i="0" kern="1200" dirty="0" smtClean="0">
              <a:solidFill>
                <a:schemeClr val="bg1"/>
              </a:solidFill>
            </a:rPr>
            <a:t>, </a:t>
          </a:r>
          <a:endParaRPr lang="ru-RU" sz="3400" kern="1200" dirty="0">
            <a:solidFill>
              <a:schemeClr val="bg1"/>
            </a:solidFill>
          </a:endParaRPr>
        </a:p>
      </dsp:txBody>
      <dsp:txXfrm>
        <a:off x="2364383" y="1071888"/>
        <a:ext cx="3535991" cy="2843650"/>
      </dsp:txXfrm>
    </dsp:sp>
    <dsp:sp modelId="{B826BF57-7469-421C-B5D2-B4B6FFED5FB2}">
      <dsp:nvSpPr>
        <dsp:cNvPr id="0" name=""/>
        <dsp:cNvSpPr/>
      </dsp:nvSpPr>
      <dsp:spPr>
        <a:xfrm>
          <a:off x="5692320" y="1071888"/>
          <a:ext cx="2986807" cy="284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err="1" smtClean="0">
              <a:solidFill>
                <a:schemeClr val="bg1"/>
              </a:solidFill>
            </a:rPr>
            <a:t>Будьласка</a:t>
          </a:r>
          <a:r>
            <a:rPr lang="uk-UA" sz="3400" kern="1200" dirty="0" smtClean="0">
              <a:solidFill>
                <a:schemeClr val="bg1"/>
              </a:solidFill>
            </a:rPr>
            <a:t>, по - батькові, нажаль, недовго, </a:t>
          </a:r>
          <a:r>
            <a:rPr lang="uk-UA" sz="3400" kern="1200" dirty="0" err="1" smtClean="0">
              <a:solidFill>
                <a:schemeClr val="bg1"/>
              </a:solidFill>
            </a:rPr>
            <a:t>вцілому</a:t>
          </a:r>
          <a:endParaRPr lang="ru-RU" sz="3400" kern="1200" dirty="0">
            <a:solidFill>
              <a:schemeClr val="bg1"/>
            </a:solidFill>
          </a:endParaRPr>
        </a:p>
      </dsp:txBody>
      <dsp:txXfrm>
        <a:off x="5692320" y="1071888"/>
        <a:ext cx="2986807" cy="2843650"/>
      </dsp:txXfrm>
    </dsp:sp>
    <dsp:sp modelId="{A43E9A8E-7A6B-4721-8AFC-12450B7FE146}">
      <dsp:nvSpPr>
        <dsp:cNvPr id="0" name=""/>
        <dsp:cNvSpPr/>
      </dsp:nvSpPr>
      <dsp:spPr>
        <a:xfrm>
          <a:off x="592660" y="0"/>
          <a:ext cx="1256824" cy="1256824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B0C07-DD4B-4065-A0BB-04CB35CF4630}">
      <dsp:nvSpPr>
        <dsp:cNvPr id="0" name=""/>
        <dsp:cNvSpPr/>
      </dsp:nvSpPr>
      <dsp:spPr>
        <a:xfrm>
          <a:off x="7991570" y="469917"/>
          <a:ext cx="1182893" cy="4053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4B497-72AE-4DE5-9C23-271A64A66019}">
      <dsp:nvSpPr>
        <dsp:cNvPr id="0" name=""/>
        <dsp:cNvSpPr/>
      </dsp:nvSpPr>
      <dsp:spPr>
        <a:xfrm>
          <a:off x="5662748" y="1077968"/>
          <a:ext cx="739" cy="271596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A7D80-8CB0-4A6F-A0A1-A99C9AA5535D}">
      <dsp:nvSpPr>
        <dsp:cNvPr id="0" name=""/>
        <dsp:cNvSpPr/>
      </dsp:nvSpPr>
      <dsp:spPr>
        <a:xfrm>
          <a:off x="2504137" y="894936"/>
          <a:ext cx="6460913" cy="3474458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38271-12B4-46AB-8C04-3824687464BF}">
      <dsp:nvSpPr>
        <dsp:cNvPr id="0" name=""/>
        <dsp:cNvSpPr/>
      </dsp:nvSpPr>
      <dsp:spPr>
        <a:xfrm>
          <a:off x="5734594" y="1263439"/>
          <a:ext cx="861" cy="273745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F0726-5481-4A5A-A79B-A5B19FE684C5}">
      <dsp:nvSpPr>
        <dsp:cNvPr id="0" name=""/>
        <dsp:cNvSpPr/>
      </dsp:nvSpPr>
      <dsp:spPr>
        <a:xfrm>
          <a:off x="2719501" y="1158152"/>
          <a:ext cx="2799729" cy="29480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Запозичила багато церковнослов’янізмів, а форми на –</a:t>
          </a:r>
          <a:r>
            <a:rPr lang="uk-UA" sz="1800" b="1" kern="1200" dirty="0" err="1" smtClean="0"/>
            <a:t>учий</a:t>
          </a:r>
          <a:r>
            <a:rPr lang="uk-UA" sz="1800" b="1" kern="1200" dirty="0" smtClean="0"/>
            <a:t>/</a:t>
          </a:r>
          <a:r>
            <a:rPr lang="uk-UA" sz="1800" b="1" kern="1200" dirty="0" err="1" smtClean="0"/>
            <a:t>ючий</a:t>
          </a:r>
          <a:r>
            <a:rPr lang="uk-UA" sz="1800" b="1" kern="1200" dirty="0" smtClean="0"/>
            <a:t> якраз із цієї мови</a:t>
          </a:r>
          <a:endParaRPr lang="ru-RU" sz="1800" b="1" kern="1200" dirty="0"/>
        </a:p>
      </dsp:txBody>
      <dsp:txXfrm>
        <a:off x="2719501" y="1158152"/>
        <a:ext cx="2799729" cy="2948025"/>
      </dsp:txXfrm>
    </dsp:sp>
    <dsp:sp modelId="{73647B3C-C05A-4CF3-82C2-017095180B61}">
      <dsp:nvSpPr>
        <dsp:cNvPr id="0" name=""/>
        <dsp:cNvSpPr/>
      </dsp:nvSpPr>
      <dsp:spPr>
        <a:xfrm>
          <a:off x="5949957" y="1158152"/>
          <a:ext cx="2799729" cy="29480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</a:rPr>
            <a:t>Із кінця 18 століття опирається на </a:t>
          </a:r>
          <a:r>
            <a:rPr lang="uk-UA" sz="1800" b="1" kern="1200" dirty="0" err="1" smtClean="0">
              <a:solidFill>
                <a:srgbClr val="FFFF00"/>
              </a:solidFill>
            </a:rPr>
            <a:t>народнорозмовну</a:t>
          </a:r>
          <a:r>
            <a:rPr lang="uk-UA" sz="1800" b="1" kern="1200" dirty="0" smtClean="0">
              <a:solidFill>
                <a:srgbClr val="FFFF00"/>
              </a:solidFill>
            </a:rPr>
            <a:t> основу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5949957" y="1158152"/>
        <a:ext cx="2799729" cy="2948025"/>
      </dsp:txXfrm>
    </dsp:sp>
    <dsp:sp modelId="{0B2B18DE-5C4A-48AA-99B0-C8B2544FA814}">
      <dsp:nvSpPr>
        <dsp:cNvPr id="0" name=""/>
        <dsp:cNvSpPr/>
      </dsp:nvSpPr>
      <dsp:spPr>
        <a:xfrm rot="16200000">
          <a:off x="70568" y="1356749"/>
          <a:ext cx="3790318" cy="1076818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bg1"/>
              </a:solidFill>
            </a:rPr>
            <a:t>російська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233312" y="1789613"/>
        <a:ext cx="3464830" cy="536578"/>
      </dsp:txXfrm>
    </dsp:sp>
    <dsp:sp modelId="{51B2E364-001F-442A-872B-F69610BDF74E}">
      <dsp:nvSpPr>
        <dsp:cNvPr id="0" name=""/>
        <dsp:cNvSpPr/>
      </dsp:nvSpPr>
      <dsp:spPr>
        <a:xfrm rot="5400000">
          <a:off x="7608301" y="2830762"/>
          <a:ext cx="3790318" cy="1076818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accent5">
                  <a:lumMod val="75000"/>
                </a:schemeClr>
              </a:solidFill>
            </a:rPr>
            <a:t>Українська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7771045" y="2938138"/>
        <a:ext cx="3464830" cy="536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73545-BC54-4308-9EE7-586C4001B3AB}">
      <dsp:nvSpPr>
        <dsp:cNvPr id="0" name=""/>
        <dsp:cNvSpPr/>
      </dsp:nvSpPr>
      <dsp:spPr>
        <a:xfrm>
          <a:off x="608369" y="2218918"/>
          <a:ext cx="3650217" cy="1962962"/>
        </a:xfrm>
        <a:prstGeom prst="round2DiagRect">
          <a:avLst>
            <a:gd name="adj1" fmla="val 0"/>
            <a:gd name="adj2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BFC97-4C7E-4BF2-9DB7-9C200603C1D2}">
      <dsp:nvSpPr>
        <dsp:cNvPr id="0" name=""/>
        <dsp:cNvSpPr/>
      </dsp:nvSpPr>
      <dsp:spPr>
        <a:xfrm>
          <a:off x="2433478" y="2427111"/>
          <a:ext cx="486" cy="1546576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84F36-4999-4248-A2F5-88226AD9D863}">
      <dsp:nvSpPr>
        <dsp:cNvPr id="0" name=""/>
        <dsp:cNvSpPr/>
      </dsp:nvSpPr>
      <dsp:spPr>
        <a:xfrm>
          <a:off x="730043" y="2367628"/>
          <a:ext cx="1581761" cy="166554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bg1"/>
              </a:solidFill>
            </a:rPr>
            <a:t>-ОВИЧ(</a:t>
          </a:r>
          <a:r>
            <a:rPr lang="uk-UA" sz="1800" b="1" kern="1200" dirty="0" err="1" smtClean="0">
              <a:solidFill>
                <a:schemeClr val="bg1"/>
              </a:solidFill>
            </a:rPr>
            <a:t>ич</a:t>
          </a:r>
          <a:r>
            <a:rPr lang="uk-UA" sz="1800" b="1" kern="1200" dirty="0" smtClean="0">
              <a:solidFill>
                <a:schemeClr val="bg1"/>
              </a:solidFill>
            </a:rPr>
            <a:t>): </a:t>
          </a:r>
          <a:r>
            <a:rPr lang="uk-UA" sz="1800" b="1" kern="1200" dirty="0" err="1" smtClean="0">
              <a:solidFill>
                <a:srgbClr val="FFFF00"/>
              </a:solidFill>
            </a:rPr>
            <a:t>Ігорьович</a:t>
          </a:r>
          <a:r>
            <a:rPr lang="uk-UA" sz="1800" b="1" kern="1200" dirty="0" smtClean="0">
              <a:solidFill>
                <a:srgbClr val="FFFF00"/>
              </a:solidFill>
            </a:rPr>
            <a:t>, Львович, Валерійович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730043" y="2367628"/>
        <a:ext cx="1581761" cy="1665543"/>
      </dsp:txXfrm>
    </dsp:sp>
    <dsp:sp modelId="{5BDD9B10-CFF3-4FEE-9EAA-91F713B98600}">
      <dsp:nvSpPr>
        <dsp:cNvPr id="0" name=""/>
        <dsp:cNvSpPr/>
      </dsp:nvSpPr>
      <dsp:spPr>
        <a:xfrm>
          <a:off x="2555152" y="2367628"/>
          <a:ext cx="1581761" cy="166554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</a:t>
          </a:r>
          <a:r>
            <a:rPr lang="ru-RU" sz="1800" b="1" kern="1200" dirty="0" smtClean="0">
              <a:solidFill>
                <a:schemeClr val="bg1"/>
              </a:solidFill>
            </a:rPr>
            <a:t>ІВН-(А) , (-ЇВН(А</a:t>
          </a:r>
          <a:r>
            <a:rPr lang="ru-RU" sz="1800" kern="1200" dirty="0" smtClean="0">
              <a:solidFill>
                <a:schemeClr val="bg1"/>
              </a:solidFill>
            </a:rPr>
            <a:t>)</a:t>
          </a:r>
          <a:r>
            <a:rPr lang="ru-RU" sz="1800" kern="1200" dirty="0" smtClean="0"/>
            <a:t>:      </a:t>
          </a:r>
          <a:r>
            <a:rPr lang="ru-RU" sz="1800" kern="1200" dirty="0" err="1" smtClean="0"/>
            <a:t>І</a:t>
          </a:r>
          <a:r>
            <a:rPr lang="ru-RU" sz="1800" b="1" kern="1200" dirty="0" err="1" smtClean="0">
              <a:solidFill>
                <a:srgbClr val="FFFF00"/>
              </a:solidFill>
            </a:rPr>
            <a:t>горівна</a:t>
          </a:r>
          <a:r>
            <a:rPr lang="ru-RU" sz="1800" b="1" kern="1200" dirty="0" smtClean="0">
              <a:solidFill>
                <a:srgbClr val="FFFF00"/>
              </a:solidFill>
            </a:rPr>
            <a:t>, </a:t>
          </a:r>
          <a:r>
            <a:rPr lang="ru-RU" sz="1800" b="1" kern="1200" dirty="0" err="1" smtClean="0">
              <a:solidFill>
                <a:srgbClr val="FFFF00"/>
              </a:solidFill>
            </a:rPr>
            <a:t>Львівна</a:t>
          </a:r>
          <a:r>
            <a:rPr lang="ru-RU" sz="1800" b="1" kern="1200" dirty="0" smtClean="0">
              <a:solidFill>
                <a:srgbClr val="FFFF00"/>
              </a:solidFill>
            </a:rPr>
            <a:t>, </a:t>
          </a:r>
          <a:r>
            <a:rPr lang="ru-RU" sz="1800" b="1" kern="1200" dirty="0" err="1" smtClean="0">
              <a:solidFill>
                <a:srgbClr val="FFFF00"/>
              </a:solidFill>
            </a:rPr>
            <a:t>Вале́ріївна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2555152" y="2367628"/>
        <a:ext cx="1581761" cy="1665543"/>
      </dsp:txXfrm>
    </dsp:sp>
    <dsp:sp modelId="{DE1B7972-D013-4ECF-9AE5-965E472C64D0}">
      <dsp:nvSpPr>
        <dsp:cNvPr id="0" name=""/>
        <dsp:cNvSpPr/>
      </dsp:nvSpPr>
      <dsp:spPr>
        <a:xfrm rot="16200000">
          <a:off x="-766521" y="2479829"/>
          <a:ext cx="2141413" cy="608369"/>
        </a:xfrm>
        <a:prstGeom prst="rightArrow">
          <a:avLst>
            <a:gd name="adj1" fmla="val 49830"/>
            <a:gd name="adj2" fmla="val 6066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0070C0"/>
              </a:solidFill>
            </a:rPr>
            <a:t>Чоловічі по батькові</a:t>
          </a:r>
          <a:endParaRPr lang="ru-RU" sz="1400" kern="1200" dirty="0">
            <a:solidFill>
              <a:srgbClr val="0070C0"/>
            </a:solidFill>
          </a:endParaRPr>
        </a:p>
      </dsp:txBody>
      <dsp:txXfrm>
        <a:off x="-674576" y="2724384"/>
        <a:ext cx="1957522" cy="303151"/>
      </dsp:txXfrm>
    </dsp:sp>
    <dsp:sp modelId="{C219AA98-A05A-4AC2-B237-0D2E61CFE271}">
      <dsp:nvSpPr>
        <dsp:cNvPr id="0" name=""/>
        <dsp:cNvSpPr/>
      </dsp:nvSpPr>
      <dsp:spPr>
        <a:xfrm rot="5400000">
          <a:off x="3492065" y="3312601"/>
          <a:ext cx="2141413" cy="608369"/>
        </a:xfrm>
        <a:prstGeom prst="rightArrow">
          <a:avLst>
            <a:gd name="adj1" fmla="val 49830"/>
            <a:gd name="adj2" fmla="val 60660"/>
          </a:avLst>
        </a:prstGeom>
        <a:solidFill>
          <a:schemeClr val="accent5">
            <a:tint val="50000"/>
            <a:hueOff val="2813088"/>
            <a:satOff val="-29831"/>
            <a:lumOff val="620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FF0000"/>
              </a:solidFill>
            </a:rPr>
            <a:t>Жіночі по батькові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3584011" y="3373265"/>
        <a:ext cx="1957522" cy="303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6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9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8474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0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48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1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22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56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3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1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6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7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4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7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8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16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458" y="350520"/>
            <a:ext cx="8825658" cy="3329581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Ділова українська мова на щодень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610357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err="1">
                <a:solidFill>
                  <a:srgbClr val="92D050"/>
                </a:solidFill>
              </a:rPr>
              <a:t>Сабліна</a:t>
            </a:r>
            <a:r>
              <a:rPr lang="uk-UA" b="1" dirty="0">
                <a:solidFill>
                  <a:srgbClr val="92D050"/>
                </a:solidFill>
              </a:rPr>
              <a:t> Світлана Володимирівна, </a:t>
            </a:r>
          </a:p>
          <a:p>
            <a:r>
              <a:rPr lang="uk-UA" b="1" dirty="0">
                <a:solidFill>
                  <a:srgbClr val="92D050"/>
                </a:solidFill>
              </a:rPr>
              <a:t>к. </a:t>
            </a:r>
            <a:r>
              <a:rPr lang="uk-UA" b="1" dirty="0" err="1">
                <a:solidFill>
                  <a:srgbClr val="92D050"/>
                </a:solidFill>
              </a:rPr>
              <a:t>філол.н</a:t>
            </a:r>
            <a:r>
              <a:rPr lang="uk-UA" b="1" dirty="0">
                <a:solidFill>
                  <a:srgbClr val="92D050"/>
                </a:solidFill>
              </a:rPr>
              <a:t>, доцент кафедри української мови</a:t>
            </a:r>
          </a:p>
          <a:p>
            <a:r>
              <a:rPr lang="uk-UA" b="1" dirty="0">
                <a:solidFill>
                  <a:srgbClr val="92D050"/>
                </a:solidFill>
              </a:rPr>
              <a:t>Т. </a:t>
            </a:r>
            <a:r>
              <a:rPr lang="uk-UA" b="1" dirty="0" smtClean="0">
                <a:solidFill>
                  <a:srgbClr val="92D050"/>
                </a:solidFill>
              </a:rPr>
              <a:t>0959081471 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Група </a:t>
            </a:r>
            <a:r>
              <a:rPr lang="uk-UA" b="1" dirty="0">
                <a:solidFill>
                  <a:srgbClr val="FFFF00"/>
                </a:solidFill>
              </a:rPr>
              <a:t>в </a:t>
            </a:r>
            <a:r>
              <a:rPr lang="en-US" b="1" dirty="0">
                <a:solidFill>
                  <a:srgbClr val="FFFF00"/>
                </a:solidFill>
              </a:rPr>
              <a:t>Telegram</a:t>
            </a:r>
          </a:p>
          <a:p>
            <a:r>
              <a:rPr lang="en-US" b="1" dirty="0">
                <a:solidFill>
                  <a:srgbClr val="FFFF00"/>
                </a:solidFill>
              </a:rPr>
              <a:t>https://t.me/+nWywjHvcwAgyNDYy</a:t>
            </a:r>
          </a:p>
          <a:p>
            <a:endParaRPr lang="uk-UA" b="1" dirty="0" smtClean="0">
              <a:solidFill>
                <a:srgbClr val="92D050"/>
              </a:solidFill>
            </a:endParaRPr>
          </a:p>
          <a:p>
            <a:endParaRPr lang="ru-RU" b="1" dirty="0">
              <a:solidFill>
                <a:srgbClr val="92D05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51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9" y="172843"/>
            <a:ext cx="6858320" cy="5143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513" y="277645"/>
            <a:ext cx="4810161" cy="3664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108" y="3114732"/>
            <a:ext cx="3164098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UA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Статус української </a:t>
            </a:r>
            <a:r>
              <a:rPr lang="uk-UA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ділової </a:t>
            </a:r>
            <a:r>
              <a:rPr lang="ru-UA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мови </a:t>
            </a:r>
            <a:r>
              <a:rPr lang="uk-UA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UA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ХХ столітті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2603" y="1832346"/>
            <a:ext cx="4396339" cy="4195763"/>
          </a:xfrm>
        </p:spPr>
        <p:txBody>
          <a:bodyPr/>
          <a:lstStyle/>
          <a:p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Статус української мови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1917-1921 рр.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уже змінився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п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ісля майже двохсотрічної перерви українська мова стає мовою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діловодства,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законодавства, адміністрації, військової справи, дипломатії. На цей час припадає розквіт лексики, пов’язаної з дипломатичною сферою, – це назви осіб, дипломатичних документів, а також дій, пов’язаних з міжнародними стосунками.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6091" y="2553513"/>
            <a:ext cx="3520490" cy="4200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581" y="1152983"/>
            <a:ext cx="4005419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452" y="243712"/>
            <a:ext cx="10560286" cy="1400530"/>
          </a:xfrm>
        </p:spPr>
        <p:txBody>
          <a:bodyPr/>
          <a:lstStyle/>
          <a:p>
            <a:r>
              <a:rPr lang="uk-UA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20-х </a:t>
            </a:r>
            <a:r>
              <a:rPr lang="uk-UA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роках ХХ століття </a:t>
            </a:r>
            <a:r>
              <a:rPr lang="ru-UA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склалися стиль, форма і структура офіційних </a:t>
            </a:r>
            <a:r>
              <a:rPr lang="ru-UA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ільшість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офіційних документів складалися із трьох умовних частин: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передмова (пафосна підготовка до сприйняття основних заходів)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основний текст (виклад суті проблеми)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висновок (сподівання і настанова одночасно).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Тобто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маємо чітку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структурацію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офіційно-ділового тексту.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1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Русифікація лексики </a:t>
            </a:r>
            <a:r>
              <a:rPr lang="uk-UA" dirty="0" err="1"/>
              <a:t>діловодсва</a:t>
            </a:r>
            <a:r>
              <a:rPr lang="uk-UA" dirty="0"/>
              <a:t> радянської доби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52814" cy="4195481"/>
          </a:xfrm>
        </p:spPr>
        <p:txBody>
          <a:bodyPr/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Очевидним є те, що наприкінці 50-х рр.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ХХст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під впливом російської мови відбулися певні зміни у діловій лексиці порівняно з періодом 20 – 30-х рр.: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усунення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питомих чи запозичених раніше з німецької та польської мов лексем типу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мешкати (проживати), шпитальний листок (лікарняний листок), заряд (розпорядженнях прохач (заявник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офіційно-діловий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стиль цього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періоду формується низкою канцелярсько-ділових слів, як от: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діловод, плановик,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начфін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отоварити, прогресивка, плановість, громадська приймальня, народний суддя, сількор, класний керівник, керуючий трестом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культуромовній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практиці звертають увагу на поширення в офіційно-діловому стилі книжних штампів почасти русифікованих: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робота, питання,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недооцінка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зрив, прорив, розкачка, домагатися, проробляти, викорінювати, мобілізувати, вирішальний, вищезазначений, нижчепідписаний, інформувати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подібне.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44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877" y="0"/>
            <a:ext cx="9404723" cy="1400530"/>
          </a:xfrm>
        </p:spPr>
        <p:txBody>
          <a:bodyPr/>
          <a:lstStyle/>
          <a:p>
            <a:pPr algn="ctr"/>
            <a:r>
              <a:rPr lang="ru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Надання українській мові статусу державної відбулося ще до розпаду Радянського Союзу з набуттям чинності Закону УРСР “Про мови в Українській РСР” від 28 жовтня 1989 року.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статус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підтвердила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закріпила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стаття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Конституції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якої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“Державною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мовою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533" y="2253168"/>
            <a:ext cx="3621338" cy="4023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43" y="2253168"/>
            <a:ext cx="4407790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1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Знамениті писарі й канцеляристи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9542" y="1262245"/>
            <a:ext cx="4396338" cy="576262"/>
          </a:xfrm>
        </p:spPr>
        <p:txBody>
          <a:bodyPr/>
          <a:lstStyle/>
          <a:p>
            <a:r>
              <a:rPr lang="uk-UA" b="1" dirty="0" smtClean="0">
                <a:solidFill>
                  <a:schemeClr val="tx1">
                    <a:lumMod val="95000"/>
                  </a:schemeClr>
                </a:solidFill>
              </a:rPr>
              <a:t>Іван Мазепа. Знав 11 мов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593799" y="1481887"/>
            <a:ext cx="2978143" cy="984986"/>
          </a:xfrm>
        </p:spPr>
        <p:txBody>
          <a:bodyPr/>
          <a:lstStyle/>
          <a:p>
            <a:r>
              <a:rPr lang="uk-UA" b="1" dirty="0" smtClean="0">
                <a:solidFill>
                  <a:schemeClr val="tx1">
                    <a:lumMod val="95000"/>
                  </a:schemeClr>
                </a:solidFill>
              </a:rPr>
              <a:t>Богдан-Зиновій Хмельницький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60832" y="3588634"/>
            <a:ext cx="2381250" cy="2847975"/>
          </a:xfrm>
          <a:prstGeom prst="rect">
            <a:avLst/>
          </a:prstGeom>
        </p:spPr>
      </p:pic>
      <p:pic>
        <p:nvPicPr>
          <p:cNvPr id="1026" name="Picture 2" descr="https://upload.wikimedia.org/wikipedia/commons/thumb/c/c3/Iohannes_Mazeppa.jpg/200px-Iohannes_Mazepp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6" y="1853248"/>
            <a:ext cx="2350293" cy="40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340" y="2281158"/>
            <a:ext cx="4395597" cy="3737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698" y="1551970"/>
            <a:ext cx="4395597" cy="573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832" y="2466873"/>
            <a:ext cx="3072650" cy="1121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773" y="2731570"/>
            <a:ext cx="26098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0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131" y="0"/>
            <a:ext cx="11000383" cy="1010322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Кадрові військові , які створили для українців </a:t>
            </a:r>
            <a:r>
              <a:rPr lang="uk-UA" b="1" dirty="0" smtClean="0">
                <a:solidFill>
                  <a:srgbClr val="FFFF00"/>
                </a:solidFill>
              </a:rPr>
              <a:t>сучасну літературну </a:t>
            </a:r>
            <a:r>
              <a:rPr lang="uk-UA" b="1" dirty="0">
                <a:solidFill>
                  <a:srgbClr val="FFFF00"/>
                </a:solidFill>
              </a:rPr>
              <a:t>норму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8951" y="1530651"/>
            <a:ext cx="4182866" cy="489550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200" b="1" dirty="0" err="1" smtClean="0"/>
              <a:t>Кадровий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військовий</a:t>
            </a:r>
            <a:endParaRPr lang="ru-RU" sz="3200" b="1" dirty="0" smtClean="0"/>
          </a:p>
          <a:p>
            <a:r>
              <a:rPr lang="ru-RU" sz="3200" b="1" dirty="0" err="1" smtClean="0"/>
              <a:t>Здобув</a:t>
            </a:r>
            <a:r>
              <a:rPr lang="ru-RU" sz="3200" b="1" dirty="0" smtClean="0"/>
              <a:t> </a:t>
            </a:r>
            <a:r>
              <a:rPr lang="ru-RU" sz="3200" b="1" dirty="0" err="1"/>
              <a:t>військовий</a:t>
            </a:r>
            <a:r>
              <a:rPr lang="ru-RU" sz="3200" b="1" dirty="0"/>
              <a:t> </a:t>
            </a:r>
            <a:r>
              <a:rPr lang="ru-RU" sz="3200" b="1" dirty="0" smtClean="0"/>
              <a:t>чин майора</a:t>
            </a:r>
            <a:r>
              <a:rPr lang="ru-RU" sz="3200" b="1" dirty="0"/>
              <a:t> </a:t>
            </a:r>
            <a:endParaRPr lang="ru-RU" sz="3200" b="1" dirty="0" smtClean="0"/>
          </a:p>
          <a:p>
            <a:r>
              <a:rPr lang="uk-UA" sz="3200" b="1" dirty="0" smtClean="0"/>
              <a:t>Учасник масонської ложі</a:t>
            </a:r>
          </a:p>
          <a:p>
            <a:r>
              <a:rPr lang="uk-UA" sz="3200" b="1" dirty="0" smtClean="0"/>
              <a:t>Не побоявся вперше написати поему народною мовою («Енеїда»)</a:t>
            </a: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267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32083" cy="1400530"/>
          </a:xfrm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</a:rPr>
              <a:t>Кадрові військові , які створили для </a:t>
            </a:r>
            <a:r>
              <a:rPr lang="uk-UA" b="1" dirty="0" smtClean="0">
                <a:solidFill>
                  <a:srgbClr val="FFFF00"/>
                </a:solidFill>
              </a:rPr>
              <a:t>українців сучасну  </a:t>
            </a:r>
            <a:r>
              <a:rPr lang="uk-UA" b="1" dirty="0">
                <a:solidFill>
                  <a:srgbClr val="FFFF00"/>
                </a:solidFill>
              </a:rPr>
              <a:t>літературну норму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3771" y="2056092"/>
            <a:ext cx="3529092" cy="462933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b="1" dirty="0" err="1" smtClean="0"/>
              <a:t>Рядовий</a:t>
            </a:r>
            <a:r>
              <a:rPr lang="ru-RU" sz="2400" b="1" dirty="0" smtClean="0"/>
              <a:t> </a:t>
            </a:r>
            <a:r>
              <a:rPr lang="ru-RU" sz="2400" b="1" dirty="0"/>
              <a:t>5-го </a:t>
            </a:r>
            <a:r>
              <a:rPr lang="ru-RU" sz="2400" b="1" dirty="0" err="1"/>
              <a:t>батальйону</a:t>
            </a:r>
            <a:r>
              <a:rPr lang="ru-RU" sz="2400" b="1" dirty="0"/>
              <a:t> </a:t>
            </a:r>
            <a:r>
              <a:rPr lang="ru-RU" sz="2400" b="1" dirty="0" err="1"/>
              <a:t>першої</a:t>
            </a:r>
            <a:r>
              <a:rPr lang="ru-RU" sz="2400" b="1" dirty="0"/>
              <a:t> </a:t>
            </a:r>
            <a:r>
              <a:rPr lang="ru-RU" sz="2400" b="1" dirty="0" err="1"/>
              <a:t>бригади</a:t>
            </a:r>
            <a:r>
              <a:rPr lang="ru-RU" sz="2400" b="1" dirty="0"/>
              <a:t> 23-ї </a:t>
            </a:r>
            <a:r>
              <a:rPr lang="ru-RU" sz="2400" b="1" dirty="0" err="1"/>
              <a:t>піхотної</a:t>
            </a:r>
            <a:r>
              <a:rPr lang="ru-RU" sz="2400" b="1" dirty="0"/>
              <a:t> </a:t>
            </a:r>
            <a:r>
              <a:rPr lang="ru-RU" sz="2400" b="1" dirty="0" err="1" smtClean="0"/>
              <a:t>дивізії</a:t>
            </a:r>
            <a:r>
              <a:rPr lang="ru-RU" sz="2400" b="1" dirty="0" smtClean="0"/>
              <a:t> в</a:t>
            </a:r>
            <a:r>
              <a:rPr lang="ru-RU" sz="2400" b="1" dirty="0"/>
              <a:t> 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Орську</a:t>
            </a:r>
            <a:r>
              <a:rPr lang="ru-RU" sz="2400" b="1" dirty="0" smtClean="0"/>
              <a:t> (</a:t>
            </a:r>
            <a:r>
              <a:rPr lang="ru-RU" sz="2400" b="1" dirty="0" err="1"/>
              <a:t>Р</a:t>
            </a:r>
            <a:r>
              <a:rPr lang="ru-RU" sz="2400" b="1" dirty="0" err="1" smtClean="0"/>
              <a:t>осія</a:t>
            </a:r>
            <a:r>
              <a:rPr lang="ru-RU" sz="2400" b="1" dirty="0" smtClean="0"/>
              <a:t>)</a:t>
            </a:r>
          </a:p>
          <a:p>
            <a:r>
              <a:rPr lang="uk-UA" sz="2400" b="1" dirty="0" smtClean="0"/>
              <a:t>Художник і гравер</a:t>
            </a:r>
          </a:p>
          <a:p>
            <a:r>
              <a:rPr lang="uk-UA" sz="2400" b="1" dirty="0" smtClean="0"/>
              <a:t>Автор «Кобзаря», мова якого й була зразком для наслідування письменників-наступників </a:t>
            </a:r>
            <a:r>
              <a:rPr lang="uk-UA" sz="2400" b="1" dirty="0" err="1" smtClean="0"/>
              <a:t>Т.Шевченка</a:t>
            </a:r>
            <a:endParaRPr lang="uk-UA" sz="2400" b="1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9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UA" b="1" dirty="0"/>
              <a:t>Мовні </a:t>
            </a:r>
            <a:r>
              <a:rPr lang="ru-UA" dirty="0"/>
              <a:t>особливості офіційно-ділового стилю: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1) </a:t>
            </a:r>
            <a:r>
              <a:rPr lang="ru-RU" dirty="0" err="1"/>
              <a:t>уживанням</a:t>
            </a:r>
            <a:r>
              <a:rPr lang="ru-RU" dirty="0"/>
              <a:t> лексики у прямому </a:t>
            </a:r>
            <a:r>
              <a:rPr lang="ru-RU" dirty="0" err="1"/>
              <a:t>значенні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 </a:t>
            </a:r>
            <a:r>
              <a:rPr lang="uk-UA" dirty="0"/>
              <a:t>2) у</a:t>
            </a:r>
            <a:r>
              <a:rPr lang="ru-UA" dirty="0"/>
              <a:t>живання усталених мовних одиниць - кліше, що забезпечують стандартизацію ділових текстів</a:t>
            </a:r>
            <a:r>
              <a:rPr lang="uk-UA" dirty="0"/>
              <a:t>;</a:t>
            </a:r>
            <a:endParaRPr lang="ru-RU" dirty="0"/>
          </a:p>
          <a:p>
            <a:r>
              <a:rPr lang="ru-UA" dirty="0"/>
              <a:t>3) морфологі</a:t>
            </a:r>
            <a:r>
              <a:rPr lang="uk-UA" dirty="0" err="1"/>
              <a:t>чний</a:t>
            </a:r>
            <a:r>
              <a:rPr lang="uk-UA" dirty="0"/>
              <a:t> рівень:</a:t>
            </a:r>
            <a:endParaRPr lang="ru-RU" dirty="0"/>
          </a:p>
          <a:p>
            <a:r>
              <a:rPr lang="uk-UA" dirty="0"/>
              <a:t>	- висока частотність вживання абстрактних </a:t>
            </a:r>
            <a:r>
              <a:rPr lang="uk-UA" dirty="0" err="1"/>
              <a:t>іменнників</a:t>
            </a:r>
            <a:r>
              <a:rPr lang="uk-UA" dirty="0"/>
              <a:t>, особливо на -</a:t>
            </a:r>
            <a:r>
              <a:rPr lang="uk-UA" dirty="0" err="1"/>
              <a:t>ість</a:t>
            </a:r>
            <a:r>
              <a:rPr lang="uk-UA" dirty="0"/>
              <a:t>, -</a:t>
            </a:r>
            <a:r>
              <a:rPr lang="uk-UA" dirty="0" err="1"/>
              <a:t>ання</a:t>
            </a:r>
            <a:r>
              <a:rPr lang="uk-UA" dirty="0"/>
              <a:t> </a:t>
            </a:r>
            <a:r>
              <a:rPr lang="uk-UA" dirty="0">
                <a:solidFill>
                  <a:srgbClr val="FFFF00"/>
                </a:solidFill>
              </a:rPr>
              <a:t>(</a:t>
            </a:r>
            <a:r>
              <a:rPr lang="uk-UA" i="1" dirty="0">
                <a:solidFill>
                  <a:srgbClr val="FFFF00"/>
                </a:solidFill>
              </a:rPr>
              <a:t>планування, стягнення, недоторканність</a:t>
            </a:r>
            <a:r>
              <a:rPr lang="uk-UA" dirty="0">
                <a:solidFill>
                  <a:srgbClr val="FFFF00"/>
                </a:solidFill>
              </a:rPr>
              <a:t>)</a:t>
            </a:r>
            <a:r>
              <a:rPr lang="ru-UA" dirty="0">
                <a:solidFill>
                  <a:srgbClr val="FFFF00"/>
                </a:solidFill>
              </a:rPr>
              <a:t>;</a:t>
            </a:r>
            <a:r>
              <a:rPr lang="ru-UA" dirty="0"/>
              <a:t> </a:t>
            </a:r>
            <a:endParaRPr lang="ru-RU" dirty="0"/>
          </a:p>
          <a:p>
            <a:r>
              <a:rPr lang="ru-UA" dirty="0"/>
              <a:t>	</a:t>
            </a:r>
            <a:r>
              <a:rPr lang="uk-UA" dirty="0"/>
              <a:t>- активне вживання абревіатур</a:t>
            </a:r>
            <a:r>
              <a:rPr lang="uk-UA" dirty="0">
                <a:solidFill>
                  <a:srgbClr val="FFFF00"/>
                </a:solidFill>
              </a:rPr>
              <a:t>(</a:t>
            </a:r>
            <a:r>
              <a:rPr lang="uk-UA" i="1" dirty="0">
                <a:solidFill>
                  <a:srgbClr val="FFFF00"/>
                </a:solidFill>
              </a:rPr>
              <a:t>Міненерго, Кабмін, АП</a:t>
            </a:r>
            <a:r>
              <a:rPr lang="uk-UA" dirty="0">
                <a:solidFill>
                  <a:srgbClr val="FFFF00"/>
                </a:solidFill>
              </a:rPr>
              <a:t>); </a:t>
            </a:r>
            <a:r>
              <a:rPr lang="ru-UA" dirty="0">
                <a:solidFill>
                  <a:srgbClr val="FFFF00"/>
                </a:solidFill>
              </a:rPr>
              <a:t>    </a:t>
            </a:r>
            <a:r>
              <a:rPr lang="ru-UA" dirty="0"/>
              <a:t>  </a:t>
            </a:r>
            <a:endParaRPr lang="ru-RU" dirty="0"/>
          </a:p>
          <a:p>
            <a:r>
              <a:rPr lang="ru-UA" dirty="0"/>
              <a:t>	</a:t>
            </a:r>
            <a:r>
              <a:rPr lang="uk-UA" dirty="0"/>
              <a:t>-вживання віддієслівних іменників </a:t>
            </a:r>
            <a:r>
              <a:rPr lang="uk-UA" dirty="0">
                <a:solidFill>
                  <a:srgbClr val="FFFF00"/>
                </a:solidFill>
              </a:rPr>
              <a:t>(</a:t>
            </a:r>
            <a:r>
              <a:rPr lang="uk-UA" i="1" dirty="0">
                <a:solidFill>
                  <a:srgbClr val="FFFF00"/>
                </a:solidFill>
              </a:rPr>
              <a:t>кредитування, управління, обсервація, інтеграція, ухвала</a:t>
            </a:r>
            <a:r>
              <a:rPr lang="uk-UA" dirty="0">
                <a:solidFill>
                  <a:srgbClr val="FFFF00"/>
                </a:solidFill>
              </a:rPr>
              <a:t>);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uk-UA" dirty="0"/>
              <a:t>	- вживання інфінітивів або безособових дієслів </a:t>
            </a:r>
            <a:r>
              <a:rPr lang="uk-UA" dirty="0">
                <a:solidFill>
                  <a:srgbClr val="FFFF00"/>
                </a:solidFill>
              </a:rPr>
              <a:t>(</a:t>
            </a:r>
            <a:r>
              <a:rPr lang="uk-UA" i="1" dirty="0">
                <a:solidFill>
                  <a:srgbClr val="FFFF00"/>
                </a:solidFill>
              </a:rPr>
              <a:t>зробити, виконано, залучено, обсервовано, скуплено, замовити, ухвалити</a:t>
            </a:r>
            <a:r>
              <a:rPr lang="uk-UA" dirty="0">
                <a:solidFill>
                  <a:srgbClr val="FFFF00"/>
                </a:solidFill>
              </a:rPr>
              <a:t>):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439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ПРАКТИЧИЙ БЛОК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7835" y="5286832"/>
            <a:ext cx="8825658" cy="861420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chemeClr val="tx1"/>
                </a:solidFill>
              </a:rPr>
              <a:t>Ділова українська мова на щодень</a:t>
            </a: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5" y="1169942"/>
            <a:ext cx="8922356" cy="501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78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434" y="0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Правописна </a:t>
            </a:r>
            <a:r>
              <a:rPr lang="uk-UA" b="1" dirty="0" smtClean="0">
                <a:solidFill>
                  <a:srgbClr val="FFFF00"/>
                </a:solidFill>
              </a:rPr>
              <a:t>порада:</a:t>
            </a:r>
            <a:br>
              <a:rPr lang="uk-UA" b="1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696745"/>
              </p:ext>
            </p:extLst>
          </p:nvPr>
        </p:nvGraphicFramePr>
        <p:xfrm>
          <a:off x="535576" y="1293028"/>
          <a:ext cx="11325497" cy="405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6374674" y="2194560"/>
            <a:ext cx="3278777" cy="28346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6283234" y="2299063"/>
            <a:ext cx="3200400" cy="2782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074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01009" cy="1400530"/>
          </a:xfrm>
        </p:spPr>
        <p:txBody>
          <a:bodyPr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</a:rPr>
              <a:t>Синонiми</a:t>
            </a:r>
            <a:r>
              <a:rPr lang="ru-RU" sz="2400" b="1" dirty="0">
                <a:solidFill>
                  <a:srgbClr val="FFFF00"/>
                </a:solidFill>
              </a:rPr>
              <a:t> (</a:t>
            </a:r>
            <a:r>
              <a:rPr lang="ru-RU" sz="2400" b="1" dirty="0" err="1">
                <a:solidFill>
                  <a:srgbClr val="FFFF00"/>
                </a:solidFill>
              </a:rPr>
              <a:t>від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грец</a:t>
            </a:r>
            <a:r>
              <a:rPr lang="ru-RU" sz="2400" b="1" dirty="0">
                <a:solidFill>
                  <a:srgbClr val="FFFF00"/>
                </a:solidFill>
              </a:rPr>
              <a:t>. “</a:t>
            </a:r>
            <a:r>
              <a:rPr lang="ru-RU" sz="2400" b="1" dirty="0" err="1">
                <a:solidFill>
                  <a:srgbClr val="FFFF00"/>
                </a:solidFill>
              </a:rPr>
              <a:t>однойменний</a:t>
            </a:r>
            <a:r>
              <a:rPr lang="ru-RU" sz="2400" b="1" dirty="0">
                <a:solidFill>
                  <a:srgbClr val="FFFF00"/>
                </a:solidFill>
              </a:rPr>
              <a:t>”) – слова, </a:t>
            </a:r>
            <a:r>
              <a:rPr lang="ru-RU" sz="2400" b="1" dirty="0" err="1">
                <a:solidFill>
                  <a:srgbClr val="FFFF00"/>
                </a:solidFill>
              </a:rPr>
              <a:t>що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мають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 err="1">
                <a:solidFill>
                  <a:srgbClr val="FFFF00"/>
                </a:solidFill>
              </a:rPr>
              <a:t>спiльне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близьке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або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тотожне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значення</a:t>
            </a:r>
            <a:r>
              <a:rPr lang="ru-RU" sz="2400" b="1" dirty="0">
                <a:solidFill>
                  <a:srgbClr val="FFFF00"/>
                </a:solidFill>
              </a:rPr>
              <a:t>, але </a:t>
            </a:r>
            <a:r>
              <a:rPr lang="ru-RU" sz="2400" b="1" dirty="0" err="1">
                <a:solidFill>
                  <a:srgbClr val="FFFF00"/>
                </a:solidFill>
              </a:rPr>
              <a:t>вiдрiзняються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 err="1">
                <a:solidFill>
                  <a:srgbClr val="FFFF00"/>
                </a:solidFill>
              </a:rPr>
              <a:t>вiдтiнками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значень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чи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стилiстичними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забарвленнями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00562" cy="4195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err="1">
                <a:solidFill>
                  <a:srgbClr val="FFFF00"/>
                </a:solidFill>
              </a:rPr>
              <a:t>основний</a:t>
            </a:r>
            <a:r>
              <a:rPr lang="ru-RU" sz="2400" b="1" i="1" dirty="0"/>
              <a:t> — </a:t>
            </a:r>
            <a:r>
              <a:rPr lang="ru-RU" sz="2400" b="1" i="1" dirty="0" err="1"/>
              <a:t>головний</a:t>
            </a:r>
            <a:r>
              <a:rPr lang="ru-RU" sz="2400" b="1" i="1" dirty="0"/>
              <a:t>, </a:t>
            </a:r>
            <a:r>
              <a:rPr lang="ru-RU" sz="2400" b="1" i="1" dirty="0" err="1"/>
              <a:t>істотний</a:t>
            </a:r>
            <a:r>
              <a:rPr lang="ru-RU" sz="2400" b="1" i="1" dirty="0"/>
              <a:t>, </a:t>
            </a:r>
            <a:r>
              <a:rPr lang="ru-RU" sz="2400" b="1" i="1" dirty="0" err="1" smtClean="0"/>
              <a:t>визначальний</a:t>
            </a:r>
            <a:r>
              <a:rPr lang="ru-RU" sz="2400" b="1" i="1" dirty="0" smtClean="0"/>
              <a:t>,</a:t>
            </a:r>
            <a:r>
              <a:rPr lang="ru-RU" sz="2400" b="1" dirty="0" smtClean="0"/>
              <a:t> </a:t>
            </a:r>
            <a:r>
              <a:rPr lang="ru-RU" sz="2400" b="1" i="1" dirty="0" err="1" smtClean="0"/>
              <a:t>кардинальний</a:t>
            </a:r>
            <a:r>
              <a:rPr lang="ru-RU" sz="2400" b="1" i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величезний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/>
              <a:t>— </a:t>
            </a:r>
            <a:r>
              <a:rPr lang="ru-RU" sz="2400" b="1" i="1" dirty="0" err="1"/>
              <a:t>гігантський</a:t>
            </a:r>
            <a:r>
              <a:rPr lang="ru-RU" sz="2400" b="1" i="1" dirty="0"/>
              <a:t>, </a:t>
            </a:r>
            <a:r>
              <a:rPr lang="ru-RU" sz="2400" b="1" i="1" dirty="0" err="1"/>
              <a:t>колосальний</a:t>
            </a:r>
            <a:r>
              <a:rPr lang="ru-RU" sz="2400" b="1" i="1" dirty="0"/>
              <a:t>, </a:t>
            </a:r>
            <a:r>
              <a:rPr lang="ru-RU" sz="2400" b="1" i="1" dirty="0" err="1" smtClean="0"/>
              <a:t>титанічний</a:t>
            </a:r>
            <a:r>
              <a:rPr lang="ru-RU" sz="2400" b="1" i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i="1" dirty="0" err="1">
                <a:solidFill>
                  <a:srgbClr val="FFFF00"/>
                </a:solidFill>
              </a:rPr>
              <a:t>п</a:t>
            </a:r>
            <a:r>
              <a:rPr lang="ru-RU" sz="2400" b="1" i="1" dirty="0" err="1" smtClean="0">
                <a:solidFill>
                  <a:srgbClr val="FFFF00"/>
                </a:solidFill>
              </a:rPr>
              <a:t>равильний</a:t>
            </a:r>
            <a:r>
              <a:rPr lang="ru-RU" sz="2400" b="1" i="1" dirty="0" smtClean="0"/>
              <a:t> – </a:t>
            </a:r>
            <a:r>
              <a:rPr lang="ru-RU" sz="2400" b="1" i="1" dirty="0" err="1" smtClean="0"/>
              <a:t>безпомильний</a:t>
            </a:r>
            <a:r>
              <a:rPr lang="ru-RU" sz="2400" b="1" i="1" dirty="0" smtClean="0"/>
              <a:t>(</a:t>
            </a:r>
            <a:r>
              <a:rPr lang="ru-RU" sz="2400" b="1" dirty="0" err="1"/>
              <a:t>відповідає</a:t>
            </a:r>
            <a:r>
              <a:rPr lang="ru-RU" sz="2400" b="1" dirty="0"/>
              <a:t> </a:t>
            </a:r>
            <a:r>
              <a:rPr lang="ru-RU" sz="2400" b="1" dirty="0" err="1"/>
              <a:t>прийнятим</a:t>
            </a:r>
            <a:r>
              <a:rPr lang="ru-RU" sz="2400" b="1" dirty="0"/>
              <a:t> правилам, </a:t>
            </a:r>
            <a:r>
              <a:rPr lang="ru-RU" sz="2400" b="1" dirty="0" err="1"/>
              <a:t>певній</a:t>
            </a:r>
            <a:r>
              <a:rPr lang="ru-RU" sz="2400" b="1" dirty="0"/>
              <a:t> </a:t>
            </a:r>
            <a:r>
              <a:rPr lang="ru-RU" sz="2400" b="1" dirty="0" err="1"/>
              <a:t>ситуації</a:t>
            </a:r>
            <a:r>
              <a:rPr lang="ru-RU" sz="2400" b="1" dirty="0"/>
              <a:t>, без </a:t>
            </a:r>
            <a:r>
              <a:rPr lang="ru-RU" sz="2400" b="1" dirty="0" err="1"/>
              <a:t>помилок</a:t>
            </a:r>
            <a:r>
              <a:rPr lang="ru-RU" sz="2400" b="1" dirty="0"/>
              <a:t> </a:t>
            </a:r>
            <a:r>
              <a:rPr lang="ru-RU" sz="2400" b="1" i="1" dirty="0"/>
              <a:t>(</a:t>
            </a:r>
            <a:r>
              <a:rPr lang="ru-RU" sz="2400" b="1" i="1" dirty="0">
                <a:solidFill>
                  <a:srgbClr val="FFFF00"/>
                </a:solidFill>
              </a:rPr>
              <a:t>правильно </a:t>
            </a:r>
            <a:r>
              <a:rPr lang="ru-RU" sz="2400" b="1" i="1" dirty="0" err="1">
                <a:solidFill>
                  <a:srgbClr val="FFFF00"/>
                </a:solidFill>
              </a:rPr>
              <a:t>відповів</a:t>
            </a:r>
            <a:r>
              <a:rPr lang="ru-RU" sz="2400" b="1" i="1" dirty="0">
                <a:solidFill>
                  <a:srgbClr val="FFFF00"/>
                </a:solidFill>
              </a:rPr>
              <a:t>, правильно </a:t>
            </a:r>
            <a:r>
              <a:rPr lang="ru-RU" sz="2400" b="1" i="1" dirty="0" err="1">
                <a:solidFill>
                  <a:srgbClr val="FFFF00"/>
                </a:solidFill>
              </a:rPr>
              <a:t>склав</a:t>
            </a:r>
            <a:r>
              <a:rPr lang="ru-RU" sz="2400" b="1" i="1" dirty="0">
                <a:solidFill>
                  <a:srgbClr val="FFFF00"/>
                </a:solidFill>
              </a:rPr>
              <a:t>, правильно написав, </a:t>
            </a:r>
            <a:r>
              <a:rPr lang="ru-RU" sz="2400" b="1" i="1" dirty="0" err="1">
                <a:solidFill>
                  <a:srgbClr val="FFFF00"/>
                </a:solidFill>
              </a:rPr>
              <a:t>правильний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напрям</a:t>
            </a:r>
            <a:r>
              <a:rPr lang="ru-RU" sz="2400" b="1" i="1" dirty="0"/>
              <a:t>).</a:t>
            </a:r>
            <a:r>
              <a:rPr lang="ru-RU" sz="2400" b="1" i="1" dirty="0" smtClean="0"/>
              <a:t> </a:t>
            </a:r>
            <a:r>
              <a:rPr lang="ru-RU" sz="2400" b="1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z="2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ПРАВИЛО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FFFF00"/>
                </a:solidFill>
              </a:rPr>
              <a:t>вірний</a:t>
            </a:r>
            <a:r>
              <a:rPr lang="uk-UA" sz="2400" b="1" i="1" dirty="0" smtClean="0"/>
              <a:t> –відданий </a:t>
            </a:r>
            <a:r>
              <a:rPr lang="ru-RU" sz="2400" b="1" i="1" dirty="0" smtClean="0"/>
              <a:t>(</a:t>
            </a:r>
            <a:r>
              <a:rPr lang="ru-RU" sz="2400" b="1" i="1" dirty="0" err="1"/>
              <a:t>вірна</a:t>
            </a:r>
            <a:r>
              <a:rPr lang="ru-RU" sz="2400" b="1" i="1" dirty="0"/>
              <a:t> </a:t>
            </a:r>
            <a:r>
              <a:rPr lang="ru-RU" sz="2400" b="1" i="1" dirty="0" err="1"/>
              <a:t>людина</a:t>
            </a:r>
            <a:r>
              <a:rPr lang="ru-RU" sz="2400" b="1" i="1" dirty="0"/>
              <a:t>, </a:t>
            </a:r>
            <a:r>
              <a:rPr lang="ru-RU" sz="2400" b="1" i="1" dirty="0" err="1"/>
              <a:t>вірна</a:t>
            </a:r>
            <a:r>
              <a:rPr lang="ru-RU" sz="2400" b="1" i="1" dirty="0"/>
              <a:t> </a:t>
            </a:r>
            <a:r>
              <a:rPr lang="ru-RU" sz="2400" b="1" i="1" dirty="0" err="1"/>
              <a:t>любов</a:t>
            </a:r>
            <a:r>
              <a:rPr lang="ru-RU" sz="2400" b="1" i="1" dirty="0"/>
              <a:t> </a:t>
            </a:r>
            <a:r>
              <a:rPr lang="ru-RU" sz="2400" b="1" i="1" dirty="0" smtClean="0"/>
              <a:t>). </a:t>
            </a:r>
            <a:r>
              <a:rPr lang="ru-RU" sz="2400" b="1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z="2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ВІРА</a:t>
            </a:r>
          </a:p>
          <a:p>
            <a:pPr>
              <a:lnSpc>
                <a:spcPct val="150000"/>
              </a:lnSpc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39069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pPr algn="ctr"/>
            <a:r>
              <a:rPr lang="uk-UA" sz="5400" b="1" dirty="0" smtClean="0">
                <a:solidFill>
                  <a:srgbClr val="FFFF00"/>
                </a:solidFill>
              </a:rPr>
              <a:t>СИНОНІМИ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979" y="1256084"/>
            <a:ext cx="10705512" cy="4195481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Arial Black" panose="020B0A04020102020204" pitchFamily="34" charset="0"/>
              </a:rPr>
              <a:t>При </a:t>
            </a:r>
            <a:r>
              <a:rPr lang="ru-RU" sz="2800" dirty="0" err="1" smtClean="0">
                <a:latin typeface="Arial Black" panose="020B0A04020102020204" pitchFamily="34" charset="0"/>
              </a:rPr>
              <a:t>вживанні</a:t>
            </a:r>
            <a:r>
              <a:rPr lang="ru-RU" sz="2800" dirty="0" smtClean="0"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в </a:t>
            </a:r>
            <a:r>
              <a:rPr lang="ru-RU" sz="2800" dirty="0" err="1">
                <a:latin typeface="Arial Black" panose="020B0A04020102020204" pitchFamily="34" charset="0"/>
              </a:rPr>
              <a:t>діловій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мові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 smtClean="0">
                <a:latin typeface="Arial Black" panose="020B0A04020102020204" pitchFamily="34" charset="0"/>
              </a:rPr>
              <a:t>синонімів</a:t>
            </a:r>
            <a:r>
              <a:rPr lang="ru-RU" sz="2800" dirty="0" smtClean="0"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latin typeface="Arial Black" panose="020B0A04020102020204" pitchFamily="34" charset="0"/>
              </a:rPr>
              <a:t>слід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враховувати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їх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смислові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нюанси</a:t>
            </a:r>
            <a:r>
              <a:rPr lang="ru-RU" sz="2800" dirty="0"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latin typeface="Arial Black" panose="020B0A04020102020204" pitchFamily="34" charset="0"/>
              </a:rPr>
              <a:t>сполучуваність</a:t>
            </a:r>
            <a:r>
              <a:rPr lang="ru-RU" sz="2800" dirty="0">
                <a:latin typeface="Arial Black" panose="020B0A04020102020204" pitchFamily="34" charset="0"/>
              </a:rPr>
              <a:t> з </a:t>
            </a:r>
            <a:r>
              <a:rPr lang="ru-RU" sz="2800" dirty="0" err="1">
                <a:latin typeface="Arial Black" panose="020B0A04020102020204" pitchFamily="34" charset="0"/>
              </a:rPr>
              <a:t>іншими</a:t>
            </a:r>
            <a:r>
              <a:rPr lang="ru-RU" sz="2800" dirty="0">
                <a:latin typeface="Arial Black" panose="020B0A04020102020204" pitchFamily="34" charset="0"/>
              </a:rPr>
              <a:t> словами та </a:t>
            </a:r>
            <a:r>
              <a:rPr lang="ru-RU" sz="2800" dirty="0" err="1">
                <a:latin typeface="Arial Black" panose="020B0A04020102020204" pitchFamily="34" charset="0"/>
              </a:rPr>
              <a:t>стилістичне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забарвлення</a:t>
            </a:r>
            <a:r>
              <a:rPr lang="ru-RU" sz="2800" dirty="0">
                <a:latin typeface="Arial Black" panose="020B0A04020102020204" pitchFamily="34" charset="0"/>
              </a:rPr>
              <a:t>. </a:t>
            </a:r>
            <a:r>
              <a:rPr lang="ru-RU" sz="2800" dirty="0" err="1">
                <a:latin typeface="Arial Black" panose="020B0A04020102020204" pitchFamily="34" charset="0"/>
              </a:rPr>
              <a:t>Наприклад</a:t>
            </a:r>
            <a:r>
              <a:rPr lang="ru-RU" sz="2800" dirty="0">
                <a:latin typeface="Arial Black" panose="020B0A04020102020204" pitchFamily="34" charset="0"/>
              </a:rPr>
              <a:t>: </a:t>
            </a:r>
            <a:r>
              <a:rPr lang="ru-RU" sz="2800" i="1" dirty="0">
                <a:solidFill>
                  <a:srgbClr val="FFFF00"/>
                </a:solidFill>
                <a:latin typeface="Arial Black" panose="020B0A04020102020204" pitchFamily="34" charset="0"/>
              </a:rPr>
              <a:t>скоро</a:t>
            </a:r>
            <a:r>
              <a:rPr lang="ru-RU" sz="2800" i="1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(</a:t>
            </a:r>
            <a:r>
              <a:rPr lang="ru-RU" sz="2800" dirty="0" err="1">
                <a:latin typeface="Arial Black" panose="020B0A04020102020204" pitchFamily="34" charset="0"/>
              </a:rPr>
              <a:t>часове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значення</a:t>
            </a:r>
            <a:r>
              <a:rPr lang="ru-RU" sz="2800" dirty="0">
                <a:latin typeface="Arial Black" panose="020B0A04020102020204" pitchFamily="34" charset="0"/>
              </a:rPr>
              <a:t>),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швидко</a:t>
            </a:r>
            <a:r>
              <a:rPr lang="ru-RU" sz="2800" i="1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(</a:t>
            </a:r>
            <a:r>
              <a:rPr lang="ru-RU" sz="2800" dirty="0" err="1">
                <a:latin typeface="Arial Black" panose="020B0A04020102020204" pitchFamily="34" charset="0"/>
              </a:rPr>
              <a:t>інтенсивність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руху</a:t>
            </a:r>
            <a:r>
              <a:rPr lang="ru-RU" sz="2800" dirty="0">
                <a:latin typeface="Arial Black" panose="020B0A04020102020204" pitchFamily="34" charset="0"/>
              </a:rPr>
              <a:t>);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робітник</a:t>
            </a:r>
            <a:r>
              <a:rPr lang="ru-RU" sz="2800" i="1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(на </a:t>
            </a:r>
            <a:r>
              <a:rPr lang="ru-RU" sz="2800" dirty="0" err="1">
                <a:latin typeface="Arial Black" panose="020B0A04020102020204" pitchFamily="34" charset="0"/>
              </a:rPr>
              <a:t>промисловому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підприємстві</a:t>
            </a:r>
            <a:r>
              <a:rPr lang="ru-RU" sz="2800" dirty="0">
                <a:latin typeface="Arial Black" panose="020B0A04020102020204" pitchFamily="34" charset="0"/>
              </a:rPr>
              <a:t>)</a:t>
            </a:r>
            <a:r>
              <a:rPr lang="ru-RU" sz="2800" i="1" dirty="0">
                <a:latin typeface="Arial Black" panose="020B0A04020102020204" pitchFamily="34" charset="0"/>
              </a:rPr>
              <a:t>,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працівник</a:t>
            </a:r>
            <a:r>
              <a:rPr lang="ru-RU" sz="2800" i="1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(</a:t>
            </a:r>
            <a:r>
              <a:rPr lang="ru-RU" sz="2800" dirty="0" err="1">
                <a:latin typeface="Arial Black" panose="020B0A04020102020204" pitchFamily="34" charset="0"/>
              </a:rPr>
              <a:t>газетний</a:t>
            </a:r>
            <a:r>
              <a:rPr lang="ru-RU" sz="2800" dirty="0"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latin typeface="Arial Black" panose="020B0A04020102020204" pitchFamily="34" charset="0"/>
              </a:rPr>
              <a:t>науковий</a:t>
            </a:r>
            <a:r>
              <a:rPr lang="ru-RU" sz="2800" dirty="0"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latin typeface="Arial Black" panose="020B0A04020102020204" pitchFamily="34" charset="0"/>
              </a:rPr>
              <a:t>торговельний</a:t>
            </a:r>
            <a:r>
              <a:rPr lang="ru-RU" sz="2800" dirty="0">
                <a:latin typeface="Arial Black" panose="020B0A04020102020204" pitchFamily="34" charset="0"/>
              </a:rPr>
              <a:t>)</a:t>
            </a:r>
            <a:r>
              <a:rPr lang="ru-RU" sz="2800" i="1" dirty="0">
                <a:latin typeface="Arial Black" panose="020B0A04020102020204" pitchFamily="34" charset="0"/>
              </a:rPr>
              <a:t>,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співробітник</a:t>
            </a:r>
            <a:r>
              <a:rPr lang="ru-RU" sz="2800" i="1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(компонент </a:t>
            </a:r>
            <a:r>
              <a:rPr lang="ru-RU" sz="2800" dirty="0" err="1">
                <a:latin typeface="Arial Black" panose="020B0A04020102020204" pitchFamily="34" charset="0"/>
              </a:rPr>
              <a:t>назви</a:t>
            </a:r>
            <a:r>
              <a:rPr lang="ru-RU" sz="2800" dirty="0">
                <a:latin typeface="Arial Black" panose="020B0A04020102020204" pitchFamily="34" charset="0"/>
              </a:rPr>
              <a:t> посади — старший </a:t>
            </a:r>
            <a:r>
              <a:rPr lang="ru-RU" sz="2800" dirty="0" err="1">
                <a:latin typeface="Arial Black" panose="020B0A04020102020204" pitchFamily="34" charset="0"/>
              </a:rPr>
              <a:t>науковий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співробітник</a:t>
            </a:r>
            <a:r>
              <a:rPr lang="ru-RU" sz="2800" dirty="0">
                <a:latin typeface="Arial Black" panose="020B0A04020102020204" pitchFamily="34" charset="0"/>
              </a:rPr>
              <a:t>);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суспільний</a:t>
            </a:r>
            <a:r>
              <a:rPr lang="ru-RU" sz="2800" i="1" dirty="0">
                <a:latin typeface="Arial Black" panose="020B0A04020102020204" pitchFamily="34" charset="0"/>
              </a:rPr>
              <a:t> (лад, наука, </a:t>
            </a:r>
            <a:r>
              <a:rPr lang="ru-RU" sz="2800" i="1" dirty="0" err="1">
                <a:latin typeface="Arial Black" panose="020B0A04020102020204" pitchFamily="34" charset="0"/>
              </a:rPr>
              <a:t>свідомість</a:t>
            </a:r>
            <a:r>
              <a:rPr lang="ru-RU" sz="2800" i="1" dirty="0">
                <a:latin typeface="Arial Black" panose="020B0A04020102020204" pitchFamily="34" charset="0"/>
              </a:rPr>
              <a:t>, </a:t>
            </a:r>
            <a:r>
              <a:rPr lang="ru-RU" sz="2800" i="1" dirty="0" err="1">
                <a:latin typeface="Arial Black" panose="020B0A04020102020204" pitchFamily="34" charset="0"/>
              </a:rPr>
              <a:t>праця</a:t>
            </a:r>
            <a:r>
              <a:rPr lang="ru-RU" sz="2800" i="1" dirty="0">
                <a:latin typeface="Arial Black" panose="020B0A04020102020204" pitchFamily="34" charset="0"/>
              </a:rPr>
              <a:t>, система),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громадський</a:t>
            </a:r>
            <a:r>
              <a:rPr lang="ru-RU" sz="2800" i="1" dirty="0">
                <a:latin typeface="Arial Black" panose="020B0A04020102020204" pitchFamily="34" charset="0"/>
              </a:rPr>
              <a:t> (</a:t>
            </a:r>
            <a:r>
              <a:rPr lang="ru-RU" sz="2800" i="1" dirty="0" err="1">
                <a:latin typeface="Arial Black" panose="020B0A04020102020204" pitchFamily="34" charset="0"/>
              </a:rPr>
              <a:t>обов’язок</a:t>
            </a:r>
            <a:r>
              <a:rPr lang="ru-RU" sz="2800" i="1" dirty="0">
                <a:latin typeface="Arial Black" panose="020B0A04020102020204" pitchFamily="34" charset="0"/>
              </a:rPr>
              <a:t>, порядок, </a:t>
            </a:r>
            <a:r>
              <a:rPr lang="ru-RU" sz="2800" i="1" dirty="0" err="1">
                <a:latin typeface="Arial Black" panose="020B0A04020102020204" pitchFamily="34" charset="0"/>
              </a:rPr>
              <a:t>діяч</a:t>
            </a:r>
            <a:r>
              <a:rPr lang="ru-RU" sz="2800" i="1" dirty="0">
                <a:latin typeface="Arial Black" panose="020B0A04020102020204" pitchFamily="34" charset="0"/>
              </a:rPr>
              <a:t>, справа);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байдужий</a:t>
            </a:r>
            <a:r>
              <a:rPr lang="ru-RU" sz="2800" i="1" dirty="0">
                <a:latin typeface="Arial Black" panose="020B0A04020102020204" pitchFamily="34" charset="0"/>
              </a:rPr>
              <a:t> — </a:t>
            </a:r>
            <a:r>
              <a:rPr lang="ru-RU" sz="2800" dirty="0" err="1">
                <a:latin typeface="Arial Black" panose="020B0A04020102020204" pitchFamily="34" charset="0"/>
              </a:rPr>
              <a:t>книжне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latin typeface="Arial Black" panose="020B0A04020102020204" pitchFamily="34" charset="0"/>
              </a:rPr>
              <a:t>індиферентний</a:t>
            </a:r>
            <a:r>
              <a:rPr lang="ru-RU" sz="2800" dirty="0">
                <a:latin typeface="Arial Black" panose="020B0A04020102020204" pitchFamily="34" charset="0"/>
              </a:rPr>
              <a:t>; </a:t>
            </a:r>
            <a:r>
              <a:rPr lang="ru-RU" sz="2800" i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безладдя</a:t>
            </a:r>
            <a:r>
              <a:rPr lang="ru-RU" sz="2800" i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— </a:t>
            </a:r>
            <a:r>
              <a:rPr lang="ru-RU" sz="2800" dirty="0" err="1">
                <a:latin typeface="Arial Black" panose="020B0A04020102020204" pitchFamily="34" charset="0"/>
              </a:rPr>
              <a:t>розмовне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latin typeface="Arial Black" panose="020B0A04020102020204" pitchFamily="34" charset="0"/>
              </a:rPr>
              <a:t>розгардіяш</a:t>
            </a:r>
            <a:r>
              <a:rPr lang="ru-RU" sz="2800" i="1" dirty="0">
                <a:latin typeface="Arial Black" panose="020B0A04020102020204" pitchFamily="34" charset="0"/>
              </a:rPr>
              <a:t>.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24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744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СИНОНІМИ-РЯТІВНИКИ </a:t>
            </a:r>
            <a:r>
              <a:rPr lang="uk-UA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(евфемізми)</a:t>
            </a:r>
            <a:endParaRPr lang="ru-RU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201" y="1881051"/>
            <a:ext cx="9953908" cy="4532812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Старий -</a:t>
            </a:r>
            <a:r>
              <a:rPr lang="uk-UA" sz="2400" b="1" dirty="0" smtClean="0">
                <a:solidFill>
                  <a:srgbClr val="FFFF00"/>
                </a:solidFill>
              </a:rPr>
              <a:t>похилого/поважного віку</a:t>
            </a:r>
          </a:p>
          <a:p>
            <a:r>
              <a:rPr lang="uk-UA" sz="2400" b="1" dirty="0" smtClean="0"/>
              <a:t>Дурний- </a:t>
            </a:r>
            <a:r>
              <a:rPr lang="uk-UA" sz="2400" b="1" dirty="0" smtClean="0">
                <a:solidFill>
                  <a:srgbClr val="FFFF00"/>
                </a:solidFill>
              </a:rPr>
              <a:t>нерозумний, не багатий на розум, необачний</a:t>
            </a:r>
          </a:p>
          <a:p>
            <a:r>
              <a:rPr lang="uk-UA" sz="2400" b="1" dirty="0" smtClean="0"/>
              <a:t>Поганий – </a:t>
            </a:r>
            <a:r>
              <a:rPr lang="uk-UA" sz="2400" b="1" dirty="0" smtClean="0">
                <a:solidFill>
                  <a:srgbClr val="FFFF00"/>
                </a:solidFill>
              </a:rPr>
              <a:t>вартий осуду </a:t>
            </a:r>
          </a:p>
          <a:p>
            <a:r>
              <a:rPr lang="uk-UA" sz="2400" b="1" dirty="0" smtClean="0"/>
              <a:t>Грубий </a:t>
            </a:r>
            <a:r>
              <a:rPr lang="uk-UA" sz="2400" dirty="0" smtClean="0"/>
              <a:t>– </a:t>
            </a:r>
            <a:r>
              <a:rPr lang="uk-UA" sz="2400" b="1" dirty="0" smtClean="0">
                <a:solidFill>
                  <a:srgbClr val="FFFF00"/>
                </a:solidFill>
              </a:rPr>
              <a:t>нешляхетний</a:t>
            </a:r>
          </a:p>
          <a:p>
            <a:r>
              <a:rPr lang="uk-UA" sz="2400" b="1" dirty="0" smtClean="0"/>
              <a:t>Товстий-</a:t>
            </a:r>
            <a:r>
              <a:rPr lang="uk-UA" sz="2400" b="1" dirty="0" smtClean="0">
                <a:solidFill>
                  <a:srgbClr val="FFFF00"/>
                </a:solidFill>
              </a:rPr>
              <a:t> в тілі, широка кістка, тілистий, </a:t>
            </a:r>
          </a:p>
          <a:p>
            <a:r>
              <a:rPr lang="uk-UA" sz="2400" b="1" dirty="0" smtClean="0"/>
              <a:t>Дешевий-</a:t>
            </a:r>
            <a:r>
              <a:rPr lang="uk-UA" sz="2400" b="1" dirty="0" smtClean="0">
                <a:solidFill>
                  <a:srgbClr val="FFFF00"/>
                </a:solidFill>
              </a:rPr>
              <a:t>бюджетний</a:t>
            </a:r>
          </a:p>
          <a:p>
            <a:r>
              <a:rPr lang="uk-UA" sz="2400" b="1" dirty="0" smtClean="0"/>
              <a:t>Інвалід – </a:t>
            </a:r>
            <a:r>
              <a:rPr lang="uk-UA" sz="2400" b="1" dirty="0" smtClean="0">
                <a:solidFill>
                  <a:srgbClr val="FFFF00"/>
                </a:solidFill>
              </a:rPr>
              <a:t>з особливими потребами</a:t>
            </a:r>
          </a:p>
          <a:p>
            <a:r>
              <a:rPr lang="uk-UA" sz="2400" b="1" dirty="0" smtClean="0"/>
              <a:t>Битий посуд - </a:t>
            </a:r>
            <a:r>
              <a:rPr lang="uk-UA" sz="2400" b="1" dirty="0" smtClean="0">
                <a:solidFill>
                  <a:srgbClr val="FFFF00"/>
                </a:solidFill>
              </a:rPr>
              <a:t>посуд</a:t>
            </a:r>
            <a:r>
              <a:rPr lang="uk-UA" sz="2400" b="1" dirty="0" smtClean="0"/>
              <a:t> </a:t>
            </a:r>
            <a:r>
              <a:rPr lang="uk-UA" sz="2400" b="1" dirty="0" smtClean="0">
                <a:solidFill>
                  <a:srgbClr val="FFFF00"/>
                </a:solidFill>
              </a:rPr>
              <a:t>з особливостями</a:t>
            </a:r>
          </a:p>
          <a:p>
            <a:endParaRPr lang="uk-UA" b="1" dirty="0" smtClean="0">
              <a:solidFill>
                <a:srgbClr val="FFFF00"/>
              </a:solidFill>
            </a:endParaRPr>
          </a:p>
          <a:p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90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6" y="126146"/>
            <a:ext cx="10776857" cy="1400530"/>
          </a:xfrm>
        </p:spPr>
        <p:txBody>
          <a:bodyPr/>
          <a:lstStyle/>
          <a:p>
            <a:pPr algn="ctr"/>
            <a:r>
              <a:rPr lang="ru-RU" sz="3600" b="1" dirty="0" err="1" smtClean="0">
                <a:solidFill>
                  <a:srgbClr val="FFFF00"/>
                </a:solidFill>
              </a:rPr>
              <a:t>Відносини</a:t>
            </a:r>
            <a:r>
              <a:rPr lang="ru-RU" sz="3600" b="1" dirty="0" smtClean="0">
                <a:solidFill>
                  <a:srgbClr val="FFFF00"/>
                </a:solidFill>
              </a:rPr>
              <a:t>/</a:t>
            </a:r>
            <a:r>
              <a:rPr lang="ru-RU" sz="3600" b="1" dirty="0" err="1" smtClean="0">
                <a:solidFill>
                  <a:srgbClr val="FFFF00"/>
                </a:solidFill>
              </a:rPr>
              <a:t>стосунки</a:t>
            </a:r>
            <a:r>
              <a:rPr lang="ru-RU" sz="3600" b="1" dirty="0" smtClean="0">
                <a:solidFill>
                  <a:srgbClr val="FFFF00"/>
                </a:solidFill>
              </a:rPr>
              <a:t>/</a:t>
            </a:r>
            <a:r>
              <a:rPr lang="ru-RU" sz="3600" b="1" dirty="0" err="1" smtClean="0">
                <a:solidFill>
                  <a:srgbClr val="FFFF00"/>
                </a:solidFill>
              </a:rPr>
              <a:t>взаємини</a:t>
            </a:r>
            <a:r>
              <a:rPr lang="ru-RU" sz="3600" b="1" dirty="0" smtClean="0">
                <a:solidFill>
                  <a:srgbClr val="FFFF00"/>
                </a:solidFill>
              </a:rPr>
              <a:t>/</a:t>
            </a:r>
            <a:r>
              <a:rPr lang="ru-RU" sz="3600" b="1" dirty="0" err="1" smtClean="0">
                <a:solidFill>
                  <a:srgbClr val="FFFF00"/>
                </a:solidFill>
              </a:rPr>
              <a:t>відношення</a:t>
            </a:r>
            <a:endParaRPr lang="ru-RU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101" y="1815738"/>
            <a:ext cx="4683534" cy="51859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Слова </a:t>
            </a:r>
            <a:r>
              <a:rPr lang="ru-RU" b="1" dirty="0" err="1">
                <a:solidFill>
                  <a:srgbClr val="FFFF00"/>
                </a:solidFill>
              </a:rPr>
              <a:t>відносини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стосунки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взаємини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на </a:t>
            </a:r>
            <a:r>
              <a:rPr lang="ru-RU" dirty="0" err="1"/>
              <a:t>означення</a:t>
            </a:r>
            <a:r>
              <a:rPr lang="ru-RU" dirty="0"/>
              <a:t> </a:t>
            </a:r>
            <a:r>
              <a:rPr lang="ru-RU" dirty="0" err="1"/>
              <a:t>стосунків</a:t>
            </a:r>
            <a:r>
              <a:rPr lang="ru-RU" dirty="0"/>
              <a:t>, </a:t>
            </a:r>
            <a:r>
              <a:rPr lang="ru-RU" dirty="0" err="1"/>
              <a:t>взаємин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членами </a:t>
            </a:r>
            <a:r>
              <a:rPr lang="ru-RU" dirty="0" err="1"/>
              <a:t>якогось</a:t>
            </a:r>
            <a:r>
              <a:rPr lang="ru-RU" dirty="0"/>
              <a:t> </a:t>
            </a:r>
            <a:r>
              <a:rPr lang="ru-RU" dirty="0" err="1"/>
              <a:t>колективу</a:t>
            </a:r>
            <a:r>
              <a:rPr lang="ru-RU" dirty="0"/>
              <a:t>, </a:t>
            </a:r>
            <a:r>
              <a:rPr lang="ru-RU" dirty="0" err="1"/>
              <a:t>громади</a:t>
            </a:r>
            <a:r>
              <a:rPr lang="ru-RU" dirty="0"/>
              <a:t>,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суспільними</a:t>
            </a:r>
            <a:r>
              <a:rPr lang="ru-RU" dirty="0"/>
              <a:t> </a:t>
            </a:r>
            <a:r>
              <a:rPr lang="ru-RU" dirty="0" err="1"/>
              <a:t>групами</a:t>
            </a:r>
            <a:r>
              <a:rPr lang="ru-RU" dirty="0"/>
              <a:t>, </a:t>
            </a:r>
            <a:r>
              <a:rPr lang="ru-RU" dirty="0" err="1"/>
              <a:t>класами</a:t>
            </a:r>
            <a:r>
              <a:rPr lang="ru-RU" dirty="0"/>
              <a:t>, </a:t>
            </a:r>
            <a:r>
              <a:rPr lang="ru-RU" dirty="0" err="1"/>
              <a:t>суспільно-економічними</a:t>
            </a:r>
            <a:r>
              <a:rPr lang="ru-RU" dirty="0"/>
              <a:t> та </a:t>
            </a:r>
            <a:r>
              <a:rPr lang="ru-RU" dirty="0" err="1"/>
              <a:t>політичними</a:t>
            </a:r>
            <a:r>
              <a:rPr lang="ru-RU" dirty="0"/>
              <a:t> </a:t>
            </a:r>
            <a:r>
              <a:rPr lang="ru-RU" dirty="0" err="1"/>
              <a:t>об’єднаннями</a:t>
            </a:r>
            <a:r>
              <a:rPr lang="ru-RU" dirty="0"/>
              <a:t>: </a:t>
            </a:r>
            <a:r>
              <a:rPr lang="ru-RU" b="1" i="1" dirty="0" err="1"/>
              <a:t>відносини</a:t>
            </a:r>
            <a:r>
              <a:rPr lang="ru-RU" b="1" i="1" dirty="0"/>
              <a:t> </a:t>
            </a:r>
            <a:r>
              <a:rPr lang="ru-RU" b="1" i="1" dirty="0" err="1"/>
              <a:t>між</a:t>
            </a:r>
            <a:r>
              <a:rPr lang="ru-RU" b="1" i="1" dirty="0"/>
              <a:t> </a:t>
            </a:r>
            <a:r>
              <a:rPr lang="ru-RU" b="1" i="1" dirty="0" err="1"/>
              <a:t>країнами</a:t>
            </a:r>
            <a:r>
              <a:rPr lang="ru-RU" b="1" i="1" dirty="0"/>
              <a:t>, </a:t>
            </a:r>
            <a:r>
              <a:rPr lang="ru-RU" b="1" i="1" dirty="0" err="1"/>
              <a:t>взаємини</a:t>
            </a:r>
            <a:r>
              <a:rPr lang="ru-RU" b="1" i="1" dirty="0"/>
              <a:t> </a:t>
            </a:r>
            <a:r>
              <a:rPr lang="ru-RU" b="1" i="1" dirty="0" err="1"/>
              <a:t>між</a:t>
            </a:r>
            <a:r>
              <a:rPr lang="ru-RU" b="1" i="1" dirty="0"/>
              <a:t> </a:t>
            </a:r>
            <a:r>
              <a:rPr lang="ru-RU" b="1" i="1" dirty="0" err="1"/>
              <a:t>дітьми</a:t>
            </a:r>
            <a:r>
              <a:rPr lang="ru-RU" b="1" i="1" dirty="0"/>
              <a:t>, </a:t>
            </a:r>
            <a:r>
              <a:rPr lang="ru-RU" b="1" i="1" dirty="0" err="1"/>
              <a:t>приятельські</a:t>
            </a:r>
            <a:r>
              <a:rPr lang="ru-RU" b="1" i="1" dirty="0"/>
              <a:t> </a:t>
            </a:r>
            <a:r>
              <a:rPr lang="ru-RU" b="1" i="1" dirty="0" err="1"/>
              <a:t>стосунки</a:t>
            </a:r>
            <a:r>
              <a:rPr lang="ru-RU" b="1" i="1" dirty="0"/>
              <a:t>.</a:t>
            </a:r>
            <a:r>
              <a:rPr lang="ru-RU" dirty="0"/>
              <a:t> </a:t>
            </a:r>
          </a:p>
          <a:p>
            <a:r>
              <a:rPr lang="ru-RU" dirty="0"/>
              <a:t>Слово-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b="1" dirty="0" err="1">
                <a:solidFill>
                  <a:srgbClr val="FFFF00"/>
                </a:solidFill>
              </a:rPr>
              <a:t>відносини</a:t>
            </a:r>
            <a:r>
              <a:rPr lang="ru-RU" b="1" dirty="0"/>
              <a:t> </a:t>
            </a:r>
            <a:r>
              <a:rPr lang="ru-RU" dirty="0" err="1"/>
              <a:t>вживається</a:t>
            </a:r>
            <a:r>
              <a:rPr lang="ru-RU" dirty="0"/>
              <a:t> у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галузях</a:t>
            </a:r>
            <a:r>
              <a:rPr lang="ru-RU" dirty="0"/>
              <a:t> науки,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, </a:t>
            </a:r>
            <a:r>
              <a:rPr lang="ru-RU" dirty="0" err="1"/>
              <a:t>економічного</a:t>
            </a:r>
            <a:r>
              <a:rPr lang="ru-RU" dirty="0"/>
              <a:t> та </a:t>
            </a:r>
            <a:r>
              <a:rPr lang="ru-RU" dirty="0" err="1"/>
              <a:t>політичного</a:t>
            </a:r>
            <a:r>
              <a:rPr lang="ru-RU" dirty="0"/>
              <a:t> характеру: </a:t>
            </a:r>
            <a:r>
              <a:rPr lang="ru-RU" b="1" i="1" dirty="0" err="1"/>
              <a:t>виробничі</a:t>
            </a:r>
            <a:r>
              <a:rPr lang="ru-RU" b="1" i="1" dirty="0"/>
              <a:t> </a:t>
            </a:r>
            <a:r>
              <a:rPr lang="ru-RU" b="1" i="1" dirty="0" err="1"/>
              <a:t>відносини</a:t>
            </a:r>
            <a:r>
              <a:rPr lang="ru-RU" b="1" i="1" dirty="0"/>
              <a:t>, </a:t>
            </a:r>
            <a:r>
              <a:rPr lang="ru-RU" b="1" i="1" dirty="0" err="1"/>
              <a:t>міжнародні</a:t>
            </a:r>
            <a:r>
              <a:rPr lang="ru-RU" b="1" i="1" dirty="0"/>
              <a:t> (</a:t>
            </a:r>
            <a:r>
              <a:rPr lang="ru-RU" b="1" i="1" dirty="0" err="1"/>
              <a:t>дипломатичні</a:t>
            </a:r>
            <a:r>
              <a:rPr lang="ru-RU" b="1" i="1" dirty="0"/>
              <a:t>) </a:t>
            </a:r>
            <a:r>
              <a:rPr lang="ru-RU" b="1" i="1" dirty="0" err="1"/>
              <a:t>відносини</a:t>
            </a:r>
            <a:r>
              <a:rPr lang="ru-RU" b="1" i="1" dirty="0"/>
              <a:t>, </a:t>
            </a:r>
            <a:r>
              <a:rPr lang="ru-RU" b="1" i="1" dirty="0" err="1"/>
              <a:t>торговельні</a:t>
            </a:r>
            <a:r>
              <a:rPr lang="ru-RU" b="1" i="1" dirty="0"/>
              <a:t> (</a:t>
            </a:r>
            <a:r>
              <a:rPr lang="ru-RU" b="1" i="1" dirty="0" err="1"/>
              <a:t>ринкові</a:t>
            </a:r>
            <a:r>
              <a:rPr lang="ru-RU" b="1" i="1" dirty="0"/>
              <a:t>, </a:t>
            </a:r>
            <a:r>
              <a:rPr lang="ru-RU" b="1" i="1" dirty="0" err="1"/>
              <a:t>товарні</a:t>
            </a:r>
            <a:r>
              <a:rPr lang="ru-RU" b="1" i="1" dirty="0"/>
              <a:t>, </a:t>
            </a:r>
            <a:r>
              <a:rPr lang="ru-RU" b="1" i="1" dirty="0" err="1"/>
              <a:t>кредитні</a:t>
            </a:r>
            <a:r>
              <a:rPr lang="ru-RU" b="1" i="1" dirty="0"/>
              <a:t>) </a:t>
            </a:r>
            <a:r>
              <a:rPr lang="ru-RU" b="1" i="1" dirty="0" err="1"/>
              <a:t>відносини</a:t>
            </a:r>
            <a:r>
              <a:rPr lang="ru-RU" b="1" i="1" dirty="0" smtClean="0"/>
              <a:t>.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Відносини</a:t>
            </a:r>
            <a:r>
              <a:rPr lang="ru-RU" b="1" dirty="0">
                <a:solidFill>
                  <a:srgbClr val="FFFF00"/>
                </a:solidFill>
              </a:rPr>
              <a:t> – </a:t>
            </a:r>
            <a:r>
              <a:rPr lang="ru-RU" b="1" dirty="0" err="1">
                <a:solidFill>
                  <a:srgbClr val="FFFF00"/>
                </a:solidFill>
              </a:rPr>
              <a:t>взаємини</a:t>
            </a:r>
            <a:r>
              <a:rPr lang="ru-RU" b="1" dirty="0">
                <a:solidFill>
                  <a:srgbClr val="FFFF00"/>
                </a:solidFill>
              </a:rPr>
              <a:t> – </a:t>
            </a:r>
            <a:r>
              <a:rPr lang="ru-RU" b="1" dirty="0" err="1">
                <a:solidFill>
                  <a:srgbClr val="FFFF00"/>
                </a:solidFill>
              </a:rPr>
              <a:t>стосунки</a:t>
            </a:r>
            <a:r>
              <a:rPr lang="ru-RU" b="1" dirty="0">
                <a:solidFill>
                  <a:srgbClr val="FFFF00"/>
                </a:solidFill>
              </a:rPr>
              <a:t> – </a:t>
            </a:r>
            <a:r>
              <a:rPr lang="ru-RU" b="1" dirty="0" err="1">
                <a:solidFill>
                  <a:srgbClr val="FFFF00"/>
                </a:solidFill>
              </a:rPr>
              <a:t>відношення</a:t>
            </a:r>
            <a:r>
              <a:rPr lang="ru-RU" b="1" dirty="0">
                <a:solidFill>
                  <a:srgbClr val="FFFF00"/>
                </a:solidFill>
              </a:rPr>
              <a:t> – </a:t>
            </a:r>
            <a:r>
              <a:rPr lang="ru-RU" b="1" dirty="0" err="1">
                <a:solidFill>
                  <a:srgbClr val="FFFF00"/>
                </a:solidFill>
              </a:rPr>
              <a:t>ставлення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67556" y="1815738"/>
            <a:ext cx="5827758" cy="560396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Слово </a:t>
            </a:r>
            <a:r>
              <a:rPr lang="ru-RU" b="1" dirty="0" err="1">
                <a:solidFill>
                  <a:srgbClr val="FFFF00"/>
                </a:solidFill>
              </a:rPr>
              <a:t>відношення</a:t>
            </a:r>
            <a:endParaRPr lang="ru-RU" b="1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ru-RU" dirty="0" err="1" smtClean="0"/>
              <a:t>Виражає</a:t>
            </a:r>
            <a:r>
              <a:rPr lang="ru-RU" dirty="0" smtClean="0"/>
              <a:t> </a:t>
            </a:r>
            <a:r>
              <a:rPr lang="ru-RU" dirty="0" err="1" smtClean="0"/>
              <a:t>взаємозв’язки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/>
              <a:t>предметами,</a:t>
            </a:r>
          </a:p>
          <a:p>
            <a:pPr marL="0" indent="0" algn="just">
              <a:buNone/>
            </a:pPr>
            <a:r>
              <a:rPr lang="ru-RU" dirty="0" err="1"/>
              <a:t>явищами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  <a:r>
              <a:rPr lang="ru-RU" dirty="0" err="1" smtClean="0"/>
              <a:t>Воно</a:t>
            </a:r>
            <a:r>
              <a:rPr lang="ru-RU" dirty="0"/>
              <a:t> </a:t>
            </a:r>
            <a:r>
              <a:rPr lang="ru-RU" dirty="0" err="1" smtClean="0"/>
              <a:t>передає</a:t>
            </a:r>
            <a:r>
              <a:rPr lang="ru-RU" dirty="0" smtClean="0"/>
              <a:t> </a:t>
            </a:r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“</a:t>
            </a:r>
            <a:r>
              <a:rPr lang="ru-RU" dirty="0" err="1" smtClean="0"/>
              <a:t>стосунки</a:t>
            </a:r>
            <a:r>
              <a:rPr lang="ru-RU" dirty="0" smtClean="0"/>
              <a:t>, </a:t>
            </a:r>
            <a:r>
              <a:rPr lang="ru-RU" dirty="0" err="1" smtClean="0"/>
              <a:t>причетність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smtClean="0"/>
              <a:t>кого-</a:t>
            </a:r>
            <a:r>
              <a:rPr lang="ru-RU" dirty="0"/>
              <a:t>,</a:t>
            </a:r>
            <a:r>
              <a:rPr lang="ru-RU" dirty="0" err="1" smtClean="0"/>
              <a:t>чого</a:t>
            </a:r>
            <a:r>
              <a:rPr lang="ru-RU" dirty="0" smtClean="0"/>
              <a:t>-</a:t>
            </a:r>
            <a:r>
              <a:rPr lang="ru-RU" dirty="0" err="1" smtClean="0"/>
              <a:t>небудь</a:t>
            </a:r>
            <a:r>
              <a:rPr lang="ru-RU" dirty="0"/>
              <a:t>; </a:t>
            </a:r>
            <a:r>
              <a:rPr lang="ru-RU" dirty="0" err="1"/>
              <a:t>зв’язок</a:t>
            </a:r>
            <a:endParaRPr lang="ru-RU" dirty="0"/>
          </a:p>
          <a:p>
            <a:pPr marL="0" indent="0" algn="just">
              <a:buNone/>
            </a:pPr>
            <a:r>
              <a:rPr lang="ru-RU" dirty="0" err="1"/>
              <a:t>із</a:t>
            </a:r>
            <a:r>
              <a:rPr lang="ru-RU" dirty="0"/>
              <a:t> ким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чим</a:t>
            </a:r>
            <a:r>
              <a:rPr lang="ru-RU" dirty="0"/>
              <a:t>”: </a:t>
            </a:r>
            <a:r>
              <a:rPr lang="ru-RU" b="1" i="1" dirty="0" err="1" smtClean="0"/>
              <a:t>Він</a:t>
            </a:r>
            <a:r>
              <a:rPr lang="ru-RU" b="1" i="1" dirty="0"/>
              <a:t> </a:t>
            </a:r>
            <a:r>
              <a:rPr lang="ru-RU" b="1" i="1" dirty="0" err="1" smtClean="0"/>
              <a:t>мав</a:t>
            </a:r>
            <a:r>
              <a:rPr lang="ru-RU" b="1" i="1" dirty="0" smtClean="0"/>
              <a:t> </a:t>
            </a:r>
            <a:r>
              <a:rPr lang="ru-RU" b="1" i="1" dirty="0" err="1"/>
              <a:t>відношення</a:t>
            </a:r>
            <a:r>
              <a:rPr lang="ru-RU" b="1" i="1" dirty="0"/>
              <a:t> до</a:t>
            </a:r>
          </a:p>
          <a:p>
            <a:pPr marL="0" indent="0" algn="just">
              <a:buNone/>
            </a:pPr>
            <a:r>
              <a:rPr lang="ru-RU" b="1" i="1" dirty="0" err="1"/>
              <a:t>цього</a:t>
            </a:r>
            <a:r>
              <a:rPr lang="ru-RU" b="1" i="1" dirty="0"/>
              <a:t> </a:t>
            </a:r>
            <a:r>
              <a:rPr lang="ru-RU" b="1" i="1" dirty="0" err="1"/>
              <a:t>випуску</a:t>
            </a:r>
            <a:r>
              <a:rPr lang="ru-RU" b="1" i="1" dirty="0"/>
              <a:t> </a:t>
            </a:r>
            <a:r>
              <a:rPr lang="ru-RU" dirty="0"/>
              <a:t>(</a:t>
            </a:r>
            <a:r>
              <a:rPr lang="ru-RU" dirty="0" err="1" smtClean="0"/>
              <a:t>тобто</a:t>
            </a:r>
            <a:r>
              <a:rPr lang="ru-RU" dirty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/>
              <a:t>причетний</a:t>
            </a:r>
            <a:r>
              <a:rPr lang="ru-RU" dirty="0"/>
              <a:t> </a:t>
            </a:r>
            <a:r>
              <a:rPr lang="ru-RU" dirty="0" smtClean="0"/>
              <a:t>до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/>
              <a:t>випуску</a:t>
            </a:r>
            <a:r>
              <a:rPr lang="ru-RU" dirty="0"/>
              <a:t>).</a:t>
            </a:r>
            <a:endParaRPr lang="ru-RU" b="1" i="1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880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FFFF00"/>
                </a:solidFill>
              </a:rPr>
              <a:t>Відзначати / </a:t>
            </a:r>
            <a:r>
              <a:rPr lang="ru-RU" sz="4400" b="1" dirty="0" err="1">
                <a:solidFill>
                  <a:srgbClr val="FFFF00"/>
                </a:solidFill>
              </a:rPr>
              <a:t>Відмічати</a:t>
            </a:r>
            <a:r>
              <a:rPr lang="ru-RU" sz="4400" b="1" dirty="0">
                <a:solidFill>
                  <a:srgbClr val="FFFF00"/>
                </a:solidFill>
              </a:rPr>
              <a:t/>
            </a:r>
            <a:br>
              <a:rPr lang="ru-RU" sz="4400" b="1" dirty="0">
                <a:solidFill>
                  <a:srgbClr val="FFFF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25826" y="1465089"/>
            <a:ext cx="8946541" cy="4195481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dirty="0" err="1" smtClean="0">
                <a:solidFill>
                  <a:schemeClr val="lt1"/>
                </a:solidFill>
              </a:rPr>
              <a:t>Дієслова</a:t>
            </a:r>
            <a:r>
              <a:rPr lang="ru-RU" dirty="0" smtClean="0">
                <a:solidFill>
                  <a:schemeClr val="lt1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відзначати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і </a:t>
            </a:r>
            <a:r>
              <a:rPr lang="ru-RU" b="1" dirty="0" err="1">
                <a:solidFill>
                  <a:srgbClr val="FFFF00"/>
                </a:solidFill>
              </a:rPr>
              <a:t>відмічати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chemeClr val="lt1"/>
                </a:solidFill>
              </a:rPr>
              <a:t>мають</a:t>
            </a:r>
            <a:r>
              <a:rPr lang="ru-RU" dirty="0">
                <a:solidFill>
                  <a:schemeClr val="lt1"/>
                </a:solidFill>
              </a:rPr>
              <a:t> </a:t>
            </a:r>
            <a:r>
              <a:rPr lang="ru-RU" dirty="0" err="1">
                <a:solidFill>
                  <a:schemeClr val="lt1"/>
                </a:solidFill>
              </a:rPr>
              <a:t>спільне</a:t>
            </a:r>
            <a:r>
              <a:rPr lang="ru-RU" dirty="0">
                <a:solidFill>
                  <a:schemeClr val="lt1"/>
                </a:solidFill>
              </a:rPr>
              <a:t> </a:t>
            </a:r>
            <a:r>
              <a:rPr lang="ru-RU" dirty="0" err="1">
                <a:solidFill>
                  <a:schemeClr val="lt1"/>
                </a:solidFill>
              </a:rPr>
              <a:t>значення</a:t>
            </a:r>
            <a:r>
              <a:rPr lang="ru-RU" dirty="0">
                <a:solidFill>
                  <a:schemeClr val="lt1"/>
                </a:solidFill>
              </a:rPr>
              <a:t> “</a:t>
            </a:r>
            <a:r>
              <a:rPr lang="ru-RU" dirty="0" err="1">
                <a:solidFill>
                  <a:schemeClr val="lt1"/>
                </a:solidFill>
              </a:rPr>
              <a:t>звертати</a:t>
            </a:r>
            <a:endParaRPr lang="ru-RU" dirty="0">
              <a:solidFill>
                <a:schemeClr val="lt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dirty="0" err="1">
                <a:solidFill>
                  <a:schemeClr val="lt1"/>
                </a:solidFill>
              </a:rPr>
              <a:t>увагу</a:t>
            </a:r>
            <a:r>
              <a:rPr lang="ru-RU" dirty="0">
                <a:solidFill>
                  <a:schemeClr val="lt1"/>
                </a:solidFill>
              </a:rPr>
              <a:t> на </a:t>
            </a:r>
            <a:r>
              <a:rPr lang="ru-RU" dirty="0" err="1">
                <a:solidFill>
                  <a:schemeClr val="lt1"/>
                </a:solidFill>
              </a:rPr>
              <a:t>щось</a:t>
            </a:r>
            <a:r>
              <a:rPr lang="ru-RU" dirty="0">
                <a:solidFill>
                  <a:schemeClr val="lt1"/>
                </a:solidFill>
              </a:rPr>
              <a:t>”. </a:t>
            </a:r>
            <a:r>
              <a:rPr lang="ru-RU" dirty="0" err="1">
                <a:solidFill>
                  <a:schemeClr val="lt1"/>
                </a:solidFill>
              </a:rPr>
              <a:t>Обидва</a:t>
            </a:r>
            <a:r>
              <a:rPr lang="ru-RU" dirty="0">
                <a:solidFill>
                  <a:schemeClr val="lt1"/>
                </a:solidFill>
              </a:rPr>
              <a:t> слова належать до </a:t>
            </a:r>
            <a:r>
              <a:rPr lang="ru-RU" dirty="0" err="1">
                <a:solidFill>
                  <a:schemeClr val="lt1"/>
                </a:solidFill>
              </a:rPr>
              <a:t>книжних</a:t>
            </a:r>
            <a:r>
              <a:rPr lang="ru-RU" dirty="0">
                <a:solidFill>
                  <a:schemeClr val="lt1"/>
                </a:solidFill>
              </a:rPr>
              <a:t> </a:t>
            </a:r>
            <a:r>
              <a:rPr lang="ru-RU" dirty="0" err="1">
                <a:solidFill>
                  <a:schemeClr val="lt1"/>
                </a:solidFill>
              </a:rPr>
              <a:t>стилістичних</a:t>
            </a:r>
            <a:r>
              <a:rPr lang="ru-RU" dirty="0">
                <a:solidFill>
                  <a:schemeClr val="lt1"/>
                </a:solidFill>
              </a:rPr>
              <a:t> </a:t>
            </a:r>
            <a:r>
              <a:rPr lang="ru-RU" dirty="0" err="1" smtClean="0">
                <a:solidFill>
                  <a:schemeClr val="lt1"/>
                </a:solidFill>
              </a:rPr>
              <a:t>засобів</a:t>
            </a:r>
            <a:r>
              <a:rPr lang="ru-RU" dirty="0" smtClean="0">
                <a:solidFill>
                  <a:schemeClr val="lt1"/>
                </a:solidFill>
              </a:rPr>
              <a:t> </a:t>
            </a:r>
            <a:r>
              <a:rPr lang="ru-RU" dirty="0" err="1">
                <a:solidFill>
                  <a:schemeClr val="lt1"/>
                </a:solidFill>
              </a:rPr>
              <a:t>вираження</a:t>
            </a:r>
            <a:r>
              <a:rPr lang="ru-RU" dirty="0">
                <a:solidFill>
                  <a:schemeClr val="lt1"/>
                </a:solidFill>
              </a:rPr>
              <a:t>, </a:t>
            </a:r>
            <a:r>
              <a:rPr lang="ru-RU" dirty="0" err="1">
                <a:solidFill>
                  <a:schemeClr val="lt1"/>
                </a:solidFill>
              </a:rPr>
              <a:t>причому</a:t>
            </a:r>
            <a:r>
              <a:rPr lang="ru-RU" dirty="0">
                <a:solidFill>
                  <a:schemeClr val="lt1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в </a:t>
            </a:r>
            <a:r>
              <a:rPr lang="ru-RU" dirty="0" err="1">
                <a:solidFill>
                  <a:srgbClr val="FFFF00"/>
                </a:solidFill>
              </a:rPr>
              <a:t>офіційних</a:t>
            </a:r>
            <a:r>
              <a:rPr lang="ru-RU" dirty="0">
                <a:solidFill>
                  <a:srgbClr val="FFFF00"/>
                </a:solidFill>
              </a:rPr>
              <a:t> документах </a:t>
            </a:r>
            <a:r>
              <a:rPr lang="ru-RU" dirty="0" err="1">
                <a:solidFill>
                  <a:srgbClr val="FFFF00"/>
                </a:solidFill>
              </a:rPr>
              <a:t>звичайно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вживається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дієслово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відзначати</a:t>
            </a:r>
            <a:r>
              <a:rPr lang="ru-RU" b="1" dirty="0">
                <a:solidFill>
                  <a:schemeClr val="lt1"/>
                </a:solidFill>
              </a:rPr>
              <a:t>: </a:t>
            </a:r>
            <a:r>
              <a:rPr lang="ru-RU" b="1" i="1" dirty="0" err="1">
                <a:solidFill>
                  <a:schemeClr val="lt1"/>
                </a:solidFill>
              </a:rPr>
              <a:t>Міськвиконком</a:t>
            </a:r>
            <a:r>
              <a:rPr lang="ru-RU" b="1" i="1" dirty="0">
                <a:solidFill>
                  <a:schemeClr val="lt1"/>
                </a:solidFill>
              </a:rPr>
              <a:t> </a:t>
            </a:r>
            <a:r>
              <a:rPr lang="ru-RU" b="1" i="1" dirty="0" err="1">
                <a:solidFill>
                  <a:schemeClr val="lt1"/>
                </a:solidFill>
              </a:rPr>
              <a:t>відзначає</a:t>
            </a:r>
            <a:r>
              <a:rPr lang="ru-RU" b="1" i="1" dirty="0">
                <a:solidFill>
                  <a:schemeClr val="lt1"/>
                </a:solidFill>
              </a:rPr>
              <a:t>, </a:t>
            </a:r>
            <a:r>
              <a:rPr lang="ru-RU" b="1" i="1" dirty="0" err="1">
                <a:solidFill>
                  <a:schemeClr val="lt1"/>
                </a:solidFill>
              </a:rPr>
              <a:t>що</a:t>
            </a:r>
            <a:r>
              <a:rPr lang="ru-RU" b="1" i="1" dirty="0">
                <a:solidFill>
                  <a:schemeClr val="lt1"/>
                </a:solidFill>
              </a:rPr>
              <a:t> в </a:t>
            </a:r>
            <a:r>
              <a:rPr lang="ru-RU" b="1" i="1" dirty="0" err="1" smtClean="0">
                <a:solidFill>
                  <a:schemeClr val="lt1"/>
                </a:solidFill>
              </a:rPr>
              <a:t>місті</a:t>
            </a:r>
            <a:r>
              <a:rPr lang="ru-RU" b="1" i="1" dirty="0">
                <a:solidFill>
                  <a:schemeClr val="lt1"/>
                </a:solidFill>
              </a:rPr>
              <a:t> </a:t>
            </a:r>
            <a:r>
              <a:rPr lang="ru-RU" b="1" i="1" dirty="0" smtClean="0">
                <a:solidFill>
                  <a:schemeClr val="lt1"/>
                </a:solidFill>
              </a:rPr>
              <a:t>проводиться </a:t>
            </a:r>
            <a:r>
              <a:rPr lang="ru-RU" b="1" i="1" dirty="0">
                <a:solidFill>
                  <a:schemeClr val="lt1"/>
                </a:solidFill>
              </a:rPr>
              <a:t>робота з </a:t>
            </a:r>
            <a:r>
              <a:rPr lang="ru-RU" b="1" i="1" dirty="0" err="1">
                <a:solidFill>
                  <a:schemeClr val="lt1"/>
                </a:solidFill>
              </a:rPr>
              <a:t>озеленення</a:t>
            </a:r>
            <a:r>
              <a:rPr lang="ru-RU" b="1" i="1" dirty="0">
                <a:solidFill>
                  <a:schemeClr val="lt1"/>
                </a:solidFill>
              </a:rPr>
              <a:t>.</a:t>
            </a:r>
            <a:endParaRPr lang="ru-RU" dirty="0"/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839097" y="796834"/>
            <a:ext cx="2847703" cy="130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72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174" y="0"/>
            <a:ext cx="11097398" cy="1619794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FFFF00"/>
                </a:solidFill>
              </a:rPr>
              <a:t>Галузь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/ Сфера / </a:t>
            </a:r>
            <a:r>
              <a:rPr lang="ru-RU" b="1" dirty="0" err="1" smtClean="0">
                <a:solidFill>
                  <a:srgbClr val="FFFF00"/>
                </a:solidFill>
              </a:rPr>
              <a:t>Ділянка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2000" b="1" dirty="0" err="1"/>
              <a:t>Ці</a:t>
            </a:r>
            <a:r>
              <a:rPr lang="ru-RU" sz="2000" b="1" dirty="0"/>
              <a:t> слова </a:t>
            </a:r>
            <a:r>
              <a:rPr lang="ru-RU" sz="2000" b="1" dirty="0" err="1"/>
              <a:t>об’єднує</a:t>
            </a:r>
            <a:r>
              <a:rPr lang="ru-RU" sz="2000" b="1" dirty="0"/>
              <a:t> </a:t>
            </a:r>
            <a:r>
              <a:rPr lang="ru-RU" sz="2000" b="1" dirty="0" err="1"/>
              <a:t>спільне</a:t>
            </a:r>
            <a:r>
              <a:rPr lang="ru-RU" sz="2000" b="1" dirty="0"/>
              <a:t> </a:t>
            </a:r>
            <a:r>
              <a:rPr lang="ru-RU" sz="2000" b="1" dirty="0" err="1"/>
              <a:t>значення</a:t>
            </a:r>
            <a:r>
              <a:rPr lang="ru-RU" sz="2000" b="1" dirty="0"/>
              <a:t> – </a:t>
            </a:r>
            <a:r>
              <a:rPr lang="ru-RU" sz="2000" b="1" dirty="0" err="1"/>
              <a:t>певна</a:t>
            </a:r>
            <a:r>
              <a:rPr lang="ru-RU" sz="2000" b="1" dirty="0"/>
              <a:t> </a:t>
            </a:r>
            <a:r>
              <a:rPr lang="ru-RU" sz="2000" b="1" dirty="0" err="1"/>
              <a:t>сукупність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err="1"/>
              <a:t>фактів</a:t>
            </a:r>
            <a:r>
              <a:rPr lang="ru-RU" sz="2000" b="1" dirty="0"/>
              <a:t>, </a:t>
            </a:r>
            <a:r>
              <a:rPr lang="ru-RU" sz="2000" b="1" dirty="0" err="1"/>
              <a:t>явищ</a:t>
            </a:r>
            <a:r>
              <a:rPr lang="ru-RU" sz="2000" b="1" dirty="0"/>
              <a:t>, занять,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становлять</a:t>
            </a:r>
            <a:r>
              <a:rPr lang="ru-RU" sz="2000" b="1" dirty="0"/>
              <a:t> </a:t>
            </a:r>
            <a:r>
              <a:rPr lang="ru-RU" sz="2000" b="1" dirty="0" err="1"/>
              <a:t>якусь</a:t>
            </a:r>
            <a:r>
              <a:rPr lang="ru-RU" sz="2000" b="1" dirty="0"/>
              <a:t> </a:t>
            </a:r>
            <a:r>
              <a:rPr lang="ru-RU" sz="2000" b="1" dirty="0" err="1"/>
              <a:t>окрему</a:t>
            </a:r>
            <a:r>
              <a:rPr lang="ru-RU" sz="2000" b="1" dirty="0"/>
              <a:t> сторону</a:t>
            </a:r>
            <a:br>
              <a:rPr lang="ru-RU" sz="2000" b="1" dirty="0"/>
            </a:br>
            <a:r>
              <a:rPr lang="ru-RU" sz="2000" b="1" dirty="0" err="1"/>
              <a:t>людської</a:t>
            </a:r>
            <a:r>
              <a:rPr lang="ru-RU" sz="2000" b="1" dirty="0"/>
              <a:t> </a:t>
            </a:r>
            <a:r>
              <a:rPr lang="ru-RU" sz="2000" b="1" dirty="0" err="1"/>
              <a:t>діяльності</a:t>
            </a:r>
            <a:r>
              <a:rPr lang="ru-RU" sz="2000" b="1" dirty="0"/>
              <a:t>, </a:t>
            </a:r>
            <a:r>
              <a:rPr lang="ru-RU" sz="2000" b="1" dirty="0" err="1"/>
              <a:t>людських</a:t>
            </a:r>
            <a:r>
              <a:rPr lang="ru-RU" sz="2000" b="1" dirty="0"/>
              <a:t> </a:t>
            </a:r>
            <a:r>
              <a:rPr lang="ru-RU" sz="2000" b="1" dirty="0" err="1" smtClean="0"/>
              <a:t>інтересів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630" y="1894421"/>
            <a:ext cx="6693873" cy="284739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48162" y="1894421"/>
            <a:ext cx="4396341" cy="420024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smtClean="0"/>
              <a:t>часто </a:t>
            </a:r>
            <a:r>
              <a:rPr lang="ru-RU" dirty="0" err="1" smtClean="0">
                <a:solidFill>
                  <a:srgbClr val="FFFF00"/>
                </a:solidFill>
              </a:rPr>
              <a:t>зі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/>
              <a:t>значенням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властиве</a:t>
            </a:r>
            <a:r>
              <a:rPr lang="ru-RU" dirty="0"/>
              <a:t> </a:t>
            </a:r>
            <a:r>
              <a:rPr lang="ru-RU" dirty="0" err="1"/>
              <a:t>цим</a:t>
            </a:r>
            <a:r>
              <a:rPr lang="ru-RU" dirty="0"/>
              <a:t> словам, </a:t>
            </a:r>
            <a:r>
              <a:rPr lang="ru-RU" dirty="0" err="1"/>
              <a:t>помилково</a:t>
            </a:r>
            <a:r>
              <a:rPr lang="ru-RU" dirty="0"/>
              <a:t> </a:t>
            </a:r>
            <a:r>
              <a:rPr lang="ru-RU" dirty="0" err="1"/>
              <a:t>вживають</a:t>
            </a:r>
            <a:r>
              <a:rPr lang="ru-RU" dirty="0"/>
              <a:t> </a:t>
            </a:r>
            <a:r>
              <a:rPr lang="ru-RU" dirty="0" smtClean="0"/>
              <a:t>слово 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ОБЛАСТЬ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 </a:t>
            </a:r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областях </a:t>
            </a:r>
            <a:r>
              <a:rPr lang="ru-RU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господарства</a:t>
            </a:r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в </a:t>
            </a:r>
            <a:r>
              <a:rPr lang="ru-RU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області</a:t>
            </a:r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промисловості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Такого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іменник</a:t>
            </a:r>
            <a:r>
              <a:rPr lang="ru-RU" dirty="0"/>
              <a:t>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область </a:t>
            </a:r>
            <a:r>
              <a:rPr lang="ru-RU" dirty="0"/>
              <a:t>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не </a:t>
            </a:r>
            <a:r>
              <a:rPr lang="ru-RU" dirty="0" err="1"/>
              <a:t>має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0372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FF00"/>
                </a:solidFill>
              </a:rPr>
              <a:t>Дилема</a:t>
            </a:r>
            <a:r>
              <a:rPr lang="ru-RU" b="1" dirty="0" smtClean="0">
                <a:solidFill>
                  <a:srgbClr val="FFFF00"/>
                </a:solidFill>
              </a:rPr>
              <a:t>/Проблема/</a:t>
            </a:r>
            <a:r>
              <a:rPr lang="ru-RU" b="1" dirty="0" err="1" smtClean="0">
                <a:solidFill>
                  <a:srgbClr val="FFFF00"/>
                </a:solidFill>
              </a:rPr>
              <a:t>Завдання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1544673"/>
            <a:ext cx="6217013" cy="369353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48162" y="1853248"/>
            <a:ext cx="4396341" cy="4200245"/>
          </a:xfrm>
        </p:spPr>
        <p:txBody>
          <a:bodyPr/>
          <a:lstStyle/>
          <a:p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b="1" dirty="0"/>
              <a:t>проблема </a:t>
            </a:r>
            <a:r>
              <a:rPr lang="ru-RU" dirty="0" err="1"/>
              <a:t>вказує</a:t>
            </a:r>
            <a:r>
              <a:rPr lang="ru-RU" dirty="0"/>
              <a:t> на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розв’язання</a:t>
            </a:r>
            <a:r>
              <a:rPr lang="ru-RU" dirty="0" smtClean="0"/>
              <a:t>, тому </a:t>
            </a:r>
            <a:r>
              <a:rPr lang="ru-RU" b="1" dirty="0" smtClean="0">
                <a:solidFill>
                  <a:srgbClr val="FFFF00"/>
                </a:solidFill>
              </a:rPr>
              <a:t>ПРОБЛЕМУ РОЗВ’ЯЗУЮТЬ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 err="1">
                <a:solidFill>
                  <a:srgbClr val="FFFF00"/>
                </a:solidFill>
              </a:rPr>
              <a:t>дилема</a:t>
            </a:r>
            <a:r>
              <a:rPr lang="ru-RU" b="1" dirty="0"/>
              <a:t> – </a:t>
            </a:r>
            <a:r>
              <a:rPr lang="ru-RU" dirty="0"/>
              <a:t>на </a:t>
            </a:r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</a:t>
            </a:r>
            <a:r>
              <a:rPr lang="ru-RU" dirty="0" err="1"/>
              <a:t>можливостями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b="1" dirty="0" err="1" smtClean="0">
                <a:solidFill>
                  <a:srgbClr val="FFFF00"/>
                </a:solidFill>
              </a:rPr>
              <a:t>завдання</a:t>
            </a:r>
            <a:r>
              <a:rPr lang="ru-RU" b="1" dirty="0"/>
              <a:t> </a:t>
            </a:r>
            <a:r>
              <a:rPr lang="ru-RU" dirty="0" err="1" smtClean="0"/>
              <a:t>стосується</a:t>
            </a:r>
            <a:r>
              <a:rPr lang="ru-RU" dirty="0" smtClean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окремого</a:t>
            </a:r>
            <a:r>
              <a:rPr lang="ru-RU" dirty="0"/>
              <a:t>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701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FFFF00"/>
                </a:solidFill>
              </a:rPr>
              <a:t>Загальний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/ </a:t>
            </a:r>
            <a:r>
              <a:rPr lang="ru-RU" b="1" dirty="0" err="1" smtClean="0">
                <a:solidFill>
                  <a:srgbClr val="FFFF00"/>
                </a:solidFill>
              </a:rPr>
              <a:t>Спільний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8545" y="1853248"/>
            <a:ext cx="4396339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/>
              <a:t>Загальний</a:t>
            </a:r>
            <a:r>
              <a:rPr lang="ru-RU" sz="3200" b="1" dirty="0"/>
              <a:t> </a:t>
            </a:r>
            <a:r>
              <a:rPr lang="ru-RU" sz="3200" dirty="0"/>
              <a:t>і </a:t>
            </a:r>
            <a:r>
              <a:rPr lang="ru-RU" sz="3200" b="1" dirty="0" err="1"/>
              <a:t>спільний</a:t>
            </a:r>
            <a:r>
              <a:rPr lang="ru-RU" sz="3200" b="1" dirty="0"/>
              <a:t> </a:t>
            </a:r>
            <a:r>
              <a:rPr lang="ru-RU" sz="3200" dirty="0" err="1"/>
              <a:t>синонімічні</a:t>
            </a:r>
            <a:r>
              <a:rPr lang="ru-RU" sz="3200" dirty="0"/>
              <a:t> у </a:t>
            </a:r>
            <a:r>
              <a:rPr lang="ru-RU" sz="3200" dirty="0" err="1"/>
              <a:t>значенні</a:t>
            </a:r>
            <a:r>
              <a:rPr lang="ru-RU" sz="3200" dirty="0"/>
              <a:t> “</a:t>
            </a:r>
            <a:r>
              <a:rPr lang="ru-RU" sz="3200" dirty="0" err="1"/>
              <a:t>такий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 smtClean="0"/>
              <a:t>охоплює</a:t>
            </a:r>
            <a:r>
              <a:rPr lang="ru-RU" sz="3200" dirty="0"/>
              <a:t> </a:t>
            </a:r>
            <a:r>
              <a:rPr lang="ru-RU" sz="3200" dirty="0" err="1" smtClean="0"/>
              <a:t>всіх</a:t>
            </a:r>
            <a:r>
              <a:rPr lang="ru-RU" sz="3200" dirty="0"/>
              <a:t>, </a:t>
            </a:r>
            <a:r>
              <a:rPr lang="ru-RU" sz="3200" dirty="0" err="1"/>
              <a:t>стосується</a:t>
            </a:r>
            <a:r>
              <a:rPr lang="ru-RU" sz="3200" dirty="0"/>
              <a:t> </a:t>
            </a:r>
            <a:r>
              <a:rPr lang="ru-RU" sz="3200" dirty="0" err="1"/>
              <a:t>всіх</a:t>
            </a:r>
            <a:r>
              <a:rPr lang="ru-RU" sz="3200" dirty="0" smtClean="0"/>
              <a:t>”:</a:t>
            </a:r>
          </a:p>
          <a:p>
            <a:pPr marL="0" indent="0">
              <a:buNone/>
            </a:pPr>
            <a:r>
              <a:rPr lang="ru-RU" sz="3200" dirty="0" smtClean="0"/>
              <a:t> </a:t>
            </a:r>
            <a:r>
              <a:rPr lang="ru-RU" sz="3200" b="1" i="1" dirty="0" err="1">
                <a:solidFill>
                  <a:srgbClr val="FFFF00"/>
                </a:solidFill>
              </a:rPr>
              <a:t>загальна</a:t>
            </a:r>
            <a:r>
              <a:rPr lang="ru-RU" sz="3200" b="1" i="1" dirty="0">
                <a:solidFill>
                  <a:srgbClr val="FFFF00"/>
                </a:solidFill>
              </a:rPr>
              <a:t> (</a:t>
            </a:r>
            <a:r>
              <a:rPr lang="ru-RU" sz="3200" b="1" i="1" dirty="0" err="1">
                <a:solidFill>
                  <a:srgbClr val="FFFF00"/>
                </a:solidFill>
              </a:rPr>
              <a:t>спільна</a:t>
            </a:r>
            <a:r>
              <a:rPr lang="ru-RU" sz="3200" b="1" i="1" dirty="0">
                <a:solidFill>
                  <a:srgbClr val="FFFF00"/>
                </a:solidFill>
              </a:rPr>
              <a:t>) </a:t>
            </a:r>
            <a:r>
              <a:rPr lang="ru-RU" sz="3200" b="1" i="1" dirty="0" err="1">
                <a:solidFill>
                  <a:srgbClr val="FFFF00"/>
                </a:solidFill>
              </a:rPr>
              <a:t>розмова</a:t>
            </a:r>
            <a:r>
              <a:rPr lang="ru-RU" sz="3200" dirty="0">
                <a:solidFill>
                  <a:srgbClr val="FFFF00"/>
                </a:solidFill>
              </a:rPr>
              <a:t>, </a:t>
            </a:r>
            <a:r>
              <a:rPr lang="ru-RU" sz="3200" dirty="0" err="1">
                <a:solidFill>
                  <a:srgbClr val="FFFF00"/>
                </a:solidFill>
              </a:rPr>
              <a:t>загальне</a:t>
            </a:r>
            <a:r>
              <a:rPr lang="ru-RU" sz="3200" dirty="0">
                <a:solidFill>
                  <a:srgbClr val="FFFF00"/>
                </a:solidFill>
              </a:rPr>
              <a:t> (</a:t>
            </a:r>
            <a:r>
              <a:rPr lang="ru-RU" sz="3200" dirty="0" err="1" smtClean="0">
                <a:solidFill>
                  <a:srgbClr val="FFFF00"/>
                </a:solidFill>
              </a:rPr>
              <a:t>спільне</a:t>
            </a:r>
            <a:r>
              <a:rPr lang="ru-RU" sz="3200" dirty="0" smtClean="0">
                <a:solidFill>
                  <a:srgbClr val="FFFF00"/>
                </a:solidFill>
              </a:rPr>
              <a:t>) </a:t>
            </a:r>
            <a:r>
              <a:rPr lang="ru-RU" sz="3200" dirty="0" err="1" smtClean="0">
                <a:solidFill>
                  <a:srgbClr val="FFFF00"/>
                </a:solidFill>
              </a:rPr>
              <a:t>засідання</a:t>
            </a:r>
            <a:r>
              <a:rPr lang="ru-RU" sz="3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9259" y="1729520"/>
            <a:ext cx="4396341" cy="4200245"/>
          </a:xfrm>
        </p:spPr>
        <p:txBody>
          <a:bodyPr>
            <a:noAutofit/>
          </a:bodyPr>
          <a:lstStyle/>
          <a:p>
            <a:r>
              <a:rPr lang="ru-RU" sz="2400" dirty="0"/>
              <a:t>Але </a:t>
            </a:r>
            <a:r>
              <a:rPr lang="ru-RU" sz="2400" dirty="0" err="1"/>
              <a:t>тільки</a:t>
            </a:r>
            <a:r>
              <a:rPr lang="ru-RU" sz="2400" dirty="0"/>
              <a:t>: </a:t>
            </a:r>
            <a:r>
              <a:rPr lang="ru-RU" sz="2400" b="1" i="1" dirty="0" err="1">
                <a:solidFill>
                  <a:srgbClr val="FFFF00"/>
                </a:solidFill>
              </a:rPr>
              <a:t>загальні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збори</a:t>
            </a:r>
            <a:r>
              <a:rPr lang="ru-RU" sz="2400" b="1" i="1" dirty="0">
                <a:solidFill>
                  <a:srgbClr val="FFFF00"/>
                </a:solidFill>
              </a:rPr>
              <a:t>, </a:t>
            </a:r>
            <a:r>
              <a:rPr lang="ru-RU" sz="2400" b="1" i="1" dirty="0" err="1">
                <a:solidFill>
                  <a:srgbClr val="FFFF00"/>
                </a:solidFill>
              </a:rPr>
              <a:t>загальна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військова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повинність</a:t>
            </a:r>
            <a:r>
              <a:rPr lang="ru-RU" sz="2400" b="1" i="1" dirty="0">
                <a:solidFill>
                  <a:srgbClr val="FFFF00"/>
                </a:solidFill>
              </a:rPr>
              <a:t>,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загальне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</a:rPr>
              <a:t>право </a:t>
            </a:r>
            <a:r>
              <a:rPr lang="ru-RU" sz="2400" b="1" i="1" dirty="0" err="1">
                <a:solidFill>
                  <a:srgbClr val="FFFF00"/>
                </a:solidFill>
              </a:rPr>
              <a:t>обирати</a:t>
            </a:r>
            <a:r>
              <a:rPr lang="ru-RU" sz="2400" b="1" i="1" dirty="0">
                <a:solidFill>
                  <a:srgbClr val="FFFF00"/>
                </a:solidFill>
              </a:rPr>
              <a:t> і бути </a:t>
            </a:r>
            <a:r>
              <a:rPr lang="ru-RU" sz="2400" b="1" i="1" dirty="0" err="1">
                <a:solidFill>
                  <a:srgbClr val="FFFF00"/>
                </a:solidFill>
              </a:rPr>
              <a:t>обраним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(</a:t>
            </a:r>
            <a:r>
              <a:rPr lang="ru-RU" sz="2400" dirty="0" err="1"/>
              <a:t>поширюється</a:t>
            </a:r>
            <a:r>
              <a:rPr lang="ru-RU" sz="2400" dirty="0"/>
              <a:t> на </a:t>
            </a:r>
            <a:r>
              <a:rPr lang="ru-RU" sz="2400" dirty="0" err="1"/>
              <a:t>всіх</a:t>
            </a:r>
            <a:r>
              <a:rPr lang="ru-RU" sz="2400" dirty="0"/>
              <a:t>); </a:t>
            </a:r>
            <a:endParaRPr lang="ru-RU" sz="2400" dirty="0" smtClean="0"/>
          </a:p>
          <a:p>
            <a:endParaRPr lang="ru-RU" sz="2400" b="1" i="1" dirty="0"/>
          </a:p>
          <a:p>
            <a:r>
              <a:rPr lang="ru-RU" sz="2400" b="1" i="1" dirty="0" err="1" smtClean="0">
                <a:solidFill>
                  <a:srgbClr val="FFFF00"/>
                </a:solidFill>
              </a:rPr>
              <a:t>спільні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мрії</a:t>
            </a:r>
            <a:r>
              <a:rPr lang="ru-RU" sz="2400" b="1" i="1" dirty="0" smtClean="0">
                <a:solidFill>
                  <a:srgbClr val="FFFF00"/>
                </a:solidFill>
              </a:rPr>
              <a:t>,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спільні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турботи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(належать </a:t>
            </a:r>
            <a:r>
              <a:rPr lang="ru-RU" sz="2400" dirty="0" err="1"/>
              <a:t>двом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взаємно</a:t>
            </a:r>
            <a:r>
              <a:rPr lang="ru-RU" sz="2400" dirty="0"/>
              <a:t> </a:t>
            </a:r>
            <a:r>
              <a:rPr lang="ru-RU" sz="2400" dirty="0" err="1"/>
              <a:t>володіють</a:t>
            </a:r>
            <a:r>
              <a:rPr lang="ru-RU" sz="2400" dirty="0"/>
              <a:t> ними).</a:t>
            </a:r>
          </a:p>
        </p:txBody>
      </p:sp>
    </p:spTree>
    <p:extLst>
      <p:ext uri="{BB962C8B-B14F-4D97-AF65-F5344CB8AC3E}">
        <p14:creationId xmlns:p14="http://schemas.microsoft.com/office/powerpoint/2010/main" val="3877892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FF00"/>
                </a:solidFill>
              </a:rPr>
              <a:t>Положення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/ Становище / Стан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63" y="1412741"/>
            <a:ext cx="10950793" cy="49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2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61820" cy="140053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Інформаційно-лекційний </a:t>
            </a:r>
            <a:r>
              <a:rPr lang="uk-UA" b="1" dirty="0" smtClean="0">
                <a:solidFill>
                  <a:srgbClr val="FFFF00"/>
                </a:solidFill>
              </a:rPr>
              <a:t>блок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chemeClr val="tx1"/>
                </a:solidFill>
              </a:rPr>
              <a:t>Періоди розвитку української мови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011126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4567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Процент </a:t>
            </a:r>
            <a:r>
              <a:rPr lang="ru-RU" b="1" dirty="0" smtClean="0">
                <a:solidFill>
                  <a:srgbClr val="FFFF00"/>
                </a:solidFill>
              </a:rPr>
              <a:t>/ </a:t>
            </a:r>
            <a:r>
              <a:rPr lang="ru-RU" b="1" dirty="0" err="1" smtClean="0">
                <a:solidFill>
                  <a:srgbClr val="FFFF00"/>
                </a:solidFill>
              </a:rPr>
              <a:t>Відсоток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5761" y="2704011"/>
            <a:ext cx="4349930" cy="3552328"/>
          </a:xfrm>
        </p:spPr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слова-</a:t>
            </a:r>
            <a:r>
              <a:rPr lang="ru-RU" dirty="0" err="1"/>
              <a:t>синоніми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Науковий</a:t>
            </a:r>
            <a:r>
              <a:rPr lang="ru-RU" dirty="0" smtClean="0"/>
              <a:t> </a:t>
            </a:r>
            <a:r>
              <a:rPr lang="ru-RU" dirty="0"/>
              <a:t>стиль </a:t>
            </a:r>
            <a:r>
              <a:rPr lang="ru-RU" dirty="0" err="1"/>
              <a:t>віддає</a:t>
            </a:r>
            <a:r>
              <a:rPr lang="ru-RU" dirty="0"/>
              <a:t> </a:t>
            </a:r>
            <a:r>
              <a:rPr lang="ru-RU" dirty="0" err="1"/>
              <a:t>перевагу</a:t>
            </a:r>
            <a:r>
              <a:rPr lang="ru-RU" dirty="0"/>
              <a:t> </a:t>
            </a:r>
            <a:r>
              <a:rPr lang="ru-RU" dirty="0" smtClean="0"/>
              <a:t>слову </a:t>
            </a:r>
            <a:r>
              <a:rPr lang="ru-RU" b="1" dirty="0" smtClean="0"/>
              <a:t>процент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dirty="0" err="1" smtClean="0"/>
              <a:t>Відсоток</a:t>
            </a:r>
            <a:r>
              <a:rPr lang="ru-RU" b="1" dirty="0" smtClean="0"/>
              <a:t> </a:t>
            </a:r>
            <a:r>
              <a:rPr lang="ru-RU" dirty="0"/>
              <a:t>– буквально </a:t>
            </a:r>
            <a:r>
              <a:rPr lang="ru-RU" dirty="0" err="1"/>
              <a:t>означає</a:t>
            </a:r>
            <a:r>
              <a:rPr lang="ru-RU" dirty="0"/>
              <a:t> “за сто”, </a:t>
            </a:r>
            <a:r>
              <a:rPr lang="ru-RU" dirty="0" smtClean="0"/>
              <a:t>“</a:t>
            </a:r>
            <a:r>
              <a:rPr lang="ru-RU" dirty="0" err="1" smtClean="0"/>
              <a:t>приріст</a:t>
            </a:r>
            <a:r>
              <a:rPr lang="ru-RU" dirty="0" smtClean="0"/>
              <a:t> </a:t>
            </a:r>
            <a:r>
              <a:rPr lang="ru-RU" dirty="0" err="1"/>
              <a:t>від</a:t>
            </a:r>
            <a:r>
              <a:rPr lang="ru-RU" dirty="0"/>
              <a:t> ста”.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Процент </a:t>
            </a:r>
            <a:r>
              <a:rPr lang="ru-RU" dirty="0"/>
              <a:t>і </a:t>
            </a:r>
            <a:r>
              <a:rPr lang="ru-RU" b="1" dirty="0" err="1"/>
              <a:t>відсоток</a:t>
            </a:r>
            <a:r>
              <a:rPr lang="ru-RU" b="1" dirty="0"/>
              <a:t> </a:t>
            </a:r>
            <a:r>
              <a:rPr lang="ru-RU" dirty="0" err="1"/>
              <a:t>вживалися</a:t>
            </a:r>
            <a:r>
              <a:rPr lang="ru-RU" dirty="0"/>
              <a:t> як </a:t>
            </a:r>
            <a:r>
              <a:rPr lang="ru-RU" dirty="0" err="1"/>
              <a:t>паралельні</a:t>
            </a:r>
            <a:r>
              <a:rPr lang="ru-RU" dirty="0"/>
              <a:t> </a:t>
            </a:r>
            <a:r>
              <a:rPr lang="ru-RU" dirty="0" err="1"/>
              <a:t>терміни</a:t>
            </a:r>
            <a:r>
              <a:rPr lang="ru-RU" dirty="0"/>
              <a:t> в ХІХ ст</a:t>
            </a:r>
            <a:r>
              <a:rPr lang="ru-RU" dirty="0" smtClean="0"/>
              <a:t>., так </a:t>
            </a:r>
            <a:r>
              <a:rPr lang="ru-RU" dirty="0"/>
              <a:t>само </a:t>
            </a:r>
            <a:r>
              <a:rPr lang="ru-RU" dirty="0" err="1"/>
              <a:t>паралельно</a:t>
            </a:r>
            <a:r>
              <a:rPr lang="ru-RU" dirty="0"/>
              <a:t> </a:t>
            </a:r>
            <a:r>
              <a:rPr lang="ru-RU" dirty="0" err="1"/>
              <a:t>використовуться</a:t>
            </a:r>
            <a:r>
              <a:rPr lang="ru-RU" dirty="0"/>
              <a:t> вони і в </a:t>
            </a:r>
            <a:r>
              <a:rPr lang="ru-RU" dirty="0" err="1"/>
              <a:t>сучасних</a:t>
            </a:r>
            <a:r>
              <a:rPr lang="ru-RU" dirty="0"/>
              <a:t> стилях:</a:t>
            </a:r>
          </a:p>
          <a:p>
            <a:r>
              <a:rPr lang="ru-RU" b="1" i="1" dirty="0" err="1">
                <a:solidFill>
                  <a:srgbClr val="FFFF00"/>
                </a:solidFill>
              </a:rPr>
              <a:t>виробити</a:t>
            </a:r>
            <a:r>
              <a:rPr lang="ru-RU" b="1" i="1" dirty="0">
                <a:solidFill>
                  <a:srgbClr val="FFFF00"/>
                </a:solidFill>
              </a:rPr>
              <a:t> 142 </a:t>
            </a:r>
            <a:r>
              <a:rPr lang="ru-RU" b="1" i="1" dirty="0" err="1">
                <a:solidFill>
                  <a:srgbClr val="FFFF00"/>
                </a:solidFill>
              </a:rPr>
              <a:t>проценти</a:t>
            </a:r>
            <a:r>
              <a:rPr lang="ru-RU" b="1" i="1" dirty="0">
                <a:solidFill>
                  <a:srgbClr val="FFFF00"/>
                </a:solidFill>
              </a:rPr>
              <a:t>, великий </a:t>
            </a:r>
            <a:r>
              <a:rPr lang="ru-RU" b="1" i="1" dirty="0" err="1">
                <a:solidFill>
                  <a:srgbClr val="FFFF00"/>
                </a:solidFill>
              </a:rPr>
              <a:t>відсоток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виборців</a:t>
            </a:r>
            <a:r>
              <a:rPr lang="ru-RU" b="1" i="1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64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FFFF00"/>
                </a:solidFill>
              </a:rPr>
              <a:t>Навколишній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/ </a:t>
            </a:r>
            <a:r>
              <a:rPr lang="ru-RU" b="1" dirty="0" err="1" smtClean="0">
                <a:solidFill>
                  <a:srgbClr val="FFFF00"/>
                </a:solidFill>
              </a:rPr>
              <a:t>Оточуючий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9635" y="1293223"/>
            <a:ext cx="3827416" cy="5223341"/>
          </a:xfrm>
        </p:spPr>
        <p:txBody>
          <a:bodyPr>
            <a:normAutofit/>
          </a:bodyPr>
          <a:lstStyle/>
          <a:p>
            <a:pPr marL="0" indent="0">
              <a:lnSpc>
                <a:spcPct val="260000"/>
              </a:lnSpc>
              <a:buNone/>
            </a:pPr>
            <a:r>
              <a:rPr lang="ru-RU" dirty="0"/>
              <a:t>Слово </a:t>
            </a:r>
            <a:r>
              <a:rPr lang="ru-RU" b="1" dirty="0" err="1">
                <a:solidFill>
                  <a:srgbClr val="FFFF00"/>
                </a:solidFill>
              </a:rPr>
              <a:t>навколишній</a:t>
            </a:r>
            <a:r>
              <a:rPr lang="ru-RU" b="1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 smtClean="0"/>
              <a:t>ширшу</a:t>
            </a:r>
            <a:r>
              <a:rPr lang="ru-RU" dirty="0"/>
              <a:t> </a:t>
            </a:r>
            <a:r>
              <a:rPr lang="ru-RU" dirty="0" err="1" smtClean="0"/>
              <a:t>сполучуваність</a:t>
            </a:r>
            <a:r>
              <a:rPr lang="ru-RU" dirty="0"/>
              <a:t>: </a:t>
            </a:r>
            <a:r>
              <a:rPr lang="ru-RU" b="1" i="1" dirty="0" err="1" smtClean="0">
                <a:solidFill>
                  <a:srgbClr val="FFFF00"/>
                </a:solidFill>
              </a:rPr>
              <a:t>навколишні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smtClean="0">
                <a:solidFill>
                  <a:srgbClr val="FFFF00"/>
                </a:solidFill>
              </a:rPr>
              <a:t>села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будинки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smtClean="0">
                <a:solidFill>
                  <a:srgbClr val="FFFF00"/>
                </a:solidFill>
              </a:rPr>
              <a:t>звуки; </a:t>
            </a:r>
            <a:r>
              <a:rPr lang="ru-RU" b="1" i="1" dirty="0" err="1" smtClean="0">
                <a:solidFill>
                  <a:srgbClr val="FFFF00"/>
                </a:solidFill>
              </a:rPr>
              <a:t>навколишня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дійсність</a:t>
            </a:r>
            <a:r>
              <a:rPr lang="ru-RU" i="1" dirty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7131" y="1293223"/>
            <a:ext cx="7197635" cy="52233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err="1"/>
              <a:t>Дієприкметник</a:t>
            </a:r>
            <a:r>
              <a:rPr lang="ru-RU" dirty="0"/>
              <a:t> </a:t>
            </a:r>
            <a:r>
              <a:rPr lang="ru-RU" b="1" dirty="0" err="1">
                <a:solidFill>
                  <a:srgbClr val="FFFF00"/>
                </a:solidFill>
              </a:rPr>
              <a:t>оточуючий</a:t>
            </a:r>
            <a:r>
              <a:rPr lang="ru-RU" b="1" dirty="0"/>
              <a:t> </a:t>
            </a:r>
            <a:r>
              <a:rPr lang="ru-RU" b="1" dirty="0" err="1" smtClean="0"/>
              <a:t>має</a:t>
            </a:r>
            <a:r>
              <a:rPr lang="ru-RU" b="1" dirty="0" smtClean="0"/>
              <a:t> мало </a:t>
            </a:r>
            <a:r>
              <a:rPr lang="ru-RU" b="1" dirty="0" err="1" smtClean="0"/>
              <a:t>шансів</a:t>
            </a:r>
            <a:r>
              <a:rPr lang="ru-RU" b="1" dirty="0" smtClean="0"/>
              <a:t> на </a:t>
            </a:r>
            <a:r>
              <a:rPr lang="ru-RU" b="1" dirty="0" err="1" smtClean="0"/>
              <a:t>вживання</a:t>
            </a:r>
            <a:r>
              <a:rPr lang="ru-RU" b="1" dirty="0" smtClean="0"/>
              <a:t> , </a:t>
            </a:r>
            <a:r>
              <a:rPr lang="ru-RU" b="1" dirty="0" err="1" smtClean="0"/>
              <a:t>здебільшого</a:t>
            </a:r>
            <a:r>
              <a:rPr lang="ru-RU" b="1" dirty="0" smtClean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множині</a:t>
            </a:r>
            <a:r>
              <a:rPr lang="ru-RU" dirty="0" smtClean="0"/>
              <a:t> </a:t>
            </a:r>
            <a:r>
              <a:rPr lang="ru-RU" dirty="0" err="1" smtClean="0"/>
              <a:t>можливе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 </a:t>
            </a:r>
            <a:r>
              <a:rPr lang="ru-RU" dirty="0" err="1" smtClean="0"/>
              <a:t>використання</a:t>
            </a:r>
            <a:r>
              <a:rPr lang="ru-RU" dirty="0" smtClean="0"/>
              <a:t> як </a:t>
            </a:r>
            <a:r>
              <a:rPr lang="ru-RU" dirty="0" err="1" smtClean="0"/>
              <a:t>іменника</a:t>
            </a:r>
            <a:r>
              <a:rPr lang="ru-RU" dirty="0" smtClean="0"/>
              <a:t>. У таких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 smtClean="0"/>
              <a:t>стосується</a:t>
            </a:r>
            <a:r>
              <a:rPr lang="ru-RU" dirty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/>
              <a:t>людей: </a:t>
            </a:r>
            <a:r>
              <a:rPr lang="ru-RU" b="1" i="1" dirty="0" err="1"/>
              <a:t>Відпочиваючи</a:t>
            </a:r>
            <a:r>
              <a:rPr lang="ru-RU" b="1" i="1" dirty="0"/>
              <a:t> </a:t>
            </a:r>
            <a:r>
              <a:rPr lang="ru-RU" b="1" i="1" dirty="0" smtClean="0"/>
              <a:t>у </a:t>
            </a:r>
            <a:r>
              <a:rPr lang="ru-RU" b="1" i="1" dirty="0" err="1" smtClean="0"/>
              <a:t>людних</a:t>
            </a:r>
            <a:r>
              <a:rPr lang="ru-RU" b="1" i="1" dirty="0" smtClean="0"/>
              <a:t> </a:t>
            </a:r>
            <a:r>
              <a:rPr lang="ru-RU" b="1" i="1" dirty="0" err="1"/>
              <a:t>місцях</a:t>
            </a:r>
            <a:r>
              <a:rPr lang="ru-RU" b="1" i="1" dirty="0"/>
              <a:t>, треба </a:t>
            </a:r>
            <a:r>
              <a:rPr lang="ru-RU" b="1" i="1" dirty="0" err="1" smtClean="0"/>
              <a:t>зважати</a:t>
            </a:r>
            <a:r>
              <a:rPr lang="ru-RU" b="1" i="1" dirty="0"/>
              <a:t> </a:t>
            </a:r>
            <a:r>
              <a:rPr lang="ru-RU" b="1" i="1" dirty="0" smtClean="0"/>
              <a:t>на </a:t>
            </a:r>
            <a:r>
              <a:rPr lang="ru-RU" b="1" i="1" dirty="0" err="1"/>
              <a:t>оточуючих</a:t>
            </a:r>
            <a:r>
              <a:rPr lang="ru-RU" b="1" i="1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Слово </a:t>
            </a:r>
            <a:r>
              <a:rPr lang="ru-RU" b="1" dirty="0" err="1" smtClean="0">
                <a:solidFill>
                  <a:srgbClr val="FFFF00"/>
                </a:solidFill>
              </a:rPr>
              <a:t>оточуючий</a:t>
            </a:r>
            <a:r>
              <a:rPr lang="ru-RU" b="1" dirty="0" smtClean="0"/>
              <a:t> </a:t>
            </a:r>
            <a:r>
              <a:rPr lang="ru-RU" dirty="0" smtClean="0"/>
              <a:t>є </a:t>
            </a:r>
            <a:r>
              <a:rPr lang="ru-RU" dirty="0" err="1" smtClean="0"/>
              <a:t>калькованою</a:t>
            </a:r>
            <a:r>
              <a:rPr lang="ru-RU" dirty="0" smtClean="0"/>
              <a:t> формою з </a:t>
            </a:r>
            <a:r>
              <a:rPr lang="ru-RU" dirty="0" err="1" smtClean="0"/>
              <a:t>російської</a:t>
            </a:r>
            <a:r>
              <a:rPr lang="ru-RU" dirty="0" smtClean="0"/>
              <a:t>, тому </a:t>
            </a:r>
            <a:r>
              <a:rPr lang="ru-RU" dirty="0" err="1" smtClean="0"/>
              <a:t>бажано</a:t>
            </a:r>
            <a:r>
              <a:rPr lang="ru-RU" dirty="0" smtClean="0"/>
              <a:t> </a:t>
            </a:r>
            <a:r>
              <a:rPr lang="ru-RU" dirty="0" err="1" smtClean="0"/>
              <a:t>вживати</a:t>
            </a:r>
            <a:r>
              <a:rPr lang="ru-RU" dirty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/>
              <a:t>відповідники</a:t>
            </a:r>
            <a:r>
              <a:rPr lang="ru-RU" dirty="0"/>
              <a:t>: </a:t>
            </a:r>
            <a:r>
              <a:rPr lang="ru-RU" dirty="0">
                <a:solidFill>
                  <a:srgbClr val="FFFF00"/>
                </a:solidFill>
              </a:rPr>
              <a:t>“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оточує</a:t>
            </a:r>
            <a:r>
              <a:rPr lang="ru-RU" dirty="0">
                <a:solidFill>
                  <a:srgbClr val="FFFF00"/>
                </a:solidFill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err="1">
                <a:solidFill>
                  <a:srgbClr val="FFFF00"/>
                </a:solidFill>
              </a:rPr>
              <a:t>здатний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оточити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зайнятий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оточенням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навколишній</a:t>
            </a:r>
            <a:r>
              <a:rPr lang="ru-RU" dirty="0">
                <a:solidFill>
                  <a:srgbClr val="FFFF00"/>
                </a:solidFill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err="1">
                <a:solidFill>
                  <a:srgbClr val="FFFF00"/>
                </a:solidFill>
              </a:rPr>
              <a:t>довколишній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i="1" dirty="0">
                <a:solidFill>
                  <a:srgbClr val="FFFF00"/>
                </a:solidFill>
              </a:rPr>
              <a:t>(</a:t>
            </a:r>
            <a:r>
              <a:rPr lang="ru-RU" i="1" dirty="0" err="1">
                <a:solidFill>
                  <a:srgbClr val="FFFF00"/>
                </a:solidFill>
              </a:rPr>
              <a:t>мур</a:t>
            </a:r>
            <a:r>
              <a:rPr lang="ru-RU" i="1" dirty="0">
                <a:solidFill>
                  <a:srgbClr val="FFFF00"/>
                </a:solidFill>
              </a:rPr>
              <a:t>) </a:t>
            </a:r>
            <a:r>
              <a:rPr lang="ru-RU" dirty="0" err="1">
                <a:solidFill>
                  <a:srgbClr val="FFFF00"/>
                </a:solidFill>
              </a:rPr>
              <a:t>обвідний</a:t>
            </a:r>
            <a:r>
              <a:rPr lang="ru-RU" dirty="0">
                <a:solidFill>
                  <a:srgbClr val="FFFF00"/>
                </a:solidFill>
              </a:rPr>
              <a:t>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1" dirty="0" err="1">
                <a:solidFill>
                  <a:srgbClr val="FFFF00"/>
                </a:solidFill>
              </a:rPr>
              <a:t>оточуючі</a:t>
            </a:r>
            <a:r>
              <a:rPr lang="ru-RU" b="1" dirty="0">
                <a:solidFill>
                  <a:srgbClr val="FFFF00"/>
                </a:solidFill>
              </a:rPr>
              <a:t> – </a:t>
            </a:r>
            <a:r>
              <a:rPr lang="ru-RU" b="1" dirty="0" err="1" smtClean="0"/>
              <a:t>оточення</a:t>
            </a:r>
            <a:r>
              <a:rPr lang="ru-RU" b="1" dirty="0" smtClean="0"/>
              <a:t>(люди), </a:t>
            </a:r>
            <a:r>
              <a:rPr lang="ru-RU" b="1" dirty="0" err="1" smtClean="0"/>
              <a:t>довкілля</a:t>
            </a:r>
            <a:r>
              <a:rPr lang="ru-RU" b="1" dirty="0" smtClean="0"/>
              <a:t>(про </a:t>
            </a:r>
            <a:r>
              <a:rPr lang="ru-RU" b="1" dirty="0" err="1" smtClean="0"/>
              <a:t>речі</a:t>
            </a:r>
            <a:r>
              <a:rPr lang="ru-RU" b="1" dirty="0" smtClean="0"/>
              <a:t>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98227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174" y="193139"/>
            <a:ext cx="10705512" cy="140053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Уживання слів на –</a:t>
            </a:r>
            <a:r>
              <a:rPr lang="uk-UA" b="1" dirty="0" err="1" smtClean="0">
                <a:solidFill>
                  <a:srgbClr val="FFFF00"/>
                </a:solidFill>
              </a:rPr>
              <a:t>учий</a:t>
            </a:r>
            <a:r>
              <a:rPr lang="uk-UA" b="1" dirty="0" smtClean="0">
                <a:solidFill>
                  <a:srgbClr val="FFFF00"/>
                </a:solidFill>
              </a:rPr>
              <a:t>/</a:t>
            </a:r>
            <a:r>
              <a:rPr lang="uk-UA" b="1" dirty="0" err="1" smtClean="0">
                <a:solidFill>
                  <a:srgbClr val="FFFF00"/>
                </a:solidFill>
              </a:rPr>
              <a:t>ючий</a:t>
            </a:r>
            <a:r>
              <a:rPr lang="uk-UA" b="1" dirty="0" smtClean="0">
                <a:solidFill>
                  <a:srgbClr val="FFFF00"/>
                </a:solidFill>
              </a:rPr>
              <a:t> небажане в українській мові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124595"/>
              </p:ext>
            </p:extLst>
          </p:nvPr>
        </p:nvGraphicFramePr>
        <p:xfrm>
          <a:off x="130629" y="1593669"/>
          <a:ext cx="11469188" cy="5264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1213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232" y="0"/>
            <a:ext cx="9404723" cy="618436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rgbClr val="FFFF00"/>
                </a:solidFill>
              </a:rPr>
              <a:t>Знайдімо</a:t>
            </a:r>
            <a:r>
              <a:rPr lang="uk-UA" dirty="0" smtClean="0">
                <a:solidFill>
                  <a:srgbClr val="FFFF00"/>
                </a:solidFill>
              </a:rPr>
              <a:t> синонім/варіант до слів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9540" y="587828"/>
            <a:ext cx="5258299" cy="6270172"/>
          </a:xfrm>
        </p:spPr>
        <p:txBody>
          <a:bodyPr>
            <a:normAutofit fontScale="55000" lnSpcReduction="20000"/>
          </a:bodyPr>
          <a:lstStyle/>
          <a:p>
            <a:r>
              <a:rPr lang="ru-RU" sz="3400" b="1" i="1" dirty="0" err="1"/>
              <a:t>Активізуючий</a:t>
            </a:r>
            <a:r>
              <a:rPr lang="ru-RU" sz="3400" b="1" i="1" dirty="0"/>
              <a:t> </a:t>
            </a:r>
            <a:r>
              <a:rPr lang="ru-RU" sz="3400" dirty="0" smtClean="0"/>
              <a:t>  </a:t>
            </a:r>
            <a:r>
              <a:rPr lang="ru-RU" sz="3400" dirty="0" err="1" smtClean="0"/>
              <a:t>здатний</a:t>
            </a:r>
            <a:r>
              <a:rPr lang="ru-RU" sz="3400" dirty="0" smtClean="0"/>
              <a:t> </a:t>
            </a:r>
            <a:r>
              <a:rPr lang="ru-RU" sz="3400" dirty="0" err="1"/>
              <a:t>активізувати</a:t>
            </a:r>
            <a:r>
              <a:rPr lang="ru-RU" sz="3400" dirty="0"/>
              <a:t>, </a:t>
            </a:r>
            <a:r>
              <a:rPr lang="ru-RU" sz="3400" dirty="0" err="1" smtClean="0"/>
              <a:t>активізатор</a:t>
            </a:r>
            <a:r>
              <a:rPr lang="ru-RU" sz="3400" dirty="0" smtClean="0"/>
              <a:t>, </a:t>
            </a:r>
            <a:r>
              <a:rPr lang="ru-RU" sz="3400" dirty="0" err="1" smtClean="0"/>
              <a:t>активізаційний</a:t>
            </a:r>
            <a:r>
              <a:rPr lang="ru-RU" sz="3400" dirty="0"/>
              <a:t>, для </a:t>
            </a:r>
            <a:r>
              <a:rPr lang="ru-RU" sz="3400" dirty="0" err="1"/>
              <a:t>активізації</a:t>
            </a:r>
            <a:endParaRPr lang="ru-RU" sz="3400" dirty="0"/>
          </a:p>
          <a:p>
            <a:pPr marL="0" indent="0">
              <a:buNone/>
            </a:pPr>
            <a:r>
              <a:rPr lang="ru-RU" sz="3400" b="1" i="1" dirty="0"/>
              <a:t> </a:t>
            </a:r>
            <a:endParaRPr lang="ru-RU" sz="3400" dirty="0"/>
          </a:p>
          <a:p>
            <a:r>
              <a:rPr lang="ru-RU" sz="3400" b="1" i="1" dirty="0" err="1"/>
              <a:t>Багатообіцяючий</a:t>
            </a:r>
            <a:r>
              <a:rPr lang="ru-RU" sz="3400" b="1" i="1" dirty="0"/>
              <a:t> </a:t>
            </a:r>
            <a:r>
              <a:rPr lang="ru-RU" sz="3400" b="1" i="1" dirty="0" smtClean="0"/>
              <a:t> </a:t>
            </a:r>
            <a:r>
              <a:rPr lang="ru-RU" sz="3400" b="1" i="1" dirty="0" err="1" smtClean="0"/>
              <a:t>с</a:t>
            </a:r>
            <a:r>
              <a:rPr lang="ru-RU" sz="3400" dirty="0" err="1" smtClean="0"/>
              <a:t>повен</a:t>
            </a:r>
            <a:r>
              <a:rPr lang="ru-RU" sz="3400" dirty="0" smtClean="0"/>
              <a:t>  </a:t>
            </a:r>
            <a:r>
              <a:rPr lang="ru-RU" sz="3400" dirty="0" err="1" smtClean="0"/>
              <a:t>надій</a:t>
            </a:r>
            <a:r>
              <a:rPr lang="ru-RU" sz="3400" dirty="0"/>
              <a:t>, </a:t>
            </a:r>
            <a:r>
              <a:rPr lang="ru-RU" sz="3400" dirty="0" err="1"/>
              <a:t>перспективний</a:t>
            </a:r>
            <a:r>
              <a:rPr lang="ru-RU" sz="3400" dirty="0"/>
              <a:t>, </a:t>
            </a:r>
            <a:r>
              <a:rPr lang="ru-RU" sz="3400" dirty="0" err="1"/>
              <a:t>багатонадійний</a:t>
            </a:r>
            <a:r>
              <a:rPr lang="ru-RU" sz="3400" dirty="0"/>
              <a:t>, з великими </a:t>
            </a:r>
            <a:r>
              <a:rPr lang="ru-RU" sz="3400" dirty="0" err="1"/>
              <a:t>надіями</a:t>
            </a:r>
            <a:endParaRPr lang="ru-RU" sz="3400" dirty="0"/>
          </a:p>
          <a:p>
            <a:pPr marL="0" indent="0">
              <a:buNone/>
            </a:pPr>
            <a:r>
              <a:rPr lang="ru-RU" sz="3400" dirty="0"/>
              <a:t> </a:t>
            </a:r>
          </a:p>
          <a:p>
            <a:r>
              <a:rPr lang="ru-RU" sz="3400" b="1" i="1" dirty="0" err="1"/>
              <a:t>Бажаючий</a:t>
            </a:r>
            <a:r>
              <a:rPr lang="ru-RU" sz="3400" b="1" i="1" dirty="0"/>
              <a:t> </a:t>
            </a:r>
            <a:r>
              <a:rPr lang="ru-RU" sz="3400" b="1" i="1" dirty="0" smtClean="0"/>
              <a:t>  </a:t>
            </a:r>
            <a:r>
              <a:rPr lang="ru-RU" sz="3400" dirty="0" err="1" smtClean="0"/>
              <a:t>який</a:t>
            </a:r>
            <a:r>
              <a:rPr lang="ru-RU" sz="3400" dirty="0" smtClean="0"/>
              <a:t> </a:t>
            </a:r>
            <a:r>
              <a:rPr lang="ru-RU" sz="3400" dirty="0" err="1"/>
              <a:t>бажає</a:t>
            </a:r>
            <a:r>
              <a:rPr lang="ru-RU" sz="3400" b="1" dirty="0">
                <a:solidFill>
                  <a:srgbClr val="FFFF00"/>
                </a:solidFill>
              </a:rPr>
              <a:t>, охочий</a:t>
            </a:r>
            <a:r>
              <a:rPr lang="ru-RU" sz="3400" dirty="0"/>
              <a:t>, </a:t>
            </a:r>
            <a:r>
              <a:rPr lang="ru-RU" sz="3400" dirty="0" err="1"/>
              <a:t>сповнений</a:t>
            </a:r>
            <a:r>
              <a:rPr lang="ru-RU" sz="3400" dirty="0"/>
              <a:t> </a:t>
            </a:r>
            <a:r>
              <a:rPr lang="ru-RU" sz="3400" dirty="0" err="1"/>
              <a:t>бажання</a:t>
            </a:r>
            <a:r>
              <a:rPr lang="ru-RU" sz="3400" dirty="0"/>
              <a:t>, </a:t>
            </a:r>
            <a:r>
              <a:rPr lang="ru-RU" sz="3400" dirty="0" err="1"/>
              <a:t>розохочений</a:t>
            </a:r>
            <a:r>
              <a:rPr lang="ru-RU" sz="3400" dirty="0"/>
              <a:t>, </a:t>
            </a:r>
            <a:r>
              <a:rPr lang="ru-RU" sz="3400" dirty="0" err="1" smtClean="0"/>
              <a:t>спраглий</a:t>
            </a:r>
            <a:r>
              <a:rPr lang="ru-RU" sz="3400" dirty="0"/>
              <a:t>, </a:t>
            </a:r>
          </a:p>
          <a:p>
            <a:pPr marL="0" indent="0">
              <a:buNone/>
            </a:pPr>
            <a:r>
              <a:rPr lang="ru-RU" sz="3400" dirty="0"/>
              <a:t> </a:t>
            </a:r>
          </a:p>
          <a:p>
            <a:r>
              <a:rPr lang="ru-RU" sz="3400" b="1" i="1" dirty="0" err="1"/>
              <a:t>Видужуючий</a:t>
            </a:r>
            <a:r>
              <a:rPr lang="ru-RU" sz="3400" b="1" i="1" dirty="0"/>
              <a:t> </a:t>
            </a:r>
            <a:r>
              <a:rPr lang="ru-RU" sz="3400" b="1" i="1" dirty="0" smtClean="0"/>
              <a:t>  </a:t>
            </a:r>
            <a:r>
              <a:rPr lang="ru-RU" sz="3400" dirty="0" err="1" smtClean="0"/>
              <a:t>що</a:t>
            </a:r>
            <a:r>
              <a:rPr lang="ru-RU" sz="3400" dirty="0" smtClean="0"/>
              <a:t> </a:t>
            </a:r>
            <a:r>
              <a:rPr lang="ru-RU" sz="3400" b="1" i="1" dirty="0"/>
              <a:t>(</a:t>
            </a:r>
            <a:r>
              <a:rPr lang="ru-RU" sz="3400" b="1" i="1" dirty="0" err="1"/>
              <a:t>який</a:t>
            </a:r>
            <a:r>
              <a:rPr lang="ru-RU" sz="3400" b="1" i="1" dirty="0"/>
              <a:t>) </a:t>
            </a:r>
            <a:r>
              <a:rPr lang="ru-RU" sz="3400" dirty="0" err="1"/>
              <a:t>видужує</a:t>
            </a:r>
            <a:r>
              <a:rPr lang="ru-RU" sz="3400" dirty="0"/>
              <a:t>, </a:t>
            </a:r>
            <a:r>
              <a:rPr lang="ru-RU" sz="3400" dirty="0" err="1"/>
              <a:t>майже</a:t>
            </a:r>
            <a:r>
              <a:rPr lang="ru-RU" sz="3400" dirty="0"/>
              <a:t> здоровий, </a:t>
            </a:r>
            <a:r>
              <a:rPr lang="ru-RU" sz="3400" dirty="0" err="1"/>
              <a:t>підлікований</a:t>
            </a:r>
            <a:r>
              <a:rPr lang="ru-RU" sz="3400" dirty="0"/>
              <a:t>, </a:t>
            </a:r>
            <a:r>
              <a:rPr lang="ru-RU" sz="3400" dirty="0" err="1" smtClean="0"/>
              <a:t>підхворілий</a:t>
            </a:r>
            <a:r>
              <a:rPr lang="ru-RU" sz="3400" dirty="0" smtClean="0"/>
              <a:t>,  </a:t>
            </a:r>
            <a:r>
              <a:rPr lang="ru-RU" sz="3400" dirty="0" err="1" smtClean="0"/>
              <a:t>напівздоровий</a:t>
            </a:r>
            <a:r>
              <a:rPr lang="ru-RU" sz="3400" dirty="0"/>
              <a:t>, </a:t>
            </a:r>
            <a:r>
              <a:rPr lang="ru-RU" sz="3400" dirty="0" err="1"/>
              <a:t>майже</a:t>
            </a:r>
            <a:r>
              <a:rPr lang="ru-RU" sz="3400" dirty="0"/>
              <a:t> </a:t>
            </a:r>
            <a:r>
              <a:rPr lang="ru-RU" sz="3400" dirty="0" err="1" smtClean="0"/>
              <a:t>видужалий</a:t>
            </a:r>
            <a:r>
              <a:rPr lang="ru-RU" sz="3400" b="1" i="1" dirty="0"/>
              <a:t> </a:t>
            </a:r>
            <a:endParaRPr lang="ru-RU" sz="3400" dirty="0"/>
          </a:p>
          <a:p>
            <a:r>
              <a:rPr lang="ru-RU" sz="3400" b="1" i="1" dirty="0" err="1"/>
              <a:t>Виключаючий</a:t>
            </a:r>
            <a:r>
              <a:rPr lang="ru-RU" sz="3400" b="1" i="1" dirty="0"/>
              <a:t> </a:t>
            </a:r>
            <a:r>
              <a:rPr lang="ru-RU" sz="3400" b="1" i="1" dirty="0" smtClean="0"/>
              <a:t>  </a:t>
            </a:r>
            <a:r>
              <a:rPr lang="ru-RU" sz="3400" dirty="0" err="1" smtClean="0"/>
              <a:t>що</a:t>
            </a:r>
            <a:r>
              <a:rPr lang="ru-RU" sz="3400" dirty="0" smtClean="0"/>
              <a:t> </a:t>
            </a:r>
            <a:r>
              <a:rPr lang="ru-RU" sz="3400" b="1" i="1" dirty="0"/>
              <a:t>(</a:t>
            </a:r>
            <a:r>
              <a:rPr lang="ru-RU" sz="3400" b="1" i="1" dirty="0" err="1"/>
              <a:t>який</a:t>
            </a:r>
            <a:r>
              <a:rPr lang="ru-RU" sz="3400" b="1" i="1" dirty="0"/>
              <a:t>) </a:t>
            </a:r>
            <a:r>
              <a:rPr lang="ru-RU" sz="3400" dirty="0" err="1" smtClean="0"/>
              <a:t>виключає</a:t>
            </a:r>
            <a:endParaRPr lang="ru-RU" sz="3400" dirty="0"/>
          </a:p>
          <a:p>
            <a:r>
              <a:rPr lang="ru-RU" sz="3400" b="1" i="1" dirty="0" err="1"/>
              <a:t>Виснажуючий</a:t>
            </a:r>
            <a:r>
              <a:rPr lang="ru-RU" sz="3400" b="1" i="1" dirty="0"/>
              <a:t> </a:t>
            </a:r>
            <a:r>
              <a:rPr lang="ru-RU" sz="3400" dirty="0" err="1"/>
              <a:t>що</a:t>
            </a:r>
            <a:r>
              <a:rPr lang="ru-RU" sz="3400" dirty="0"/>
              <a:t> </a:t>
            </a:r>
            <a:r>
              <a:rPr lang="ru-RU" sz="3400" b="1" i="1" dirty="0"/>
              <a:t>(</a:t>
            </a:r>
            <a:r>
              <a:rPr lang="ru-RU" sz="3400" b="1" i="1" dirty="0" err="1"/>
              <a:t>який</a:t>
            </a:r>
            <a:r>
              <a:rPr lang="ru-RU" sz="3400" b="1" i="1" dirty="0"/>
              <a:t>) </a:t>
            </a:r>
            <a:r>
              <a:rPr lang="ru-RU" sz="3400" dirty="0" err="1"/>
              <a:t>виснажує</a:t>
            </a:r>
            <a:r>
              <a:rPr lang="ru-RU" sz="3400" dirty="0"/>
              <a:t>, </a:t>
            </a:r>
            <a:r>
              <a:rPr lang="ru-RU" sz="2600" dirty="0" err="1" smtClean="0"/>
              <a:t>виснажливий</a:t>
            </a:r>
            <a:endParaRPr lang="ru-RU" sz="2600" dirty="0"/>
          </a:p>
          <a:p>
            <a:pPr marL="0" indent="0">
              <a:buNone/>
            </a:pPr>
            <a:r>
              <a:rPr lang="ru-RU" sz="2200" b="1" i="1" dirty="0"/>
              <a:t> </a:t>
            </a:r>
            <a:endParaRPr lang="ru-RU" sz="22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4593" y="1071154"/>
            <a:ext cx="6104708" cy="5323651"/>
          </a:xfrm>
        </p:spPr>
        <p:txBody>
          <a:bodyPr>
            <a:normAutofit fontScale="55000" lnSpcReduction="20000"/>
          </a:bodyPr>
          <a:lstStyle/>
          <a:p>
            <a:r>
              <a:rPr lang="ru-RU" sz="3300" b="1" i="1" dirty="0" err="1"/>
              <a:t>Діючий</a:t>
            </a:r>
            <a:r>
              <a:rPr lang="ru-RU" sz="3300" b="1" i="1" dirty="0"/>
              <a:t> </a:t>
            </a:r>
            <a:r>
              <a:rPr lang="ru-RU" sz="3300" b="1" i="1" dirty="0" smtClean="0"/>
              <a:t>  </a:t>
            </a:r>
            <a:r>
              <a:rPr lang="ru-RU" sz="3300" dirty="0" err="1" smtClean="0"/>
              <a:t>діяльний,активний</a:t>
            </a:r>
            <a:r>
              <a:rPr lang="ru-RU" sz="3300" dirty="0"/>
              <a:t>, </a:t>
            </a:r>
            <a:r>
              <a:rPr lang="ru-RU" sz="3300" dirty="0" err="1"/>
              <a:t>ефективний</a:t>
            </a:r>
            <a:r>
              <a:rPr lang="ru-RU" sz="3300" dirty="0"/>
              <a:t>, </a:t>
            </a:r>
            <a:r>
              <a:rPr lang="ru-RU" sz="3300" b="1" dirty="0" err="1">
                <a:solidFill>
                  <a:srgbClr val="FFFF00"/>
                </a:solidFill>
              </a:rPr>
              <a:t>чинний</a:t>
            </a:r>
            <a:r>
              <a:rPr lang="ru-RU" sz="3300" b="1" dirty="0">
                <a:solidFill>
                  <a:srgbClr val="FFFF00"/>
                </a:solidFill>
              </a:rPr>
              <a:t>, </a:t>
            </a:r>
            <a:r>
              <a:rPr lang="ru-RU" sz="3300" dirty="0" err="1"/>
              <a:t>дійовий</a:t>
            </a:r>
            <a:r>
              <a:rPr lang="ru-RU" sz="3300" dirty="0"/>
              <a:t>, </a:t>
            </a:r>
            <a:endParaRPr lang="ru-RU" sz="3300" dirty="0" smtClean="0"/>
          </a:p>
          <a:p>
            <a:endParaRPr lang="ru-RU" sz="3300" b="1" i="1" dirty="0" smtClean="0"/>
          </a:p>
          <a:p>
            <a:r>
              <a:rPr lang="ru-RU" sz="3300" b="1" i="1" dirty="0" err="1" smtClean="0"/>
              <a:t>Знаючий</a:t>
            </a:r>
            <a:r>
              <a:rPr lang="ru-RU" sz="3300" b="1" i="1" dirty="0" smtClean="0"/>
              <a:t>     </a:t>
            </a:r>
            <a:r>
              <a:rPr lang="ru-RU" sz="3300" dirty="0" err="1" smtClean="0"/>
              <a:t>знавець</a:t>
            </a:r>
            <a:r>
              <a:rPr lang="ru-RU" sz="3300" dirty="0"/>
              <a:t>, </a:t>
            </a:r>
            <a:r>
              <a:rPr lang="ru-RU" sz="3300" dirty="0" err="1" smtClean="0"/>
              <a:t>тямущий</a:t>
            </a:r>
            <a:r>
              <a:rPr lang="ru-RU" sz="3300" dirty="0"/>
              <a:t>, </a:t>
            </a:r>
            <a:r>
              <a:rPr lang="ru-RU" sz="3300" dirty="0" err="1"/>
              <a:t>досвідчений</a:t>
            </a:r>
            <a:r>
              <a:rPr lang="ru-RU" sz="3300" dirty="0"/>
              <a:t>, </a:t>
            </a:r>
            <a:r>
              <a:rPr lang="ru-RU" sz="3300" dirty="0" err="1" smtClean="0"/>
              <a:t>обізнаний</a:t>
            </a:r>
            <a:r>
              <a:rPr lang="ru-RU" sz="3300" dirty="0" smtClean="0"/>
              <a:t>, </a:t>
            </a:r>
            <a:r>
              <a:rPr lang="ru-RU" sz="3300" dirty="0" err="1" smtClean="0"/>
              <a:t>компетентний</a:t>
            </a:r>
            <a:r>
              <a:rPr lang="ru-RU" sz="3300" dirty="0"/>
              <a:t>, (</a:t>
            </a:r>
            <a:r>
              <a:rPr lang="ru-RU" sz="3300" dirty="0" err="1"/>
              <a:t>погляд</a:t>
            </a:r>
            <a:r>
              <a:rPr lang="ru-RU" sz="3300" dirty="0"/>
              <a:t>) </a:t>
            </a:r>
            <a:endParaRPr lang="ru-RU" sz="3300" dirty="0" smtClean="0"/>
          </a:p>
          <a:p>
            <a:endParaRPr lang="ru-RU" sz="3300" b="1" i="1" dirty="0" smtClean="0"/>
          </a:p>
          <a:p>
            <a:r>
              <a:rPr lang="ru-RU" sz="3300" b="1" i="1" dirty="0" err="1" smtClean="0"/>
              <a:t>Існуючий</a:t>
            </a:r>
            <a:r>
              <a:rPr lang="ru-RU" sz="3300" b="1" i="1" dirty="0" smtClean="0"/>
              <a:t>    </a:t>
            </a:r>
            <a:r>
              <a:rPr lang="ru-RU" sz="3300" b="1" dirty="0" err="1" smtClean="0">
                <a:solidFill>
                  <a:srgbClr val="FFFF00"/>
                </a:solidFill>
              </a:rPr>
              <a:t>наявний</a:t>
            </a:r>
            <a:r>
              <a:rPr lang="ru-RU" sz="3300" b="1" dirty="0" smtClean="0">
                <a:solidFill>
                  <a:srgbClr val="FFFF00"/>
                </a:solidFill>
              </a:rPr>
              <a:t>, </a:t>
            </a:r>
            <a:r>
              <a:rPr lang="ru-RU" sz="3300" dirty="0" err="1" smtClean="0"/>
              <a:t>що</a:t>
            </a:r>
            <a:r>
              <a:rPr lang="ru-RU" sz="3300" dirty="0" smtClean="0"/>
              <a:t> </a:t>
            </a:r>
            <a:r>
              <a:rPr lang="ru-RU" sz="3300" b="1" i="1" dirty="0"/>
              <a:t>(</a:t>
            </a:r>
            <a:r>
              <a:rPr lang="ru-RU" sz="3300" b="1" i="1" dirty="0" err="1"/>
              <a:t>який</a:t>
            </a:r>
            <a:r>
              <a:rPr lang="ru-RU" sz="3300" b="1" i="1" dirty="0"/>
              <a:t>) </a:t>
            </a:r>
            <a:r>
              <a:rPr lang="ru-RU" sz="3300" dirty="0" err="1"/>
              <a:t>існує</a:t>
            </a:r>
            <a:r>
              <a:rPr lang="ru-RU" sz="3300" dirty="0" smtClean="0"/>
              <a:t>,</a:t>
            </a:r>
            <a:endParaRPr lang="ru-RU" sz="3300" dirty="0"/>
          </a:p>
          <a:p>
            <a:pPr marL="0" indent="0">
              <a:buNone/>
            </a:pPr>
            <a:r>
              <a:rPr lang="ru-RU" sz="3300" b="1" dirty="0"/>
              <a:t> </a:t>
            </a:r>
            <a:endParaRPr lang="ru-RU" sz="3300" dirty="0"/>
          </a:p>
          <a:p>
            <a:r>
              <a:rPr lang="ru-RU" sz="3300" b="1" i="1" dirty="0" err="1"/>
              <a:t>Перевіряючий</a:t>
            </a:r>
            <a:r>
              <a:rPr lang="ru-RU" sz="3300" b="1" i="1" dirty="0"/>
              <a:t> </a:t>
            </a:r>
            <a:r>
              <a:rPr lang="ru-RU" sz="3300" dirty="0" err="1"/>
              <a:t>що</a:t>
            </a:r>
            <a:r>
              <a:rPr lang="ru-RU" sz="3300" dirty="0"/>
              <a:t> </a:t>
            </a:r>
            <a:r>
              <a:rPr lang="ru-RU" sz="3300" b="1" i="1" dirty="0"/>
              <a:t>(</a:t>
            </a:r>
            <a:r>
              <a:rPr lang="ru-RU" sz="3300" b="1" i="1" dirty="0" err="1"/>
              <a:t>який</a:t>
            </a:r>
            <a:r>
              <a:rPr lang="ru-RU" sz="3300" b="1" i="1" dirty="0"/>
              <a:t>) </a:t>
            </a:r>
            <a:r>
              <a:rPr lang="ru-RU" sz="3300" dirty="0" err="1"/>
              <a:t>перевіряє</a:t>
            </a:r>
            <a:r>
              <a:rPr lang="ru-RU" sz="3300" dirty="0"/>
              <a:t>, </a:t>
            </a:r>
            <a:r>
              <a:rPr lang="ru-RU" sz="3300" b="1" dirty="0" err="1" smtClean="0">
                <a:solidFill>
                  <a:srgbClr val="FFFF00"/>
                </a:solidFill>
              </a:rPr>
              <a:t>перевіряльник</a:t>
            </a:r>
            <a:r>
              <a:rPr lang="ru-RU" sz="3300" dirty="0"/>
              <a:t>, </a:t>
            </a:r>
            <a:r>
              <a:rPr lang="ru-RU" sz="3300" dirty="0" err="1" smtClean="0"/>
              <a:t>перевірчий</a:t>
            </a:r>
            <a:r>
              <a:rPr lang="ru-RU" sz="3300" dirty="0" smtClean="0"/>
              <a:t>.</a:t>
            </a:r>
            <a:endParaRPr lang="ru-RU" sz="3300" dirty="0"/>
          </a:p>
          <a:p>
            <a:pPr marL="0" indent="0">
              <a:buNone/>
            </a:pPr>
            <a:r>
              <a:rPr lang="ru-RU" sz="3300" dirty="0"/>
              <a:t> </a:t>
            </a:r>
          </a:p>
          <a:p>
            <a:r>
              <a:rPr lang="ru-RU" sz="3300" b="1" i="1" dirty="0" err="1"/>
              <a:t>Функціонуючий</a:t>
            </a:r>
            <a:r>
              <a:rPr lang="ru-RU" sz="3300" b="1" i="1" dirty="0"/>
              <a:t> </a:t>
            </a:r>
            <a:r>
              <a:rPr lang="ru-RU" sz="3300" dirty="0" err="1"/>
              <a:t>що</a:t>
            </a:r>
            <a:r>
              <a:rPr lang="ru-RU" sz="3300" dirty="0"/>
              <a:t> </a:t>
            </a:r>
            <a:r>
              <a:rPr lang="ru-RU" sz="3300" b="1" i="1" dirty="0"/>
              <a:t>(</a:t>
            </a:r>
            <a:r>
              <a:rPr lang="ru-RU" sz="3300" b="1" i="1" dirty="0" err="1"/>
              <a:t>який</a:t>
            </a:r>
            <a:r>
              <a:rPr lang="ru-RU" sz="3300" b="1" i="1" dirty="0"/>
              <a:t>) </a:t>
            </a:r>
            <a:r>
              <a:rPr lang="ru-RU" sz="3300" dirty="0" err="1"/>
              <a:t>функціонує</a:t>
            </a:r>
            <a:r>
              <a:rPr lang="ru-RU" sz="3300" dirty="0"/>
              <a:t>, </a:t>
            </a:r>
            <a:r>
              <a:rPr lang="ru-RU" sz="3300" dirty="0" err="1"/>
              <a:t>здатний</a:t>
            </a:r>
            <a:r>
              <a:rPr lang="ru-RU" sz="3300" dirty="0"/>
              <a:t> </a:t>
            </a:r>
            <a:r>
              <a:rPr lang="ru-RU" sz="3300" dirty="0" err="1"/>
              <a:t>функціонувати</a:t>
            </a:r>
            <a:r>
              <a:rPr lang="ru-RU" sz="3300" dirty="0"/>
              <a:t>, </a:t>
            </a:r>
            <a:r>
              <a:rPr lang="ru-RU" sz="3300" dirty="0" err="1" smtClean="0"/>
              <a:t>функціонований</a:t>
            </a:r>
            <a:endParaRPr lang="ru-RU" sz="33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382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0505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Шукаємо замінники калькам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729" y="1099329"/>
            <a:ext cx="11833271" cy="5601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UA" b="1" i="1" dirty="0" smtClean="0">
                <a:solidFill>
                  <a:srgbClr val="FFFF00"/>
                </a:solidFill>
              </a:rPr>
              <a:t>Діючий</a:t>
            </a:r>
            <a:r>
              <a:rPr lang="uk-UA" b="1" i="1" dirty="0" smtClean="0">
                <a:solidFill>
                  <a:srgbClr val="FFFF00"/>
                </a:solidFill>
              </a:rPr>
              <a:t> – </a:t>
            </a:r>
            <a:r>
              <a:rPr lang="ru-UA" dirty="0" smtClean="0"/>
              <a:t>діяльний</a:t>
            </a:r>
            <a:r>
              <a:rPr lang="uk-UA" b="1" i="1" dirty="0" smtClean="0"/>
              <a:t>, </a:t>
            </a:r>
            <a:r>
              <a:rPr lang="ru-UA" dirty="0" smtClean="0"/>
              <a:t>який </a:t>
            </a:r>
            <a:r>
              <a:rPr lang="ru-UA" dirty="0"/>
              <a:t>діє, покликаний (згодний, готовий, звиклий) діяти</a:t>
            </a:r>
            <a:r>
              <a:rPr lang="ru-UA" dirty="0" smtClean="0"/>
              <a:t>,,активний</a:t>
            </a:r>
            <a:r>
              <a:rPr lang="ru-UA" dirty="0"/>
              <a:t>, ефективний, чинний, дійовий, робочий, ходовий, в </a:t>
            </a:r>
            <a:r>
              <a:rPr lang="ru-UA" dirty="0" smtClean="0"/>
              <a:t>дії,в </a:t>
            </a:r>
            <a:r>
              <a:rPr lang="ru-UA" dirty="0"/>
              <a:t>роботі, </a:t>
            </a:r>
            <a:r>
              <a:rPr lang="uk-UA" dirty="0" smtClean="0"/>
              <a:t>на</a:t>
            </a:r>
            <a:r>
              <a:rPr lang="ru-UA" dirty="0" smtClean="0"/>
              <a:t> ходу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ru-UA" b="1" i="1" dirty="0" smtClean="0">
                <a:solidFill>
                  <a:srgbClr val="FFFF00"/>
                </a:solidFill>
              </a:rPr>
              <a:t>Домінуючий</a:t>
            </a:r>
            <a:r>
              <a:rPr lang="ru-UA" b="1" i="1" dirty="0" smtClean="0"/>
              <a:t> </a:t>
            </a:r>
            <a:r>
              <a:rPr lang="uk-UA" b="1" i="1" dirty="0" smtClean="0"/>
              <a:t>– </a:t>
            </a:r>
            <a:r>
              <a:rPr lang="uk-UA" i="1" dirty="0" err="1" smtClean="0"/>
              <a:t>домінувальний</a:t>
            </a:r>
            <a:r>
              <a:rPr lang="uk-UA" b="1" i="1" dirty="0" smtClean="0"/>
              <a:t>, </a:t>
            </a:r>
            <a:r>
              <a:rPr lang="ru-UA" dirty="0" smtClean="0"/>
              <a:t>що </a:t>
            </a:r>
            <a:r>
              <a:rPr lang="ru-UA" b="1" i="1" dirty="0"/>
              <a:t>(який) </a:t>
            </a:r>
            <a:r>
              <a:rPr lang="ru-UA" dirty="0" smtClean="0"/>
              <a:t>домінує,</a:t>
            </a:r>
            <a:r>
              <a:rPr lang="uk-UA" dirty="0" smtClean="0"/>
              <a:t> </a:t>
            </a:r>
            <a:r>
              <a:rPr lang="ru-UA" dirty="0" smtClean="0"/>
              <a:t>найпоширеніший</a:t>
            </a:r>
            <a:r>
              <a:rPr lang="ru-UA" dirty="0"/>
              <a:t>, </a:t>
            </a:r>
            <a:r>
              <a:rPr lang="ru-UA" dirty="0" smtClean="0"/>
              <a:t>найпопулярніший,</a:t>
            </a:r>
            <a:r>
              <a:rPr lang="ru-RU" dirty="0"/>
              <a:t> </a:t>
            </a:r>
            <a:r>
              <a:rPr lang="ru-UA" dirty="0" smtClean="0"/>
              <a:t>найбільш </a:t>
            </a:r>
            <a:r>
              <a:rPr lang="ru-UA" dirty="0"/>
              <a:t>поширений, здатний домінувати, панівний, </a:t>
            </a:r>
            <a:r>
              <a:rPr lang="ru-UA" dirty="0" smtClean="0"/>
              <a:t>більший</a:t>
            </a:r>
            <a:r>
              <a:rPr lang="ru-RU" dirty="0"/>
              <a:t> </a:t>
            </a:r>
            <a:r>
              <a:rPr lang="ru-UA" dirty="0" smtClean="0"/>
              <a:t>числом</a:t>
            </a:r>
            <a:r>
              <a:rPr lang="ru-UA" dirty="0"/>
              <a:t>, завжди в </a:t>
            </a:r>
            <a:r>
              <a:rPr lang="ru-UA" dirty="0" smtClean="0"/>
              <a:t>більшості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ru-UA" b="1" i="1" dirty="0" smtClean="0">
                <a:solidFill>
                  <a:srgbClr val="FFFF00"/>
                </a:solidFill>
              </a:rPr>
              <a:t>Життєстверджуючий</a:t>
            </a:r>
            <a:r>
              <a:rPr lang="uk-UA" b="1" i="1" dirty="0" smtClean="0"/>
              <a:t>- </a:t>
            </a:r>
            <a:r>
              <a:rPr lang="ru-UA" dirty="0" smtClean="0"/>
              <a:t>життєствердний</a:t>
            </a:r>
            <a:r>
              <a:rPr lang="uk-UA" dirty="0" smtClean="0"/>
              <a:t>, </a:t>
            </a:r>
            <a:r>
              <a:rPr lang="ru-UA" dirty="0" smtClean="0"/>
              <a:t>сповнений </a:t>
            </a:r>
            <a:r>
              <a:rPr lang="ru-UA" dirty="0"/>
              <a:t>життя, оптимістичний, </a:t>
            </a:r>
            <a:r>
              <a:rPr lang="ru-UA" dirty="0" smtClean="0"/>
              <a:t>динамічний</a:t>
            </a:r>
            <a:r>
              <a:rPr lang="ru-UA" dirty="0"/>
              <a:t>, </a:t>
            </a:r>
            <a:r>
              <a:rPr lang="ru-UA" b="1" i="1" dirty="0" smtClean="0">
                <a:solidFill>
                  <a:srgbClr val="FFFF00"/>
                </a:solidFill>
              </a:rPr>
              <a:t>Зберігаючий</a:t>
            </a:r>
            <a:r>
              <a:rPr lang="ru-UA" b="1" i="1" dirty="0" smtClean="0"/>
              <a:t> </a:t>
            </a:r>
            <a:r>
              <a:rPr lang="uk-UA" b="1" i="1" dirty="0" smtClean="0"/>
              <a:t>– ощадливий, </a:t>
            </a:r>
            <a:r>
              <a:rPr lang="ru-UA" dirty="0" smtClean="0"/>
              <a:t>що </a:t>
            </a:r>
            <a:r>
              <a:rPr lang="ru-UA" b="1" i="1" dirty="0"/>
              <a:t>(який) </a:t>
            </a:r>
            <a:r>
              <a:rPr lang="ru-UA" dirty="0"/>
              <a:t>зберігає, </a:t>
            </a:r>
            <a:r>
              <a:rPr lang="ru-UA" dirty="0" smtClean="0"/>
              <a:t>покликаний </a:t>
            </a:r>
            <a:r>
              <a:rPr lang="ru-UA" dirty="0"/>
              <a:t>берегти, </a:t>
            </a:r>
            <a:r>
              <a:rPr lang="ru-UA" dirty="0" smtClean="0"/>
              <a:t>хоронитель</a:t>
            </a:r>
            <a:r>
              <a:rPr lang="ru-UA" dirty="0"/>
              <a:t>, (посуд) для </a:t>
            </a:r>
            <a:r>
              <a:rPr lang="ru-UA" dirty="0" smtClean="0"/>
              <a:t>зберігання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ru-UA" b="1" i="1" dirty="0" smtClean="0">
                <a:solidFill>
                  <a:srgbClr val="FFFF00"/>
                </a:solidFill>
              </a:rPr>
              <a:t>Знаючий</a:t>
            </a:r>
            <a:r>
              <a:rPr lang="ru-UA" b="1" i="1" dirty="0" smtClean="0"/>
              <a:t> </a:t>
            </a:r>
            <a:r>
              <a:rPr lang="uk-UA" b="1" i="1" dirty="0" smtClean="0"/>
              <a:t>- </a:t>
            </a:r>
            <a:r>
              <a:rPr lang="ru-UA" dirty="0" smtClean="0"/>
              <a:t>обізнанийякий </a:t>
            </a:r>
            <a:r>
              <a:rPr lang="ru-UA" dirty="0"/>
              <a:t>знає, знавець, знайко, тямущий, </a:t>
            </a:r>
            <a:r>
              <a:rPr lang="ru-UA" dirty="0" smtClean="0"/>
              <a:t>досвідчений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ru-UA" b="1" i="1" dirty="0" smtClean="0">
                <a:solidFill>
                  <a:srgbClr val="FFFF00"/>
                </a:solidFill>
              </a:rPr>
              <a:t>Зобов’язуючий</a:t>
            </a:r>
            <a:r>
              <a:rPr lang="uk-UA" b="1" i="1" dirty="0" smtClean="0">
                <a:solidFill>
                  <a:srgbClr val="FFFF00"/>
                </a:solidFill>
              </a:rPr>
              <a:t> -</a:t>
            </a:r>
            <a:r>
              <a:rPr lang="ru-UA" b="1" i="1" dirty="0" smtClean="0"/>
              <a:t> </a:t>
            </a:r>
            <a:r>
              <a:rPr lang="ru-UA" dirty="0" smtClean="0"/>
              <a:t>зобов’язальний</a:t>
            </a:r>
            <a:r>
              <a:rPr lang="ru-RU" dirty="0" smtClean="0"/>
              <a:t>, </a:t>
            </a:r>
            <a:r>
              <a:rPr lang="ru-UA" dirty="0" smtClean="0"/>
              <a:t>який </a:t>
            </a:r>
            <a:r>
              <a:rPr lang="ru-UA" dirty="0"/>
              <a:t>зобов’язує, покликаний зобов’язати, змушений </a:t>
            </a:r>
            <a:r>
              <a:rPr lang="ru-UA" dirty="0" smtClean="0"/>
              <a:t>зобов’язати,</a:t>
            </a:r>
            <a:r>
              <a:rPr lang="ru-RU" dirty="0"/>
              <a:t> </a:t>
            </a:r>
            <a:r>
              <a:rPr lang="ru-UA" dirty="0" smtClean="0"/>
              <a:t>зобов’язувач</a:t>
            </a:r>
            <a:r>
              <a:rPr lang="ru-UA" dirty="0"/>
              <a:t>, </a:t>
            </a:r>
            <a:r>
              <a:rPr lang="ru-UA" i="1" dirty="0"/>
              <a:t>п-к </a:t>
            </a:r>
            <a:r>
              <a:rPr lang="ru-UA" dirty="0"/>
              <a:t>обов’язковий для </a:t>
            </a:r>
            <a:r>
              <a:rPr lang="ru-UA" i="1" dirty="0"/>
              <a:t>кого, </a:t>
            </a:r>
            <a:r>
              <a:rPr lang="ru-UA" dirty="0"/>
              <a:t>імперативний, </a:t>
            </a:r>
            <a:r>
              <a:rPr lang="ru-UA" dirty="0" smtClean="0"/>
              <a:t>нормативний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ru-UA" b="1" i="1" dirty="0" smtClean="0">
                <a:solidFill>
                  <a:srgbClr val="FFFF00"/>
                </a:solidFill>
              </a:rPr>
              <a:t>Лідируючий</a:t>
            </a:r>
            <a:r>
              <a:rPr lang="ru-UA" b="1" i="1" dirty="0" smtClean="0"/>
              <a:t> </a:t>
            </a:r>
            <a:r>
              <a:rPr lang="ru-UA" dirty="0"/>
              <a:t>що </a:t>
            </a:r>
            <a:r>
              <a:rPr lang="ru-UA" b="1" i="1" dirty="0"/>
              <a:t>(який) </a:t>
            </a:r>
            <a:r>
              <a:rPr lang="ru-UA" dirty="0"/>
              <a:t>лідирує, предовий, провідний, авнгардний, </a:t>
            </a:r>
            <a:r>
              <a:rPr lang="ru-UA" dirty="0" smtClean="0"/>
              <a:t>перший,</a:t>
            </a:r>
            <a:endParaRPr lang="ru-RU" dirty="0"/>
          </a:p>
          <a:p>
            <a:pPr marL="0" indent="0">
              <a:buNone/>
            </a:pPr>
            <a:r>
              <a:rPr lang="ru-UA" dirty="0" smtClean="0"/>
              <a:t>лідер</a:t>
            </a:r>
            <a:r>
              <a:rPr lang="ru-UA" dirty="0"/>
              <a:t>, флагман, на цей час </a:t>
            </a:r>
            <a:r>
              <a:rPr lang="ru-UA" dirty="0" smtClean="0"/>
              <a:t>лідер</a:t>
            </a:r>
            <a:r>
              <a:rPr lang="uk-UA" dirty="0" smtClean="0"/>
              <a:t>.</a:t>
            </a:r>
            <a:endParaRPr lang="uk-UA" dirty="0"/>
          </a:p>
          <a:p>
            <a:pPr marL="0" indent="0">
              <a:buNone/>
            </a:pPr>
            <a:r>
              <a:rPr lang="ru-UA" b="1" i="1" dirty="0" smtClean="0">
                <a:solidFill>
                  <a:srgbClr val="FFFF00"/>
                </a:solidFill>
              </a:rPr>
              <a:t>Наступаючий</a:t>
            </a:r>
            <a:r>
              <a:rPr lang="ru-UA" b="1" i="1" dirty="0" smtClean="0"/>
              <a:t> </a:t>
            </a:r>
            <a:r>
              <a:rPr lang="ru-UA" dirty="0"/>
              <a:t>1. (</a:t>
            </a:r>
            <a:r>
              <a:rPr lang="ru-UA" i="1" dirty="0"/>
              <a:t>на пальці</a:t>
            </a:r>
            <a:r>
              <a:rPr lang="ru-UA" dirty="0"/>
              <a:t>) що наступає, звиклий наступати; 2. (</a:t>
            </a:r>
            <a:r>
              <a:rPr lang="ru-UA" i="1" dirty="0"/>
              <a:t>ювілей</a:t>
            </a:r>
            <a:r>
              <a:rPr lang="ru-UA" dirty="0"/>
              <a:t>) </a:t>
            </a:r>
            <a:r>
              <a:rPr lang="ru-UA" dirty="0" smtClean="0"/>
              <a:t>прийдешній</a:t>
            </a:r>
            <a:r>
              <a:rPr lang="ru-UA" dirty="0"/>
              <a:t>, </a:t>
            </a:r>
            <a:r>
              <a:rPr lang="ru-UA" dirty="0" smtClean="0"/>
              <a:t>майбутній</a:t>
            </a:r>
            <a:r>
              <a:rPr lang="ru-UA" dirty="0"/>
              <a:t>, </a:t>
            </a:r>
            <a:r>
              <a:rPr lang="ru-UA" dirty="0" smtClean="0"/>
              <a:t>3</a:t>
            </a:r>
            <a:r>
              <a:rPr lang="ru-UA" dirty="0"/>
              <a:t>. (</a:t>
            </a:r>
            <a:r>
              <a:rPr lang="ru-UA" i="1" dirty="0"/>
              <a:t>на фронті</a:t>
            </a:r>
            <a:r>
              <a:rPr lang="ru-UA" dirty="0"/>
              <a:t>) що наступає, зайнятий </a:t>
            </a:r>
            <a:r>
              <a:rPr lang="ru-UA" dirty="0" smtClean="0"/>
              <a:t>наступом,</a:t>
            </a:r>
            <a:r>
              <a:rPr lang="ru-RU" dirty="0"/>
              <a:t> </a:t>
            </a:r>
            <a:r>
              <a:rPr lang="ru-UA" dirty="0" smtClean="0"/>
              <a:t>наступальний</a:t>
            </a:r>
            <a:r>
              <a:rPr lang="ru-UA" dirty="0"/>
              <a:t>, штурмовий</a:t>
            </a:r>
            <a:endParaRPr lang="ru-RU" dirty="0"/>
          </a:p>
          <a:p>
            <a:pPr marL="0" indent="0">
              <a:buNone/>
            </a:pPr>
            <a:r>
              <a:rPr lang="ru-UA" b="1" i="1" dirty="0">
                <a:solidFill>
                  <a:srgbClr val="FFFF00"/>
                </a:solidFill>
              </a:rPr>
              <a:t>Неіснуючий</a:t>
            </a:r>
            <a:r>
              <a:rPr lang="ru-UA" b="1" i="1" dirty="0"/>
              <a:t> </a:t>
            </a:r>
            <a:r>
              <a:rPr lang="ru-UA" dirty="0"/>
              <a:t>що </a:t>
            </a:r>
            <a:r>
              <a:rPr lang="ru-UA" b="1" i="1" dirty="0"/>
              <a:t>(який) </a:t>
            </a:r>
            <a:r>
              <a:rPr lang="ru-UA" dirty="0"/>
              <a:t>не існує, вигаданий, нереальний, </a:t>
            </a:r>
            <a:r>
              <a:rPr lang="ru-UA" dirty="0" smtClean="0"/>
              <a:t>уявний</a:t>
            </a:r>
            <a:r>
              <a:rPr lang="ru-UA" dirty="0"/>
              <a:t>,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615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Стилістична порада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177453"/>
              </p:ext>
            </p:extLst>
          </p:nvPr>
        </p:nvGraphicFramePr>
        <p:xfrm>
          <a:off x="1103684" y="1502229"/>
          <a:ext cx="9738486" cy="4665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9243">
                  <a:extLst>
                    <a:ext uri="{9D8B030D-6E8A-4147-A177-3AD203B41FA5}">
                      <a16:colId xmlns:a16="http://schemas.microsoft.com/office/drawing/2014/main" val="4135815111"/>
                    </a:ext>
                  </a:extLst>
                </a:gridCol>
                <a:gridCol w="4869243">
                  <a:extLst>
                    <a:ext uri="{9D8B030D-6E8A-4147-A177-3AD203B41FA5}">
                      <a16:colId xmlns:a16="http://schemas.microsoft.com/office/drawing/2014/main" val="2525834324"/>
                    </a:ext>
                  </a:extLst>
                </a:gridCol>
              </a:tblGrid>
              <a:tr h="2083792">
                <a:tc>
                  <a:txBody>
                    <a:bodyPr/>
                    <a:lstStyle/>
                    <a:p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Він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приділяв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їй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турботу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Приділяти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увагу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можна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 </a:t>
                      </a: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турботу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проявляють</a:t>
                      </a:r>
                      <a:r>
                        <a:rPr lang="ru-RU" sz="3200" b="1" i="0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3200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790247"/>
                  </a:ext>
                </a:extLst>
              </a:tr>
              <a:tr h="2581415">
                <a:tc>
                  <a:txBody>
                    <a:bodyPr/>
                    <a:lstStyle/>
                    <a:p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Сашко читав книги з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популярної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медицини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підвищував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свій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кругозір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Кругозір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можна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розширити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але не </a:t>
                      </a:r>
                      <a:r>
                        <a:rPr lang="ru-RU" sz="32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підвищити</a:t>
                      </a:r>
                      <a:r>
                        <a:rPr lang="ru-RU" sz="32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995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274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FF00"/>
                </a:solidFill>
              </a:rPr>
              <a:t>Оманливі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пароніми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err="1"/>
              <a:t>Пароніми</a:t>
            </a:r>
            <a:r>
              <a:rPr lang="ru-RU" b="1" dirty="0"/>
              <a:t> —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smtClean="0"/>
              <a:t>слова </a:t>
            </a:r>
            <a:r>
              <a:rPr lang="ru-RU" b="1" dirty="0" err="1"/>
              <a:t>досить</a:t>
            </a:r>
            <a:r>
              <a:rPr lang="ru-RU" b="1" dirty="0"/>
              <a:t> </a:t>
            </a:r>
            <a:r>
              <a:rPr lang="ru-RU" b="1" dirty="0" err="1"/>
              <a:t>близькі</a:t>
            </a:r>
            <a:r>
              <a:rPr lang="ru-RU" b="1" dirty="0"/>
              <a:t> за </a:t>
            </a:r>
            <a:r>
              <a:rPr lang="ru-RU" b="1" dirty="0" err="1"/>
              <a:t>звуковим</a:t>
            </a:r>
            <a:r>
              <a:rPr lang="ru-RU" b="1" dirty="0"/>
              <a:t> складом і </a:t>
            </a:r>
            <a:r>
              <a:rPr lang="ru-RU" b="1" dirty="0" err="1"/>
              <a:t>вимовою</a:t>
            </a:r>
            <a:r>
              <a:rPr lang="ru-RU" b="1" dirty="0"/>
              <a:t>, але </a:t>
            </a:r>
            <a:r>
              <a:rPr lang="ru-RU" b="1" dirty="0" err="1"/>
              <a:t>різні</a:t>
            </a:r>
            <a:r>
              <a:rPr lang="ru-RU" b="1" dirty="0"/>
              <a:t> за </a:t>
            </a:r>
            <a:r>
              <a:rPr lang="ru-RU" b="1" dirty="0" err="1"/>
              <a:t>значенням</a:t>
            </a:r>
            <a:r>
              <a:rPr lang="ru-RU" b="1" dirty="0"/>
              <a:t>. </a:t>
            </a:r>
            <a:r>
              <a:rPr lang="ru-RU" b="1" dirty="0" err="1"/>
              <a:t>Наприклад</a:t>
            </a:r>
            <a:r>
              <a:rPr lang="ru-RU" b="1" dirty="0">
                <a:solidFill>
                  <a:srgbClr val="FFFF00"/>
                </a:solidFill>
              </a:rPr>
              <a:t>: </a:t>
            </a:r>
            <a:r>
              <a:rPr lang="ru-RU" b="1" i="1" dirty="0" err="1">
                <a:solidFill>
                  <a:srgbClr val="FFFF00"/>
                </a:solidFill>
              </a:rPr>
              <a:t>замір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намір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жорсткий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жорстокий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земельний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земляний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інтелігентний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інтелігентський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обшукувати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ошукувати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корисний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корисливий</a:t>
            </a:r>
            <a:r>
              <a:rPr lang="ru-RU" b="1" i="1" dirty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err="1"/>
              <a:t>Паронімічними</a:t>
            </a:r>
            <a:r>
              <a:rPr lang="ru-RU" b="1" dirty="0"/>
              <a:t> </a:t>
            </a:r>
            <a:r>
              <a:rPr lang="ru-RU" b="1" dirty="0" err="1"/>
              <a:t>відношеннями</a:t>
            </a:r>
            <a:r>
              <a:rPr lang="ru-RU" b="1" dirty="0"/>
              <a:t> </a:t>
            </a:r>
            <a:r>
              <a:rPr lang="ru-RU" b="1" dirty="0" err="1"/>
              <a:t>здебільшого</a:t>
            </a:r>
            <a:r>
              <a:rPr lang="ru-RU" b="1" dirty="0"/>
              <a:t> </a:t>
            </a:r>
            <a:r>
              <a:rPr lang="ru-RU" b="1" dirty="0" err="1"/>
              <a:t>поєднуються</a:t>
            </a:r>
            <a:r>
              <a:rPr lang="ru-RU" b="1" dirty="0"/>
              <a:t> два слова, </a:t>
            </a:r>
            <a:r>
              <a:rPr lang="ru-RU" b="1" dirty="0" err="1"/>
              <a:t>зрідка</a:t>
            </a:r>
            <a:r>
              <a:rPr lang="ru-RU" b="1" dirty="0"/>
              <a:t> — </a:t>
            </a:r>
            <a:r>
              <a:rPr lang="ru-RU" b="1" dirty="0" err="1"/>
              <a:t>більше</a:t>
            </a:r>
            <a:r>
              <a:rPr lang="ru-RU" b="1" dirty="0"/>
              <a:t>: </a:t>
            </a:r>
            <a:r>
              <a:rPr lang="ru-RU" b="1" i="1" dirty="0" err="1">
                <a:solidFill>
                  <a:srgbClr val="FFFF00"/>
                </a:solidFill>
              </a:rPr>
              <a:t>чисельний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численний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числовий</a:t>
            </a:r>
            <a:r>
              <a:rPr lang="ru-RU" b="1" i="1" dirty="0">
                <a:solidFill>
                  <a:srgbClr val="FFFF00"/>
                </a:solidFill>
              </a:rPr>
              <a:t>; </a:t>
            </a:r>
            <a:r>
              <a:rPr lang="ru-RU" b="1" i="1" dirty="0" err="1">
                <a:solidFill>
                  <a:srgbClr val="FFFF00"/>
                </a:solidFill>
              </a:rPr>
              <a:t>замітка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помітка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примітка</a:t>
            </a:r>
            <a:r>
              <a:rPr lang="ru-RU" b="1" i="1" dirty="0">
                <a:solidFill>
                  <a:srgbClr val="FFFF00"/>
                </a:solidFill>
              </a:rPr>
              <a:t>; </a:t>
            </a:r>
            <a:r>
              <a:rPr lang="ru-RU" b="1" i="1" dirty="0" err="1">
                <a:solidFill>
                  <a:srgbClr val="FFFF00"/>
                </a:solidFill>
              </a:rPr>
              <a:t>тактичний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тактовий</a:t>
            </a:r>
            <a:r>
              <a:rPr lang="ru-RU" b="1" i="1" dirty="0">
                <a:solidFill>
                  <a:srgbClr val="FFFF00"/>
                </a:solidFill>
              </a:rPr>
              <a:t> — </a:t>
            </a:r>
            <a:r>
              <a:rPr lang="ru-RU" b="1" i="1" dirty="0" err="1">
                <a:solidFill>
                  <a:srgbClr val="FFFF00"/>
                </a:solidFill>
              </a:rPr>
              <a:t>тактовний</a:t>
            </a:r>
            <a:r>
              <a:rPr lang="ru-RU" b="1" i="1" dirty="0">
                <a:solidFill>
                  <a:srgbClr val="FFFF00"/>
                </a:solidFill>
              </a:rPr>
              <a:t>. 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67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Військовий/воєнний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ru-RU" b="1" i="1" dirty="0" err="1">
                <a:solidFill>
                  <a:srgbClr val="FFFF00"/>
                </a:solidFill>
              </a:rPr>
              <a:t>Військовий</a:t>
            </a:r>
            <a:r>
              <a:rPr lang="ru-RU" b="1" i="1" dirty="0"/>
              <a:t> —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стосується</a:t>
            </a:r>
            <a:r>
              <a:rPr lang="ru-RU" b="1" dirty="0"/>
              <a:t> </a:t>
            </a:r>
            <a:r>
              <a:rPr lang="ru-RU" b="1" dirty="0" err="1"/>
              <a:t>війська</a:t>
            </a:r>
            <a:r>
              <a:rPr lang="ru-RU" b="1" dirty="0"/>
              <a:t>, </a:t>
            </a:r>
            <a:r>
              <a:rPr lang="ru-RU" b="1" dirty="0" err="1"/>
              <a:t>військовослужбовця</a:t>
            </a:r>
            <a:r>
              <a:rPr lang="ru-RU" b="1" dirty="0"/>
              <a:t>, </a:t>
            </a:r>
            <a:r>
              <a:rPr lang="ru-RU" b="1" dirty="0" err="1"/>
              <a:t>призначений</a:t>
            </a:r>
            <a:r>
              <a:rPr lang="ru-RU" b="1" dirty="0"/>
              <a:t> для потреб </a:t>
            </a:r>
            <a:r>
              <a:rPr lang="ru-RU" b="1" dirty="0" err="1"/>
              <a:t>війни</a:t>
            </a:r>
            <a:r>
              <a:rPr lang="ru-RU" b="1" dirty="0"/>
              <a:t> (</a:t>
            </a:r>
            <a:r>
              <a:rPr lang="ru-RU" b="1" dirty="0" err="1">
                <a:solidFill>
                  <a:srgbClr val="FFFF00"/>
                </a:solidFill>
              </a:rPr>
              <a:t>аеродром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аташе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госпіталь</a:t>
            </a:r>
            <a:r>
              <a:rPr lang="ru-RU" b="1" dirty="0"/>
              <a:t>)</a:t>
            </a:r>
            <a:r>
              <a:rPr lang="ru-RU" b="1" i="1" dirty="0"/>
              <a:t>; </a:t>
            </a:r>
            <a:r>
              <a:rPr lang="ru-RU" b="1" i="1" dirty="0" err="1">
                <a:solidFill>
                  <a:srgbClr val="FFFF00"/>
                </a:solidFill>
              </a:rPr>
              <a:t>воєнний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/>
              <a:t>—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стосується</a:t>
            </a:r>
            <a:r>
              <a:rPr lang="ru-RU" b="1" dirty="0"/>
              <a:t> </a:t>
            </a:r>
            <a:r>
              <a:rPr lang="ru-RU" b="1" dirty="0" err="1"/>
              <a:t>війни</a:t>
            </a:r>
            <a:r>
              <a:rPr lang="ru-RU" b="1" dirty="0"/>
              <a:t>, </a:t>
            </a:r>
            <a:r>
              <a:rPr lang="ru-RU" b="1" dirty="0" err="1"/>
              <a:t>пов'язаний</a:t>
            </a:r>
            <a:r>
              <a:rPr lang="ru-RU" b="1" dirty="0"/>
              <a:t> з нею (</a:t>
            </a:r>
            <a:r>
              <a:rPr lang="ru-RU" b="1" dirty="0" err="1">
                <a:solidFill>
                  <a:srgbClr val="FFFF00"/>
                </a:solidFill>
              </a:rPr>
              <a:t>напад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політика</a:t>
            </a:r>
            <a:r>
              <a:rPr lang="ru-RU" b="1" dirty="0">
                <a:solidFill>
                  <a:srgbClr val="FFFF00"/>
                </a:solidFill>
              </a:rPr>
              <a:t>, стан</a:t>
            </a:r>
            <a:r>
              <a:rPr lang="ru-RU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48709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740" y="0"/>
            <a:ext cx="11136586" cy="84050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Стилістичний порадник   </a:t>
            </a:r>
            <a:r>
              <a:rPr lang="uk-UA" dirty="0" smtClean="0"/>
              <a:t> 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376429"/>
              </p:ext>
            </p:extLst>
          </p:nvPr>
        </p:nvGraphicFramePr>
        <p:xfrm>
          <a:off x="496388" y="653145"/>
          <a:ext cx="11416938" cy="662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8469">
                  <a:extLst>
                    <a:ext uri="{9D8B030D-6E8A-4147-A177-3AD203B41FA5}">
                      <a16:colId xmlns:a16="http://schemas.microsoft.com/office/drawing/2014/main" val="1952242591"/>
                    </a:ext>
                  </a:extLst>
                </a:gridCol>
                <a:gridCol w="5708469">
                  <a:extLst>
                    <a:ext uri="{9D8B030D-6E8A-4147-A177-3AD203B41FA5}">
                      <a16:colId xmlns:a16="http://schemas.microsoft.com/office/drawing/2014/main" val="2007957731"/>
                    </a:ext>
                  </a:extLst>
                </a:gridCol>
              </a:tblGrid>
              <a:tr h="64138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захворівший грипом-  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виховні </a:t>
                      </a:r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міроприємства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 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дякую вас -        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займати посаду -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приймати участь -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завідуючий відділенням -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дезінфікуючий засіб 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сама складна опція - 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діюче законодавство -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протязі року - 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повістка денна - 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виписка з </a:t>
                      </a:r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протокола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відсутній по хворобі -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висловити свою власну думку -     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оточуюче середовище -     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хворий на грип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виховні заходи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дякую вам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обіймати посаду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брати участь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завідувач відділенням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дезінфекційний засіб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найскладніша опція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чинне законодавство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упродовж/ протягом року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порядок денний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витяг з протоколу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відсутній через хворобу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висловити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власну думку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навколишнє середовище; довкілля</a:t>
                      </a:r>
                      <a:b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165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Пароніми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6111" y="1472747"/>
            <a:ext cx="4396339" cy="4195763"/>
          </a:xfrm>
        </p:spPr>
        <p:txBody>
          <a:bodyPr>
            <a:normAutofit/>
          </a:bodyPr>
          <a:lstStyle/>
          <a:p>
            <a:r>
              <a:rPr lang="ru-RU" sz="2800" b="1" i="1" dirty="0" err="1">
                <a:solidFill>
                  <a:srgbClr val="FFFF00"/>
                </a:solidFill>
              </a:rPr>
              <a:t>Рятівник</a:t>
            </a:r>
            <a:r>
              <a:rPr lang="ru-RU" sz="2800" b="1" i="1" dirty="0"/>
              <a:t> — </a:t>
            </a:r>
            <a:r>
              <a:rPr lang="ru-RU" sz="2800" b="1" dirty="0"/>
              <a:t>той, </a:t>
            </a:r>
            <a:r>
              <a:rPr lang="ru-RU" sz="2800" b="1" dirty="0" err="1"/>
              <a:t>хто</a:t>
            </a:r>
            <a:r>
              <a:rPr lang="ru-RU" sz="2800" b="1" dirty="0"/>
              <a:t> </a:t>
            </a:r>
            <a:r>
              <a:rPr lang="ru-RU" sz="2800" b="1" dirty="0" err="1"/>
              <a:t>врятував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рятує</a:t>
            </a:r>
            <a:r>
              <a:rPr lang="ru-RU" sz="2800" b="1" dirty="0"/>
              <a:t> </a:t>
            </a:r>
            <a:r>
              <a:rPr lang="ru-RU" sz="2800" b="1" dirty="0" err="1"/>
              <a:t>когось</a:t>
            </a:r>
            <a:r>
              <a:rPr lang="ru-RU" sz="2800" b="1" dirty="0"/>
              <a:t>, </a:t>
            </a:r>
            <a:r>
              <a:rPr lang="ru-RU" sz="2800" b="1" dirty="0" err="1"/>
              <a:t>щось</a:t>
            </a:r>
            <a:r>
              <a:rPr lang="ru-RU" sz="2800" b="1" dirty="0"/>
              <a:t> (</a:t>
            </a:r>
            <a:r>
              <a:rPr lang="ru-RU" sz="2800" b="1" dirty="0" err="1"/>
              <a:t>людства</a:t>
            </a:r>
            <a:r>
              <a:rPr lang="ru-RU" sz="2800" b="1" dirty="0"/>
              <a:t>); </a:t>
            </a:r>
            <a:r>
              <a:rPr lang="ru-RU" sz="2800" b="1" i="1" dirty="0" err="1">
                <a:solidFill>
                  <a:srgbClr val="FFFF00"/>
                </a:solidFill>
              </a:rPr>
              <a:t>рятувальник</a:t>
            </a:r>
            <a:r>
              <a:rPr lang="ru-RU" sz="2800" b="1" i="1" dirty="0"/>
              <a:t> — </a:t>
            </a:r>
            <a:r>
              <a:rPr lang="ru-RU" sz="2800" b="1" dirty="0"/>
              <a:t>той, </a:t>
            </a:r>
            <a:r>
              <a:rPr lang="ru-RU" sz="2800" b="1" dirty="0" err="1"/>
              <a:t>хто</a:t>
            </a:r>
            <a:r>
              <a:rPr lang="ru-RU" sz="2800" b="1" dirty="0"/>
              <a:t> </a:t>
            </a:r>
            <a:r>
              <a:rPr lang="ru-RU" sz="2800" b="1" dirty="0" err="1"/>
              <a:t>професійно</a:t>
            </a:r>
            <a:r>
              <a:rPr lang="ru-RU" sz="2800" b="1" dirty="0"/>
              <a:t> </a:t>
            </a:r>
            <a:r>
              <a:rPr lang="ru-RU" sz="2800" b="1" dirty="0" err="1"/>
              <a:t>займається</a:t>
            </a:r>
            <a:r>
              <a:rPr lang="ru-RU" sz="2800" b="1" dirty="0"/>
              <a:t> </a:t>
            </a:r>
            <a:r>
              <a:rPr lang="ru-RU" sz="2800" b="1" dirty="0" err="1"/>
              <a:t>рятуванням</a:t>
            </a:r>
            <a:r>
              <a:rPr lang="ru-RU" sz="2800" b="1" dirty="0"/>
              <a:t> </a:t>
            </a:r>
            <a:r>
              <a:rPr lang="ru-RU" sz="2800" b="1" dirty="0" err="1"/>
              <a:t>когось</a:t>
            </a:r>
            <a:r>
              <a:rPr lang="ru-RU" sz="2800" b="1" dirty="0"/>
              <a:t>, </a:t>
            </a:r>
            <a:r>
              <a:rPr lang="ru-RU" sz="2800" b="1" dirty="0" err="1"/>
              <a:t>чогось</a:t>
            </a:r>
            <a:r>
              <a:rPr lang="ru-RU" sz="2800" b="1" dirty="0"/>
              <a:t> (на </a:t>
            </a:r>
            <a:r>
              <a:rPr lang="ru-RU" sz="2800" b="1" dirty="0" err="1" smtClean="0"/>
              <a:t>воді</a:t>
            </a:r>
            <a:r>
              <a:rPr lang="ru-RU" sz="2800" b="1" dirty="0" smtClean="0"/>
              <a:t>).</a:t>
            </a:r>
            <a:endParaRPr lang="ru-RU" sz="28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60514" y="1468265"/>
            <a:ext cx="5547863" cy="4854158"/>
          </a:xfrm>
        </p:spPr>
        <p:txBody>
          <a:bodyPr>
            <a:noAutofit/>
          </a:bodyPr>
          <a:lstStyle/>
          <a:p>
            <a:r>
              <a:rPr lang="ru-RU" sz="2800" b="1" i="1" dirty="0" err="1">
                <a:solidFill>
                  <a:srgbClr val="FFFF00"/>
                </a:solidFill>
              </a:rPr>
              <a:t>Призводити</a:t>
            </a:r>
            <a:r>
              <a:rPr lang="ru-RU" sz="2800" b="1" i="1" dirty="0"/>
              <a:t> </a:t>
            </a:r>
            <a:r>
              <a:rPr lang="ru-RU" sz="2800" b="1" dirty="0"/>
              <a:t>— </a:t>
            </a:r>
            <a:r>
              <a:rPr lang="ru-RU" sz="2800" b="1" dirty="0" err="1"/>
              <a:t>вживається</a:t>
            </a:r>
            <a:r>
              <a:rPr lang="ru-RU" sz="2800" b="1" dirty="0"/>
              <a:t> </a:t>
            </a:r>
            <a:r>
              <a:rPr lang="ru-RU" sz="2800" b="1" dirty="0" err="1"/>
              <a:t>переважно</a:t>
            </a:r>
            <a:r>
              <a:rPr lang="ru-RU" sz="2800" b="1" dirty="0"/>
              <a:t> в негативному </a:t>
            </a:r>
            <a:r>
              <a:rPr lang="ru-RU" sz="2800" b="1" dirty="0" err="1"/>
              <a:t>плані</a:t>
            </a:r>
            <a:r>
              <a:rPr lang="ru-RU" sz="2800" b="1" dirty="0"/>
              <a:t> (до </a:t>
            </a:r>
            <a:r>
              <a:rPr lang="ru-RU" sz="2800" b="1" dirty="0" err="1"/>
              <a:t>самогубства</a:t>
            </a:r>
            <a:r>
              <a:rPr lang="ru-RU" sz="2800" b="1" dirty="0"/>
              <a:t>, до </a:t>
            </a:r>
            <a:r>
              <a:rPr lang="ru-RU" sz="2800" b="1" dirty="0" err="1"/>
              <a:t>зруйнування</a:t>
            </a:r>
            <a:r>
              <a:rPr lang="ru-RU" sz="2800" b="1" dirty="0"/>
              <a:t>, до </a:t>
            </a:r>
            <a:r>
              <a:rPr lang="ru-RU" sz="2800" b="1" dirty="0" err="1"/>
              <a:t>біди</a:t>
            </a:r>
            <a:r>
              <a:rPr lang="ru-RU" sz="2800" b="1" dirty="0"/>
              <a:t>); </a:t>
            </a:r>
            <a:endParaRPr lang="ru-RU" sz="2800" b="1" dirty="0" smtClean="0"/>
          </a:p>
          <a:p>
            <a:r>
              <a:rPr lang="ru-RU" sz="2800" b="1" i="1" dirty="0" err="1" smtClean="0">
                <a:solidFill>
                  <a:srgbClr val="FFFF00"/>
                </a:solidFill>
              </a:rPr>
              <a:t>приводити</a:t>
            </a:r>
            <a:r>
              <a:rPr lang="ru-RU" sz="2800" b="1" i="1" dirty="0" smtClean="0"/>
              <a:t> </a:t>
            </a:r>
            <a:r>
              <a:rPr lang="ru-RU" sz="2800" b="1" dirty="0"/>
              <a:t>— до </a:t>
            </a:r>
            <a:r>
              <a:rPr lang="ru-RU" sz="2800" b="1" dirty="0" err="1"/>
              <a:t>якихось</a:t>
            </a:r>
            <a:r>
              <a:rPr lang="ru-RU" sz="2800" b="1" dirty="0"/>
              <a:t> </a:t>
            </a:r>
            <a:r>
              <a:rPr lang="ru-RU" sz="2800" b="1" dirty="0" err="1"/>
              <a:t>дій</a:t>
            </a:r>
            <a:r>
              <a:rPr lang="ru-RU" sz="2800" b="1" dirty="0"/>
              <a:t>, </a:t>
            </a:r>
            <a:r>
              <a:rPr lang="ru-RU" sz="2800" b="1" dirty="0" err="1"/>
              <a:t>результатів</a:t>
            </a:r>
            <a:r>
              <a:rPr lang="ru-RU" sz="2800" b="1" dirty="0"/>
              <a:t> (до </a:t>
            </a:r>
            <a:r>
              <a:rPr lang="ru-RU" sz="2800" b="1" dirty="0" err="1"/>
              <a:t>співробітництва</a:t>
            </a:r>
            <a:r>
              <a:rPr lang="ru-RU" sz="28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9480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52271"/>
            <a:ext cx="10849203" cy="2003099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Інформаційно-лекційний </a:t>
            </a:r>
            <a:r>
              <a:rPr lang="uk-UA" b="1" dirty="0" smtClean="0">
                <a:solidFill>
                  <a:srgbClr val="FFFF00"/>
                </a:solidFill>
              </a:rPr>
              <a:t>блок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/>
              <a:t>Історія </a:t>
            </a:r>
            <a:r>
              <a:rPr lang="uk-UA" b="1" dirty="0"/>
              <a:t>ділового стилю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740" y="1711862"/>
            <a:ext cx="6861517" cy="51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7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Пароніми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6111" y="1420495"/>
            <a:ext cx="4761912" cy="51239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i="1" dirty="0" err="1" smtClean="0">
                <a:solidFill>
                  <a:srgbClr val="FFFF00"/>
                </a:solidFill>
              </a:rPr>
              <a:t>Завдання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/>
              <a:t>— наперед </a:t>
            </a:r>
            <a:r>
              <a:rPr lang="ru-RU" b="1" dirty="0" err="1" smtClean="0"/>
              <a:t>визначений</a:t>
            </a:r>
            <a:r>
              <a:rPr lang="ru-RU" b="1" dirty="0" smtClean="0"/>
              <a:t>, </a:t>
            </a:r>
            <a:r>
              <a:rPr lang="ru-RU" b="1" dirty="0" err="1" smtClean="0"/>
              <a:t>запланований</a:t>
            </a:r>
            <a:r>
              <a:rPr lang="ru-RU" b="1" dirty="0" smtClean="0"/>
              <a:t> </a:t>
            </a:r>
            <a:r>
              <a:rPr lang="ru-RU" b="1" dirty="0" err="1" smtClean="0"/>
              <a:t>обсяг</a:t>
            </a:r>
            <a:r>
              <a:rPr lang="ru-RU" b="1" dirty="0" smtClean="0"/>
              <a:t> </a:t>
            </a:r>
            <a:r>
              <a:rPr lang="ru-RU" b="1" dirty="0" err="1" smtClean="0"/>
              <a:t>робіт</a:t>
            </a:r>
            <a:r>
              <a:rPr lang="ru-RU" b="1" dirty="0" smtClean="0"/>
              <a:t>, </a:t>
            </a:r>
            <a:r>
              <a:rPr lang="ru-RU" b="1" dirty="0" err="1" smtClean="0"/>
              <a:t>якесь</a:t>
            </a:r>
            <a:r>
              <a:rPr lang="ru-RU" b="1" dirty="0" smtClean="0"/>
              <a:t> </a:t>
            </a:r>
            <a:r>
              <a:rPr lang="ru-RU" b="1" dirty="0" err="1" smtClean="0"/>
              <a:t>доручення</a:t>
            </a:r>
            <a:r>
              <a:rPr lang="ru-RU" b="1" dirty="0" smtClean="0"/>
              <a:t>; те,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хочуть</a:t>
            </a:r>
            <a:r>
              <a:rPr lang="ru-RU" b="1" dirty="0" smtClean="0"/>
              <a:t> </a:t>
            </a:r>
            <a:r>
              <a:rPr lang="ru-RU" b="1" dirty="0" err="1" smtClean="0"/>
              <a:t>здійснити</a:t>
            </a:r>
            <a:r>
              <a:rPr lang="ru-RU" b="1" dirty="0" smtClean="0"/>
              <a:t> </a:t>
            </a:r>
            <a:r>
              <a:rPr lang="ru-RU" b="1" dirty="0" err="1" smtClean="0"/>
              <a:t>тощо</a:t>
            </a:r>
            <a:r>
              <a:rPr lang="ru-RU" b="1" dirty="0" smtClean="0"/>
              <a:t> (</a:t>
            </a:r>
            <a:r>
              <a:rPr lang="ru-RU" b="1" dirty="0" err="1" smtClean="0"/>
              <a:t>бойове</a:t>
            </a:r>
            <a:r>
              <a:rPr lang="ru-RU" b="1" dirty="0" smtClean="0"/>
              <a:t>, </a:t>
            </a:r>
            <a:r>
              <a:rPr lang="ru-RU" b="1" dirty="0" err="1" smtClean="0"/>
              <a:t>домашнє</a:t>
            </a:r>
            <a:r>
              <a:rPr lang="ru-RU" b="1" dirty="0" smtClean="0"/>
              <a:t>);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i="1" dirty="0" smtClean="0">
                <a:solidFill>
                  <a:srgbClr val="FFFF00"/>
                </a:solidFill>
              </a:rPr>
              <a:t>задача </a:t>
            </a:r>
            <a:r>
              <a:rPr lang="ru-RU" b="1" i="1" dirty="0" smtClean="0"/>
              <a:t>— </a:t>
            </a:r>
            <a:r>
              <a:rPr lang="ru-RU" b="1" dirty="0" err="1" smtClean="0"/>
              <a:t>питання</a:t>
            </a:r>
            <a:r>
              <a:rPr lang="ru-RU" b="1" dirty="0" smtClean="0"/>
              <a:t> (</a:t>
            </a:r>
            <a:r>
              <a:rPr lang="ru-RU" b="1" dirty="0" err="1" smtClean="0"/>
              <a:t>переважно</a:t>
            </a:r>
            <a:r>
              <a:rPr lang="ru-RU" b="1" dirty="0" smtClean="0"/>
              <a:t> </a:t>
            </a:r>
            <a:r>
              <a:rPr lang="ru-RU" b="1" dirty="0" err="1" smtClean="0"/>
              <a:t>математичного</a:t>
            </a:r>
            <a:r>
              <a:rPr lang="ru-RU" b="1" dirty="0" smtClean="0"/>
              <a:t> характеру), яке </a:t>
            </a:r>
            <a:r>
              <a:rPr lang="ru-RU" b="1" dirty="0" err="1" smtClean="0"/>
              <a:t>розв’язується</a:t>
            </a:r>
            <a:r>
              <a:rPr lang="ru-RU" b="1" dirty="0" smtClean="0"/>
              <a:t> шляхом </a:t>
            </a:r>
            <a:r>
              <a:rPr lang="ru-RU" b="1" dirty="0" err="1" smtClean="0"/>
              <a:t>обчислень</a:t>
            </a:r>
            <a:r>
              <a:rPr lang="ru-RU" b="1" dirty="0" smtClean="0"/>
              <a:t> за </a:t>
            </a:r>
            <a:r>
              <a:rPr lang="ru-RU" b="1" dirty="0" err="1" smtClean="0"/>
              <a:t>визначеною</a:t>
            </a:r>
            <a:r>
              <a:rPr lang="ru-RU" b="1" dirty="0" smtClean="0"/>
              <a:t> </a:t>
            </a:r>
            <a:r>
              <a:rPr lang="ru-RU" b="1" dirty="0" err="1" smtClean="0"/>
              <a:t>умовою</a:t>
            </a:r>
            <a:r>
              <a:rPr lang="ru-RU" b="1" dirty="0" smtClean="0"/>
              <a:t> (</a:t>
            </a:r>
            <a:r>
              <a:rPr lang="ru-RU" b="1" dirty="0" err="1" smtClean="0"/>
              <a:t>математична</a:t>
            </a:r>
            <a:r>
              <a:rPr lang="ru-RU" b="1" dirty="0" smtClean="0"/>
              <a:t>, </a:t>
            </a:r>
            <a:r>
              <a:rPr lang="ru-RU" b="1" dirty="0" err="1" smtClean="0"/>
              <a:t>фізична</a:t>
            </a:r>
            <a:r>
              <a:rPr lang="ru-RU" b="1" dirty="0" smtClean="0"/>
              <a:t>, </a:t>
            </a:r>
            <a:r>
              <a:rPr lang="ru-RU" b="1" dirty="0" err="1" smtClean="0"/>
              <a:t>логічна</a:t>
            </a:r>
            <a:r>
              <a:rPr lang="ru-RU" b="1" dirty="0" smtClean="0"/>
              <a:t>).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1693" y="1420495"/>
            <a:ext cx="5161553" cy="420024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b="1" i="1" dirty="0">
                <a:solidFill>
                  <a:srgbClr val="FFFF00"/>
                </a:solidFill>
              </a:rPr>
              <a:t>На </a:t>
            </a:r>
            <a:r>
              <a:rPr lang="ru-RU" b="1" i="1" dirty="0" err="1">
                <a:solidFill>
                  <a:srgbClr val="FFFF00"/>
                </a:solidFill>
              </a:rPr>
              <a:t>протязі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/>
              <a:t>— на </a:t>
            </a:r>
            <a:r>
              <a:rPr lang="ru-RU" b="1" dirty="0" err="1"/>
              <a:t>різкому</a:t>
            </a:r>
            <a:r>
              <a:rPr lang="ru-RU" b="1" dirty="0"/>
              <a:t> </a:t>
            </a:r>
            <a:r>
              <a:rPr lang="ru-RU" b="1" dirty="0" err="1"/>
              <a:t>струмені</a:t>
            </a:r>
            <a:r>
              <a:rPr lang="ru-RU" b="1" dirty="0"/>
              <a:t> </a:t>
            </a:r>
            <a:r>
              <a:rPr lang="ru-RU" b="1" dirty="0" err="1" smtClean="0"/>
              <a:t>повітря</a:t>
            </a:r>
            <a:r>
              <a:rPr lang="ru-RU" b="1" dirty="0" smtClean="0"/>
              <a:t>, на </a:t>
            </a:r>
            <a:r>
              <a:rPr lang="ru-RU" b="1" dirty="0" err="1" smtClean="0"/>
              <a:t>вітрі</a:t>
            </a:r>
            <a:r>
              <a:rPr lang="ru-RU" b="1" dirty="0" smtClean="0"/>
              <a:t>; </a:t>
            </a:r>
          </a:p>
          <a:p>
            <a:pPr algn="ctr">
              <a:lnSpc>
                <a:spcPct val="200000"/>
              </a:lnSpc>
            </a:pPr>
            <a:r>
              <a:rPr lang="ru-RU" b="1" i="1" dirty="0" err="1" smtClean="0">
                <a:solidFill>
                  <a:srgbClr val="FFFF00"/>
                </a:solidFill>
              </a:rPr>
              <a:t>протягом</a:t>
            </a:r>
            <a:r>
              <a:rPr lang="ru-RU" b="1" i="1" dirty="0" smtClean="0"/>
              <a:t> </a:t>
            </a:r>
            <a:r>
              <a:rPr lang="ru-RU" b="1" dirty="0"/>
              <a:t>— </a:t>
            </a:r>
            <a:r>
              <a:rPr lang="ru-RU" b="1" dirty="0" err="1"/>
              <a:t>вживається</a:t>
            </a:r>
            <a:r>
              <a:rPr lang="ru-RU" b="1" dirty="0"/>
              <a:t> при </a:t>
            </a:r>
            <a:r>
              <a:rPr lang="ru-RU" b="1" dirty="0" err="1"/>
              <a:t>позначенні</a:t>
            </a:r>
            <a:r>
              <a:rPr lang="ru-RU" b="1" dirty="0"/>
              <a:t> часу </a:t>
            </a:r>
            <a:r>
              <a:rPr lang="ru-RU" b="1" dirty="0" err="1"/>
              <a:t>існування</a:t>
            </a:r>
            <a:r>
              <a:rPr lang="ru-RU" b="1" dirty="0"/>
              <a:t>, </a:t>
            </a:r>
            <a:r>
              <a:rPr lang="ru-RU" b="1" dirty="0" err="1"/>
              <a:t>тривання</a:t>
            </a:r>
            <a:r>
              <a:rPr lang="ru-RU" b="1" dirty="0"/>
              <a:t> </a:t>
            </a:r>
            <a:r>
              <a:rPr lang="ru-RU" b="1" dirty="0" err="1"/>
              <a:t>дії</a:t>
            </a:r>
            <a:r>
              <a:rPr lang="ru-RU" b="1" dirty="0"/>
              <a:t>, </a:t>
            </a:r>
            <a:r>
              <a:rPr lang="ru-RU" b="1" dirty="0" err="1"/>
              <a:t>процесу</a:t>
            </a:r>
            <a:r>
              <a:rPr lang="ru-RU" b="1" dirty="0"/>
              <a:t> (</a:t>
            </a:r>
            <a:r>
              <a:rPr lang="ru-RU" b="1" dirty="0" err="1"/>
              <a:t>життя</a:t>
            </a:r>
            <a:r>
              <a:rPr lang="ru-RU" b="1" dirty="0"/>
              <a:t>, </a:t>
            </a:r>
            <a:r>
              <a:rPr lang="ru-RU" b="1" dirty="0" err="1"/>
              <a:t>століть</a:t>
            </a:r>
            <a:r>
              <a:rPr lang="ru-RU" b="1" dirty="0"/>
              <a:t>, </a:t>
            </a:r>
            <a:r>
              <a:rPr lang="ru-RU" b="1" dirty="0" err="1"/>
              <a:t>тижня</a:t>
            </a:r>
            <a:r>
              <a:rPr lang="ru-RU" b="1" dirty="0" smtClean="0"/>
              <a:t>)- </a:t>
            </a:r>
            <a:r>
              <a:rPr lang="ru-RU" sz="3200" b="1" dirty="0" smtClean="0">
                <a:solidFill>
                  <a:srgbClr val="FFFF00"/>
                </a:solidFill>
              </a:rPr>
              <a:t>УПРОДОВЖ (про час)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0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89" y="0"/>
            <a:ext cx="9404723" cy="1123406"/>
          </a:xfrm>
        </p:spPr>
        <p:txBody>
          <a:bodyPr/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rgbClr val="FFFF00"/>
                </a:solidFill>
              </a:rPr>
              <a:t>Пароніми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7735" y="1459683"/>
            <a:ext cx="4396339" cy="460148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b="1" i="1" dirty="0" err="1">
                <a:solidFill>
                  <a:srgbClr val="FFFF00"/>
                </a:solidFill>
              </a:rPr>
              <a:t>Житловий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пов’язаний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житлом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стосується</a:t>
            </a:r>
            <a:r>
              <a:rPr lang="ru-RU" b="1" dirty="0"/>
              <a:t> </a:t>
            </a:r>
            <a:r>
              <a:rPr lang="ru-RU" b="1" dirty="0" err="1"/>
              <a:t>житла</a:t>
            </a:r>
            <a:r>
              <a:rPr lang="ru-RU" b="1" dirty="0"/>
              <a:t>, </a:t>
            </a:r>
            <a:r>
              <a:rPr lang="ru-RU" b="1" dirty="0" err="1"/>
              <a:t>жител</a:t>
            </a:r>
            <a:r>
              <a:rPr lang="ru-RU" b="1" dirty="0"/>
              <a:t>; </a:t>
            </a:r>
            <a:r>
              <a:rPr lang="ru-RU" b="1" dirty="0" err="1"/>
              <a:t>пристосований</a:t>
            </a:r>
            <a:r>
              <a:rPr lang="ru-RU" b="1" dirty="0"/>
              <a:t>, </a:t>
            </a:r>
            <a:r>
              <a:rPr lang="ru-RU" b="1" dirty="0" err="1"/>
              <a:t>призначений</a:t>
            </a:r>
            <a:r>
              <a:rPr lang="ru-RU" b="1" dirty="0"/>
              <a:t> для </a:t>
            </a:r>
            <a:r>
              <a:rPr lang="ru-RU" b="1" dirty="0" err="1"/>
              <a:t>життя</a:t>
            </a:r>
            <a:r>
              <a:rPr lang="ru-RU" b="1" dirty="0"/>
              <a:t> людей (</a:t>
            </a:r>
            <a:r>
              <a:rPr lang="ru-RU" b="1" dirty="0" err="1"/>
              <a:t>побут</a:t>
            </a:r>
            <a:r>
              <a:rPr lang="ru-RU" b="1" dirty="0"/>
              <a:t>, </a:t>
            </a:r>
            <a:r>
              <a:rPr lang="ru-RU" b="1" dirty="0" err="1"/>
              <a:t>масив</a:t>
            </a:r>
            <a:r>
              <a:rPr lang="ru-RU" b="1" dirty="0"/>
              <a:t>, </a:t>
            </a:r>
            <a:r>
              <a:rPr lang="ru-RU" b="1" dirty="0" err="1"/>
              <a:t>умови</a:t>
            </a:r>
            <a:r>
              <a:rPr lang="ru-RU" b="1" dirty="0"/>
              <a:t>); </a:t>
            </a:r>
            <a:endParaRPr lang="ru-RU" b="1" dirty="0" smtClean="0"/>
          </a:p>
          <a:p>
            <a:pPr>
              <a:lnSpc>
                <a:spcPct val="200000"/>
              </a:lnSpc>
            </a:pPr>
            <a:r>
              <a:rPr lang="ru-RU" b="1" i="1" dirty="0" err="1" smtClean="0">
                <a:solidFill>
                  <a:srgbClr val="FFFF00"/>
                </a:solidFill>
              </a:rPr>
              <a:t>жилий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обжитий</a:t>
            </a:r>
            <a:r>
              <a:rPr lang="ru-RU" b="1" dirty="0"/>
              <a:t>, в </a:t>
            </a:r>
            <a:r>
              <a:rPr lang="ru-RU" b="1" dirty="0" err="1"/>
              <a:t>якому</a:t>
            </a:r>
            <a:r>
              <a:rPr lang="ru-RU" b="1" dirty="0"/>
              <a:t> </a:t>
            </a:r>
            <a:r>
              <a:rPr lang="ru-RU" b="1" dirty="0" err="1"/>
              <a:t>живуть</a:t>
            </a:r>
            <a:r>
              <a:rPr lang="ru-RU" b="1" dirty="0"/>
              <a:t> люди (</a:t>
            </a:r>
            <a:r>
              <a:rPr lang="ru-RU" b="1" dirty="0" err="1"/>
              <a:t>частина</a:t>
            </a:r>
            <a:r>
              <a:rPr lang="ru-RU" b="1" dirty="0"/>
              <a:t> </a:t>
            </a:r>
            <a:r>
              <a:rPr lang="ru-RU" b="1" dirty="0" err="1"/>
              <a:t>будинку</a:t>
            </a:r>
            <a:r>
              <a:rPr lang="ru-RU" b="1" dirty="0"/>
              <a:t>).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05671" y="1459683"/>
            <a:ext cx="5676580" cy="5123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rgbClr val="FFFF00"/>
                </a:solidFill>
              </a:rPr>
              <a:t>Особистий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індивідуальний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 err="1"/>
              <a:t>такий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стосується</a:t>
            </a:r>
            <a:r>
              <a:rPr lang="ru-RU" dirty="0"/>
              <a:t> </a:t>
            </a:r>
            <a:r>
              <a:rPr lang="ru-RU" dirty="0" err="1"/>
              <a:t>окремої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особи, </a:t>
            </a:r>
            <a:r>
              <a:rPr lang="ru-RU" dirty="0" err="1"/>
              <a:t>належний</a:t>
            </a:r>
            <a:r>
              <a:rPr lang="ru-RU" dirty="0"/>
              <a:t> </a:t>
            </a:r>
            <a:r>
              <a:rPr lang="ru-RU" dirty="0" err="1"/>
              <a:t>особі</a:t>
            </a:r>
            <a:r>
              <a:rPr lang="ru-RU" dirty="0"/>
              <a:t>: </a:t>
            </a:r>
            <a:r>
              <a:rPr lang="ru-RU" b="1" i="1" dirty="0" err="1" smtClean="0">
                <a:solidFill>
                  <a:srgbClr val="FFFF00"/>
                </a:solidFill>
              </a:rPr>
              <a:t>особиста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власність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особиста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smtClean="0">
                <a:solidFill>
                  <a:srgbClr val="FFFF00"/>
                </a:solidFill>
              </a:rPr>
              <a:t>думка, </a:t>
            </a:r>
            <a:r>
              <a:rPr lang="ru-RU" b="1" i="1" dirty="0" err="1" smtClean="0">
                <a:solidFill>
                  <a:srgbClr val="FFFF00"/>
                </a:solidFill>
              </a:rPr>
              <a:t>особисте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життя</a:t>
            </a:r>
            <a:r>
              <a:rPr lang="ru-RU" b="1" i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/>
              <a:t>Слово </a:t>
            </a:r>
            <a:r>
              <a:rPr lang="ru-RU" b="1" dirty="0" err="1">
                <a:solidFill>
                  <a:srgbClr val="FFFF00"/>
                </a:solidFill>
              </a:rPr>
              <a:t>особовий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b="1" dirty="0" err="1"/>
              <a:t>такий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стосується</a:t>
            </a:r>
            <a:r>
              <a:rPr lang="ru-RU" b="1" dirty="0"/>
              <a:t> особи </a:t>
            </a:r>
            <a:r>
              <a:rPr lang="ru-RU" b="1" dirty="0" err="1"/>
              <a:t>взагалі</a:t>
            </a:r>
            <a:r>
              <a:rPr lang="ru-RU" b="1" dirty="0"/>
              <a:t>,</a:t>
            </a:r>
          </a:p>
          <a:p>
            <a:pPr marL="0" indent="0">
              <a:buNone/>
            </a:pPr>
            <a:r>
              <a:rPr lang="ru-RU" b="1" dirty="0" err="1"/>
              <a:t>багатьох</a:t>
            </a:r>
            <a:r>
              <a:rPr lang="ru-RU" b="1" dirty="0"/>
              <a:t> </a:t>
            </a:r>
            <a:r>
              <a:rPr lang="ru-RU" b="1" dirty="0" err="1"/>
              <a:t>осіб</a:t>
            </a:r>
            <a:r>
              <a:rPr lang="ru-RU" b="1" dirty="0"/>
              <a:t>: </a:t>
            </a:r>
            <a:r>
              <a:rPr lang="ru-RU" b="1" dirty="0" err="1">
                <a:solidFill>
                  <a:srgbClr val="FFFF00"/>
                </a:solidFill>
              </a:rPr>
              <a:t>особовий</a:t>
            </a:r>
            <a:r>
              <a:rPr lang="ru-RU" b="1" dirty="0">
                <a:solidFill>
                  <a:srgbClr val="FFFF00"/>
                </a:solidFill>
              </a:rPr>
              <a:t> склад,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FFFF00"/>
                </a:solidFill>
              </a:rPr>
              <a:t>особова</a:t>
            </a:r>
            <a:r>
              <a:rPr lang="ru-RU" b="1" dirty="0">
                <a:solidFill>
                  <a:srgbClr val="FFFF00"/>
                </a:solidFill>
              </a:rPr>
              <a:t> справа (у </a:t>
            </a:r>
            <a:r>
              <a:rPr lang="ru-RU" b="1" dirty="0" err="1">
                <a:solidFill>
                  <a:srgbClr val="FFFF00"/>
                </a:solidFill>
              </a:rPr>
              <a:t>відділі</a:t>
            </a:r>
            <a:endParaRPr lang="ru-RU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rgbClr val="FFFF00"/>
                </a:solidFill>
              </a:rPr>
              <a:t>кадрів</a:t>
            </a:r>
            <a:r>
              <a:rPr lang="ru-RU" b="1" dirty="0">
                <a:solidFill>
                  <a:srgbClr val="FFFF00"/>
                </a:solidFill>
              </a:rPr>
              <a:t>)</a:t>
            </a:r>
            <a:r>
              <a:rPr lang="ru-RU" b="1" dirty="0"/>
              <a:t>. </a:t>
            </a:r>
            <a:r>
              <a:rPr lang="ru-RU" b="1" dirty="0" err="1"/>
              <a:t>Цей</a:t>
            </a:r>
            <a:r>
              <a:rPr lang="ru-RU" b="1" dirty="0"/>
              <a:t> </a:t>
            </a:r>
            <a:r>
              <a:rPr lang="ru-RU" b="1" dirty="0" err="1"/>
              <a:t>прикметник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вживається</a:t>
            </a:r>
            <a:r>
              <a:rPr lang="ru-RU" b="1" dirty="0"/>
              <a:t> як </a:t>
            </a:r>
            <a:r>
              <a:rPr lang="ru-RU" b="1" dirty="0" err="1"/>
              <a:t>граматичний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термін</a:t>
            </a:r>
            <a:r>
              <a:rPr lang="ru-RU" b="1" dirty="0">
                <a:solidFill>
                  <a:srgbClr val="FFFF00"/>
                </a:solidFill>
              </a:rPr>
              <a:t>: </a:t>
            </a:r>
            <a:r>
              <a:rPr lang="ru-RU" b="1" dirty="0" err="1">
                <a:solidFill>
                  <a:srgbClr val="FFFF00"/>
                </a:solidFill>
              </a:rPr>
              <a:t>особове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дієслово</a:t>
            </a:r>
            <a:r>
              <a:rPr lang="ru-RU" b="1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FFFF00"/>
                </a:solidFill>
              </a:rPr>
              <a:t>особовий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займенник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/>
              <a:t>тощо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262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Пароніми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9358" y="1302929"/>
            <a:ext cx="4709659" cy="526768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u-RU" b="1" i="1" dirty="0" err="1">
                <a:solidFill>
                  <a:srgbClr val="FFFF00"/>
                </a:solidFill>
              </a:rPr>
              <a:t>Поверхневий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перебуває</a:t>
            </a:r>
            <a:r>
              <a:rPr lang="ru-RU" b="1" dirty="0"/>
              <a:t>, </a:t>
            </a:r>
            <a:r>
              <a:rPr lang="ru-RU" b="1" dirty="0" err="1"/>
              <a:t>відбувається</a:t>
            </a:r>
            <a:r>
              <a:rPr lang="ru-RU" b="1" dirty="0"/>
              <a:t> на </a:t>
            </a:r>
            <a:r>
              <a:rPr lang="ru-RU" b="1" dirty="0" err="1"/>
              <a:t>поверхні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далеко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неї</a:t>
            </a:r>
            <a:r>
              <a:rPr lang="ru-RU" b="1" dirty="0"/>
              <a:t>, на </a:t>
            </a:r>
            <a:r>
              <a:rPr lang="ru-RU" b="1" dirty="0" err="1"/>
              <a:t>невеликій</a:t>
            </a:r>
            <a:r>
              <a:rPr lang="ru-RU" b="1" dirty="0"/>
              <a:t> </a:t>
            </a:r>
            <a:r>
              <a:rPr lang="ru-RU" b="1" dirty="0" err="1"/>
              <a:t>глибині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поверхні</a:t>
            </a:r>
            <a:r>
              <a:rPr lang="ru-RU" b="1" dirty="0"/>
              <a:t> </a:t>
            </a:r>
            <a:r>
              <a:rPr lang="ru-RU" b="1" dirty="0" err="1"/>
              <a:t>землі</a:t>
            </a:r>
            <a:r>
              <a:rPr lang="ru-RU" b="1" dirty="0"/>
              <a:t> </a:t>
            </a:r>
            <a:r>
              <a:rPr lang="ru-RU" b="1" dirty="0" err="1"/>
              <a:t>тощо</a:t>
            </a:r>
            <a:r>
              <a:rPr lang="ru-RU" b="1" dirty="0"/>
              <a:t> (</a:t>
            </a:r>
            <a:r>
              <a:rPr lang="ru-RU" b="1" dirty="0" err="1"/>
              <a:t>джерела</a:t>
            </a:r>
            <a:r>
              <a:rPr lang="ru-RU" b="1" dirty="0"/>
              <a:t>, </a:t>
            </a:r>
            <a:r>
              <a:rPr lang="ru-RU" b="1" dirty="0" err="1"/>
              <a:t>дихання</a:t>
            </a:r>
            <a:r>
              <a:rPr lang="ru-RU" b="1" dirty="0"/>
              <a:t>); </a:t>
            </a:r>
            <a:endParaRPr lang="ru-RU" b="1" dirty="0" smtClean="0"/>
          </a:p>
          <a:p>
            <a:pPr>
              <a:lnSpc>
                <a:spcPct val="200000"/>
              </a:lnSpc>
            </a:pPr>
            <a:r>
              <a:rPr lang="ru-RU" b="1" i="1" dirty="0" err="1" smtClean="0">
                <a:solidFill>
                  <a:srgbClr val="FFFF00"/>
                </a:solidFill>
              </a:rPr>
              <a:t>поверховий</a:t>
            </a:r>
            <a:r>
              <a:rPr lang="ru-RU" b="1" i="1" dirty="0" smtClean="0"/>
              <a:t> </a:t>
            </a:r>
            <a:r>
              <a:rPr lang="ru-RU" b="1" dirty="0"/>
              <a:t>—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стосується</a:t>
            </a:r>
            <a:r>
              <a:rPr lang="ru-RU" b="1" dirty="0"/>
              <a:t> поверху </a:t>
            </a:r>
            <a:r>
              <a:rPr lang="ru-RU" b="1" dirty="0" err="1"/>
              <a:t>будинку</a:t>
            </a:r>
            <a:r>
              <a:rPr lang="ru-RU" b="1" dirty="0"/>
              <a:t>;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поверхи</a:t>
            </a:r>
            <a:r>
              <a:rPr lang="ru-RU" b="1" dirty="0"/>
              <a:t> (</a:t>
            </a:r>
            <a:r>
              <a:rPr lang="ru-RU" b="1" dirty="0" err="1"/>
              <a:t>одноповерховий</a:t>
            </a:r>
            <a:r>
              <a:rPr lang="ru-RU" b="1" dirty="0"/>
              <a:t>, </a:t>
            </a:r>
            <a:r>
              <a:rPr lang="ru-RU" b="1" dirty="0" err="1"/>
              <a:t>багатоповерховий</a:t>
            </a:r>
            <a:r>
              <a:rPr lang="ru-RU" b="1" dirty="0"/>
              <a:t>).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54493" y="1593670"/>
            <a:ext cx="5566501" cy="466266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2000" b="1" i="1" dirty="0" err="1">
                <a:solidFill>
                  <a:srgbClr val="FFFF00"/>
                </a:solidFill>
              </a:rPr>
              <a:t>Степінь</a:t>
            </a:r>
            <a:r>
              <a:rPr lang="ru-RU" sz="2000" b="1" i="1" dirty="0">
                <a:solidFill>
                  <a:srgbClr val="FFFF00"/>
                </a:solidFill>
              </a:rPr>
              <a:t> </a:t>
            </a:r>
            <a:r>
              <a:rPr lang="ru-RU" sz="2000" b="1" dirty="0"/>
              <a:t>— у </a:t>
            </a:r>
            <a:r>
              <a:rPr lang="ru-RU" sz="2000" b="1" dirty="0" err="1"/>
              <a:t>математиці</a:t>
            </a:r>
            <a:r>
              <a:rPr lang="ru-RU" sz="2000" b="1" dirty="0"/>
              <a:t> — </a:t>
            </a:r>
            <a:r>
              <a:rPr lang="ru-RU" sz="2000" b="1" dirty="0" err="1"/>
              <a:t>добуток</a:t>
            </a:r>
            <a:r>
              <a:rPr lang="ru-RU" sz="2000" b="1" dirty="0"/>
              <a:t> </a:t>
            </a:r>
            <a:r>
              <a:rPr lang="ru-RU" sz="2000" b="1" dirty="0" err="1"/>
              <a:t>кількох</a:t>
            </a:r>
            <a:r>
              <a:rPr lang="ru-RU" sz="2000" b="1" dirty="0"/>
              <a:t> </a:t>
            </a:r>
            <a:r>
              <a:rPr lang="ru-RU" sz="2000" b="1" dirty="0" err="1"/>
              <a:t>однакових</a:t>
            </a:r>
            <a:r>
              <a:rPr lang="ru-RU" sz="2000" b="1" dirty="0"/>
              <a:t> </a:t>
            </a:r>
            <a:r>
              <a:rPr lang="ru-RU" sz="2000" b="1" dirty="0" err="1"/>
              <a:t>співмножників</a:t>
            </a:r>
            <a:r>
              <a:rPr lang="ru-RU" sz="2000" b="1" dirty="0"/>
              <a:t>; </a:t>
            </a:r>
            <a:r>
              <a:rPr lang="ru-RU" sz="2000" b="1" i="1" dirty="0" err="1">
                <a:solidFill>
                  <a:srgbClr val="FFFF00"/>
                </a:solidFill>
              </a:rPr>
              <a:t>ступінь</a:t>
            </a:r>
            <a:r>
              <a:rPr lang="ru-RU" sz="2000" b="1" i="1" dirty="0"/>
              <a:t> </a:t>
            </a:r>
            <a:r>
              <a:rPr lang="ru-RU" sz="2000" b="1" dirty="0"/>
              <a:t>— </a:t>
            </a:r>
            <a:r>
              <a:rPr lang="ru-RU" sz="2000" b="1" dirty="0" err="1"/>
              <a:t>порівняльна</a:t>
            </a:r>
            <a:r>
              <a:rPr lang="ru-RU" sz="2000" b="1" dirty="0"/>
              <a:t> величина,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характеризує</a:t>
            </a:r>
            <a:r>
              <a:rPr lang="ru-RU" sz="2000" b="1" dirty="0"/>
              <a:t> </a:t>
            </a:r>
            <a:r>
              <a:rPr lang="ru-RU" sz="2000" b="1" dirty="0" err="1"/>
              <a:t>розмір</a:t>
            </a:r>
            <a:r>
              <a:rPr lang="ru-RU" sz="2000" b="1" dirty="0"/>
              <a:t>, </a:t>
            </a:r>
            <a:r>
              <a:rPr lang="ru-RU" sz="2000" b="1" dirty="0" err="1"/>
              <a:t>інтенсивність</a:t>
            </a:r>
            <a:r>
              <a:rPr lang="ru-RU" sz="2000" b="1" dirty="0"/>
              <a:t> </a:t>
            </a:r>
            <a:r>
              <a:rPr lang="ru-RU" sz="2000" b="1" dirty="0" err="1"/>
              <a:t>чогось</a:t>
            </a:r>
            <a:r>
              <a:rPr lang="ru-RU" sz="2000" b="1" dirty="0"/>
              <a:t>; посада, ранг, </a:t>
            </a:r>
            <a:r>
              <a:rPr lang="ru-RU" sz="2000" b="1" dirty="0" err="1"/>
              <a:t>звання</a:t>
            </a:r>
            <a:r>
              <a:rPr lang="ru-RU" sz="2000" b="1" dirty="0"/>
              <a:t>, чин; </a:t>
            </a:r>
            <a:r>
              <a:rPr lang="ru-RU" sz="2000" b="1" dirty="0" err="1"/>
              <a:t>крок</a:t>
            </a:r>
            <a:r>
              <a:rPr lang="ru-RU" sz="2000" b="1" dirty="0"/>
              <a:t> (</a:t>
            </a:r>
            <a:r>
              <a:rPr lang="ru-RU" sz="2000" b="1" dirty="0" err="1"/>
              <a:t>ступінь</a:t>
            </a:r>
            <a:r>
              <a:rPr lang="ru-RU" sz="2000" b="1" dirty="0"/>
              <a:t> </a:t>
            </a:r>
            <a:r>
              <a:rPr lang="ru-RU" sz="2000" b="1" dirty="0" err="1"/>
              <a:t>порівняння</a:t>
            </a:r>
            <a:r>
              <a:rPr lang="ru-RU" sz="2000" b="1" dirty="0"/>
              <a:t>; учений </a:t>
            </a:r>
            <a:r>
              <a:rPr lang="ru-RU" sz="2000" b="1" dirty="0" err="1"/>
              <a:t>ступінь</a:t>
            </a:r>
            <a:r>
              <a:rPr lang="ru-RU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35831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FF00"/>
                </a:solidFill>
              </a:rPr>
              <a:t>Відредагуйте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словосполучення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й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виправте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помилки</a:t>
            </a:r>
            <a:r>
              <a:rPr lang="ru-RU" b="1" i="1" dirty="0" smtClean="0">
                <a:solidFill>
                  <a:srgbClr val="FFFF00"/>
                </a:solidFill>
              </a:rPr>
              <a:t>: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30745" cy="419548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2800" b="1" i="1" dirty="0" smtClean="0"/>
              <a:t>заходи </a:t>
            </a:r>
            <a:r>
              <a:rPr lang="ru-RU" sz="2800" b="1" i="1" dirty="0" smtClean="0">
                <a:solidFill>
                  <a:srgbClr val="FFFF00"/>
                </a:solidFill>
              </a:rPr>
              <a:t>з </a:t>
            </a:r>
            <a:r>
              <a:rPr lang="ru-RU" sz="2800" b="1" i="1" dirty="0" err="1" smtClean="0">
                <a:solidFill>
                  <a:srgbClr val="FFFF00"/>
                </a:solidFill>
              </a:rPr>
              <a:t>у</a:t>
            </a:r>
            <a:r>
              <a:rPr lang="ru-RU" sz="2800" b="1" i="1" dirty="0" err="1" smtClean="0"/>
              <a:t>досконаленн</a:t>
            </a:r>
            <a:r>
              <a:rPr lang="ru-RU" sz="2800" b="1" i="1" dirty="0" err="1" smtClean="0">
                <a:solidFill>
                  <a:srgbClr val="FFFF00"/>
                </a:solidFill>
              </a:rPr>
              <a:t>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робочого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процесу</a:t>
            </a:r>
            <a:r>
              <a:rPr lang="ru-RU" sz="2800" b="1" i="1" dirty="0" smtClean="0"/>
              <a:t>,</a:t>
            </a:r>
          </a:p>
          <a:p>
            <a:pPr>
              <a:lnSpc>
                <a:spcPct val="200000"/>
              </a:lnSpc>
            </a:pPr>
            <a:r>
              <a:rPr lang="ru-RU" sz="2800" b="1" i="1" dirty="0" err="1" smtClean="0"/>
              <a:t>рекомендації</a:t>
            </a:r>
            <a:r>
              <a:rPr lang="ru-RU" sz="2800" b="1" i="1" dirty="0" smtClean="0"/>
              <a:t> </a:t>
            </a:r>
            <a:r>
              <a:rPr lang="ru-RU" sz="2800" b="1" i="1" dirty="0" smtClean="0">
                <a:solidFill>
                  <a:srgbClr val="FFFF00"/>
                </a:solidFill>
              </a:rPr>
              <a:t>з </a:t>
            </a:r>
            <a:r>
              <a:rPr lang="ru-RU" sz="2800" b="1" i="1" dirty="0" smtClean="0"/>
              <a:t>проблем </a:t>
            </a:r>
            <a:r>
              <a:rPr lang="ru-RU" sz="2800" b="1" i="1" dirty="0" err="1" smtClean="0"/>
              <a:t>використання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ресурсів</a:t>
            </a:r>
            <a:endParaRPr lang="ru-RU" sz="2800" b="1" i="1" dirty="0" smtClean="0"/>
          </a:p>
          <a:p>
            <a:pPr>
              <a:lnSpc>
                <a:spcPct val="200000"/>
              </a:lnSpc>
            </a:pPr>
            <a:r>
              <a:rPr lang="ru-RU" sz="2800" b="1" i="1" dirty="0" smtClean="0"/>
              <a:t> </a:t>
            </a:r>
            <a:r>
              <a:rPr lang="ru-RU" sz="2800" b="1" i="1" dirty="0" err="1"/>
              <a:t>українець</a:t>
            </a:r>
            <a:r>
              <a:rPr lang="ru-RU" sz="2800" b="1" i="1" dirty="0"/>
              <a:t> </a:t>
            </a:r>
            <a:r>
              <a:rPr lang="ru-RU" sz="2800" b="1" i="1" dirty="0" smtClean="0">
                <a:solidFill>
                  <a:srgbClr val="FFFF00"/>
                </a:solidFill>
              </a:rPr>
              <a:t>з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походження</a:t>
            </a:r>
            <a:r>
              <a:rPr lang="ru-RU" sz="2800" b="1" i="1" dirty="0" smtClean="0"/>
              <a:t>, </a:t>
            </a:r>
          </a:p>
          <a:p>
            <a:pPr>
              <a:lnSpc>
                <a:spcPct val="200000"/>
              </a:lnSpc>
            </a:pPr>
            <a:r>
              <a:rPr lang="ru-RU" sz="2800" b="1" i="1" dirty="0" smtClean="0"/>
              <a:t>живу </a:t>
            </a:r>
            <a:r>
              <a:rPr lang="ru-RU" sz="2800" b="1" i="1" dirty="0" smtClean="0">
                <a:solidFill>
                  <a:srgbClr val="FFFF00"/>
                </a:solidFill>
              </a:rPr>
              <a:t>на</a:t>
            </a:r>
            <a:r>
              <a:rPr lang="ru-RU" sz="2800" b="1" i="1" dirty="0" smtClean="0"/>
              <a:t> </a:t>
            </a:r>
            <a:r>
              <a:rPr lang="ru-RU" sz="2800" b="1" i="1" dirty="0" err="1"/>
              <a:t>вулиці</a:t>
            </a:r>
            <a:r>
              <a:rPr lang="ru-RU" sz="2800" b="1" i="1" dirty="0"/>
              <a:t> </a:t>
            </a:r>
            <a:r>
              <a:rPr lang="ru-RU" sz="2800" b="1" i="1" dirty="0" smtClean="0"/>
              <a:t>Чабаненка.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00871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443" y="165337"/>
            <a:ext cx="9404723" cy="54005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Стилістичний </a:t>
            </a:r>
            <a:r>
              <a:rPr lang="uk-UA" b="1" dirty="0" err="1" smtClean="0">
                <a:solidFill>
                  <a:srgbClr val="FFFF00"/>
                </a:solidFill>
              </a:rPr>
              <a:t>лікбез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665496"/>
              </p:ext>
            </p:extLst>
          </p:nvPr>
        </p:nvGraphicFramePr>
        <p:xfrm>
          <a:off x="266700" y="890588"/>
          <a:ext cx="11712576" cy="562777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5363391">
                  <a:extLst>
                    <a:ext uri="{9D8B030D-6E8A-4147-A177-3AD203B41FA5}">
                      <a16:colId xmlns:a16="http://schemas.microsoft.com/office/drawing/2014/main" val="2436903721"/>
                    </a:ext>
                  </a:extLst>
                </a:gridCol>
                <a:gridCol w="6349185">
                  <a:extLst>
                    <a:ext uri="{9D8B030D-6E8A-4147-A177-3AD203B41FA5}">
                      <a16:colId xmlns:a16="http://schemas.microsoft.com/office/drawing/2014/main" val="1284036977"/>
                    </a:ext>
                  </a:extLst>
                </a:gridCol>
              </a:tblGrid>
              <a:tr h="5627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сумлінне відношення до роботи 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консультації по вівторках і п’ятницях - 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підписка на журнали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послати по пошті - 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 відповідності з рішенням</a:t>
                      </a:r>
                      <a:r>
                        <a:rPr lang="uk-UA" sz="1800" b="1" kern="1200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є одна вільна вакансія -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заключити договір   -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діяти згідно розпорядження -  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</a:t>
                      </a:r>
                      <a:r>
                        <a:rPr lang="uk-UA" sz="1800" b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слідуючий</a:t>
                      </a: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зупинці -  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керівництво підприємства рахує, що... -    </a:t>
                      </a:r>
                      <a:endParaRPr lang="ru-RU" sz="18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ru-RU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сумлінне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ставлення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до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роботи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консультації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щовівторка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та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щоп’ятниці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передплата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журнали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надіслати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поштою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відповідно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до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рішення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є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вакансія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  </a:t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укласти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договір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    </a:t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діяти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згідно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розпорядженням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/ 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відповідно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до  </a:t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наступній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зупинці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керівництво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підприємством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вважає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що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...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03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67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541" y="0"/>
            <a:ext cx="3565705" cy="814379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Правописна порада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0387748"/>
              </p:ext>
            </p:extLst>
          </p:nvPr>
        </p:nvGraphicFramePr>
        <p:xfrm>
          <a:off x="0" y="0"/>
          <a:ext cx="4866957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2282183"/>
              </p:ext>
            </p:extLst>
          </p:nvPr>
        </p:nvGraphicFramePr>
        <p:xfrm>
          <a:off x="5172892" y="234468"/>
          <a:ext cx="6675120" cy="66235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5040">
                  <a:extLst>
                    <a:ext uri="{9D8B030D-6E8A-4147-A177-3AD203B41FA5}">
                      <a16:colId xmlns:a16="http://schemas.microsoft.com/office/drawing/2014/main" val="4073309403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921268077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324951111"/>
                    </a:ext>
                  </a:extLst>
                </a:gridCol>
              </a:tblGrid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Ім’я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По батькові </a:t>
                      </a:r>
                      <a:r>
                        <a:rPr lang="uk-UA" dirty="0" err="1" smtClean="0"/>
                        <a:t>чол</a:t>
                      </a:r>
                      <a:r>
                        <a:rPr lang="uk-UA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По батькові </a:t>
                      </a:r>
                      <a:r>
                        <a:rPr lang="uk-UA" dirty="0" err="1" smtClean="0"/>
                        <a:t>жін</a:t>
                      </a:r>
                      <a:r>
                        <a:rPr lang="uk-UA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8463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i="0" dirty="0" smtClean="0"/>
                        <a:t>Віктор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Вікторович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Вікторівна</a:t>
                      </a:r>
                      <a:endParaRPr lang="ru-RU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577367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i="0" dirty="0" smtClean="0"/>
                        <a:t>Ігор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Ігорьович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Ігорівна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9351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i="0" dirty="0" smtClean="0"/>
                        <a:t>Микита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Микитович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Микитівна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868427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i="0" dirty="0" smtClean="0"/>
                        <a:t>Олексій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Олексійович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Олексіївна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933175"/>
                  </a:ext>
                </a:extLst>
              </a:tr>
              <a:tr h="698868">
                <a:tc>
                  <a:txBody>
                    <a:bodyPr/>
                    <a:lstStyle/>
                    <a:p>
                      <a:r>
                        <a:rPr lang="uk-UA" i="0" dirty="0" smtClean="0"/>
                        <a:t>Юрій</a:t>
                      </a:r>
                    </a:p>
                    <a:p>
                      <a:r>
                        <a:rPr lang="uk-UA" i="0" dirty="0" smtClean="0"/>
                        <a:t>Макс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Юрійович</a:t>
                      </a:r>
                      <a:endParaRPr lang="ru-RU" i="0" dirty="0" smtClean="0"/>
                    </a:p>
                    <a:p>
                      <a:r>
                        <a:rPr lang="uk-UA" i="0" dirty="0" err="1" smtClean="0"/>
                        <a:t>Максович</a:t>
                      </a:r>
                      <a:endParaRPr lang="ru-RU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Юріївна</a:t>
                      </a:r>
                    </a:p>
                    <a:p>
                      <a:r>
                        <a:rPr lang="uk-UA" dirty="0" err="1" smtClean="0"/>
                        <a:t>Максівна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502136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Євген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Євгенович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Євгенівна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735700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Ілля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Ілліч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Іллівна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50657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Лука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Лукич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Луківна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32858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Кузьма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Кузьмович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Кузьмівна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687075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Федір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Федорович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Федорівна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10563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Тимофій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Тимофійович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Тимофіївна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9680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Юліан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Юліанович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Юліанівна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290686"/>
                  </a:ext>
                </a:extLst>
              </a:tr>
              <a:tr h="404900">
                <a:tc>
                  <a:txBody>
                    <a:bodyPr/>
                    <a:lstStyle/>
                    <a:p>
                      <a:r>
                        <a:rPr lang="uk-UA" dirty="0" smtClean="0"/>
                        <a:t>Вадим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Вадимович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Вадимівна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148927"/>
                  </a:ext>
                </a:extLst>
              </a:tr>
              <a:tr h="660959">
                <a:tc>
                  <a:txBody>
                    <a:bodyPr/>
                    <a:lstStyle/>
                    <a:p>
                      <a:r>
                        <a:rPr lang="uk-UA" dirty="0" smtClean="0"/>
                        <a:t>Олег</a:t>
                      </a:r>
                    </a:p>
                    <a:p>
                      <a:r>
                        <a:rPr lang="uk-UA" dirty="0" err="1" smtClean="0"/>
                        <a:t>Алекс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Олегович</a:t>
                      </a:r>
                    </a:p>
                    <a:p>
                      <a:r>
                        <a:rPr lang="uk-UA" dirty="0" err="1" smtClean="0"/>
                        <a:t>Алексович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Олегівна</a:t>
                      </a:r>
                    </a:p>
                    <a:p>
                      <a:r>
                        <a:rPr lang="uk-UA" dirty="0" err="1" smtClean="0"/>
                        <a:t>Алексівна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344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146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Правописна порада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397726"/>
            <a:ext cx="10365877" cy="4850673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Іменники</a:t>
            </a:r>
            <a:r>
              <a:rPr lang="ru-RU" sz="2800" b="1" dirty="0"/>
              <a:t> </a:t>
            </a:r>
            <a:r>
              <a:rPr lang="ru-RU" sz="2800" b="1" dirty="0" err="1"/>
              <a:t>чоловічого</a:t>
            </a:r>
            <a:r>
              <a:rPr lang="ru-RU" sz="2800" b="1" dirty="0"/>
              <a:t> роду в </a:t>
            </a:r>
            <a:r>
              <a:rPr lang="ru-RU" sz="2800" b="1" dirty="0" err="1"/>
              <a:t>давальному</a:t>
            </a:r>
            <a:r>
              <a:rPr lang="ru-RU" sz="2800" b="1" dirty="0"/>
              <a:t> </a:t>
            </a:r>
            <a:r>
              <a:rPr lang="ru-RU" sz="2800" b="1" dirty="0" err="1"/>
              <a:t>відмінку</a:t>
            </a:r>
            <a:r>
              <a:rPr lang="ru-RU" sz="2800" b="1" dirty="0"/>
              <a:t> </a:t>
            </a:r>
            <a:r>
              <a:rPr lang="ru-RU" sz="2800" b="1" dirty="0" err="1"/>
              <a:t>можуть</a:t>
            </a:r>
            <a:r>
              <a:rPr lang="ru-RU" sz="2800" b="1" dirty="0"/>
              <a:t> </a:t>
            </a:r>
            <a:r>
              <a:rPr lang="ru-RU" sz="2800" b="1" dirty="0" err="1"/>
              <a:t>мати</a:t>
            </a:r>
            <a:r>
              <a:rPr lang="ru-RU" sz="2800" b="1" dirty="0"/>
              <a:t> </a:t>
            </a:r>
            <a:r>
              <a:rPr lang="ru-RU" sz="2800" b="1" dirty="0" err="1"/>
              <a:t>паралельні</a:t>
            </a:r>
            <a:r>
              <a:rPr lang="ru-RU" sz="2800" b="1" dirty="0"/>
              <a:t> </a:t>
            </a:r>
            <a:r>
              <a:rPr lang="ru-RU" sz="2800" b="1" dirty="0" err="1"/>
              <a:t>закінчення</a:t>
            </a:r>
            <a:r>
              <a:rPr lang="ru-RU" sz="2800" b="1" dirty="0"/>
              <a:t>: </a:t>
            </a:r>
            <a:r>
              <a:rPr lang="ru-RU" sz="2800" b="1" i="1" dirty="0">
                <a:solidFill>
                  <a:srgbClr val="FFFF00"/>
                </a:solidFill>
              </a:rPr>
              <a:t>-</a:t>
            </a:r>
            <a:r>
              <a:rPr lang="ru-RU" sz="2800" b="1" i="1" dirty="0" err="1">
                <a:solidFill>
                  <a:srgbClr val="FFFF00"/>
                </a:solidFill>
              </a:rPr>
              <a:t>ові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i="1" dirty="0">
                <a:solidFill>
                  <a:srgbClr val="FFFF00"/>
                </a:solidFill>
              </a:rPr>
              <a:t>-</a:t>
            </a:r>
            <a:r>
              <a:rPr lang="ru-RU" sz="2800" b="1" i="1" dirty="0" err="1">
                <a:solidFill>
                  <a:srgbClr val="FFFF00"/>
                </a:solidFill>
              </a:rPr>
              <a:t>еві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i="1" dirty="0">
                <a:solidFill>
                  <a:srgbClr val="FFFF00"/>
                </a:solidFill>
              </a:rPr>
              <a:t>-</a:t>
            </a:r>
            <a:r>
              <a:rPr lang="ru-RU" sz="2800" b="1" i="1" dirty="0" err="1">
                <a:solidFill>
                  <a:srgbClr val="FFFF00"/>
                </a:solidFill>
              </a:rPr>
              <a:t>єві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та </a:t>
            </a:r>
            <a:r>
              <a:rPr lang="ru-RU" sz="2800" b="1" i="1" dirty="0">
                <a:solidFill>
                  <a:srgbClr val="FFFF00"/>
                </a:solidFill>
              </a:rPr>
              <a:t>-у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i="1" dirty="0">
                <a:solidFill>
                  <a:srgbClr val="FFFF00"/>
                </a:solidFill>
              </a:rPr>
              <a:t>-ю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r>
              <a:rPr lang="ru-RU" sz="2800" b="1" dirty="0" err="1">
                <a:solidFill>
                  <a:srgbClr val="FF0000"/>
                </a:solidFill>
              </a:rPr>
              <a:t>Перевагу</a:t>
            </a:r>
            <a:r>
              <a:rPr lang="ru-RU" sz="2800" b="1" dirty="0"/>
              <a:t> </a:t>
            </a:r>
            <a:r>
              <a:rPr lang="ru-RU" sz="2800" b="1" dirty="0" err="1"/>
              <a:t>слід</a:t>
            </a:r>
            <a:r>
              <a:rPr lang="ru-RU" sz="2800" b="1" dirty="0"/>
              <a:t> </a:t>
            </a:r>
            <a:r>
              <a:rPr lang="ru-RU" sz="2800" b="1" dirty="0" err="1"/>
              <a:t>надавати</a:t>
            </a:r>
            <a:r>
              <a:rPr lang="ru-RU" sz="2800" b="1" dirty="0"/>
              <a:t> </a:t>
            </a:r>
            <a:r>
              <a:rPr lang="ru-RU" sz="2800" b="1" dirty="0" err="1"/>
              <a:t>закінченню</a:t>
            </a:r>
            <a:r>
              <a:rPr lang="ru-RU" sz="2800" b="1" dirty="0"/>
              <a:t> </a:t>
            </a:r>
            <a:r>
              <a:rPr lang="ru-RU" sz="2800" b="1" i="1" dirty="0"/>
              <a:t>-</a:t>
            </a:r>
            <a:r>
              <a:rPr lang="ru-RU" sz="2800" b="1" i="1" dirty="0" err="1">
                <a:solidFill>
                  <a:srgbClr val="FF0000"/>
                </a:solidFill>
              </a:rPr>
              <a:t>ові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i="1" dirty="0">
                <a:solidFill>
                  <a:srgbClr val="FF0000"/>
                </a:solidFill>
              </a:rPr>
              <a:t>-</a:t>
            </a:r>
            <a:r>
              <a:rPr lang="ru-RU" sz="2800" b="1" i="1" dirty="0" err="1">
                <a:solidFill>
                  <a:srgbClr val="FF0000"/>
                </a:solidFill>
              </a:rPr>
              <a:t>еві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i="1" dirty="0"/>
              <a:t>-</a:t>
            </a:r>
            <a:r>
              <a:rPr lang="ru-RU" sz="2800" b="1" i="1" dirty="0" err="1">
                <a:solidFill>
                  <a:srgbClr val="FF0000"/>
                </a:solidFill>
              </a:rPr>
              <a:t>єві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/>
              <a:t>тому правильно буде </a:t>
            </a:r>
            <a:r>
              <a:rPr lang="ru-RU" sz="2800" b="1" dirty="0" err="1"/>
              <a:t>писати</a:t>
            </a:r>
            <a:r>
              <a:rPr lang="ru-RU" sz="2800" b="1" dirty="0"/>
              <a:t> </a:t>
            </a:r>
            <a:r>
              <a:rPr lang="ru-RU" sz="2800" b="1" i="1" dirty="0" err="1"/>
              <a:t>заступникові</a:t>
            </a:r>
            <a:r>
              <a:rPr lang="ru-RU" sz="2800" b="1" i="1" dirty="0"/>
              <a:t> </a:t>
            </a:r>
            <a:r>
              <a:rPr lang="ru-RU" sz="2800" b="1" i="1" dirty="0" err="1"/>
              <a:t>міністра</a:t>
            </a:r>
            <a:r>
              <a:rPr lang="ru-RU" sz="2800" b="1" i="1" dirty="0"/>
              <a:t>. </a:t>
            </a:r>
            <a:r>
              <a:rPr lang="ru-RU" sz="2800" b="1" dirty="0" err="1"/>
              <a:t>Однак</a:t>
            </a:r>
            <a:r>
              <a:rPr lang="ru-RU" sz="2800" b="1" dirty="0"/>
              <a:t> </a:t>
            </a:r>
            <a:r>
              <a:rPr lang="ru-RU" sz="2800" b="1" dirty="0" err="1"/>
              <a:t>якщо</a:t>
            </a:r>
            <a:r>
              <a:rPr lang="ru-RU" sz="2800" b="1" dirty="0"/>
              <a:t> в </a:t>
            </a:r>
            <a:r>
              <a:rPr lang="ru-RU" sz="2800" b="1" dirty="0" err="1"/>
              <a:t>тексті</a:t>
            </a:r>
            <a:r>
              <a:rPr lang="ru-RU" sz="2800" b="1" dirty="0"/>
              <a:t> </a:t>
            </a:r>
            <a:r>
              <a:rPr lang="ru-RU" sz="2800" b="1" dirty="0" err="1"/>
              <a:t>вжито</a:t>
            </a:r>
            <a:r>
              <a:rPr lang="ru-RU" sz="2800" b="1" dirty="0"/>
              <a:t> </a:t>
            </a:r>
            <a:r>
              <a:rPr lang="ru-RU" sz="2800" b="1" dirty="0" err="1" smtClean="0"/>
              <a:t>поряд</a:t>
            </a:r>
            <a:r>
              <a:rPr lang="ru-RU" sz="2800" b="1" dirty="0" smtClean="0"/>
              <a:t> </a:t>
            </a:r>
            <a:r>
              <a:rPr lang="ru-RU" sz="2800" b="1" dirty="0"/>
              <a:t>два й </a:t>
            </a:r>
            <a:r>
              <a:rPr lang="ru-RU" sz="2800" b="1" dirty="0" err="1"/>
              <a:t>більше</a:t>
            </a:r>
            <a:r>
              <a:rPr lang="ru-RU" sz="2800" b="1" dirty="0"/>
              <a:t> </a:t>
            </a:r>
            <a:r>
              <a:rPr lang="ru-RU" sz="2800" b="1" dirty="0" err="1"/>
              <a:t>іменників</a:t>
            </a:r>
            <a:r>
              <a:rPr lang="ru-RU" sz="2800" b="1" dirty="0"/>
              <a:t>, </a:t>
            </a:r>
            <a:r>
              <a:rPr lang="ru-RU" sz="2800" b="1" dirty="0" err="1"/>
              <a:t>закінчення</a:t>
            </a:r>
            <a:r>
              <a:rPr lang="ru-RU" sz="2800" b="1" dirty="0"/>
              <a:t> </a:t>
            </a:r>
            <a:r>
              <a:rPr lang="ru-RU" sz="2800" b="1" dirty="0" err="1"/>
              <a:t>слід</a:t>
            </a:r>
            <a:r>
              <a:rPr lang="ru-RU" sz="2800" b="1" dirty="0"/>
              <a:t> </a:t>
            </a:r>
            <a:r>
              <a:rPr lang="ru-RU" sz="2800" b="1" dirty="0" err="1"/>
              <a:t>чергувати</a:t>
            </a:r>
            <a:r>
              <a:rPr lang="ru-RU" sz="2800" b="1" dirty="0"/>
              <a:t>, </a:t>
            </a:r>
            <a:r>
              <a:rPr lang="ru-RU" sz="2800" b="1" dirty="0" err="1"/>
              <a:t>щоб</a:t>
            </a:r>
            <a:r>
              <a:rPr lang="ru-RU" sz="2800" b="1" dirty="0"/>
              <a:t> </a:t>
            </a:r>
            <a:r>
              <a:rPr lang="ru-RU" sz="2800" b="1" dirty="0" err="1"/>
              <a:t>уникнути</a:t>
            </a:r>
            <a:r>
              <a:rPr lang="ru-RU" sz="2800" b="1" dirty="0"/>
              <a:t> </a:t>
            </a:r>
            <a:r>
              <a:rPr lang="ru-RU" sz="2800" b="1" dirty="0" err="1"/>
              <a:t>одноманітності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r>
              <a:rPr lang="ru-RU" sz="2800" b="1" dirty="0" err="1" smtClean="0"/>
              <a:t>Наприклад</a:t>
            </a:r>
            <a:r>
              <a:rPr lang="ru-RU" sz="2800" b="1" dirty="0"/>
              <a:t>: </a:t>
            </a:r>
            <a:r>
              <a:rPr lang="ru-RU" sz="2800" b="1" i="1" dirty="0" err="1">
                <a:solidFill>
                  <a:srgbClr val="FFFF00"/>
                </a:solidFill>
              </a:rPr>
              <a:t>заступникові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міністра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</a:rPr>
              <a:t>Василенку </a:t>
            </a:r>
            <a:r>
              <a:rPr lang="ru-RU" sz="2800" b="1" i="1" dirty="0" err="1">
                <a:solidFill>
                  <a:srgbClr val="FFFF00"/>
                </a:solidFill>
              </a:rPr>
              <a:t>Сергію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Геннадійовичу</a:t>
            </a:r>
            <a:r>
              <a:rPr lang="ru-RU" sz="2800" b="1" i="1" dirty="0"/>
              <a:t>; </a:t>
            </a:r>
            <a:r>
              <a:rPr lang="ru-RU" sz="2800" b="1" i="1" dirty="0" err="1">
                <a:solidFill>
                  <a:srgbClr val="FFFF00"/>
                </a:solidFill>
              </a:rPr>
              <a:t>директорові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ліцею</a:t>
            </a:r>
            <a:r>
              <a:rPr lang="ru-RU" sz="2800" b="1" i="1" dirty="0">
                <a:solidFill>
                  <a:srgbClr val="FFFF00"/>
                </a:solidFill>
              </a:rPr>
              <a:t> Савчуку </a:t>
            </a:r>
            <a:r>
              <a:rPr lang="ru-RU" sz="2800" b="1" i="1" dirty="0" err="1">
                <a:solidFill>
                  <a:srgbClr val="FFFF00"/>
                </a:solidFill>
              </a:rPr>
              <a:t>Євгенові</a:t>
            </a:r>
            <a:r>
              <a:rPr lang="ru-RU" sz="2800" b="1" i="1" dirty="0">
                <a:solidFill>
                  <a:srgbClr val="FFFF00"/>
                </a:solidFill>
              </a:rPr>
              <a:t> Григоровичу.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02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694" y="126146"/>
            <a:ext cx="9404723" cy="140053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Клопіт із правописом прізвищ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1886" y="1240971"/>
            <a:ext cx="5107765" cy="501536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/>
              <a:t>Чоловічі</a:t>
            </a:r>
            <a:r>
              <a:rPr lang="ru-RU" b="1" dirty="0"/>
              <a:t> </a:t>
            </a:r>
            <a:r>
              <a:rPr lang="ru-RU" b="1" dirty="0" err="1"/>
              <a:t>прізвища</a:t>
            </a:r>
            <a:r>
              <a:rPr lang="ru-RU" b="1" dirty="0"/>
              <a:t> на </a:t>
            </a:r>
            <a:r>
              <a:rPr lang="ru-RU" b="1" dirty="0" err="1"/>
              <a:t>приголосний</a:t>
            </a:r>
            <a:r>
              <a:rPr lang="ru-RU" b="1" dirty="0"/>
              <a:t> та -</a:t>
            </a:r>
            <a:r>
              <a:rPr lang="ru-RU" b="1" dirty="0">
                <a:solidFill>
                  <a:srgbClr val="FFFF00"/>
                </a:solidFill>
              </a:rPr>
              <a:t>о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FFFF00"/>
                </a:solidFill>
              </a:rPr>
              <a:t>відмінюються</a:t>
            </a:r>
            <a:r>
              <a:rPr lang="ru-RU" b="1" dirty="0">
                <a:solidFill>
                  <a:srgbClr val="FFFF00"/>
                </a:solidFill>
              </a:rPr>
              <a:t>:</a:t>
            </a:r>
          </a:p>
          <a:p>
            <a:r>
              <a:rPr lang="ru-RU" i="1" dirty="0" err="1"/>
              <a:t>Кривоніс</a:t>
            </a:r>
            <a:r>
              <a:rPr lang="ru-RU" i="1" dirty="0"/>
              <a:t> — Кривоноса, </a:t>
            </a:r>
            <a:r>
              <a:rPr lang="ru-RU" i="1" dirty="0" err="1"/>
              <a:t>Кривоносові</a:t>
            </a:r>
            <a:r>
              <a:rPr lang="ru-RU" i="1" dirty="0"/>
              <a:t> (</a:t>
            </a:r>
            <a:r>
              <a:rPr lang="ru-RU" i="1" dirty="0" err="1"/>
              <a:t>Кривоносу</a:t>
            </a:r>
            <a:r>
              <a:rPr lang="ru-RU" i="1" dirty="0"/>
              <a:t>), Кривоносом, при </a:t>
            </a:r>
            <a:r>
              <a:rPr lang="ru-RU" i="1" dirty="0" err="1"/>
              <a:t>Кривоносові</a:t>
            </a:r>
            <a:r>
              <a:rPr lang="ru-RU" i="1" dirty="0"/>
              <a:t> (</a:t>
            </a:r>
            <a:r>
              <a:rPr lang="ru-RU" i="1" dirty="0" err="1"/>
              <a:t>Кривоносу</a:t>
            </a:r>
            <a:r>
              <a:rPr lang="ru-RU" i="1" dirty="0"/>
              <a:t>);</a:t>
            </a:r>
            <a:endParaRPr lang="ru-RU" dirty="0"/>
          </a:p>
          <a:p>
            <a:r>
              <a:rPr lang="ru-RU" i="1" dirty="0" err="1"/>
              <a:t>Бацій</a:t>
            </a:r>
            <a:r>
              <a:rPr lang="ru-RU" i="1" dirty="0"/>
              <a:t> — </a:t>
            </a:r>
            <a:r>
              <a:rPr lang="ru-RU" i="1" dirty="0" err="1"/>
              <a:t>Бація</a:t>
            </a:r>
            <a:r>
              <a:rPr lang="ru-RU" i="1" dirty="0"/>
              <a:t>, </a:t>
            </a:r>
            <a:r>
              <a:rPr lang="ru-RU" i="1" dirty="0" err="1"/>
              <a:t>Бацію</a:t>
            </a:r>
            <a:r>
              <a:rPr lang="ru-RU" i="1" dirty="0"/>
              <a:t> (</a:t>
            </a:r>
            <a:r>
              <a:rPr lang="ru-RU" i="1" dirty="0" err="1"/>
              <a:t>Бацієві</a:t>
            </a:r>
            <a:r>
              <a:rPr lang="ru-RU" i="1" dirty="0"/>
              <a:t>), </a:t>
            </a:r>
            <a:r>
              <a:rPr lang="ru-RU" i="1" dirty="0" err="1"/>
              <a:t>Бація</a:t>
            </a:r>
            <a:r>
              <a:rPr lang="ru-RU" i="1" dirty="0"/>
              <a:t>, </a:t>
            </a:r>
            <a:r>
              <a:rPr lang="ru-RU" i="1" dirty="0" err="1"/>
              <a:t>Бацієм</a:t>
            </a:r>
            <a:r>
              <a:rPr lang="ru-RU" i="1" dirty="0"/>
              <a:t>, при </a:t>
            </a:r>
            <a:r>
              <a:rPr lang="ru-RU" i="1" dirty="0" err="1"/>
              <a:t>Бацієві</a:t>
            </a:r>
            <a:r>
              <a:rPr lang="ru-RU" i="1" dirty="0"/>
              <a:t>;</a:t>
            </a:r>
            <a:endParaRPr lang="ru-RU" dirty="0"/>
          </a:p>
          <a:p>
            <a:r>
              <a:rPr lang="ru-RU" i="1" dirty="0"/>
              <a:t>Гнатюк — Гнатюка, </a:t>
            </a:r>
            <a:r>
              <a:rPr lang="ru-RU" i="1" dirty="0" err="1"/>
              <a:t>Гнатюкові</a:t>
            </a:r>
            <a:r>
              <a:rPr lang="ru-RU" i="1" dirty="0"/>
              <a:t> (Гнатюку), Гнатюка, Гнатюком, при </a:t>
            </a:r>
            <a:r>
              <a:rPr lang="ru-RU" i="1" dirty="0" err="1"/>
              <a:t>Гнатюкові</a:t>
            </a:r>
            <a:r>
              <a:rPr lang="ru-RU" i="1" dirty="0"/>
              <a:t> (Гнатюку);</a:t>
            </a:r>
            <a:endParaRPr lang="ru-RU" dirty="0"/>
          </a:p>
          <a:p>
            <a:r>
              <a:rPr lang="ru-RU" i="1" dirty="0" err="1"/>
              <a:t>Лебідь</a:t>
            </a:r>
            <a:r>
              <a:rPr lang="ru-RU" i="1" dirty="0"/>
              <a:t> — Лебедя, </a:t>
            </a:r>
            <a:r>
              <a:rPr lang="ru-RU" i="1" dirty="0" err="1"/>
              <a:t>Лебедеві</a:t>
            </a:r>
            <a:r>
              <a:rPr lang="ru-RU" i="1" dirty="0"/>
              <a:t> (Лебедю) </a:t>
            </a:r>
            <a:r>
              <a:rPr lang="ru-RU" dirty="0"/>
              <a:t>і т. д.;</a:t>
            </a:r>
          </a:p>
          <a:p>
            <a:r>
              <a:rPr lang="ru-RU" i="1" dirty="0"/>
              <a:t>Бабенко — Бабенка, </a:t>
            </a:r>
            <a:r>
              <a:rPr lang="ru-RU" i="1" dirty="0" err="1"/>
              <a:t>Бабенкові</a:t>
            </a:r>
            <a:r>
              <a:rPr lang="ru-RU" i="1" dirty="0"/>
              <a:t> (Бабенку), </a:t>
            </a:r>
            <a:r>
              <a:rPr lang="ru-RU" i="1" dirty="0" err="1"/>
              <a:t>Бабенком</a:t>
            </a:r>
            <a:r>
              <a:rPr lang="ru-RU" i="1" dirty="0"/>
              <a:t>, при </a:t>
            </a:r>
            <a:r>
              <a:rPr lang="ru-RU" i="1" dirty="0" err="1"/>
              <a:t>Бабенкові</a:t>
            </a:r>
            <a:r>
              <a:rPr lang="ru-RU" i="1" dirty="0"/>
              <a:t> (Бабенку);</a:t>
            </a:r>
            <a:endParaRPr lang="ru-RU" dirty="0"/>
          </a:p>
          <a:p>
            <a:r>
              <a:rPr lang="ru-RU" i="1" dirty="0" err="1"/>
              <a:t>Іваньо</a:t>
            </a:r>
            <a:r>
              <a:rPr lang="ru-RU" i="1" dirty="0"/>
              <a:t> — </a:t>
            </a:r>
            <a:r>
              <a:rPr lang="ru-RU" i="1" dirty="0" err="1"/>
              <a:t>Іваня</a:t>
            </a:r>
            <a:r>
              <a:rPr lang="ru-RU" i="1" dirty="0"/>
              <a:t>, </a:t>
            </a:r>
            <a:r>
              <a:rPr lang="ru-RU" i="1" dirty="0" err="1"/>
              <a:t>Іваньові</a:t>
            </a:r>
            <a:r>
              <a:rPr lang="ru-RU" i="1" dirty="0"/>
              <a:t> (</a:t>
            </a:r>
            <a:r>
              <a:rPr lang="ru-RU" i="1" dirty="0" err="1"/>
              <a:t>Іваню</a:t>
            </a:r>
            <a:r>
              <a:rPr lang="ru-RU" i="1" dirty="0"/>
              <a:t>), </a:t>
            </a:r>
            <a:r>
              <a:rPr lang="ru-RU" i="1" dirty="0" err="1"/>
              <a:t>Іваня</a:t>
            </a:r>
            <a:r>
              <a:rPr lang="ru-RU" i="1" dirty="0"/>
              <a:t>, </a:t>
            </a:r>
            <a:r>
              <a:rPr lang="ru-RU" i="1" dirty="0" err="1"/>
              <a:t>Іваньом</a:t>
            </a:r>
            <a:r>
              <a:rPr lang="ru-RU" i="1" dirty="0"/>
              <a:t>, при </a:t>
            </a:r>
            <a:r>
              <a:rPr lang="ru-RU" i="1" dirty="0" err="1"/>
              <a:t>Іваньові</a:t>
            </a:r>
            <a:r>
              <a:rPr lang="ru-RU" i="1" dirty="0"/>
              <a:t> (</a:t>
            </a:r>
            <a:r>
              <a:rPr lang="ru-RU" i="1" dirty="0" err="1"/>
              <a:t>Іваню</a:t>
            </a:r>
            <a:r>
              <a:rPr lang="ru-RU" i="1" dirty="0"/>
              <a:t>, </a:t>
            </a:r>
            <a:r>
              <a:rPr lang="ru-RU" i="1" dirty="0" err="1"/>
              <a:t>Івані</a:t>
            </a:r>
            <a:r>
              <a:rPr lang="ru-RU" i="1" dirty="0"/>
              <a:t>).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53876" y="1358538"/>
            <a:ext cx="6211701" cy="529045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прізвища</a:t>
            </a:r>
            <a:r>
              <a:rPr lang="ru-RU" dirty="0"/>
              <a:t> на </a:t>
            </a:r>
            <a:r>
              <a:rPr lang="ru-RU" dirty="0" err="1"/>
              <a:t>приголосний</a:t>
            </a:r>
            <a:r>
              <a:rPr lang="ru-RU" dirty="0"/>
              <a:t> та на -</a:t>
            </a:r>
            <a:r>
              <a:rPr lang="ru-RU" b="1" dirty="0">
                <a:solidFill>
                  <a:srgbClr val="FFFF00"/>
                </a:solidFill>
              </a:rPr>
              <a:t>о не </a:t>
            </a:r>
            <a:r>
              <a:rPr lang="ru-RU" b="1" dirty="0" err="1">
                <a:solidFill>
                  <a:srgbClr val="FFFF00"/>
                </a:solidFill>
              </a:rPr>
              <a:t>відмінюються</a:t>
            </a:r>
            <a:r>
              <a:rPr lang="ru-RU" b="1" dirty="0">
                <a:solidFill>
                  <a:srgbClr val="FFFF00"/>
                </a:solidFill>
              </a:rPr>
              <a:t>:</a:t>
            </a:r>
          </a:p>
          <a:p>
            <a:r>
              <a:rPr lang="ru-RU" i="1" dirty="0" err="1"/>
              <a:t>Білик</a:t>
            </a:r>
            <a:r>
              <a:rPr lang="ru-RU" i="1" dirty="0"/>
              <a:t> </a:t>
            </a:r>
            <a:r>
              <a:rPr lang="ru-RU" i="1" dirty="0" err="1"/>
              <a:t>Олена</a:t>
            </a:r>
            <a:r>
              <a:rPr lang="ru-RU" i="1" dirty="0"/>
              <a:t> — </a:t>
            </a:r>
            <a:r>
              <a:rPr lang="ru-RU" i="1" dirty="0" err="1"/>
              <a:t>Білик</a:t>
            </a:r>
            <a:r>
              <a:rPr lang="ru-RU" i="1" dirty="0"/>
              <a:t> Олени, </a:t>
            </a:r>
            <a:r>
              <a:rPr lang="ru-RU" i="1" dirty="0" err="1"/>
              <a:t>Білик</a:t>
            </a:r>
            <a:r>
              <a:rPr lang="ru-RU" i="1" dirty="0"/>
              <a:t> </a:t>
            </a:r>
            <a:r>
              <a:rPr lang="ru-RU" i="1" dirty="0" err="1"/>
              <a:t>Олені</a:t>
            </a:r>
            <a:r>
              <a:rPr lang="ru-RU" i="1" dirty="0"/>
              <a:t>, </a:t>
            </a:r>
            <a:r>
              <a:rPr lang="ru-RU" i="1" dirty="0" err="1"/>
              <a:t>Білик</a:t>
            </a:r>
            <a:r>
              <a:rPr lang="ru-RU" i="1" dirty="0"/>
              <a:t> </a:t>
            </a:r>
            <a:r>
              <a:rPr lang="ru-RU" i="1" dirty="0" err="1"/>
              <a:t>Оленою</a:t>
            </a:r>
            <a:r>
              <a:rPr lang="ru-RU" i="1" dirty="0"/>
              <a:t>, при </a:t>
            </a:r>
            <a:r>
              <a:rPr lang="ru-RU" i="1" dirty="0" err="1"/>
              <a:t>Білик</a:t>
            </a:r>
            <a:r>
              <a:rPr lang="ru-RU" i="1" dirty="0"/>
              <a:t> </a:t>
            </a:r>
            <a:r>
              <a:rPr lang="ru-RU" i="1" dirty="0" err="1"/>
              <a:t>Олені</a:t>
            </a:r>
            <a:r>
              <a:rPr lang="ru-RU" i="1" dirty="0"/>
              <a:t>, </a:t>
            </a:r>
            <a:r>
              <a:rPr lang="ru-RU" i="1" dirty="0" err="1"/>
              <a:t>Білик</a:t>
            </a:r>
            <a:r>
              <a:rPr lang="ru-RU" i="1" dirty="0"/>
              <a:t> </a:t>
            </a:r>
            <a:r>
              <a:rPr lang="ru-RU" i="1" dirty="0" err="1"/>
              <a:t>Олено</a:t>
            </a:r>
            <a:r>
              <a:rPr lang="ru-RU" i="1" dirty="0"/>
              <a:t>;</a:t>
            </a:r>
            <a:endParaRPr lang="ru-RU" dirty="0"/>
          </a:p>
          <a:p>
            <a:r>
              <a:rPr lang="ru-RU" i="1" dirty="0"/>
              <a:t>Тимченко Ганна — Тимченко </a:t>
            </a:r>
            <a:r>
              <a:rPr lang="ru-RU" i="1" dirty="0" err="1"/>
              <a:t>Ганни</a:t>
            </a:r>
            <a:r>
              <a:rPr lang="ru-RU" i="1" dirty="0"/>
              <a:t>, Тимченко </a:t>
            </a:r>
            <a:r>
              <a:rPr lang="ru-RU" i="1" dirty="0" err="1"/>
              <a:t>Ганні</a:t>
            </a:r>
            <a:r>
              <a:rPr lang="ru-RU" i="1" dirty="0"/>
              <a:t>, Тимченко </a:t>
            </a:r>
            <a:r>
              <a:rPr lang="ru-RU" i="1" dirty="0" err="1"/>
              <a:t>Ганною</a:t>
            </a:r>
            <a:r>
              <a:rPr lang="ru-RU" i="1" dirty="0"/>
              <a:t>, при Тимченко </a:t>
            </a:r>
            <a:r>
              <a:rPr lang="ru-RU" i="1" dirty="0" err="1"/>
              <a:t>Ганні</a:t>
            </a:r>
            <a:r>
              <a:rPr lang="ru-RU" i="1" dirty="0"/>
              <a:t>, Тимченко </a:t>
            </a:r>
            <a:r>
              <a:rPr lang="ru-RU" i="1" dirty="0" err="1"/>
              <a:t>Ганно</a:t>
            </a:r>
            <a:r>
              <a:rPr lang="ru-RU" i="1" dirty="0"/>
              <a:t>.</a:t>
            </a:r>
            <a:endParaRPr lang="ru-RU" dirty="0"/>
          </a:p>
          <a:p>
            <a:r>
              <a:rPr lang="ru-RU" dirty="0" err="1">
                <a:solidFill>
                  <a:srgbClr val="FFFF00"/>
                </a:solidFill>
              </a:rPr>
              <a:t>Відмінюються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жіночі</a:t>
            </a:r>
            <a:r>
              <a:rPr lang="ru-RU" dirty="0">
                <a:solidFill>
                  <a:srgbClr val="FFFF00"/>
                </a:solidFill>
              </a:rPr>
              <a:t> й </a:t>
            </a:r>
            <a:r>
              <a:rPr lang="ru-RU" dirty="0" err="1">
                <a:solidFill>
                  <a:srgbClr val="FFFF00"/>
                </a:solidFill>
              </a:rPr>
              <a:t>чоловічі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прізвища</a:t>
            </a:r>
            <a:r>
              <a:rPr lang="ru-RU" dirty="0">
                <a:solidFill>
                  <a:srgbClr val="FFFF00"/>
                </a:solidFill>
              </a:rPr>
              <a:t> на -а (-я):</a:t>
            </a:r>
          </a:p>
          <a:p>
            <a:r>
              <a:rPr lang="ru-RU" i="1" dirty="0"/>
              <a:t>Оксана Танцюра </a:t>
            </a:r>
            <a:r>
              <a:rPr lang="ru-RU" dirty="0"/>
              <a:t>(</a:t>
            </a:r>
            <a:r>
              <a:rPr lang="ru-RU" i="1" dirty="0" err="1"/>
              <a:t>Масоха</a:t>
            </a:r>
            <a:r>
              <a:rPr lang="ru-RU" i="1" dirty="0"/>
              <a:t>, Головня, </a:t>
            </a:r>
            <a:r>
              <a:rPr lang="ru-RU" i="1" dirty="0" err="1"/>
              <a:t>Кияниця</a:t>
            </a:r>
            <a:r>
              <a:rPr lang="ru-RU" i="1" dirty="0"/>
              <a:t> </a:t>
            </a:r>
            <a:r>
              <a:rPr lang="ru-RU" dirty="0"/>
              <a:t>та </a:t>
            </a:r>
            <a:r>
              <a:rPr lang="ru-RU" dirty="0" err="1"/>
              <a:t>ін</a:t>
            </a:r>
            <a:r>
              <a:rPr lang="ru-RU" dirty="0"/>
              <a:t>.);</a:t>
            </a:r>
          </a:p>
          <a:p>
            <a:r>
              <a:rPr lang="ru-RU" i="1" dirty="0" err="1"/>
              <a:t>Оксани</a:t>
            </a:r>
            <a:r>
              <a:rPr lang="ru-RU" i="1" dirty="0"/>
              <a:t> </a:t>
            </a:r>
            <a:r>
              <a:rPr lang="ru-RU" i="1" dirty="0" err="1"/>
              <a:t>Танцюри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i="1" dirty="0" err="1"/>
              <a:t>Масохи</a:t>
            </a:r>
            <a:r>
              <a:rPr lang="ru-RU" i="1" dirty="0"/>
              <a:t>, </a:t>
            </a:r>
            <a:r>
              <a:rPr lang="ru-RU" i="1" dirty="0" err="1"/>
              <a:t>Головні</a:t>
            </a:r>
            <a:r>
              <a:rPr lang="ru-RU" i="1" dirty="0"/>
              <a:t>, </a:t>
            </a:r>
            <a:r>
              <a:rPr lang="ru-RU" i="1" dirty="0" err="1"/>
              <a:t>Кияниці</a:t>
            </a:r>
            <a:r>
              <a:rPr lang="ru-RU" i="1" dirty="0"/>
              <a:t> </a:t>
            </a:r>
            <a:r>
              <a:rPr lang="ru-RU" dirty="0"/>
              <a:t>та </a:t>
            </a:r>
            <a:r>
              <a:rPr lang="ru-RU" dirty="0" err="1"/>
              <a:t>ін</a:t>
            </a:r>
            <a:r>
              <a:rPr lang="ru-RU" dirty="0"/>
              <a:t>.);</a:t>
            </a:r>
          </a:p>
          <a:p>
            <a:r>
              <a:rPr lang="ru-RU" i="1" dirty="0" err="1"/>
              <a:t>Оксані</a:t>
            </a:r>
            <a:r>
              <a:rPr lang="ru-RU" i="1" dirty="0"/>
              <a:t> </a:t>
            </a:r>
            <a:r>
              <a:rPr lang="ru-RU" i="1" dirty="0" err="1"/>
              <a:t>Танцюрі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i="1" dirty="0" err="1"/>
              <a:t>Масосі</a:t>
            </a:r>
            <a:r>
              <a:rPr lang="ru-RU" i="1" dirty="0"/>
              <a:t>, </a:t>
            </a:r>
            <a:r>
              <a:rPr lang="ru-RU" i="1" dirty="0" err="1"/>
              <a:t>Головні</a:t>
            </a:r>
            <a:r>
              <a:rPr lang="ru-RU" i="1" dirty="0"/>
              <a:t>, </a:t>
            </a:r>
            <a:r>
              <a:rPr lang="ru-RU" i="1" dirty="0" err="1"/>
              <a:t>Кияниці</a:t>
            </a:r>
            <a:r>
              <a:rPr lang="ru-RU" i="1" dirty="0"/>
              <a:t> </a:t>
            </a:r>
            <a:r>
              <a:rPr lang="ru-RU" dirty="0"/>
              <a:t>та </a:t>
            </a:r>
            <a:r>
              <a:rPr lang="ru-RU" dirty="0" err="1"/>
              <a:t>ін</a:t>
            </a:r>
            <a:r>
              <a:rPr lang="ru-RU" dirty="0"/>
              <a:t>.);</a:t>
            </a:r>
          </a:p>
          <a:p>
            <a:r>
              <a:rPr lang="ru-RU" i="1" dirty="0"/>
              <a:t>Василь Галушка, Василя Галушки, </a:t>
            </a:r>
            <a:r>
              <a:rPr lang="ru-RU" i="1" dirty="0" err="1"/>
              <a:t>Василеві</a:t>
            </a:r>
            <a:r>
              <a:rPr lang="ru-RU" i="1" dirty="0"/>
              <a:t> </a:t>
            </a:r>
            <a:r>
              <a:rPr lang="ru-RU" i="1" dirty="0" err="1"/>
              <a:t>Галушці</a:t>
            </a:r>
            <a:r>
              <a:rPr lang="ru-RU" i="1" dirty="0"/>
              <a:t>, Василем Галушкою </a:t>
            </a:r>
            <a:r>
              <a:rPr lang="ru-RU" dirty="0"/>
              <a:t>і т. д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dirty="0" smtClean="0">
                <a:solidFill>
                  <a:srgbClr val="FFFF00"/>
                </a:solidFill>
              </a:rPr>
              <a:t>До </a:t>
            </a:r>
            <a:r>
              <a:rPr lang="ru-RU" b="1" dirty="0" err="1">
                <a:solidFill>
                  <a:srgbClr val="FFFF00"/>
                </a:solidFill>
              </a:rPr>
              <a:t>невідмінюваних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/>
              <a:t>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належать </a:t>
            </a:r>
            <a:r>
              <a:rPr lang="ru-RU" dirty="0" err="1" smtClean="0"/>
              <a:t>чоловічі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прізвища</a:t>
            </a:r>
            <a:r>
              <a:rPr lang="ru-RU" dirty="0"/>
              <a:t> на –</a:t>
            </a:r>
            <a:r>
              <a:rPr lang="ru-RU" b="1" i="1" dirty="0">
                <a:solidFill>
                  <a:srgbClr val="FFFF00"/>
                </a:solidFill>
              </a:rPr>
              <a:t>их</a:t>
            </a:r>
            <a:r>
              <a:rPr lang="ru-RU" dirty="0">
                <a:solidFill>
                  <a:srgbClr val="FFFF00"/>
                </a:solidFill>
              </a:rPr>
              <a:t>, -</a:t>
            </a:r>
            <a:r>
              <a:rPr lang="ru-RU" b="1" i="1" dirty="0" err="1">
                <a:solidFill>
                  <a:srgbClr val="FFFF00"/>
                </a:solidFill>
              </a:rPr>
              <a:t>ово</a:t>
            </a:r>
            <a:r>
              <a:rPr lang="ru-RU" dirty="0">
                <a:solidFill>
                  <a:srgbClr val="FFFF00"/>
                </a:solidFill>
              </a:rPr>
              <a:t>, -</a:t>
            </a:r>
            <a:r>
              <a:rPr lang="ru-RU" b="1" i="1" dirty="0" err="1">
                <a:solidFill>
                  <a:srgbClr val="FFFF00"/>
                </a:solidFill>
              </a:rPr>
              <a:t>аго</a:t>
            </a:r>
            <a:r>
              <a:rPr lang="ru-RU" dirty="0"/>
              <a:t>: </a:t>
            </a:r>
            <a:r>
              <a:rPr lang="ru-RU" i="1" dirty="0" err="1"/>
              <a:t>Ігор</a:t>
            </a:r>
            <a:r>
              <a:rPr lang="ru-RU" i="1" dirty="0"/>
              <a:t> (</a:t>
            </a:r>
            <a:r>
              <a:rPr lang="ru-RU" i="1" dirty="0" err="1"/>
              <a:t>Марія</a:t>
            </a:r>
            <a:r>
              <a:rPr lang="ru-RU" i="1" dirty="0"/>
              <a:t>) </a:t>
            </a:r>
            <a:r>
              <a:rPr lang="ru-RU" i="1" dirty="0" smtClean="0"/>
              <a:t>Больших</a:t>
            </a:r>
            <a:r>
              <a:rPr lang="ru-RU" i="1" dirty="0"/>
              <a:t>, </a:t>
            </a:r>
            <a:r>
              <a:rPr lang="ru-RU" i="1" dirty="0" err="1"/>
              <a:t>Кудрєватих</a:t>
            </a:r>
            <a:r>
              <a:rPr lang="ru-RU" i="1" dirty="0"/>
              <a:t>, </a:t>
            </a:r>
            <a:r>
              <a:rPr lang="ru-RU" i="1" dirty="0" err="1"/>
              <a:t>Савіних</a:t>
            </a:r>
            <a:r>
              <a:rPr lang="ru-RU" i="1" dirty="0"/>
              <a:t>, Благово, Хитрово, Бураго, Веселаго, Живаго; </a:t>
            </a:r>
            <a:r>
              <a:rPr lang="ru-RU" i="1" dirty="0" err="1"/>
              <a:t>Ігоря</a:t>
            </a:r>
            <a:r>
              <a:rPr lang="ru-RU" i="1" dirty="0"/>
              <a:t> (</a:t>
            </a:r>
            <a:r>
              <a:rPr lang="ru-RU" i="1" dirty="0" err="1"/>
              <a:t>Марії</a:t>
            </a:r>
            <a:r>
              <a:rPr lang="ru-RU" i="1" dirty="0"/>
              <a:t>) Больших, </a:t>
            </a:r>
            <a:r>
              <a:rPr lang="ru-RU" i="1" dirty="0" err="1"/>
              <a:t>Кудрєватих</a:t>
            </a:r>
            <a:r>
              <a:rPr lang="ru-RU" i="1" dirty="0"/>
              <a:t>, </a:t>
            </a:r>
            <a:r>
              <a:rPr lang="ru-RU" i="1" dirty="0" err="1"/>
              <a:t>Савіних</a:t>
            </a:r>
            <a:r>
              <a:rPr lang="ru-RU" i="1" dirty="0"/>
              <a:t>, Благово, Хитрово, Бураго, Веселаго, Живаго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137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202670"/>
            <a:ext cx="8610600" cy="71173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Орфоепічний практикум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2000" b="1" dirty="0" err="1" smtClean="0"/>
              <a:t>ЖалюзІ</a:t>
            </a:r>
            <a:endParaRPr lang="uk-UA" sz="2000" b="1" dirty="0" smtClean="0"/>
          </a:p>
          <a:p>
            <a:r>
              <a:rPr lang="uk-UA" sz="2000" b="1" dirty="0" err="1" smtClean="0"/>
              <a:t>ІндУстрія</a:t>
            </a:r>
            <a:endParaRPr lang="uk-UA" sz="2000" b="1" dirty="0" smtClean="0"/>
          </a:p>
          <a:p>
            <a:r>
              <a:rPr lang="uk-UA" sz="2000" b="1" dirty="0" err="1" smtClean="0"/>
              <a:t>КаталОг</a:t>
            </a:r>
            <a:endParaRPr lang="uk-UA" sz="2000" b="1" dirty="0" smtClean="0"/>
          </a:p>
          <a:p>
            <a:r>
              <a:rPr lang="uk-UA" sz="2000" b="1" dirty="0" err="1" smtClean="0"/>
              <a:t>КотрИй</a:t>
            </a:r>
            <a:endParaRPr lang="uk-UA" sz="2000" b="1" dirty="0" smtClean="0"/>
          </a:p>
          <a:p>
            <a:r>
              <a:rPr lang="uk-UA" sz="2000" b="1" dirty="0" err="1" smtClean="0"/>
              <a:t>ОдноразОвий</a:t>
            </a:r>
            <a:endParaRPr lang="uk-UA" sz="2000" b="1" dirty="0" smtClean="0"/>
          </a:p>
          <a:p>
            <a:r>
              <a:rPr lang="uk-UA" sz="2000" b="1" dirty="0" err="1" smtClean="0"/>
              <a:t>ПОзначка</a:t>
            </a:r>
            <a:endParaRPr lang="uk-UA" sz="2000" b="1" dirty="0" smtClean="0"/>
          </a:p>
          <a:p>
            <a:r>
              <a:rPr lang="uk-UA" sz="2000" b="1" dirty="0" err="1" smtClean="0"/>
              <a:t>ПОмилка</a:t>
            </a:r>
            <a:endParaRPr lang="uk-UA" sz="2000" b="1" dirty="0" smtClean="0"/>
          </a:p>
          <a:p>
            <a:r>
              <a:rPr lang="uk-UA" sz="2000" b="1" dirty="0" err="1" smtClean="0"/>
              <a:t>РАзом</a:t>
            </a:r>
            <a:endParaRPr lang="uk-UA" sz="2000" b="1" dirty="0" smtClean="0"/>
          </a:p>
          <a:p>
            <a:r>
              <a:rPr lang="uk-UA" sz="2000" b="1" dirty="0" err="1" smtClean="0"/>
              <a:t>РоздрібниИй</a:t>
            </a:r>
            <a:endParaRPr lang="uk-UA" sz="2000" b="1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b="1" dirty="0" err="1" smtClean="0"/>
              <a:t>СерЕдина</a:t>
            </a:r>
            <a:endParaRPr lang="uk-UA" b="1" dirty="0" smtClean="0"/>
          </a:p>
          <a:p>
            <a:r>
              <a:rPr lang="uk-UA" b="1" dirty="0" err="1" smtClean="0"/>
              <a:t>СтовідсОтковий</a:t>
            </a:r>
            <a:endParaRPr lang="uk-UA" b="1" dirty="0" smtClean="0"/>
          </a:p>
          <a:p>
            <a:r>
              <a:rPr lang="uk-UA" b="1" dirty="0" smtClean="0"/>
              <a:t>Укра</a:t>
            </a:r>
            <a:r>
              <a:rPr lang="uk-UA" b="1" dirty="0" smtClean="0">
                <a:solidFill>
                  <a:srgbClr val="00B0F0"/>
                </a:solidFill>
              </a:rPr>
              <a:t>ї</a:t>
            </a:r>
            <a:r>
              <a:rPr lang="uk-UA" b="1" dirty="0" smtClean="0"/>
              <a:t>нський</a:t>
            </a:r>
          </a:p>
          <a:p>
            <a:r>
              <a:rPr lang="uk-UA" b="1" dirty="0" err="1" smtClean="0"/>
              <a:t>ФаховИй</a:t>
            </a:r>
            <a:endParaRPr lang="uk-UA" b="1" dirty="0" smtClean="0"/>
          </a:p>
          <a:p>
            <a:r>
              <a:rPr lang="uk-UA" b="1" dirty="0" err="1" smtClean="0"/>
              <a:t>ЦіннИк</a:t>
            </a:r>
            <a:endParaRPr lang="uk-UA" b="1" dirty="0" smtClean="0"/>
          </a:p>
          <a:p>
            <a:r>
              <a:rPr lang="uk-UA" b="1" dirty="0" err="1" smtClean="0">
                <a:solidFill>
                  <a:srgbClr val="00B0F0"/>
                </a:solidFill>
              </a:rPr>
              <a:t>ЧерговИй</a:t>
            </a:r>
            <a:endParaRPr lang="uk-UA" b="1" dirty="0" smtClean="0">
              <a:solidFill>
                <a:srgbClr val="00B0F0"/>
              </a:solidFill>
            </a:endParaRPr>
          </a:p>
          <a:p>
            <a:r>
              <a:rPr lang="uk-UA" b="1" dirty="0" err="1" smtClean="0">
                <a:solidFill>
                  <a:srgbClr val="00B0F0"/>
                </a:solidFill>
              </a:rPr>
              <a:t>ЧарівнИй</a:t>
            </a:r>
            <a:endParaRPr lang="uk-UA" b="1" dirty="0" smtClean="0">
              <a:solidFill>
                <a:srgbClr val="00B0F0"/>
              </a:solidFill>
            </a:endParaRPr>
          </a:p>
          <a:p>
            <a:r>
              <a:rPr lang="uk-UA" b="1" dirty="0" err="1" smtClean="0">
                <a:solidFill>
                  <a:srgbClr val="00B0F0"/>
                </a:solidFill>
              </a:rPr>
              <a:t>ЩодобовИй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394" y="106802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rgbClr val="FFFF00"/>
                </a:solidFill>
              </a:rPr>
              <a:t>Поставте</a:t>
            </a:r>
            <a:r>
              <a:rPr lang="uk-UA" sz="2400" b="1" dirty="0">
                <a:solidFill>
                  <a:srgbClr val="FFFF00"/>
                </a:solidFill>
              </a:rPr>
              <a:t> наголос у словах і складіть із ними речення</a:t>
            </a:r>
          </a:p>
        </p:txBody>
      </p:sp>
    </p:spTree>
    <p:extLst>
      <p:ext uri="{BB962C8B-B14F-4D97-AF65-F5344CB8AC3E}">
        <p14:creationId xmlns:p14="http://schemas.microsoft.com/office/powerpoint/2010/main" val="3982253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796" y="0"/>
            <a:ext cx="11071272" cy="140053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Підступні дрібні слова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(про прийменники)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83" y="1400529"/>
            <a:ext cx="11678193" cy="4595321"/>
          </a:xfrm>
        </p:spPr>
        <p:txBody>
          <a:bodyPr>
            <a:noAutofit/>
          </a:bodyPr>
          <a:lstStyle/>
          <a:p>
            <a:r>
              <a:rPr lang="ru-RU" sz="2400" b="1" dirty="0"/>
              <a:t>У </a:t>
            </a:r>
            <a:r>
              <a:rPr lang="ru-RU" sz="2400" b="1" dirty="0" err="1"/>
              <a:t>писемному</a:t>
            </a:r>
            <a:r>
              <a:rPr lang="ru-RU" sz="2400" b="1" dirty="0"/>
              <a:t> </a:t>
            </a:r>
            <a:r>
              <a:rPr lang="ru-RU" sz="2400" b="1" dirty="0" err="1"/>
              <a:t>діловому</a:t>
            </a:r>
            <a:r>
              <a:rPr lang="ru-RU" sz="2400" b="1" dirty="0"/>
              <a:t> </a:t>
            </a:r>
            <a:r>
              <a:rPr lang="ru-RU" sz="2400" b="1" dirty="0" err="1"/>
              <a:t>мовленні</a:t>
            </a:r>
            <a:r>
              <a:rPr lang="ru-RU" sz="2400" b="1" dirty="0"/>
              <a:t> </a:t>
            </a:r>
            <a:r>
              <a:rPr lang="ru-RU" sz="2400" b="1" dirty="0" err="1"/>
              <a:t>нерідко</a:t>
            </a:r>
            <a:r>
              <a:rPr lang="ru-RU" sz="2400" b="1" dirty="0"/>
              <a:t> </a:t>
            </a:r>
            <a:r>
              <a:rPr lang="ru-RU" sz="2400" b="1" dirty="0" err="1"/>
              <a:t>помилково</a:t>
            </a:r>
            <a:r>
              <a:rPr lang="ru-RU" sz="2400" b="1" dirty="0"/>
              <a:t> </a:t>
            </a:r>
            <a:r>
              <a:rPr lang="ru-RU" sz="2400" b="1" dirty="0" err="1"/>
              <a:t>вживають</a:t>
            </a:r>
            <a:r>
              <a:rPr lang="ru-RU" sz="2400" b="1" dirty="0"/>
              <a:t> </a:t>
            </a:r>
            <a:r>
              <a:rPr lang="ru-RU" sz="2400" b="1" dirty="0" err="1"/>
              <a:t>прийменник</a:t>
            </a:r>
            <a:r>
              <a:rPr lang="ru-RU" sz="2400" b="1" dirty="0"/>
              <a:t> </a:t>
            </a:r>
            <a:r>
              <a:rPr lang="ru-RU" sz="2400" b="1" i="1" dirty="0">
                <a:solidFill>
                  <a:srgbClr val="FFFF00"/>
                </a:solidFill>
              </a:rPr>
              <a:t>по</a:t>
            </a:r>
            <a:r>
              <a:rPr lang="ru-RU" sz="2400" b="1" i="1" dirty="0"/>
              <a:t> </a:t>
            </a:r>
            <a:r>
              <a:rPr lang="ru-RU" sz="2400" b="1" dirty="0"/>
              <a:t>там, де за правилом повинен бути </a:t>
            </a:r>
            <a:r>
              <a:rPr lang="ru-RU" sz="2400" b="1" dirty="0" err="1"/>
              <a:t>інший</a:t>
            </a:r>
            <a:r>
              <a:rPr lang="ru-RU" sz="2400" b="1" dirty="0"/>
              <a:t> </a:t>
            </a:r>
            <a:r>
              <a:rPr lang="ru-RU" sz="2400" b="1" dirty="0" err="1"/>
              <a:t>прийменник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безприйменникове</a:t>
            </a:r>
            <a:r>
              <a:rPr lang="ru-RU" sz="2400" b="1" dirty="0"/>
              <a:t> </a:t>
            </a:r>
            <a:r>
              <a:rPr lang="ru-RU" sz="2400" b="1" dirty="0" err="1"/>
              <a:t>словосполучення</a:t>
            </a:r>
            <a:r>
              <a:rPr lang="ru-RU" sz="2400" b="1" dirty="0"/>
              <a:t>. </a:t>
            </a:r>
            <a:r>
              <a:rPr lang="ru-RU" sz="2400" b="1" dirty="0" err="1"/>
              <a:t>Неправильними</a:t>
            </a:r>
            <a:r>
              <a:rPr lang="ru-RU" sz="2400" b="1" dirty="0"/>
              <a:t> є </a:t>
            </a:r>
            <a:r>
              <a:rPr lang="ru-RU" sz="2400" b="1" dirty="0" err="1"/>
              <a:t>такі</a:t>
            </a:r>
            <a:r>
              <a:rPr lang="ru-RU" sz="2400" b="1" dirty="0"/>
              <a:t> </a:t>
            </a:r>
            <a:r>
              <a:rPr lang="ru-RU" sz="2400" b="1" dirty="0" err="1"/>
              <a:t>конструкції</a:t>
            </a:r>
            <a:r>
              <a:rPr lang="ru-RU" sz="2400" b="1" dirty="0"/>
              <a:t>: </a:t>
            </a:r>
            <a:r>
              <a:rPr lang="ru-RU" sz="2400" b="1" i="1" dirty="0" err="1">
                <a:solidFill>
                  <a:srgbClr val="FF0000"/>
                </a:solidFill>
              </a:rPr>
              <a:t>називати</a:t>
            </a:r>
            <a:r>
              <a:rPr lang="ru-RU" sz="2400" b="1" i="1" dirty="0">
                <a:solidFill>
                  <a:srgbClr val="FF0000"/>
                </a:solidFill>
              </a:rPr>
              <a:t> по </a:t>
            </a:r>
            <a:r>
              <a:rPr lang="ru-RU" sz="2400" b="1" i="1" dirty="0" err="1">
                <a:solidFill>
                  <a:srgbClr val="FF0000"/>
                </a:solidFill>
              </a:rPr>
              <a:t>прізвищу</a:t>
            </a:r>
            <a:r>
              <a:rPr lang="ru-RU" sz="2400" b="1" i="1" dirty="0">
                <a:solidFill>
                  <a:srgbClr val="FF0000"/>
                </a:solidFill>
              </a:rPr>
              <a:t>, по </a:t>
            </a:r>
            <a:r>
              <a:rPr lang="ru-RU" sz="2400" b="1" i="1" dirty="0" err="1">
                <a:solidFill>
                  <a:srgbClr val="FF0000"/>
                </a:solidFill>
              </a:rPr>
              <a:t>замовленню</a:t>
            </a:r>
            <a:r>
              <a:rPr lang="ru-RU" sz="2400" b="1" i="1" dirty="0">
                <a:solidFill>
                  <a:srgbClr val="FF0000"/>
                </a:solidFill>
              </a:rPr>
              <a:t>, по </a:t>
            </a:r>
            <a:r>
              <a:rPr lang="ru-RU" sz="2400" b="1" i="1" dirty="0" err="1">
                <a:solidFill>
                  <a:srgbClr val="FF0000"/>
                </a:solidFill>
              </a:rPr>
              <a:t>відомості</a:t>
            </a:r>
            <a:r>
              <a:rPr lang="ru-RU" sz="2400" b="1" i="1" dirty="0">
                <a:solidFill>
                  <a:srgbClr val="FF0000"/>
                </a:solidFill>
              </a:rPr>
              <a:t>, по </a:t>
            </a:r>
            <a:r>
              <a:rPr lang="ru-RU" sz="2400" b="1" i="1" dirty="0" err="1">
                <a:solidFill>
                  <a:srgbClr val="FF0000"/>
                </a:solidFill>
              </a:rPr>
              <a:t>запрошенню</a:t>
            </a:r>
            <a:r>
              <a:rPr lang="ru-RU" sz="2400" b="1" i="1" dirty="0">
                <a:solidFill>
                  <a:srgbClr val="FF0000"/>
                </a:solidFill>
              </a:rPr>
              <a:t>, по </a:t>
            </a:r>
            <a:r>
              <a:rPr lang="ru-RU" sz="2400" b="1" i="1" dirty="0" err="1">
                <a:solidFill>
                  <a:srgbClr val="FF0000"/>
                </a:solidFill>
              </a:rPr>
              <a:t>домовленості</a:t>
            </a:r>
            <a:r>
              <a:rPr lang="ru-RU" sz="2400" b="1" i="1" dirty="0">
                <a:solidFill>
                  <a:srgbClr val="FF0000"/>
                </a:solidFill>
              </a:rPr>
              <a:t>, по </a:t>
            </a:r>
            <a:r>
              <a:rPr lang="ru-RU" sz="2400" b="1" i="1" dirty="0" err="1">
                <a:solidFill>
                  <a:srgbClr val="FF0000"/>
                </a:solidFill>
              </a:rPr>
              <a:t>закінченні</a:t>
            </a:r>
            <a:r>
              <a:rPr lang="ru-RU" sz="2400" b="1" i="1" dirty="0">
                <a:solidFill>
                  <a:srgbClr val="FF0000"/>
                </a:solidFill>
              </a:rPr>
              <a:t>, по </a:t>
            </a:r>
            <a:r>
              <a:rPr lang="ru-RU" sz="2400" b="1" i="1" dirty="0" err="1">
                <a:solidFill>
                  <a:srgbClr val="FF0000"/>
                </a:solidFill>
              </a:rPr>
              <a:t>цьому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питанню</a:t>
            </a:r>
            <a:r>
              <a:rPr lang="ru-RU" sz="2400" b="1" i="1" dirty="0"/>
              <a:t>. </a:t>
            </a:r>
            <a:r>
              <a:rPr lang="ru-RU" sz="2400" b="1" dirty="0"/>
              <a:t>Правильно: </a:t>
            </a:r>
            <a:r>
              <a:rPr lang="ru-RU" sz="2400" b="1" i="1" dirty="0" err="1">
                <a:solidFill>
                  <a:srgbClr val="FFFF00"/>
                </a:solidFill>
              </a:rPr>
              <a:t>називати</a:t>
            </a:r>
            <a:r>
              <a:rPr lang="ru-RU" sz="2400" b="1" i="1" dirty="0">
                <a:solidFill>
                  <a:srgbClr val="FFFF00"/>
                </a:solidFill>
              </a:rPr>
              <a:t> на </a:t>
            </a:r>
            <a:r>
              <a:rPr lang="ru-RU" sz="2400" b="1" i="1" dirty="0" err="1">
                <a:solidFill>
                  <a:srgbClr val="FFFF00"/>
                </a:solidFill>
              </a:rPr>
              <a:t>прізвище</a:t>
            </a:r>
            <a:r>
              <a:rPr lang="ru-RU" sz="2400" b="1" i="1" dirty="0">
                <a:solidFill>
                  <a:srgbClr val="FFFF00"/>
                </a:solidFill>
              </a:rPr>
              <a:t>, на </a:t>
            </a:r>
            <a:r>
              <a:rPr lang="ru-RU" sz="2400" b="1" i="1" dirty="0" err="1">
                <a:solidFill>
                  <a:srgbClr val="FFFF00"/>
                </a:solidFill>
              </a:rPr>
              <a:t>замовлення</a:t>
            </a:r>
            <a:r>
              <a:rPr lang="ru-RU" sz="2400" b="1" i="1" dirty="0">
                <a:solidFill>
                  <a:srgbClr val="FFFF00"/>
                </a:solidFill>
              </a:rPr>
              <a:t>, за </a:t>
            </a:r>
            <a:r>
              <a:rPr lang="ru-RU" sz="2400" b="1" i="1" dirty="0" err="1">
                <a:solidFill>
                  <a:srgbClr val="FFFF00"/>
                </a:solidFill>
              </a:rPr>
              <a:t>відомістю</a:t>
            </a:r>
            <a:r>
              <a:rPr lang="ru-RU" sz="2400" b="1" i="1" dirty="0">
                <a:solidFill>
                  <a:srgbClr val="FFFF00"/>
                </a:solidFill>
              </a:rPr>
              <a:t>, на </a:t>
            </a:r>
            <a:r>
              <a:rPr lang="ru-RU" sz="2400" b="1" i="1" dirty="0" err="1">
                <a:solidFill>
                  <a:srgbClr val="FFFF00"/>
                </a:solidFill>
              </a:rPr>
              <a:t>запрошення</a:t>
            </a:r>
            <a:r>
              <a:rPr lang="ru-RU" sz="2400" b="1" i="1" dirty="0">
                <a:solidFill>
                  <a:srgbClr val="FFFF00"/>
                </a:solidFill>
              </a:rPr>
              <a:t>, за </a:t>
            </a:r>
            <a:r>
              <a:rPr lang="ru-RU" sz="2400" b="1" i="1" dirty="0" err="1">
                <a:solidFill>
                  <a:srgbClr val="FFFF00"/>
                </a:solidFill>
              </a:rPr>
              <a:t>домовленістю</a:t>
            </a:r>
            <a:r>
              <a:rPr lang="ru-RU" sz="2400" b="1" i="1" dirty="0">
                <a:solidFill>
                  <a:srgbClr val="FFFF00"/>
                </a:solidFill>
              </a:rPr>
              <a:t>, </a:t>
            </a:r>
            <a:r>
              <a:rPr lang="ru-RU" sz="2400" b="1" i="1" dirty="0" err="1">
                <a:solidFill>
                  <a:srgbClr val="FFFF00"/>
                </a:solidFill>
              </a:rPr>
              <a:t>після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закінчення</a:t>
            </a:r>
            <a:r>
              <a:rPr lang="ru-RU" sz="2400" b="1" i="1" dirty="0">
                <a:solidFill>
                  <a:srgbClr val="FFFF00"/>
                </a:solidFill>
              </a:rPr>
              <a:t>, </a:t>
            </a:r>
            <a:r>
              <a:rPr lang="ru-RU" sz="2400" b="1" i="1" dirty="0" err="1">
                <a:solidFill>
                  <a:srgbClr val="FFFF00"/>
                </a:solidFill>
              </a:rPr>
              <a:t>із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цього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</a:rPr>
              <a:t>питання</a:t>
            </a:r>
            <a:r>
              <a:rPr lang="ru-RU" sz="2400" b="1" i="1" dirty="0">
                <a:solidFill>
                  <a:srgbClr val="FFFF00"/>
                </a:solidFill>
              </a:rPr>
              <a:t>.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/>
              <a:t>Здебільшого</a:t>
            </a:r>
            <a:r>
              <a:rPr lang="ru-RU" sz="2400" b="1" dirty="0"/>
              <a:t>, де в </a:t>
            </a:r>
            <a:r>
              <a:rPr lang="ru-RU" sz="2400" b="1" dirty="0" err="1"/>
              <a:t>російській</a:t>
            </a:r>
            <a:r>
              <a:rPr lang="ru-RU" sz="2400" b="1" dirty="0"/>
              <a:t> </a:t>
            </a:r>
            <a:r>
              <a:rPr lang="ru-RU" sz="2400" b="1" dirty="0" err="1"/>
              <a:t>мові</a:t>
            </a:r>
            <a:r>
              <a:rPr lang="ru-RU" sz="2400" b="1" dirty="0"/>
              <a:t> </a:t>
            </a:r>
            <a:r>
              <a:rPr lang="ru-RU" sz="2400" b="1" dirty="0" err="1"/>
              <a:t>вживається</a:t>
            </a:r>
            <a:r>
              <a:rPr lang="ru-RU" sz="2400" b="1" dirty="0"/>
              <a:t> </a:t>
            </a:r>
            <a:r>
              <a:rPr lang="ru-RU" sz="2400" b="1" dirty="0" err="1"/>
              <a:t>прийменник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по</a:t>
            </a:r>
            <a:r>
              <a:rPr lang="ru-RU" sz="2400" b="1" dirty="0"/>
              <a:t>, в </a:t>
            </a:r>
            <a:r>
              <a:rPr lang="ru-RU" sz="2400" b="1" dirty="0" err="1"/>
              <a:t>українській</a:t>
            </a:r>
            <a:r>
              <a:rPr lang="ru-RU" sz="2400" b="1" dirty="0"/>
              <a:t> </a:t>
            </a:r>
            <a:r>
              <a:rPr lang="ru-RU" sz="2400" b="1" dirty="0" err="1"/>
              <a:t>використовуються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00B0F0"/>
                </a:solidFill>
              </a:rPr>
              <a:t>інші</a:t>
            </a:r>
            <a:r>
              <a:rPr lang="ru-RU" sz="2400" b="1" dirty="0">
                <a:solidFill>
                  <a:srgbClr val="00B0F0"/>
                </a:solidFill>
              </a:rPr>
              <a:t> </a:t>
            </a:r>
            <a:r>
              <a:rPr lang="ru-RU" sz="2400" b="1" dirty="0" err="1"/>
              <a:t>прийменники</a:t>
            </a:r>
            <a:r>
              <a:rPr lang="ru-RU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3568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101" y="335152"/>
            <a:ext cx="9404723" cy="997259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Діловий стиль ІХ-ХІІІ століть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046994"/>
            <a:ext cx="5849538" cy="438715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3143" y="1451943"/>
            <a:ext cx="7208076" cy="54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14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10979832" cy="1400530"/>
          </a:xfrm>
        </p:spPr>
        <p:txBody>
          <a:bodyPr/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Практичні поради, завдання і вправи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940526"/>
            <a:ext cx="10888391" cy="591747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ВИПРАВТЕ  ПОМИЛКИ У ВЖИВАННІ ПРИЙМЕННИКІВ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b="1" dirty="0"/>
              <a:t>По </a:t>
            </a:r>
            <a:r>
              <a:rPr lang="ru-RU" b="1" dirty="0" err="1"/>
              <a:t>всіх</a:t>
            </a:r>
            <a:r>
              <a:rPr lang="ru-RU" b="1" dirty="0"/>
              <a:t> правилах – </a:t>
            </a:r>
            <a:r>
              <a:rPr lang="ru-RU" b="1" dirty="0">
                <a:solidFill>
                  <a:srgbClr val="3BCCFF"/>
                </a:solidFill>
              </a:rPr>
              <a:t>за </a:t>
            </a:r>
            <a:r>
              <a:rPr lang="ru-RU" b="1" dirty="0" err="1">
                <a:solidFill>
                  <a:srgbClr val="3BCCFF"/>
                </a:solidFill>
              </a:rPr>
              <a:t>всіма</a:t>
            </a:r>
            <a:r>
              <a:rPr lang="ru-RU" b="1" dirty="0">
                <a:solidFill>
                  <a:srgbClr val="3BCCFF"/>
                </a:solidFill>
              </a:rPr>
              <a:t> правилами;</a:t>
            </a:r>
          </a:p>
          <a:p>
            <a:r>
              <a:rPr lang="ru-RU" b="1" dirty="0"/>
              <a:t>по </a:t>
            </a:r>
            <a:r>
              <a:rPr lang="ru-RU" b="1" dirty="0" err="1"/>
              <a:t>всіх</a:t>
            </a:r>
            <a:r>
              <a:rPr lang="ru-RU" b="1" dirty="0"/>
              <a:t> фронтах – </a:t>
            </a:r>
            <a:r>
              <a:rPr lang="ru-RU" b="1" dirty="0">
                <a:solidFill>
                  <a:srgbClr val="00B0F0"/>
                </a:solidFill>
              </a:rPr>
              <a:t>на </a:t>
            </a:r>
            <a:r>
              <a:rPr lang="ru-RU" b="1" dirty="0" err="1">
                <a:solidFill>
                  <a:srgbClr val="00B0F0"/>
                </a:solidFill>
              </a:rPr>
              <a:t>всіх</a:t>
            </a:r>
            <a:r>
              <a:rPr lang="ru-RU" b="1" dirty="0">
                <a:solidFill>
                  <a:srgbClr val="00B0F0"/>
                </a:solidFill>
              </a:rPr>
              <a:t> фронтах;</a:t>
            </a:r>
          </a:p>
          <a:p>
            <a:r>
              <a:rPr lang="ru-RU" b="1" dirty="0"/>
              <a:t>по </a:t>
            </a:r>
            <a:r>
              <a:rPr lang="ru-RU" b="1" dirty="0" err="1"/>
              <a:t>цій</a:t>
            </a:r>
            <a:r>
              <a:rPr lang="ru-RU" b="1" dirty="0"/>
              <a:t> </a:t>
            </a:r>
            <a:r>
              <a:rPr lang="ru-RU" b="1" dirty="0" err="1"/>
              <a:t>темі</a:t>
            </a:r>
            <a:r>
              <a:rPr lang="ru-RU" b="1" dirty="0"/>
              <a:t> – </a:t>
            </a:r>
            <a:r>
              <a:rPr lang="ru-RU" b="1" dirty="0">
                <a:solidFill>
                  <a:srgbClr val="00B0F0"/>
                </a:solidFill>
              </a:rPr>
              <a:t>на </a:t>
            </a:r>
            <a:r>
              <a:rPr lang="ru-RU" b="1" dirty="0" err="1">
                <a:solidFill>
                  <a:srgbClr val="00B0F0"/>
                </a:solidFill>
              </a:rPr>
              <a:t>цю</a:t>
            </a:r>
            <a:r>
              <a:rPr lang="ru-RU" b="1" dirty="0">
                <a:solidFill>
                  <a:srgbClr val="00B0F0"/>
                </a:solidFill>
              </a:rPr>
              <a:t> тему.</a:t>
            </a:r>
          </a:p>
          <a:p>
            <a:r>
              <a:rPr lang="ru-RU" b="1" dirty="0"/>
              <a:t>по всякому поводу </a:t>
            </a:r>
            <a:r>
              <a:rPr lang="ru-RU" b="1" dirty="0">
                <a:solidFill>
                  <a:srgbClr val="00B0F0"/>
                </a:solidFill>
              </a:rPr>
              <a:t>– з </a:t>
            </a:r>
            <a:r>
              <a:rPr lang="ru-RU" b="1" dirty="0" err="1">
                <a:solidFill>
                  <a:srgbClr val="00B0F0"/>
                </a:solidFill>
              </a:rPr>
              <a:t>усякого</a:t>
            </a:r>
            <a:r>
              <a:rPr lang="ru-RU" b="1" dirty="0">
                <a:solidFill>
                  <a:srgbClr val="00B0F0"/>
                </a:solidFill>
              </a:rPr>
              <a:t> приводу;</a:t>
            </a:r>
          </a:p>
          <a:p>
            <a:r>
              <a:rPr lang="ru-RU" b="1" dirty="0"/>
              <a:t>по </a:t>
            </a:r>
            <a:r>
              <a:rPr lang="ru-RU" b="1" dirty="0" err="1"/>
              <a:t>питанню</a:t>
            </a:r>
            <a:r>
              <a:rPr lang="ru-RU" b="1" dirty="0"/>
              <a:t> – </a:t>
            </a:r>
            <a:r>
              <a:rPr lang="ru-RU" b="1" dirty="0">
                <a:solidFill>
                  <a:srgbClr val="00B0F0"/>
                </a:solidFill>
              </a:rPr>
              <a:t>у </a:t>
            </a:r>
            <a:r>
              <a:rPr lang="ru-RU" b="1" dirty="0" err="1">
                <a:solidFill>
                  <a:srgbClr val="00B0F0"/>
                </a:solidFill>
              </a:rPr>
              <a:t>справі</a:t>
            </a:r>
            <a:r>
              <a:rPr lang="ru-RU" b="1" dirty="0">
                <a:solidFill>
                  <a:srgbClr val="00B0F0"/>
                </a:solidFill>
              </a:rPr>
              <a:t>;</a:t>
            </a:r>
          </a:p>
          <a:p>
            <a:r>
              <a:rPr lang="ru-RU" b="1" dirty="0"/>
              <a:t>по справах </a:t>
            </a:r>
            <a:r>
              <a:rPr lang="ru-RU" b="1" dirty="0" err="1"/>
              <a:t>служби</a:t>
            </a:r>
            <a:r>
              <a:rPr lang="ru-RU" b="1" dirty="0"/>
              <a:t> – </a:t>
            </a:r>
            <a:r>
              <a:rPr lang="ru-RU" b="1" dirty="0">
                <a:solidFill>
                  <a:srgbClr val="00B0F0"/>
                </a:solidFill>
              </a:rPr>
              <a:t>у </a:t>
            </a:r>
            <a:r>
              <a:rPr lang="ru-RU" b="1" dirty="0" err="1">
                <a:solidFill>
                  <a:srgbClr val="00B0F0"/>
                </a:solidFill>
              </a:rPr>
              <a:t>службових</a:t>
            </a:r>
            <a:r>
              <a:rPr lang="ru-RU" b="1" dirty="0">
                <a:solidFill>
                  <a:srgbClr val="00B0F0"/>
                </a:solidFill>
              </a:rPr>
              <a:t> справах.</a:t>
            </a:r>
          </a:p>
          <a:p>
            <a:r>
              <a:rPr lang="ru-RU" b="1" dirty="0"/>
              <a:t>по </a:t>
            </a:r>
            <a:r>
              <a:rPr lang="ru-RU" b="1" dirty="0" err="1"/>
              <a:t>неуважності</a:t>
            </a:r>
            <a:r>
              <a:rPr lang="ru-RU" b="1" dirty="0"/>
              <a:t> – </a:t>
            </a:r>
            <a:r>
              <a:rPr lang="ru-RU" b="1" dirty="0">
                <a:solidFill>
                  <a:srgbClr val="00B0F0"/>
                </a:solidFill>
              </a:rPr>
              <a:t>через </a:t>
            </a:r>
            <a:r>
              <a:rPr lang="ru-RU" b="1" dirty="0" err="1">
                <a:solidFill>
                  <a:srgbClr val="00B0F0"/>
                </a:solidFill>
              </a:rPr>
              <a:t>неуважність</a:t>
            </a:r>
            <a:r>
              <a:rPr lang="ru-RU" b="1" dirty="0">
                <a:solidFill>
                  <a:srgbClr val="00B0F0"/>
                </a:solidFill>
              </a:rPr>
              <a:t>;</a:t>
            </a:r>
          </a:p>
          <a:p>
            <a:r>
              <a:rPr lang="ru-RU" b="1" dirty="0"/>
              <a:t>по </a:t>
            </a:r>
            <a:r>
              <a:rPr lang="ru-RU" b="1" dirty="0" err="1"/>
              <a:t>причині</a:t>
            </a:r>
            <a:r>
              <a:rPr lang="ru-RU" b="1" dirty="0"/>
              <a:t> </a:t>
            </a:r>
            <a:r>
              <a:rPr lang="ru-RU" b="1" dirty="0" err="1"/>
              <a:t>заморозків</a:t>
            </a:r>
            <a:r>
              <a:rPr lang="ru-RU" b="1" dirty="0"/>
              <a:t> – </a:t>
            </a:r>
            <a:r>
              <a:rPr lang="ru-RU" b="1" dirty="0">
                <a:solidFill>
                  <a:srgbClr val="00B0F0"/>
                </a:solidFill>
              </a:rPr>
              <a:t>через заморозки;</a:t>
            </a:r>
          </a:p>
          <a:p>
            <a:r>
              <a:rPr lang="ru-RU" b="1" dirty="0"/>
              <a:t>по </a:t>
            </a:r>
            <a:r>
              <a:rPr lang="ru-RU" b="1" dirty="0" err="1"/>
              <a:t>сімейним</a:t>
            </a:r>
            <a:r>
              <a:rPr lang="ru-RU" b="1" dirty="0"/>
              <a:t> </a:t>
            </a:r>
            <a:r>
              <a:rPr lang="ru-RU" b="1" dirty="0" err="1"/>
              <a:t>обставинам</a:t>
            </a:r>
            <a:r>
              <a:rPr lang="ru-RU" b="1" dirty="0"/>
              <a:t> – </a:t>
            </a:r>
            <a:r>
              <a:rPr lang="ru-RU" b="1" dirty="0">
                <a:solidFill>
                  <a:srgbClr val="00B0F0"/>
                </a:solidFill>
              </a:rPr>
              <a:t>через </a:t>
            </a:r>
            <a:r>
              <a:rPr lang="ru-RU" b="1" dirty="0" err="1">
                <a:solidFill>
                  <a:srgbClr val="00B0F0"/>
                </a:solidFill>
              </a:rPr>
              <a:t>сімейні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обставини</a:t>
            </a:r>
            <a:r>
              <a:rPr lang="ru-RU" b="1" dirty="0">
                <a:solidFill>
                  <a:srgbClr val="00B0F0"/>
                </a:solidFill>
              </a:rPr>
              <a:t>;</a:t>
            </a:r>
          </a:p>
          <a:p>
            <a:r>
              <a:rPr lang="ru-RU" b="1" dirty="0"/>
              <a:t>по </a:t>
            </a:r>
            <a:r>
              <a:rPr lang="ru-RU" b="1" dirty="0" err="1"/>
              <a:t>крайній</a:t>
            </a:r>
            <a:r>
              <a:rPr lang="ru-RU" b="1" dirty="0"/>
              <a:t> </a:t>
            </a:r>
            <a:r>
              <a:rPr lang="ru-RU" b="1" dirty="0" err="1"/>
              <a:t>мірі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00B0F0"/>
                </a:solidFill>
              </a:rPr>
              <a:t>принаймні</a:t>
            </a:r>
            <a:r>
              <a:rPr lang="ru-RU" b="1" dirty="0">
                <a:solidFill>
                  <a:srgbClr val="00B0F0"/>
                </a:solidFill>
              </a:rPr>
              <a:t>;</a:t>
            </a:r>
          </a:p>
          <a:p>
            <a:r>
              <a:rPr lang="ru-RU" b="1" dirty="0"/>
              <a:t>по </a:t>
            </a:r>
            <a:r>
              <a:rPr lang="ru-RU" b="1" dirty="0" err="1"/>
              <a:t>пошті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00B0F0"/>
                </a:solidFill>
              </a:rPr>
              <a:t>поштою</a:t>
            </a:r>
            <a:r>
              <a:rPr lang="ru-RU" b="1" dirty="0">
                <a:solidFill>
                  <a:srgbClr val="00B0F0"/>
                </a:solidFill>
              </a:rPr>
              <a:t>;</a:t>
            </a:r>
          </a:p>
          <a:p>
            <a:r>
              <a:rPr lang="ru-RU" b="1" dirty="0"/>
              <a:t>по </a:t>
            </a:r>
            <a:r>
              <a:rPr lang="ru-RU" b="1" dirty="0" err="1"/>
              <a:t>частинах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00B0F0"/>
                </a:solidFill>
              </a:rPr>
              <a:t>частинами</a:t>
            </a:r>
            <a:r>
              <a:rPr lang="ru-RU" b="1" dirty="0">
                <a:solidFill>
                  <a:srgbClr val="00B0F0"/>
                </a:solidFill>
              </a:rPr>
              <a:t>;</a:t>
            </a:r>
          </a:p>
          <a:p>
            <a:r>
              <a:rPr lang="ru-RU" b="1" dirty="0"/>
              <a:t>по </a:t>
            </a:r>
            <a:r>
              <a:rPr lang="ru-RU" b="1" dirty="0" err="1"/>
              <a:t>містам</a:t>
            </a:r>
            <a:r>
              <a:rPr lang="ru-RU" b="1" dirty="0"/>
              <a:t>, по селам – </a:t>
            </a:r>
            <a:r>
              <a:rPr lang="ru-RU" b="1" dirty="0">
                <a:solidFill>
                  <a:srgbClr val="00B0F0"/>
                </a:solidFill>
              </a:rPr>
              <a:t>по </a:t>
            </a:r>
            <a:r>
              <a:rPr lang="ru-RU" b="1" dirty="0" err="1">
                <a:solidFill>
                  <a:srgbClr val="00B0F0"/>
                </a:solidFill>
              </a:rPr>
              <a:t>містах</a:t>
            </a:r>
            <a:r>
              <a:rPr lang="ru-RU" b="1" dirty="0">
                <a:solidFill>
                  <a:srgbClr val="00B0F0"/>
                </a:solidFill>
              </a:rPr>
              <a:t>, по селах; у </a:t>
            </a:r>
            <a:r>
              <a:rPr lang="ru-RU" b="1" dirty="0" err="1">
                <a:solidFill>
                  <a:srgbClr val="00B0F0"/>
                </a:solidFill>
              </a:rPr>
              <a:t>містах</a:t>
            </a:r>
            <a:r>
              <a:rPr lang="ru-RU" b="1" dirty="0">
                <a:solidFill>
                  <a:srgbClr val="00B0F0"/>
                </a:solidFill>
              </a:rPr>
              <a:t>, у селах.</a:t>
            </a:r>
          </a:p>
          <a:p>
            <a:pPr>
              <a:lnSpc>
                <a:spcPct val="170000"/>
              </a:lnSpc>
            </a:pPr>
            <a:r>
              <a:rPr lang="ru-RU" b="1" dirty="0">
                <a:solidFill>
                  <a:srgbClr val="FFFF00"/>
                </a:solidFill>
              </a:rPr>
              <a:t>Правильно</a:t>
            </a:r>
            <a:r>
              <a:rPr lang="ru-RU" b="1" dirty="0" smtClean="0">
                <a:solidFill>
                  <a:srgbClr val="FFFF00"/>
                </a:solidFill>
              </a:rPr>
              <a:t>:</a:t>
            </a:r>
            <a:r>
              <a:rPr lang="ru-RU" b="1" dirty="0" smtClean="0">
                <a:solidFill>
                  <a:srgbClr val="00B0F0"/>
                </a:solidFill>
              </a:rPr>
              <a:t>,</a:t>
            </a:r>
            <a:r>
              <a:rPr lang="ru-RU" b="1" dirty="0" smtClean="0">
                <a:solidFill>
                  <a:srgbClr val="FFFF00"/>
                </a:solidFill>
              </a:rPr>
              <a:t> ПІТИ ПО ВОДУ, А НЕ ЗА ВОДОЮ, ПІТИ </a:t>
            </a:r>
            <a:r>
              <a:rPr lang="ru-RU" b="1" dirty="0">
                <a:solidFill>
                  <a:srgbClr val="FFFF00"/>
                </a:solidFill>
              </a:rPr>
              <a:t>ПО </a:t>
            </a:r>
            <a:r>
              <a:rPr lang="ru-RU" b="1" dirty="0" smtClean="0">
                <a:solidFill>
                  <a:srgbClr val="FFFF00"/>
                </a:solidFill>
              </a:rPr>
              <a:t>ХЛІБ, ВІДПОЧИЛИ </a:t>
            </a:r>
            <a:r>
              <a:rPr lang="ru-RU" b="1" dirty="0">
                <a:solidFill>
                  <a:srgbClr val="FFFF00"/>
                </a:solidFill>
              </a:rPr>
              <a:t>ПО </a:t>
            </a:r>
            <a:r>
              <a:rPr lang="ru-RU" b="1" dirty="0" smtClean="0">
                <a:solidFill>
                  <a:srgbClr val="FFFF00"/>
                </a:solidFill>
              </a:rPr>
              <a:t>ОБІДІ,  </a:t>
            </a:r>
            <a:r>
              <a:rPr lang="ru-RU" b="1" dirty="0">
                <a:solidFill>
                  <a:srgbClr val="FFFF00"/>
                </a:solidFill>
              </a:rPr>
              <a:t>ПІШЛИ В ЛІС ПО </a:t>
            </a:r>
            <a:r>
              <a:rPr lang="ru-RU" b="1" dirty="0" smtClean="0">
                <a:solidFill>
                  <a:srgbClr val="FFFF00"/>
                </a:solidFill>
              </a:rPr>
              <a:t>ГРИБИ, </a:t>
            </a:r>
            <a:r>
              <a:rPr lang="ru-RU" b="1" dirty="0">
                <a:solidFill>
                  <a:srgbClr val="FFFF00"/>
                </a:solidFill>
              </a:rPr>
              <a:t>ЧИТАЛИ ПО </a:t>
            </a:r>
            <a:r>
              <a:rPr lang="ru-RU" b="1" dirty="0" smtClean="0">
                <a:solidFill>
                  <a:srgbClr val="FFFF00"/>
                </a:solidFill>
              </a:rPr>
              <a:t>СКЛАДАХ, </a:t>
            </a:r>
            <a:r>
              <a:rPr lang="ru-RU" b="1" dirty="0">
                <a:solidFill>
                  <a:srgbClr val="FFFF00"/>
                </a:solidFill>
              </a:rPr>
              <a:t>РОЗДАЛИ ПО ЗАВДАННЮ</a:t>
            </a:r>
            <a:endParaRPr lang="ru-RU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8078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69818"/>
            <a:ext cx="11254152" cy="705394"/>
          </a:xfrm>
        </p:spPr>
        <p:txBody>
          <a:bodyPr/>
          <a:lstStyle/>
          <a:p>
            <a:pPr algn="ctr"/>
            <a:r>
              <a:rPr lang="ru-RU" sz="2000" b="1" dirty="0" err="1" smtClean="0">
                <a:solidFill>
                  <a:srgbClr val="FFFF00"/>
                </a:solidFill>
              </a:rPr>
              <a:t>Оберіть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правильний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український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відповідник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російській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прийменниковій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конструкції</a:t>
            </a:r>
            <a:r>
              <a:rPr lang="ru-RU" sz="2000" b="1" dirty="0">
                <a:solidFill>
                  <a:srgbClr val="FFFF00"/>
                </a:solidFill>
              </a:rPr>
              <a:t>: </a:t>
            </a:r>
            <a:br>
              <a:rPr lang="ru-RU" sz="2000" b="1" dirty="0">
                <a:solidFill>
                  <a:srgbClr val="FFFF00"/>
                </a:solidFill>
              </a:rPr>
            </a:b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981763"/>
            <a:ext cx="8946541" cy="5784797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ввести </a:t>
            </a:r>
            <a:r>
              <a:rPr lang="ru-RU" b="1" i="1" dirty="0">
                <a:solidFill>
                  <a:srgbClr val="FFFF00"/>
                </a:solidFill>
              </a:rPr>
              <a:t>в состав </a:t>
            </a:r>
            <a:endParaRPr lang="ru-RU" b="1" i="1" dirty="0" smtClean="0">
              <a:solidFill>
                <a:srgbClr val="FFFF00"/>
              </a:solidFill>
            </a:endParaRPr>
          </a:p>
          <a:p>
            <a:pPr algn="ctr"/>
            <a:r>
              <a:rPr lang="ru-RU" dirty="0" smtClean="0"/>
              <a:t>а</a:t>
            </a:r>
            <a:r>
              <a:rPr lang="ru-RU" dirty="0"/>
              <a:t>) увести у склад </a:t>
            </a:r>
            <a:r>
              <a:rPr lang="ru-RU" dirty="0" smtClean="0"/>
              <a:t>          </a:t>
            </a:r>
            <a:r>
              <a:rPr lang="ru-RU" dirty="0"/>
              <a:t>	в</a:t>
            </a:r>
            <a:r>
              <a:rPr lang="ru-RU" b="1" dirty="0">
                <a:solidFill>
                  <a:srgbClr val="FFFF00"/>
                </a:solidFill>
              </a:rPr>
              <a:t>) увести до складу 	</a:t>
            </a:r>
          </a:p>
          <a:p>
            <a:pPr algn="ctr"/>
            <a:r>
              <a:rPr lang="ru-RU" dirty="0"/>
              <a:t>б) ввести у локомотив 	г) </a:t>
            </a:r>
            <a:r>
              <a:rPr lang="ru-RU" dirty="0" err="1"/>
              <a:t>вивести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складу 	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i="1" dirty="0">
                <a:solidFill>
                  <a:srgbClr val="FFFF00"/>
                </a:solidFill>
              </a:rPr>
              <a:t>по приказу </a:t>
            </a:r>
            <a:endParaRPr lang="ru-RU" b="1" i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а</a:t>
            </a:r>
            <a:r>
              <a:rPr lang="ru-RU" dirty="0"/>
              <a:t>) за наказом 	в) по приказу 	</a:t>
            </a:r>
          </a:p>
          <a:p>
            <a:r>
              <a:rPr lang="ru-RU" dirty="0"/>
              <a:t>б) по наказу 	</a:t>
            </a:r>
            <a:r>
              <a:rPr lang="ru-RU" b="1" dirty="0">
                <a:solidFill>
                  <a:srgbClr val="FFFF00"/>
                </a:solidFill>
              </a:rPr>
              <a:t>г) за </a:t>
            </a:r>
            <a:r>
              <a:rPr lang="ru-RU" b="1" dirty="0" smtClean="0">
                <a:solidFill>
                  <a:srgbClr val="FFFF00"/>
                </a:solidFill>
              </a:rPr>
              <a:t>приказом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соответственно </a:t>
            </a:r>
            <a:r>
              <a:rPr lang="ru-RU" b="1" i="1" dirty="0">
                <a:solidFill>
                  <a:srgbClr val="FFFF00"/>
                </a:solidFill>
              </a:rPr>
              <a:t>приказу </a:t>
            </a:r>
            <a:endParaRPr lang="ru-RU" b="1" i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ru-RU" dirty="0" err="1"/>
              <a:t>відповідно</a:t>
            </a:r>
            <a:r>
              <a:rPr lang="ru-RU" dirty="0"/>
              <a:t> до приказу 	в) </a:t>
            </a:r>
            <a:r>
              <a:rPr lang="ru-RU" dirty="0" err="1"/>
              <a:t>відповідно</a:t>
            </a:r>
            <a:r>
              <a:rPr lang="ru-RU" dirty="0"/>
              <a:t> наказу 	</a:t>
            </a:r>
          </a:p>
          <a:p>
            <a:r>
              <a:rPr lang="ru-RU" b="1" dirty="0">
                <a:solidFill>
                  <a:srgbClr val="FFFF00"/>
                </a:solidFill>
              </a:rPr>
              <a:t>б) </a:t>
            </a:r>
            <a:r>
              <a:rPr lang="ru-RU" b="1" dirty="0" err="1">
                <a:solidFill>
                  <a:srgbClr val="FFFF00"/>
                </a:solidFill>
              </a:rPr>
              <a:t>відповідно</a:t>
            </a:r>
            <a:r>
              <a:rPr lang="ru-RU" b="1" dirty="0">
                <a:solidFill>
                  <a:srgbClr val="FFFF00"/>
                </a:solidFill>
              </a:rPr>
              <a:t> до наказу </a:t>
            </a:r>
            <a:r>
              <a:rPr lang="ru-RU" dirty="0"/>
              <a:t>	г) </a:t>
            </a:r>
            <a:r>
              <a:rPr lang="ru-RU" dirty="0" err="1"/>
              <a:t>відповідно</a:t>
            </a:r>
            <a:r>
              <a:rPr lang="ru-RU" dirty="0"/>
              <a:t> </a:t>
            </a:r>
            <a:r>
              <a:rPr lang="ru-RU" dirty="0" smtClean="0"/>
              <a:t>приказу</a:t>
            </a:r>
          </a:p>
          <a:p>
            <a:r>
              <a:rPr lang="ru-RU" dirty="0" smtClean="0"/>
              <a:t> </a:t>
            </a:r>
            <a:r>
              <a:rPr lang="ru-RU" dirty="0"/>
              <a:t>	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b="1" i="1" dirty="0">
                <a:solidFill>
                  <a:srgbClr val="FFFF00"/>
                </a:solidFill>
              </a:rPr>
              <a:t>по возвращении </a:t>
            </a:r>
            <a:endParaRPr lang="ru-RU" b="1" i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а</a:t>
            </a:r>
            <a:r>
              <a:rPr lang="ru-RU" dirty="0"/>
              <a:t>) по </a:t>
            </a:r>
            <a:r>
              <a:rPr lang="ru-RU" dirty="0" err="1"/>
              <a:t>поверненню</a:t>
            </a:r>
            <a:r>
              <a:rPr lang="ru-RU" dirty="0"/>
              <a:t> 	</a:t>
            </a:r>
            <a:r>
              <a:rPr lang="ru-RU" b="1" dirty="0">
                <a:solidFill>
                  <a:srgbClr val="FFFF00"/>
                </a:solidFill>
              </a:rPr>
              <a:t>в) </a:t>
            </a:r>
            <a:r>
              <a:rPr lang="ru-RU" b="1" dirty="0" err="1">
                <a:solidFill>
                  <a:srgbClr val="FFFF00"/>
                </a:solidFill>
              </a:rPr>
              <a:t>після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повернення</a:t>
            </a:r>
            <a:r>
              <a:rPr lang="ru-RU" b="1" dirty="0">
                <a:solidFill>
                  <a:srgbClr val="FFFF00"/>
                </a:solidFill>
              </a:rPr>
              <a:t> 	</a:t>
            </a:r>
          </a:p>
          <a:p>
            <a:r>
              <a:rPr lang="ru-RU" dirty="0"/>
              <a:t>б) по </a:t>
            </a:r>
            <a:r>
              <a:rPr lang="ru-RU" dirty="0" err="1"/>
              <a:t>поверненні</a:t>
            </a: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/>
              <a:t>	г) при </a:t>
            </a:r>
            <a:r>
              <a:rPr lang="ru-RU" dirty="0" err="1"/>
              <a:t>поверненні</a:t>
            </a:r>
            <a:r>
              <a:rPr lang="ru-RU" dirty="0"/>
              <a:t> 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260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05958" cy="1600200"/>
          </a:xfrm>
        </p:spPr>
        <p:txBody>
          <a:bodyPr/>
          <a:lstStyle/>
          <a:p>
            <a:pPr algn="ctr"/>
            <a:r>
              <a:rPr lang="ru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землях, що належали Польщі, </a:t>
            </a:r>
            <a:r>
              <a:rPr lang="ru-UA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мовою діловодства стала латина, </a:t>
            </a:r>
            <a:r>
              <a:rPr lang="uk-UA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тим часом</a:t>
            </a:r>
            <a:r>
              <a:rPr lang="ru-UA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Великому князівстві Литовському «руська мова» («руський язик»)</a:t>
            </a:r>
            <a:r>
              <a:rPr lang="ru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 перестала слугувати мовою </a:t>
            </a: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діловодства </a:t>
            </a:r>
            <a:r>
              <a:rPr lang="ru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 судочинства; вона також стала офіційною мовою сусіднього Молд</a:t>
            </a: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вського </a:t>
            </a:r>
            <a:r>
              <a:rPr lang="ru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князівства</a:t>
            </a:r>
            <a:r>
              <a:rPr lang="ru-UA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749" y="2176991"/>
            <a:ext cx="8215893" cy="4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20" y="0"/>
            <a:ext cx="9404723" cy="1400530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У ХІУ - </a:t>
            </a:r>
            <a:r>
              <a:rPr lang="uk-UA" sz="2400" b="1" dirty="0" err="1">
                <a:solidFill>
                  <a:srgbClr val="FFFF00"/>
                </a:solidFill>
              </a:rPr>
              <a:t>Іпол</a:t>
            </a:r>
            <a:r>
              <a:rPr lang="uk-UA" sz="2400" b="1" dirty="0">
                <a:solidFill>
                  <a:srgbClr val="FFFF00"/>
                </a:solidFill>
              </a:rPr>
              <a:t>. </a:t>
            </a:r>
            <a:r>
              <a:rPr lang="uk-UA" sz="2400" b="1" dirty="0" err="1">
                <a:solidFill>
                  <a:srgbClr val="FFFF00"/>
                </a:solidFill>
              </a:rPr>
              <a:t>ХУІст</a:t>
            </a:r>
            <a:r>
              <a:rPr lang="uk-UA" sz="2400" b="1" dirty="0">
                <a:solidFill>
                  <a:srgbClr val="FFFF00"/>
                </a:solidFill>
              </a:rPr>
              <a:t>. головними репрезентантами української мови взагалі стають юридичні та ділові документи: дарчі й купчі грамоти, заповіти, описи майна, присяги на вірність королю, описи майна, земель та інші жанрові типи ділових </a:t>
            </a:r>
            <a:r>
              <a:rPr lang="uk-UA" sz="2400" b="1" dirty="0" smtClean="0">
                <a:solidFill>
                  <a:srgbClr val="FFFF00"/>
                </a:solidFill>
              </a:rPr>
              <a:t>документів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67" y="2088614"/>
            <a:ext cx="5257060" cy="4286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433" y="2204866"/>
            <a:ext cx="2825792" cy="3790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431" y="2204865"/>
            <a:ext cx="2720391" cy="37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3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62712" cy="1232391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Тільки із ХІУ по ХУІІ століття </a:t>
            </a:r>
            <a:r>
              <a:rPr lang="ru-RU" sz="3200" b="1" dirty="0" err="1">
                <a:solidFill>
                  <a:srgbClr val="FFFF00"/>
                </a:solidFill>
              </a:rPr>
              <a:t>зібрано</a:t>
            </a:r>
            <a:r>
              <a:rPr lang="ru-RU" sz="3200" b="1" dirty="0">
                <a:solidFill>
                  <a:srgbClr val="FFFF00"/>
                </a:solidFill>
              </a:rPr>
              <a:t> 7,5 </a:t>
            </a:r>
            <a:r>
              <a:rPr lang="ru-RU" sz="3200" b="1" dirty="0" err="1">
                <a:solidFill>
                  <a:srgbClr val="FFFF00"/>
                </a:solidFill>
              </a:rPr>
              <a:t>тисяч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томів</a:t>
            </a:r>
            <a:r>
              <a:rPr lang="ru-RU" sz="3200" b="1" dirty="0">
                <a:solidFill>
                  <a:srgbClr val="FFFF00"/>
                </a:solidFill>
              </a:rPr>
              <a:t/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 і   5 млн. </a:t>
            </a:r>
            <a:r>
              <a:rPr lang="ru-RU" sz="3200" b="1" dirty="0" err="1" smtClean="0">
                <a:solidFill>
                  <a:srgbClr val="FFFF00"/>
                </a:solidFill>
              </a:rPr>
              <a:t>ділових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</a:rPr>
              <a:t>документів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1107" y="1177707"/>
            <a:ext cx="10332720" cy="464832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/>
            </a:r>
            <a:br>
              <a:rPr lang="uk-UA" dirty="0">
                <a:solidFill>
                  <a:srgbClr val="FFFF00"/>
                </a:solidFill>
              </a:rPr>
            </a:br>
            <a:r>
              <a:rPr lang="ru-RU" sz="1800" dirty="0">
                <a:solidFill>
                  <a:srgbClr val="FFFF00"/>
                </a:solidFill>
              </a:rPr>
              <a:t/>
            </a:r>
            <a:br>
              <a:rPr lang="ru-RU" sz="1800" dirty="0">
                <a:solidFill>
                  <a:srgbClr val="FFFF00"/>
                </a:solidFill>
              </a:rPr>
            </a:br>
            <a:r>
              <a:rPr lang="uk-UA" b="1" dirty="0">
                <a:solidFill>
                  <a:srgbClr val="00B0F0"/>
                </a:solidFill>
              </a:rPr>
              <a:t>Горобець</a:t>
            </a:r>
            <a:r>
              <a:rPr lang="ru-RU" b="1" dirty="0">
                <a:solidFill>
                  <a:srgbClr val="00B0F0"/>
                </a:solidFill>
              </a:rPr>
              <a:t> В. Й.</a:t>
            </a:r>
            <a:r>
              <a:rPr lang="uk-UA" b="1" dirty="0">
                <a:solidFill>
                  <a:srgbClr val="00B0F0"/>
                </a:solidFill>
              </a:rPr>
              <a:t> Ділова  документація  Гетьманщини </a:t>
            </a:r>
            <a:r>
              <a:rPr lang="uk-UA" b="1" dirty="0" err="1">
                <a:solidFill>
                  <a:srgbClr val="00B0F0"/>
                </a:solidFill>
              </a:rPr>
              <a:t>ХУІІІст</a:t>
            </a:r>
            <a:r>
              <a:rPr lang="uk-UA" b="1" dirty="0">
                <a:solidFill>
                  <a:srgbClr val="00B0F0"/>
                </a:solidFill>
              </a:rPr>
              <a:t>.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r>
              <a:rPr lang="uk-UA" b="1" dirty="0">
                <a:solidFill>
                  <a:srgbClr val="00B0F0"/>
                </a:solidFill>
              </a:rPr>
              <a:t>Книга  Київського  </a:t>
            </a:r>
            <a:r>
              <a:rPr lang="uk-UA" b="1" dirty="0" err="1">
                <a:solidFill>
                  <a:srgbClr val="00B0F0"/>
                </a:solidFill>
              </a:rPr>
              <a:t>підкоморського</a:t>
            </a:r>
            <a:r>
              <a:rPr lang="uk-UA" b="1" dirty="0">
                <a:solidFill>
                  <a:srgbClr val="00B0F0"/>
                </a:solidFill>
              </a:rPr>
              <a:t>  суду 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b="1" dirty="0" err="1">
                <a:solidFill>
                  <a:srgbClr val="00B0F0"/>
                </a:solidFill>
              </a:rPr>
              <a:t>Актова</a:t>
            </a:r>
            <a:r>
              <a:rPr lang="ru-RU" b="1" dirty="0">
                <a:solidFill>
                  <a:srgbClr val="00B0F0"/>
                </a:solidFill>
              </a:rPr>
              <a:t>  книга  </a:t>
            </a:r>
            <a:r>
              <a:rPr lang="ru-RU" b="1" dirty="0" err="1">
                <a:solidFill>
                  <a:srgbClr val="00B0F0"/>
                </a:solidFill>
              </a:rPr>
              <a:t>Житомирського</a:t>
            </a:r>
            <a:r>
              <a:rPr lang="ru-RU" b="1" dirty="0">
                <a:solidFill>
                  <a:srgbClr val="00B0F0"/>
                </a:solidFill>
              </a:rPr>
              <a:t>  </a:t>
            </a:r>
            <a:r>
              <a:rPr lang="ru-RU" b="1" dirty="0" err="1">
                <a:solidFill>
                  <a:srgbClr val="00B0F0"/>
                </a:solidFill>
              </a:rPr>
              <a:t>громадського</a:t>
            </a:r>
            <a:r>
              <a:rPr lang="ru-RU" b="1" dirty="0">
                <a:solidFill>
                  <a:srgbClr val="00B0F0"/>
                </a:solidFill>
              </a:rPr>
              <a:t>  уряду  1611  року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b="1" dirty="0" err="1">
                <a:solidFill>
                  <a:srgbClr val="00B0F0"/>
                </a:solidFill>
              </a:rPr>
              <a:t>Актова</a:t>
            </a:r>
            <a:r>
              <a:rPr lang="ru-RU" b="1" dirty="0">
                <a:solidFill>
                  <a:srgbClr val="00B0F0"/>
                </a:solidFill>
              </a:rPr>
              <a:t>  книга  </a:t>
            </a:r>
            <a:r>
              <a:rPr lang="ru-RU" b="1" dirty="0" err="1">
                <a:solidFill>
                  <a:srgbClr val="00B0F0"/>
                </a:solidFill>
              </a:rPr>
              <a:t>житомирського</a:t>
            </a:r>
            <a:r>
              <a:rPr lang="ru-RU" b="1" dirty="0">
                <a:solidFill>
                  <a:srgbClr val="00B0F0"/>
                </a:solidFill>
              </a:rPr>
              <a:t>  </a:t>
            </a:r>
            <a:r>
              <a:rPr lang="ru-RU" b="1" dirty="0" err="1">
                <a:solidFill>
                  <a:srgbClr val="00B0F0"/>
                </a:solidFill>
              </a:rPr>
              <a:t>міського</a:t>
            </a:r>
            <a:r>
              <a:rPr lang="ru-RU" b="1" dirty="0">
                <a:solidFill>
                  <a:srgbClr val="00B0F0"/>
                </a:solidFill>
              </a:rPr>
              <a:t>  уряду  к. </a:t>
            </a:r>
            <a:r>
              <a:rPr lang="ru-RU" b="1" dirty="0" err="1">
                <a:solidFill>
                  <a:srgbClr val="00B0F0"/>
                </a:solidFill>
              </a:rPr>
              <a:t>ХУІст</a:t>
            </a:r>
            <a:r>
              <a:rPr lang="ru-RU" b="1" dirty="0">
                <a:solidFill>
                  <a:srgbClr val="00B0F0"/>
                </a:solidFill>
              </a:rPr>
              <a:t>. </a:t>
            </a:r>
            <a:r>
              <a:rPr lang="ru-RU" dirty="0">
                <a:solidFill>
                  <a:srgbClr val="00B0F0"/>
                </a:solidFill>
              </a:rPr>
              <a:t>(1582- 1588рр.)  </a:t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b="1" dirty="0" err="1">
                <a:solidFill>
                  <a:srgbClr val="00B0F0"/>
                </a:solidFill>
              </a:rPr>
              <a:t>Актові</a:t>
            </a:r>
            <a:r>
              <a:rPr lang="ru-RU" b="1" dirty="0">
                <a:solidFill>
                  <a:srgbClr val="00B0F0"/>
                </a:solidFill>
              </a:rPr>
              <a:t>  книги  Полтавского  городового  уряду  ХУІІ  века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b="1" dirty="0" err="1">
                <a:solidFill>
                  <a:srgbClr val="00B0F0"/>
                </a:solidFill>
              </a:rPr>
              <a:t>Волинські</a:t>
            </a:r>
            <a:r>
              <a:rPr lang="ru-RU" b="1" dirty="0">
                <a:solidFill>
                  <a:srgbClr val="00B0F0"/>
                </a:solidFill>
              </a:rPr>
              <a:t>  </a:t>
            </a:r>
            <a:r>
              <a:rPr lang="ru-RU" b="1" dirty="0" err="1">
                <a:solidFill>
                  <a:srgbClr val="00B0F0"/>
                </a:solidFill>
              </a:rPr>
              <a:t>грамоти</a:t>
            </a:r>
            <a:r>
              <a:rPr lang="ru-RU" b="1" dirty="0">
                <a:solidFill>
                  <a:srgbClr val="00B0F0"/>
                </a:solidFill>
              </a:rPr>
              <a:t>  ХУІ ст..  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b="1" dirty="0" err="1">
                <a:solidFill>
                  <a:srgbClr val="00B0F0"/>
                </a:solidFill>
              </a:rPr>
              <a:t>Лохвицька</a:t>
            </a:r>
            <a:r>
              <a:rPr lang="ru-RU" b="1" dirty="0">
                <a:solidFill>
                  <a:srgbClr val="00B0F0"/>
                </a:solidFill>
              </a:rPr>
              <a:t>  </a:t>
            </a:r>
            <a:r>
              <a:rPr lang="ru-RU" b="1" dirty="0" err="1">
                <a:solidFill>
                  <a:srgbClr val="00B0F0"/>
                </a:solidFill>
              </a:rPr>
              <a:t>ратушна</a:t>
            </a:r>
            <a:r>
              <a:rPr lang="ru-RU" b="1" dirty="0">
                <a:solidFill>
                  <a:srgbClr val="00B0F0"/>
                </a:solidFill>
              </a:rPr>
              <a:t>  книга  </a:t>
            </a:r>
            <a:r>
              <a:rPr lang="ru-RU" b="1" dirty="0" err="1">
                <a:solidFill>
                  <a:srgbClr val="00B0F0"/>
                </a:solidFill>
              </a:rPr>
              <a:t>другої</a:t>
            </a:r>
            <a:r>
              <a:rPr lang="ru-RU" b="1" dirty="0">
                <a:solidFill>
                  <a:srgbClr val="00B0F0"/>
                </a:solidFill>
              </a:rPr>
              <a:t>  пол.  </a:t>
            </a:r>
            <a:r>
              <a:rPr lang="ru-RU" b="1" dirty="0" err="1">
                <a:solidFill>
                  <a:srgbClr val="00B0F0"/>
                </a:solidFill>
              </a:rPr>
              <a:t>ХУІІІст</a:t>
            </a:r>
            <a:r>
              <a:rPr lang="ru-RU" b="1" dirty="0">
                <a:solidFill>
                  <a:srgbClr val="00B0F0"/>
                </a:solidFill>
              </a:rPr>
              <a:t>.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sz="2800" b="1" u="sng" dirty="0" err="1">
                <a:solidFill>
                  <a:srgbClr val="FFFF00"/>
                </a:solidFill>
              </a:rPr>
              <a:t>Реєстр</a:t>
            </a:r>
            <a:r>
              <a:rPr lang="ru-RU" sz="2800" b="1" u="sng" dirty="0">
                <a:solidFill>
                  <a:srgbClr val="FFFF00"/>
                </a:solidFill>
              </a:rPr>
              <a:t>  </a:t>
            </a:r>
            <a:r>
              <a:rPr lang="ru-RU" sz="2800" b="1" u="sng" dirty="0" err="1">
                <a:solidFill>
                  <a:srgbClr val="FFFF00"/>
                </a:solidFill>
              </a:rPr>
              <a:t>війська</a:t>
            </a:r>
            <a:r>
              <a:rPr lang="ru-RU" sz="2800" b="1" u="sng" dirty="0">
                <a:solidFill>
                  <a:srgbClr val="FFFF00"/>
                </a:solidFill>
              </a:rPr>
              <a:t>  </a:t>
            </a:r>
            <a:r>
              <a:rPr lang="ru-RU" sz="2800" b="1" u="sng" dirty="0" err="1">
                <a:solidFill>
                  <a:srgbClr val="FFFF00"/>
                </a:solidFill>
              </a:rPr>
              <a:t>запорозького</a:t>
            </a:r>
            <a:r>
              <a:rPr lang="ru-RU" sz="2800" b="1" u="sng" dirty="0">
                <a:solidFill>
                  <a:srgbClr val="FFFF00"/>
                </a:solidFill>
              </a:rPr>
              <a:t>  1649  року</a:t>
            </a:r>
            <a:r>
              <a:rPr lang="ru-RU" sz="2800" b="1" u="sng" dirty="0">
                <a:solidFill>
                  <a:srgbClr val="00B0F0"/>
                </a:solidFill>
              </a:rPr>
              <a:t/>
            </a:r>
            <a:br>
              <a:rPr lang="ru-RU" sz="2800" b="1" u="sng" dirty="0">
                <a:solidFill>
                  <a:srgbClr val="00B0F0"/>
                </a:solidFill>
              </a:rPr>
            </a:br>
            <a:r>
              <a:rPr lang="ru-RU" b="1" dirty="0" err="1">
                <a:solidFill>
                  <a:srgbClr val="00B0F0"/>
                </a:solidFill>
              </a:rPr>
              <a:t>Приватні</a:t>
            </a:r>
            <a:r>
              <a:rPr lang="ru-RU" b="1" dirty="0">
                <a:solidFill>
                  <a:srgbClr val="00B0F0"/>
                </a:solidFill>
              </a:rPr>
              <a:t>  </a:t>
            </a:r>
            <a:r>
              <a:rPr lang="ru-RU" b="1" dirty="0" err="1">
                <a:solidFill>
                  <a:srgbClr val="00B0F0"/>
                </a:solidFill>
              </a:rPr>
              <a:t>листи</a:t>
            </a:r>
            <a:r>
              <a:rPr lang="ru-RU" b="1" dirty="0">
                <a:solidFill>
                  <a:srgbClr val="00B0F0"/>
                </a:solidFill>
              </a:rPr>
              <a:t>  </a:t>
            </a:r>
            <a:r>
              <a:rPr lang="ru-RU" b="1" dirty="0" err="1">
                <a:solidFill>
                  <a:srgbClr val="00B0F0"/>
                </a:solidFill>
              </a:rPr>
              <a:t>ХУІІІст</a:t>
            </a:r>
            <a:r>
              <a:rPr lang="ru-RU" b="1" dirty="0">
                <a:solidFill>
                  <a:srgbClr val="00B0F0"/>
                </a:solidFill>
              </a:rPr>
              <a:t>.</a:t>
            </a:r>
            <a:br>
              <a:rPr lang="ru-RU" b="1" dirty="0">
                <a:solidFill>
                  <a:srgbClr val="00B0F0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765" y="3673384"/>
            <a:ext cx="2988586" cy="2662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1817"/>
            <a:ext cx="1694633" cy="21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81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85" y="1505493"/>
            <a:ext cx="6906216" cy="5179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20" y="182879"/>
            <a:ext cx="4753265" cy="56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97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700</TotalTime>
  <Words>2757</Words>
  <Application>Microsoft Office PowerPoint</Application>
  <PresentationFormat>Широкоэкранный</PresentationFormat>
  <Paragraphs>350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Arial Black</vt:lpstr>
      <vt:lpstr>Century Gothic</vt:lpstr>
      <vt:lpstr>Times New Roman</vt:lpstr>
      <vt:lpstr>Wingdings</vt:lpstr>
      <vt:lpstr>Wingdings 3</vt:lpstr>
      <vt:lpstr>Ион</vt:lpstr>
      <vt:lpstr>Ділова українська мова на щодень</vt:lpstr>
      <vt:lpstr>Презентация PowerPoint</vt:lpstr>
      <vt:lpstr>Інформаційно-лекційний блок Періоди розвитку української мови</vt:lpstr>
      <vt:lpstr>Інформаційно-лекційний блок Історія ділового стилю </vt:lpstr>
      <vt:lpstr>Діловий стиль ІХ-ХІІІ століть</vt:lpstr>
      <vt:lpstr>У землях, що належали Польщі, мовою діловодства стала латина, тим часом у Великому князівстві Литовському «руська мова» («руський язик») не перестала слугувати мовою діловодства й судочинства; вона також стала офіційною мовою сусіднього Молдовського князівства </vt:lpstr>
      <vt:lpstr>У ХІУ - Іпол. ХУІст. головними репрезентантами української мови взагалі стають юридичні та ділові документи: дарчі й купчі грамоти, заповіти, описи майна, присяги на вірність королю, описи майна, земель та інші жанрові типи ділових документів</vt:lpstr>
      <vt:lpstr>Тільки із ХІУ по ХУІІ століття зібрано 7,5 тисяч томів  і   5 млн. ділових документів </vt:lpstr>
      <vt:lpstr>Презентация PowerPoint</vt:lpstr>
      <vt:lpstr>Презентация PowerPoint</vt:lpstr>
      <vt:lpstr>Статус української ділової мови в ХХ столітті</vt:lpstr>
      <vt:lpstr>У 20-х роках ХХ століття склалися стиль, форма і структура офіційних документів</vt:lpstr>
      <vt:lpstr>Русифікація лексики діловодсва радянської доби</vt:lpstr>
      <vt:lpstr>Надання українській мові статусу державної відбулося ще до розпаду Радянського Союзу з набуттям чинності Закону УРСР “Про мови в Українській РСР” від 28 жовтня 1989 року. Цей статус підтвердила та закріпила стаття 10 Конституції України, відповідно до якої: “Державною мовою в Україні є українська мова”.</vt:lpstr>
      <vt:lpstr>Знамениті писарі й канцеляристи</vt:lpstr>
      <vt:lpstr>Кадрові військові , які створили для українців сучасну літературну норму</vt:lpstr>
      <vt:lpstr>Кадрові військові , які створили для українців сучасну  літературну норму</vt:lpstr>
      <vt:lpstr>Мовні особливості офіційно-ділового стилю: </vt:lpstr>
      <vt:lpstr>ПРАКТИЧИЙ БЛОК</vt:lpstr>
      <vt:lpstr>Правописна порада: </vt:lpstr>
      <vt:lpstr>Синонiми (від грец. “однойменний”) – слова, що мають спiльне, близьке або тотожне значення, але вiдрiзняються вiдтiнками значень чи стилiстичними забарвленнями</vt:lpstr>
      <vt:lpstr>СИНОНІМИ</vt:lpstr>
      <vt:lpstr>СИНОНІМИ-РЯТІВНИКИ (евфемізми)</vt:lpstr>
      <vt:lpstr>Відносини/стосунки/взаємини/відношення</vt:lpstr>
      <vt:lpstr>Відзначати / Відмічати </vt:lpstr>
      <vt:lpstr>Галузь / Сфера / Ділянка Ці слова об’єднує спільне значення – певна сукупність фактів, явищ, занять, що становлять якусь окрему сторону людської діяльності, людських інтересів</vt:lpstr>
      <vt:lpstr>Дилема/Проблема/Завдання</vt:lpstr>
      <vt:lpstr>Загальний / Спільний</vt:lpstr>
      <vt:lpstr>Положення / Становище / Стан</vt:lpstr>
      <vt:lpstr>Процент / Відсоток</vt:lpstr>
      <vt:lpstr>Навколишній / Оточуючий</vt:lpstr>
      <vt:lpstr>Уживання слів на –учий/ючий небажане в українській мові</vt:lpstr>
      <vt:lpstr>Знайдімо синонім/варіант до слів</vt:lpstr>
      <vt:lpstr>Шукаємо замінники калькам</vt:lpstr>
      <vt:lpstr>Стилістична порада</vt:lpstr>
      <vt:lpstr>Оманливі пароніми</vt:lpstr>
      <vt:lpstr>Військовий/воєнний</vt:lpstr>
      <vt:lpstr>Стилістичний порадник      </vt:lpstr>
      <vt:lpstr>Пароніми</vt:lpstr>
      <vt:lpstr>Пароніми</vt:lpstr>
      <vt:lpstr> Пароніми</vt:lpstr>
      <vt:lpstr>Пароніми</vt:lpstr>
      <vt:lpstr>Відредагуйте словосполучення й виправте помилки: </vt:lpstr>
      <vt:lpstr>Стилістичний лікбез</vt:lpstr>
      <vt:lpstr>Правописна порада</vt:lpstr>
      <vt:lpstr>Правописна порада</vt:lpstr>
      <vt:lpstr>Клопіт із правописом прізвищ</vt:lpstr>
      <vt:lpstr>Орфоепічний практикум</vt:lpstr>
      <vt:lpstr>Підступні дрібні слова (про прийменники)</vt:lpstr>
      <vt:lpstr>Практичні поради, завдання і вправи</vt:lpstr>
      <vt:lpstr>Оберіть правильний український відповідник російській прийменниковій конструкції: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Ділова українська мова на щодень</dc:title>
  <dc:creator>admin</dc:creator>
  <cp:lastModifiedBy>admin</cp:lastModifiedBy>
  <cp:revision>66</cp:revision>
  <dcterms:created xsi:type="dcterms:W3CDTF">2022-12-14T09:09:11Z</dcterms:created>
  <dcterms:modified xsi:type="dcterms:W3CDTF">2023-09-08T09:47:16Z</dcterms:modified>
</cp:coreProperties>
</file>