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77"/>
  </p:notesMasterIdLst>
  <p:sldIdLst>
    <p:sldId id="303" r:id="rId2"/>
    <p:sldId id="342" r:id="rId3"/>
    <p:sldId id="343" r:id="rId4"/>
    <p:sldId id="256" r:id="rId5"/>
    <p:sldId id="340" r:id="rId6"/>
    <p:sldId id="341" r:id="rId7"/>
    <p:sldId id="305" r:id="rId8"/>
    <p:sldId id="306" r:id="rId9"/>
    <p:sldId id="259" r:id="rId10"/>
    <p:sldId id="270" r:id="rId11"/>
    <p:sldId id="344" r:id="rId12"/>
    <p:sldId id="345" r:id="rId13"/>
    <p:sldId id="346" r:id="rId14"/>
    <p:sldId id="347" r:id="rId15"/>
    <p:sldId id="348" r:id="rId16"/>
    <p:sldId id="351" r:id="rId17"/>
    <p:sldId id="349" r:id="rId18"/>
    <p:sldId id="307" r:id="rId19"/>
    <p:sldId id="353" r:id="rId20"/>
    <p:sldId id="308" r:id="rId21"/>
    <p:sldId id="309" r:id="rId22"/>
    <p:sldId id="314" r:id="rId23"/>
    <p:sldId id="316" r:id="rId24"/>
    <p:sldId id="317" r:id="rId25"/>
    <p:sldId id="318" r:id="rId26"/>
    <p:sldId id="320" r:id="rId27"/>
    <p:sldId id="319" r:id="rId28"/>
    <p:sldId id="322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75" r:id="rId37"/>
    <p:sldId id="376" r:id="rId38"/>
    <p:sldId id="350" r:id="rId39"/>
    <p:sldId id="258" r:id="rId40"/>
    <p:sldId id="282" r:id="rId41"/>
    <p:sldId id="288" r:id="rId42"/>
    <p:sldId id="294" r:id="rId43"/>
    <p:sldId id="331" r:id="rId44"/>
    <p:sldId id="332" r:id="rId45"/>
    <p:sldId id="298" r:id="rId46"/>
    <p:sldId id="354" r:id="rId47"/>
    <p:sldId id="333" r:id="rId48"/>
    <p:sldId id="260" r:id="rId49"/>
    <p:sldId id="334" r:id="rId50"/>
    <p:sldId id="296" r:id="rId51"/>
    <p:sldId id="355" r:id="rId52"/>
    <p:sldId id="335" r:id="rId53"/>
    <p:sldId id="352" r:id="rId54"/>
    <p:sldId id="356" r:id="rId55"/>
    <p:sldId id="295" r:id="rId56"/>
    <p:sldId id="302" r:id="rId57"/>
    <p:sldId id="357" r:id="rId58"/>
    <p:sldId id="358" r:id="rId59"/>
    <p:sldId id="360" r:id="rId60"/>
    <p:sldId id="361" r:id="rId61"/>
    <p:sldId id="359" r:id="rId62"/>
    <p:sldId id="362" r:id="rId63"/>
    <p:sldId id="363" r:id="rId64"/>
    <p:sldId id="364" r:id="rId65"/>
    <p:sldId id="367" r:id="rId66"/>
    <p:sldId id="365" r:id="rId67"/>
    <p:sldId id="366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277" r:id="rId7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Monotype Corsiva" panose="03010101010201010101" pitchFamily="66" charset="0"/>
      <p:italic r:id="rId82"/>
    </p:embeddedFont>
    <p:embeddedFont>
      <p:font typeface="Mistral" panose="03090702030407020403" pitchFamily="66" charset="0"/>
      <p:regular r:id="rId83"/>
    </p:embeddedFont>
    <p:embeddedFont>
      <p:font typeface="Itim" panose="020B0604020202020204" charset="-34"/>
      <p:regular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5D7"/>
    <a:srgbClr val="2A4F88"/>
    <a:srgbClr val="192CDC"/>
    <a:srgbClr val="1C458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3F4123-8516-4EDE-9615-D264C69E0967}">
  <a:tblStyle styleId="{6A3F4123-8516-4EDE-9615-D264C69E09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25AED6-1BC3-485E-AA58-73DBF9FAA2E2}" type="doc">
      <dgm:prSet loTypeId="urn:microsoft.com/office/officeart/2009/3/layout/PlusandMinus" loCatId="relationship" qsTypeId="urn:microsoft.com/office/officeart/2005/8/quickstyle/3d9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8EA8C2C-3CA0-4720-8656-6A5810B80B59}">
      <dgm:prSet phldrT="[Текст]"/>
      <dgm:spPr/>
      <dgm:t>
        <a:bodyPr/>
        <a:lstStyle/>
        <a:p>
          <a:r>
            <a:rPr lang="uk-UA" dirty="0" smtClean="0"/>
            <a:t>Історія українського правопису</a:t>
          </a:r>
          <a:endParaRPr lang="ru-RU" dirty="0"/>
        </a:p>
      </dgm:t>
    </dgm:pt>
    <dgm:pt modelId="{F1E8B056-4450-40FA-86B9-51053AD38B67}" type="parTrans" cxnId="{7BE0C66E-DD8D-44CB-A470-251866CCAA93}">
      <dgm:prSet/>
      <dgm:spPr/>
      <dgm:t>
        <a:bodyPr/>
        <a:lstStyle/>
        <a:p>
          <a:endParaRPr lang="ru-RU"/>
        </a:p>
      </dgm:t>
    </dgm:pt>
    <dgm:pt modelId="{CB15C8D9-646B-4184-B686-D9E488D09DE5}" type="sibTrans" cxnId="{7BE0C66E-DD8D-44CB-A470-251866CCAA93}">
      <dgm:prSet/>
      <dgm:spPr/>
      <dgm:t>
        <a:bodyPr/>
        <a:lstStyle/>
        <a:p>
          <a:endParaRPr lang="ru-RU"/>
        </a:p>
      </dgm:t>
    </dgm:pt>
    <dgm:pt modelId="{079A76CE-44DE-418C-A896-A1DFE5CE5775}">
      <dgm:prSet phldrT="[Текст]"/>
      <dgm:spPr/>
      <dgm:t>
        <a:bodyPr/>
        <a:lstStyle/>
        <a:p>
          <a:r>
            <a:rPr lang="uk-UA" dirty="0" smtClean="0"/>
            <a:t>Теорія українського правопису</a:t>
          </a:r>
          <a:endParaRPr lang="ru-RU" dirty="0"/>
        </a:p>
      </dgm:t>
    </dgm:pt>
    <dgm:pt modelId="{8745402E-5628-4306-82BB-8D0E97D6430C}" type="parTrans" cxnId="{40FEE2F6-A6B8-42E6-B0C1-369522594158}">
      <dgm:prSet/>
      <dgm:spPr/>
      <dgm:t>
        <a:bodyPr/>
        <a:lstStyle/>
        <a:p>
          <a:endParaRPr lang="ru-RU"/>
        </a:p>
      </dgm:t>
    </dgm:pt>
    <dgm:pt modelId="{3B2ABAB9-DAA0-4BBA-82A1-E31BA90C65D5}" type="sibTrans" cxnId="{40FEE2F6-A6B8-42E6-B0C1-369522594158}">
      <dgm:prSet/>
      <dgm:spPr/>
      <dgm:t>
        <a:bodyPr/>
        <a:lstStyle/>
        <a:p>
          <a:endParaRPr lang="ru-RU"/>
        </a:p>
      </dgm:t>
    </dgm:pt>
    <dgm:pt modelId="{0F1DEDD1-5472-4872-8978-FADFB1DF9E14}" type="pres">
      <dgm:prSet presAssocID="{BA25AED6-1BC3-485E-AA58-73DBF9FAA2E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4B31F-E18B-419F-8AFC-37262D666C5F}" type="pres">
      <dgm:prSet presAssocID="{BA25AED6-1BC3-485E-AA58-73DBF9FAA2E2}" presName="Background" presStyleLbl="bgImgPlace1" presStyleIdx="0" presStyleCnt="1" custLinFactNeighborX="-8621" custLinFactNeighborY="-2654"/>
      <dgm:spPr/>
    </dgm:pt>
    <dgm:pt modelId="{5AEFC5B5-7F1D-489F-9849-F5518FBA7E0B}" type="pres">
      <dgm:prSet presAssocID="{BA25AED6-1BC3-485E-AA58-73DBF9FAA2E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18A36-AAE5-48DB-9BC4-F143986C2A26}" type="pres">
      <dgm:prSet presAssocID="{BA25AED6-1BC3-485E-AA58-73DBF9FAA2E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5C505-6814-4044-96EF-8D97351178FF}" type="pres">
      <dgm:prSet presAssocID="{BA25AED6-1BC3-485E-AA58-73DBF9FAA2E2}" presName="Plus" presStyleLbl="alignNode1" presStyleIdx="0" presStyleCnt="2"/>
      <dgm:spPr/>
    </dgm:pt>
    <dgm:pt modelId="{57A2D0A4-5D64-4149-9D66-9588CB49728D}" type="pres">
      <dgm:prSet presAssocID="{BA25AED6-1BC3-485E-AA58-73DBF9FAA2E2}" presName="Minus" presStyleLbl="alignNode1" presStyleIdx="1" presStyleCnt="2"/>
      <dgm:spPr/>
    </dgm:pt>
    <dgm:pt modelId="{8EE31EAC-1A7B-40B8-9070-528691D8E89C}" type="pres">
      <dgm:prSet presAssocID="{BA25AED6-1BC3-485E-AA58-73DBF9FAA2E2}" presName="Divider" presStyleLbl="parChTrans1D1" presStyleIdx="0" presStyleCnt="1"/>
      <dgm:spPr/>
    </dgm:pt>
  </dgm:ptLst>
  <dgm:cxnLst>
    <dgm:cxn modelId="{40FEE2F6-A6B8-42E6-B0C1-369522594158}" srcId="{BA25AED6-1BC3-485E-AA58-73DBF9FAA2E2}" destId="{079A76CE-44DE-418C-A896-A1DFE5CE5775}" srcOrd="1" destOrd="0" parTransId="{8745402E-5628-4306-82BB-8D0E97D6430C}" sibTransId="{3B2ABAB9-DAA0-4BBA-82A1-E31BA90C65D5}"/>
    <dgm:cxn modelId="{28BDBA1D-9ED2-4294-82FB-ED77B7811135}" type="presOf" srcId="{BA25AED6-1BC3-485E-AA58-73DBF9FAA2E2}" destId="{0F1DEDD1-5472-4872-8978-FADFB1DF9E14}" srcOrd="0" destOrd="0" presId="urn:microsoft.com/office/officeart/2009/3/layout/PlusandMinus"/>
    <dgm:cxn modelId="{7BE0C66E-DD8D-44CB-A470-251866CCAA93}" srcId="{BA25AED6-1BC3-485E-AA58-73DBF9FAA2E2}" destId="{38EA8C2C-3CA0-4720-8656-6A5810B80B59}" srcOrd="0" destOrd="0" parTransId="{F1E8B056-4450-40FA-86B9-51053AD38B67}" sibTransId="{CB15C8D9-646B-4184-B686-D9E488D09DE5}"/>
    <dgm:cxn modelId="{EB2D7FCF-4DEB-47E6-8F4C-9751CE033413}" type="presOf" srcId="{38EA8C2C-3CA0-4720-8656-6A5810B80B59}" destId="{5AEFC5B5-7F1D-489F-9849-F5518FBA7E0B}" srcOrd="0" destOrd="0" presId="urn:microsoft.com/office/officeart/2009/3/layout/PlusandMinus"/>
    <dgm:cxn modelId="{42D16913-9A34-4E33-B274-40C2F313CCB6}" type="presOf" srcId="{079A76CE-44DE-418C-A896-A1DFE5CE5775}" destId="{2F718A36-AAE5-48DB-9BC4-F143986C2A26}" srcOrd="0" destOrd="0" presId="urn:microsoft.com/office/officeart/2009/3/layout/PlusandMinus"/>
    <dgm:cxn modelId="{01032756-B58E-4F77-A680-3CEB416CEEE2}" type="presParOf" srcId="{0F1DEDD1-5472-4872-8978-FADFB1DF9E14}" destId="{20F4B31F-E18B-419F-8AFC-37262D666C5F}" srcOrd="0" destOrd="0" presId="urn:microsoft.com/office/officeart/2009/3/layout/PlusandMinus"/>
    <dgm:cxn modelId="{2936F474-E9FF-444E-BA2B-7586D6AD6E48}" type="presParOf" srcId="{0F1DEDD1-5472-4872-8978-FADFB1DF9E14}" destId="{5AEFC5B5-7F1D-489F-9849-F5518FBA7E0B}" srcOrd="1" destOrd="0" presId="urn:microsoft.com/office/officeart/2009/3/layout/PlusandMinus"/>
    <dgm:cxn modelId="{4023FA43-3A78-4B82-BC6D-FB1C28B73A94}" type="presParOf" srcId="{0F1DEDD1-5472-4872-8978-FADFB1DF9E14}" destId="{2F718A36-AAE5-48DB-9BC4-F143986C2A26}" srcOrd="2" destOrd="0" presId="urn:microsoft.com/office/officeart/2009/3/layout/PlusandMinus"/>
    <dgm:cxn modelId="{FB89EC44-D47A-42DB-BDA9-D48F55E9A288}" type="presParOf" srcId="{0F1DEDD1-5472-4872-8978-FADFB1DF9E14}" destId="{5F55C505-6814-4044-96EF-8D97351178FF}" srcOrd="3" destOrd="0" presId="urn:microsoft.com/office/officeart/2009/3/layout/PlusandMinus"/>
    <dgm:cxn modelId="{12E1C3D8-4B46-42FD-8CC6-C7FA26A917AB}" type="presParOf" srcId="{0F1DEDD1-5472-4872-8978-FADFB1DF9E14}" destId="{57A2D0A4-5D64-4149-9D66-9588CB49728D}" srcOrd="4" destOrd="0" presId="urn:microsoft.com/office/officeart/2009/3/layout/PlusandMinus"/>
    <dgm:cxn modelId="{0C1AA5CB-DE45-46B9-9A8F-D4BBB65975EA}" type="presParOf" srcId="{0F1DEDD1-5472-4872-8978-FADFB1DF9E14}" destId="{8EE31EAC-1A7B-40B8-9070-528691D8E89C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9138EE-5898-4C52-ACB4-804A9DBE347A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</dgm:pt>
    <dgm:pt modelId="{9573CA9F-84C7-4D0B-9F5F-F435D14FEF3E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FF0000"/>
              </a:solidFill>
            </a:rPr>
            <a:t>Старослов’янська мова використовувала  свій давній (неукраїнський правопис)</a:t>
          </a:r>
          <a:endParaRPr lang="ru-RU" sz="1400" dirty="0">
            <a:solidFill>
              <a:srgbClr val="FF0000"/>
            </a:solidFill>
          </a:endParaRPr>
        </a:p>
      </dgm:t>
    </dgm:pt>
    <dgm:pt modelId="{E500A7AA-BEE7-4579-8586-CA49A584D1C3}" type="parTrans" cxnId="{0BE23BB7-F8A3-493F-AD6D-E4A1712513A5}">
      <dgm:prSet/>
      <dgm:spPr/>
      <dgm:t>
        <a:bodyPr/>
        <a:lstStyle/>
        <a:p>
          <a:endParaRPr lang="ru-RU"/>
        </a:p>
      </dgm:t>
    </dgm:pt>
    <dgm:pt modelId="{D4842001-09B2-4929-98E6-2A91152A99BC}" type="sibTrans" cxnId="{0BE23BB7-F8A3-493F-AD6D-E4A1712513A5}">
      <dgm:prSet/>
      <dgm:spPr/>
      <dgm:t>
        <a:bodyPr/>
        <a:lstStyle/>
        <a:p>
          <a:endParaRPr lang="ru-RU"/>
        </a:p>
      </dgm:t>
    </dgm:pt>
    <dgm:pt modelId="{64DB16B2-68F8-4100-B30F-5632BE7211A8}">
      <dgm:prSet phldrT="[Текст]"/>
      <dgm:spPr/>
      <dgm:t>
        <a:bodyPr/>
        <a:lstStyle/>
        <a:p>
          <a:r>
            <a:rPr lang="uk-UA" dirty="0" smtClean="0">
              <a:solidFill>
                <a:srgbClr val="2A4F88"/>
              </a:solidFill>
            </a:rPr>
            <a:t>Староукраїнська мова використовувала  правила, за якими писали за традицією</a:t>
          </a:r>
          <a:endParaRPr lang="ru-RU" dirty="0">
            <a:solidFill>
              <a:srgbClr val="2A4F88"/>
            </a:solidFill>
          </a:endParaRPr>
        </a:p>
      </dgm:t>
    </dgm:pt>
    <dgm:pt modelId="{1E5FBA28-07A4-4727-AEAD-2401FB335567}" type="parTrans" cxnId="{FFA5174F-F4B0-4280-B082-90A4A34D885C}">
      <dgm:prSet/>
      <dgm:spPr/>
      <dgm:t>
        <a:bodyPr/>
        <a:lstStyle/>
        <a:p>
          <a:endParaRPr lang="ru-RU"/>
        </a:p>
      </dgm:t>
    </dgm:pt>
    <dgm:pt modelId="{455F99B1-A269-4BE0-AA93-2387BF3FFD1F}" type="sibTrans" cxnId="{FFA5174F-F4B0-4280-B082-90A4A34D885C}">
      <dgm:prSet/>
      <dgm:spPr/>
      <dgm:t>
        <a:bodyPr/>
        <a:lstStyle/>
        <a:p>
          <a:endParaRPr lang="ru-RU"/>
        </a:p>
      </dgm:t>
    </dgm:pt>
    <dgm:pt modelId="{1A402BD8-8827-4E96-B1B5-819CC7CDA2BA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400" dirty="0" smtClean="0">
              <a:solidFill>
                <a:srgbClr val="7030A0"/>
              </a:solidFill>
            </a:rPr>
            <a:t>Сучасна українська мова (19-21 ст.) упродовж 2 століть  виробила на основі </a:t>
          </a:r>
          <a:r>
            <a:rPr lang="uk-UA" sz="1400" dirty="0" err="1" smtClean="0">
              <a:solidFill>
                <a:srgbClr val="7030A0"/>
              </a:solidFill>
            </a:rPr>
            <a:t>народнорозмовної</a:t>
          </a:r>
          <a:r>
            <a:rPr lang="uk-UA" sz="1400" dirty="0" smtClean="0">
              <a:solidFill>
                <a:srgbClr val="7030A0"/>
              </a:solidFill>
            </a:rPr>
            <a:t> мови принцип  </a:t>
          </a:r>
          <a:r>
            <a:rPr lang="uk-UA" sz="1400" i="1" dirty="0" smtClean="0">
              <a:solidFill>
                <a:srgbClr val="7030A0"/>
              </a:solidFill>
            </a:rPr>
            <a:t>«Пиши, що чуєш, а читай, що бачиш»</a:t>
          </a:r>
          <a:endParaRPr lang="ru-RU" sz="1400" i="1" dirty="0">
            <a:solidFill>
              <a:srgbClr val="7030A0"/>
            </a:solidFill>
          </a:endParaRPr>
        </a:p>
      </dgm:t>
    </dgm:pt>
    <dgm:pt modelId="{3A7F5267-98C5-4F89-B0F9-46200B2A8F42}" type="parTrans" cxnId="{0935A026-0E25-46D9-B5E8-9855B0F7FCD8}">
      <dgm:prSet/>
      <dgm:spPr/>
      <dgm:t>
        <a:bodyPr/>
        <a:lstStyle/>
        <a:p>
          <a:endParaRPr lang="ru-RU"/>
        </a:p>
      </dgm:t>
    </dgm:pt>
    <dgm:pt modelId="{11684022-3668-451B-BCC6-A5EA5D25E914}" type="sibTrans" cxnId="{0935A026-0E25-46D9-B5E8-9855B0F7FCD8}">
      <dgm:prSet/>
      <dgm:spPr/>
      <dgm:t>
        <a:bodyPr/>
        <a:lstStyle/>
        <a:p>
          <a:endParaRPr lang="ru-RU"/>
        </a:p>
      </dgm:t>
    </dgm:pt>
    <dgm:pt modelId="{4BAA61C1-E13D-4236-9DE0-162BD6025B08}" type="pres">
      <dgm:prSet presAssocID="{FC9138EE-5898-4C52-ACB4-804A9DBE347A}" presName="compositeShape" presStyleCnt="0">
        <dgm:presLayoutVars>
          <dgm:chMax val="7"/>
          <dgm:dir/>
          <dgm:resizeHandles val="exact"/>
        </dgm:presLayoutVars>
      </dgm:prSet>
      <dgm:spPr/>
    </dgm:pt>
    <dgm:pt modelId="{8578F364-5499-490A-AD09-9ADC8E12F043}" type="pres">
      <dgm:prSet presAssocID="{FC9138EE-5898-4C52-ACB4-804A9DBE347A}" presName="wedge1" presStyleLbl="node1" presStyleIdx="0" presStyleCnt="3" custScaleX="148373" custScaleY="101168"/>
      <dgm:spPr/>
      <dgm:t>
        <a:bodyPr/>
        <a:lstStyle/>
        <a:p>
          <a:endParaRPr lang="ru-RU"/>
        </a:p>
      </dgm:t>
    </dgm:pt>
    <dgm:pt modelId="{D2A3495C-B4C5-4951-B155-D1F037891BD0}" type="pres">
      <dgm:prSet presAssocID="{FC9138EE-5898-4C52-ACB4-804A9DBE347A}" presName="dummy1a" presStyleCnt="0"/>
      <dgm:spPr/>
    </dgm:pt>
    <dgm:pt modelId="{17D468CA-86F0-4831-BE32-0DA1ACC0F77A}" type="pres">
      <dgm:prSet presAssocID="{FC9138EE-5898-4C52-ACB4-804A9DBE347A}" presName="dummy1b" presStyleCnt="0"/>
      <dgm:spPr/>
    </dgm:pt>
    <dgm:pt modelId="{73E69E3F-BF27-4B90-8BF8-C1DCC131590F}" type="pres">
      <dgm:prSet presAssocID="{FC9138EE-5898-4C52-ACB4-804A9DBE347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9315B-5495-4259-82B3-EB76B69EAB12}" type="pres">
      <dgm:prSet presAssocID="{FC9138EE-5898-4C52-ACB4-804A9DBE347A}" presName="wedge2" presStyleLbl="node1" presStyleIdx="1" presStyleCnt="3"/>
      <dgm:spPr/>
      <dgm:t>
        <a:bodyPr/>
        <a:lstStyle/>
        <a:p>
          <a:endParaRPr lang="ru-RU"/>
        </a:p>
      </dgm:t>
    </dgm:pt>
    <dgm:pt modelId="{8D971174-3184-4722-88D2-B09ACA8C91C5}" type="pres">
      <dgm:prSet presAssocID="{FC9138EE-5898-4C52-ACB4-804A9DBE347A}" presName="dummy2a" presStyleCnt="0"/>
      <dgm:spPr/>
    </dgm:pt>
    <dgm:pt modelId="{3B0FA990-5E7A-4FEF-A46D-A01A04FFAFDA}" type="pres">
      <dgm:prSet presAssocID="{FC9138EE-5898-4C52-ACB4-804A9DBE347A}" presName="dummy2b" presStyleCnt="0"/>
      <dgm:spPr/>
    </dgm:pt>
    <dgm:pt modelId="{C971552C-6A49-42B5-9936-201F6A9E9B1A}" type="pres">
      <dgm:prSet presAssocID="{FC9138EE-5898-4C52-ACB4-804A9DBE347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6EDBA-B24F-4ED4-8E78-0E9E75EC44F8}" type="pres">
      <dgm:prSet presAssocID="{FC9138EE-5898-4C52-ACB4-804A9DBE347A}" presName="wedge3" presStyleLbl="node1" presStyleIdx="2" presStyleCnt="3" custScaleX="181117" custScaleY="163464"/>
      <dgm:spPr/>
      <dgm:t>
        <a:bodyPr/>
        <a:lstStyle/>
        <a:p>
          <a:endParaRPr lang="ru-RU"/>
        </a:p>
      </dgm:t>
    </dgm:pt>
    <dgm:pt modelId="{CE2A2AA9-DE34-42B6-8328-BF0E140B44C2}" type="pres">
      <dgm:prSet presAssocID="{FC9138EE-5898-4C52-ACB4-804A9DBE347A}" presName="dummy3a" presStyleCnt="0"/>
      <dgm:spPr/>
    </dgm:pt>
    <dgm:pt modelId="{9EC0A0CA-7DEA-454E-AC25-696BE5498F2D}" type="pres">
      <dgm:prSet presAssocID="{FC9138EE-5898-4C52-ACB4-804A9DBE347A}" presName="dummy3b" presStyleCnt="0"/>
      <dgm:spPr/>
    </dgm:pt>
    <dgm:pt modelId="{2CAC9343-5EA5-4C86-9B13-2A7397B17DCD}" type="pres">
      <dgm:prSet presAssocID="{FC9138EE-5898-4C52-ACB4-804A9DBE347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5EB7E-AA55-417B-B1B8-AE9B04793B93}" type="pres">
      <dgm:prSet presAssocID="{D4842001-09B2-4929-98E6-2A91152A99BC}" presName="arrowWedge1" presStyleLbl="fgSibTrans2D1" presStyleIdx="0" presStyleCnt="3" custLinFactNeighborX="26344" custLinFactNeighborY="240"/>
      <dgm:spPr/>
    </dgm:pt>
    <dgm:pt modelId="{FB5C04D7-DDF9-48E2-97A1-51F47C90DFD0}" type="pres">
      <dgm:prSet presAssocID="{455F99B1-A269-4BE0-AA93-2387BF3FFD1F}" presName="arrowWedge2" presStyleLbl="fgSibTrans2D1" presStyleIdx="1" presStyleCnt="3" custLinFactNeighborX="-549" custLinFactNeighborY="4391"/>
      <dgm:spPr/>
    </dgm:pt>
    <dgm:pt modelId="{9C5AFBD4-EAB0-4834-BC47-2A7FB876FBC5}" type="pres">
      <dgm:prSet presAssocID="{11684022-3668-451B-BCC6-A5EA5D25E914}" presName="arrowWedge3" presStyleLbl="fgSibTrans2D1" presStyleIdx="2" presStyleCnt="3" custScaleX="133321" custScaleY="123462" custLinFactNeighborX="-29637" custLinFactNeighborY="-12623"/>
      <dgm:spPr/>
    </dgm:pt>
  </dgm:ptLst>
  <dgm:cxnLst>
    <dgm:cxn modelId="{02E73800-A7DE-48F6-BF40-6AD45928A05C}" type="presOf" srcId="{9573CA9F-84C7-4D0B-9F5F-F435D14FEF3E}" destId="{73E69E3F-BF27-4B90-8BF8-C1DCC131590F}" srcOrd="1" destOrd="0" presId="urn:microsoft.com/office/officeart/2005/8/layout/cycle8"/>
    <dgm:cxn modelId="{FFA5174F-F4B0-4280-B082-90A4A34D885C}" srcId="{FC9138EE-5898-4C52-ACB4-804A9DBE347A}" destId="{64DB16B2-68F8-4100-B30F-5632BE7211A8}" srcOrd="1" destOrd="0" parTransId="{1E5FBA28-07A4-4727-AEAD-2401FB335567}" sibTransId="{455F99B1-A269-4BE0-AA93-2387BF3FFD1F}"/>
    <dgm:cxn modelId="{8B397503-0726-4EC3-870C-FFF43C842E21}" type="presOf" srcId="{FC9138EE-5898-4C52-ACB4-804A9DBE347A}" destId="{4BAA61C1-E13D-4236-9DE0-162BD6025B08}" srcOrd="0" destOrd="0" presId="urn:microsoft.com/office/officeart/2005/8/layout/cycle8"/>
    <dgm:cxn modelId="{2FCB1399-DA50-467F-9276-A96F14C1A871}" type="presOf" srcId="{64DB16B2-68F8-4100-B30F-5632BE7211A8}" destId="{C971552C-6A49-42B5-9936-201F6A9E9B1A}" srcOrd="1" destOrd="0" presId="urn:microsoft.com/office/officeart/2005/8/layout/cycle8"/>
    <dgm:cxn modelId="{3532529D-A79A-4BEC-9CCB-1A1DA0A67802}" type="presOf" srcId="{1A402BD8-8827-4E96-B1B5-819CC7CDA2BA}" destId="{2CAC9343-5EA5-4C86-9B13-2A7397B17DCD}" srcOrd="1" destOrd="0" presId="urn:microsoft.com/office/officeart/2005/8/layout/cycle8"/>
    <dgm:cxn modelId="{0BE23BB7-F8A3-493F-AD6D-E4A1712513A5}" srcId="{FC9138EE-5898-4C52-ACB4-804A9DBE347A}" destId="{9573CA9F-84C7-4D0B-9F5F-F435D14FEF3E}" srcOrd="0" destOrd="0" parTransId="{E500A7AA-BEE7-4579-8586-CA49A584D1C3}" sibTransId="{D4842001-09B2-4929-98E6-2A91152A99BC}"/>
    <dgm:cxn modelId="{2ADEC551-2B05-45F1-9D87-A4E8BFF7E34E}" type="presOf" srcId="{1A402BD8-8827-4E96-B1B5-819CC7CDA2BA}" destId="{5636EDBA-B24F-4ED4-8E78-0E9E75EC44F8}" srcOrd="0" destOrd="0" presId="urn:microsoft.com/office/officeart/2005/8/layout/cycle8"/>
    <dgm:cxn modelId="{84EA0343-1B8E-4082-937F-F9A70269F9C6}" type="presOf" srcId="{9573CA9F-84C7-4D0B-9F5F-F435D14FEF3E}" destId="{8578F364-5499-490A-AD09-9ADC8E12F043}" srcOrd="0" destOrd="0" presId="urn:microsoft.com/office/officeart/2005/8/layout/cycle8"/>
    <dgm:cxn modelId="{0935A026-0E25-46D9-B5E8-9855B0F7FCD8}" srcId="{FC9138EE-5898-4C52-ACB4-804A9DBE347A}" destId="{1A402BD8-8827-4E96-B1B5-819CC7CDA2BA}" srcOrd="2" destOrd="0" parTransId="{3A7F5267-98C5-4F89-B0F9-46200B2A8F42}" sibTransId="{11684022-3668-451B-BCC6-A5EA5D25E914}"/>
    <dgm:cxn modelId="{C00D741E-29C9-43EF-933A-21B6A79247B8}" type="presOf" srcId="{64DB16B2-68F8-4100-B30F-5632BE7211A8}" destId="{8EF9315B-5495-4259-82B3-EB76B69EAB12}" srcOrd="0" destOrd="0" presId="urn:microsoft.com/office/officeart/2005/8/layout/cycle8"/>
    <dgm:cxn modelId="{CA3EDB1E-DE4B-4310-ABE8-DB4D17035DFD}" type="presParOf" srcId="{4BAA61C1-E13D-4236-9DE0-162BD6025B08}" destId="{8578F364-5499-490A-AD09-9ADC8E12F043}" srcOrd="0" destOrd="0" presId="urn:microsoft.com/office/officeart/2005/8/layout/cycle8"/>
    <dgm:cxn modelId="{CB7F70DF-ED89-4848-AACB-D974E7658DC3}" type="presParOf" srcId="{4BAA61C1-E13D-4236-9DE0-162BD6025B08}" destId="{D2A3495C-B4C5-4951-B155-D1F037891BD0}" srcOrd="1" destOrd="0" presId="urn:microsoft.com/office/officeart/2005/8/layout/cycle8"/>
    <dgm:cxn modelId="{CA70F0B7-41F5-4DDE-A81E-12BCE2603789}" type="presParOf" srcId="{4BAA61C1-E13D-4236-9DE0-162BD6025B08}" destId="{17D468CA-86F0-4831-BE32-0DA1ACC0F77A}" srcOrd="2" destOrd="0" presId="urn:microsoft.com/office/officeart/2005/8/layout/cycle8"/>
    <dgm:cxn modelId="{B9795DBF-7EE9-4D21-BFD2-38A9C88243D0}" type="presParOf" srcId="{4BAA61C1-E13D-4236-9DE0-162BD6025B08}" destId="{73E69E3F-BF27-4B90-8BF8-C1DCC131590F}" srcOrd="3" destOrd="0" presId="urn:microsoft.com/office/officeart/2005/8/layout/cycle8"/>
    <dgm:cxn modelId="{3632E01C-71D4-417A-ADD4-5496A83929C4}" type="presParOf" srcId="{4BAA61C1-E13D-4236-9DE0-162BD6025B08}" destId="{8EF9315B-5495-4259-82B3-EB76B69EAB12}" srcOrd="4" destOrd="0" presId="urn:microsoft.com/office/officeart/2005/8/layout/cycle8"/>
    <dgm:cxn modelId="{7726EEB8-E3CA-4C02-BA2B-CB2FBA36372B}" type="presParOf" srcId="{4BAA61C1-E13D-4236-9DE0-162BD6025B08}" destId="{8D971174-3184-4722-88D2-B09ACA8C91C5}" srcOrd="5" destOrd="0" presId="urn:microsoft.com/office/officeart/2005/8/layout/cycle8"/>
    <dgm:cxn modelId="{252AB5EC-B1EE-4D3D-95E5-C94E7BC0F223}" type="presParOf" srcId="{4BAA61C1-E13D-4236-9DE0-162BD6025B08}" destId="{3B0FA990-5E7A-4FEF-A46D-A01A04FFAFDA}" srcOrd="6" destOrd="0" presId="urn:microsoft.com/office/officeart/2005/8/layout/cycle8"/>
    <dgm:cxn modelId="{74A4F028-38A3-43DA-B4BD-C327F38E78FB}" type="presParOf" srcId="{4BAA61C1-E13D-4236-9DE0-162BD6025B08}" destId="{C971552C-6A49-42B5-9936-201F6A9E9B1A}" srcOrd="7" destOrd="0" presId="urn:microsoft.com/office/officeart/2005/8/layout/cycle8"/>
    <dgm:cxn modelId="{F2BA5AEC-863F-461B-9236-EF04BC5D8569}" type="presParOf" srcId="{4BAA61C1-E13D-4236-9DE0-162BD6025B08}" destId="{5636EDBA-B24F-4ED4-8E78-0E9E75EC44F8}" srcOrd="8" destOrd="0" presId="urn:microsoft.com/office/officeart/2005/8/layout/cycle8"/>
    <dgm:cxn modelId="{BF092940-B017-4CA4-B42C-126B906D4892}" type="presParOf" srcId="{4BAA61C1-E13D-4236-9DE0-162BD6025B08}" destId="{CE2A2AA9-DE34-42B6-8328-BF0E140B44C2}" srcOrd="9" destOrd="0" presId="urn:microsoft.com/office/officeart/2005/8/layout/cycle8"/>
    <dgm:cxn modelId="{4E94DD4A-D7CB-4BA7-83E9-4B5C25FB9FC7}" type="presParOf" srcId="{4BAA61C1-E13D-4236-9DE0-162BD6025B08}" destId="{9EC0A0CA-7DEA-454E-AC25-696BE5498F2D}" srcOrd="10" destOrd="0" presId="urn:microsoft.com/office/officeart/2005/8/layout/cycle8"/>
    <dgm:cxn modelId="{E8F971D9-DCDA-4F20-B11F-52AE9F37F211}" type="presParOf" srcId="{4BAA61C1-E13D-4236-9DE0-162BD6025B08}" destId="{2CAC9343-5EA5-4C86-9B13-2A7397B17DCD}" srcOrd="11" destOrd="0" presId="urn:microsoft.com/office/officeart/2005/8/layout/cycle8"/>
    <dgm:cxn modelId="{51AA4E89-A415-42D7-A218-0CBB73AAC643}" type="presParOf" srcId="{4BAA61C1-E13D-4236-9DE0-162BD6025B08}" destId="{1895EB7E-AA55-417B-B1B8-AE9B04793B93}" srcOrd="12" destOrd="0" presId="urn:microsoft.com/office/officeart/2005/8/layout/cycle8"/>
    <dgm:cxn modelId="{99809A64-13F1-4DB9-BAFD-46F564A492AA}" type="presParOf" srcId="{4BAA61C1-E13D-4236-9DE0-162BD6025B08}" destId="{FB5C04D7-DDF9-48E2-97A1-51F47C90DFD0}" srcOrd="13" destOrd="0" presId="urn:microsoft.com/office/officeart/2005/8/layout/cycle8"/>
    <dgm:cxn modelId="{80A44D5F-2698-491B-A65E-9C73A86AAC92}" type="presParOf" srcId="{4BAA61C1-E13D-4236-9DE0-162BD6025B08}" destId="{9C5AFBD4-EAB0-4834-BC47-2A7FB876FBC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B64DBF-7D66-48EA-A1F3-7423F3C3A5F3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E1A6CF-036C-4309-9FC2-5508116EE168}">
      <dgm:prSet phldrT="[Текст]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-</a:t>
          </a:r>
          <a:r>
            <a:rPr lang="uk-UA" dirty="0" smtClean="0">
              <a:solidFill>
                <a:schemeClr val="bg2"/>
              </a:solidFill>
            </a:rPr>
            <a:t>к</a:t>
          </a:r>
          <a:endParaRPr lang="ru-RU" dirty="0">
            <a:solidFill>
              <a:schemeClr val="bg2"/>
            </a:solidFill>
          </a:endParaRPr>
        </a:p>
      </dgm:t>
    </dgm:pt>
    <dgm:pt modelId="{78701B37-4A38-444E-9B6D-D6ECBF4DE116}" type="parTrans" cxnId="{DCBCAA9E-1C70-4158-B26F-9A7C20FA7BB1}">
      <dgm:prSet/>
      <dgm:spPr/>
      <dgm:t>
        <a:bodyPr/>
        <a:lstStyle/>
        <a:p>
          <a:endParaRPr lang="ru-RU"/>
        </a:p>
      </dgm:t>
    </dgm:pt>
    <dgm:pt modelId="{49FB0592-94C6-438D-9ABA-EBB7A054DD9A}" type="sibTrans" cxnId="{DCBCAA9E-1C70-4158-B26F-9A7C20FA7BB1}">
      <dgm:prSet/>
      <dgm:spPr/>
      <dgm:t>
        <a:bodyPr/>
        <a:lstStyle/>
        <a:p>
          <a:endParaRPr lang="ru-RU"/>
        </a:p>
      </dgm:t>
    </dgm:pt>
    <dgm:pt modelId="{AC0F8056-D546-4744-A103-4B38B535190B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міністерка</a:t>
          </a:r>
          <a:endParaRPr lang="ru-RU" dirty="0">
            <a:solidFill>
              <a:schemeClr val="bg2"/>
            </a:solidFill>
          </a:endParaRPr>
        </a:p>
      </dgm:t>
    </dgm:pt>
    <dgm:pt modelId="{4622E9F7-BB7D-4A1B-8553-E86A99B853D2}" type="parTrans" cxnId="{6421D868-C0A7-4DEC-B9E6-F022A3439661}">
      <dgm:prSet/>
      <dgm:spPr/>
      <dgm:t>
        <a:bodyPr/>
        <a:lstStyle/>
        <a:p>
          <a:endParaRPr lang="ru-RU"/>
        </a:p>
      </dgm:t>
    </dgm:pt>
    <dgm:pt modelId="{4CE90C3E-0878-469A-B188-FE3802D3F5D9}" type="sibTrans" cxnId="{6421D868-C0A7-4DEC-B9E6-F022A3439661}">
      <dgm:prSet/>
      <dgm:spPr/>
      <dgm:t>
        <a:bodyPr/>
        <a:lstStyle/>
        <a:p>
          <a:endParaRPr lang="ru-RU"/>
        </a:p>
      </dgm:t>
    </dgm:pt>
    <dgm:pt modelId="{22A9685B-0148-43E8-9613-777CAF274B4F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аптекарка</a:t>
          </a:r>
          <a:endParaRPr lang="ru-RU" dirty="0">
            <a:solidFill>
              <a:schemeClr val="bg2"/>
            </a:solidFill>
          </a:endParaRPr>
        </a:p>
      </dgm:t>
    </dgm:pt>
    <dgm:pt modelId="{AA8C6EC8-604A-416F-90AD-8450C30960E8}" type="parTrans" cxnId="{D69680FD-8BCF-431D-A869-1C9CC74CD3F3}">
      <dgm:prSet/>
      <dgm:spPr/>
      <dgm:t>
        <a:bodyPr/>
        <a:lstStyle/>
        <a:p>
          <a:endParaRPr lang="ru-RU"/>
        </a:p>
      </dgm:t>
    </dgm:pt>
    <dgm:pt modelId="{5EB598FA-13CD-4E59-925B-FFEF702318DC}" type="sibTrans" cxnId="{D69680FD-8BCF-431D-A869-1C9CC74CD3F3}">
      <dgm:prSet/>
      <dgm:spPr/>
      <dgm:t>
        <a:bodyPr/>
        <a:lstStyle/>
        <a:p>
          <a:endParaRPr lang="ru-RU"/>
        </a:p>
      </dgm:t>
    </dgm:pt>
    <dgm:pt modelId="{4C66BD0F-FE0D-4457-872B-14B081BDD95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</a:t>
          </a:r>
          <a:r>
            <a:rPr lang="uk-UA" dirty="0" err="1" smtClean="0">
              <a:solidFill>
                <a:schemeClr val="bg2"/>
              </a:solidFill>
            </a:rPr>
            <a:t>ин</a:t>
          </a:r>
          <a:endParaRPr lang="ru-RU" dirty="0">
            <a:solidFill>
              <a:schemeClr val="bg2"/>
            </a:solidFill>
          </a:endParaRPr>
        </a:p>
      </dgm:t>
    </dgm:pt>
    <dgm:pt modelId="{EBF910AF-1E74-4147-87A4-DB36A2DC249F}" type="parTrans" cxnId="{DC9A710F-46C4-4236-B789-38F899B50189}">
      <dgm:prSet/>
      <dgm:spPr/>
      <dgm:t>
        <a:bodyPr/>
        <a:lstStyle/>
        <a:p>
          <a:endParaRPr lang="ru-RU"/>
        </a:p>
      </dgm:t>
    </dgm:pt>
    <dgm:pt modelId="{A6F8B3FA-CBE1-423B-8219-A468BDAD7147}" type="sibTrans" cxnId="{DC9A710F-46C4-4236-B789-38F899B50189}">
      <dgm:prSet/>
      <dgm:spPr/>
      <dgm:t>
        <a:bodyPr/>
        <a:lstStyle/>
        <a:p>
          <a:endParaRPr lang="ru-RU"/>
        </a:p>
      </dgm:t>
    </dgm:pt>
    <dgm:pt modelId="{B2953034-4035-4633-9A13-8F229FE8FD06}">
      <dgm:prSet phldrT="[Текст]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мисткиня</a:t>
          </a:r>
          <a:endParaRPr lang="ru-RU" dirty="0">
            <a:solidFill>
              <a:schemeClr val="bg2"/>
            </a:solidFill>
          </a:endParaRPr>
        </a:p>
      </dgm:t>
    </dgm:pt>
    <dgm:pt modelId="{B0009890-4EC5-45CE-A38A-213C69CE9676}" type="parTrans" cxnId="{718BFCDB-302E-46C3-9C35-E2DDABCDA6F9}">
      <dgm:prSet/>
      <dgm:spPr/>
      <dgm:t>
        <a:bodyPr/>
        <a:lstStyle/>
        <a:p>
          <a:endParaRPr lang="ru-RU"/>
        </a:p>
      </dgm:t>
    </dgm:pt>
    <dgm:pt modelId="{A6F0CDF5-4FF6-48D9-8F11-1D122C74F4FF}" type="sibTrans" cxnId="{718BFCDB-302E-46C3-9C35-E2DDABCDA6F9}">
      <dgm:prSet/>
      <dgm:spPr/>
      <dgm:t>
        <a:bodyPr/>
        <a:lstStyle/>
        <a:p>
          <a:endParaRPr lang="ru-RU"/>
        </a:p>
      </dgm:t>
    </dgm:pt>
    <dgm:pt modelId="{DC5E9485-6AD3-461B-BEA7-D89208588D8F}">
      <dgm:prSet phldrT="[Текст]"/>
      <dgm:spPr/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</a:t>
          </a:r>
          <a:r>
            <a:rPr lang="uk-UA" dirty="0" err="1" smtClean="0">
              <a:solidFill>
                <a:schemeClr val="bg2"/>
              </a:solidFill>
            </a:rPr>
            <a:t>иц</a:t>
          </a:r>
          <a:endParaRPr lang="ru-RU" dirty="0">
            <a:solidFill>
              <a:schemeClr val="bg2"/>
            </a:solidFill>
          </a:endParaRPr>
        </a:p>
      </dgm:t>
    </dgm:pt>
    <dgm:pt modelId="{2A9B0F89-15E8-4BB9-9EDB-A92BD4C16CEC}" type="parTrans" cxnId="{A56CF5F0-1DE3-4797-8768-1F01BB3010EE}">
      <dgm:prSet/>
      <dgm:spPr/>
      <dgm:t>
        <a:bodyPr/>
        <a:lstStyle/>
        <a:p>
          <a:endParaRPr lang="ru-RU"/>
        </a:p>
      </dgm:t>
    </dgm:pt>
    <dgm:pt modelId="{E06ABFBC-186B-4E6D-AD95-3939A3344CB3}" type="sibTrans" cxnId="{A56CF5F0-1DE3-4797-8768-1F01BB3010EE}">
      <dgm:prSet/>
      <dgm:spPr/>
      <dgm:t>
        <a:bodyPr/>
        <a:lstStyle/>
        <a:p>
          <a:endParaRPr lang="ru-RU"/>
        </a:p>
      </dgm:t>
    </dgm:pt>
    <dgm:pt modelId="{EC7C064C-D248-4CCA-BFE5-C487EA8A10A4}">
      <dgm:prSet phldrT="[Текст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айтішниця</a:t>
          </a:r>
          <a:endParaRPr lang="ru-RU" dirty="0">
            <a:solidFill>
              <a:schemeClr val="bg2"/>
            </a:solidFill>
          </a:endParaRPr>
        </a:p>
      </dgm:t>
    </dgm:pt>
    <dgm:pt modelId="{79B18AF6-5376-46C9-B038-A3DE69D3E726}" type="parTrans" cxnId="{11BEF4A5-A398-4D23-B9E5-4E6095EAA2D2}">
      <dgm:prSet/>
      <dgm:spPr/>
      <dgm:t>
        <a:bodyPr/>
        <a:lstStyle/>
        <a:p>
          <a:endParaRPr lang="ru-RU"/>
        </a:p>
      </dgm:t>
    </dgm:pt>
    <dgm:pt modelId="{0E40830B-9B1A-4E0E-AD93-420B7061CE21}" type="sibTrans" cxnId="{11BEF4A5-A398-4D23-B9E5-4E6095EAA2D2}">
      <dgm:prSet/>
      <dgm:spPr/>
      <dgm:t>
        <a:bodyPr/>
        <a:lstStyle/>
        <a:p>
          <a:endParaRPr lang="ru-RU"/>
        </a:p>
      </dgm:t>
    </dgm:pt>
    <dgm:pt modelId="{B45F3E67-94A1-4372-8D8A-FACB17B8C801}">
      <dgm:prSet phldrT="[Текст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науковиця</a:t>
          </a:r>
          <a:endParaRPr lang="ru-RU" dirty="0">
            <a:solidFill>
              <a:schemeClr val="bg2"/>
            </a:solidFill>
          </a:endParaRPr>
        </a:p>
      </dgm:t>
    </dgm:pt>
    <dgm:pt modelId="{D34760A9-EEA6-4F5C-ADCD-F7C65AA9B870}" type="parTrans" cxnId="{9DE7E58C-9F80-4A48-A0C9-D0260443537E}">
      <dgm:prSet/>
      <dgm:spPr/>
      <dgm:t>
        <a:bodyPr/>
        <a:lstStyle/>
        <a:p>
          <a:endParaRPr lang="ru-RU"/>
        </a:p>
      </dgm:t>
    </dgm:pt>
    <dgm:pt modelId="{C5124AB8-889B-44B1-B9C1-1F35BC206B45}" type="sibTrans" cxnId="{9DE7E58C-9F80-4A48-A0C9-D0260443537E}">
      <dgm:prSet/>
      <dgm:spPr/>
      <dgm:t>
        <a:bodyPr/>
        <a:lstStyle/>
        <a:p>
          <a:endParaRPr lang="ru-RU"/>
        </a:p>
      </dgm:t>
    </dgm:pt>
    <dgm:pt modelId="{D7525B67-BA50-4C9D-9E98-38444F287999}">
      <dgm:prSet phldrT="[Текст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-ес</a:t>
          </a:r>
          <a:endParaRPr lang="ru-RU" dirty="0">
            <a:solidFill>
              <a:schemeClr val="bg2"/>
            </a:solidFill>
          </a:endParaRPr>
        </a:p>
      </dgm:t>
    </dgm:pt>
    <dgm:pt modelId="{2BE84057-2253-4037-8854-3AA0426B3D3A}" type="parTrans" cxnId="{16D06488-09FD-4499-A32A-A9BEE63E392A}">
      <dgm:prSet/>
      <dgm:spPr/>
      <dgm:t>
        <a:bodyPr/>
        <a:lstStyle/>
        <a:p>
          <a:endParaRPr lang="ru-RU"/>
        </a:p>
      </dgm:t>
    </dgm:pt>
    <dgm:pt modelId="{8294754F-C7B4-45DF-BF3B-65A032AD4318}" type="sibTrans" cxnId="{16D06488-09FD-4499-A32A-A9BEE63E392A}">
      <dgm:prSet/>
      <dgm:spPr/>
      <dgm:t>
        <a:bodyPr/>
        <a:lstStyle/>
        <a:p>
          <a:endParaRPr lang="ru-RU"/>
        </a:p>
      </dgm:t>
    </dgm:pt>
    <dgm:pt modelId="{34EE2D86-5BBF-4C97-974A-612F4D0319A8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smtClean="0"/>
            <a:t>поетеса</a:t>
          </a:r>
          <a:endParaRPr lang="ru-RU" dirty="0"/>
        </a:p>
      </dgm:t>
    </dgm:pt>
    <dgm:pt modelId="{E922A6A6-291E-4482-98BB-22BBB5D4B385}" type="parTrans" cxnId="{BCFCF2A3-9261-4A45-9F0B-43EC85D6B6FE}">
      <dgm:prSet/>
      <dgm:spPr/>
      <dgm:t>
        <a:bodyPr/>
        <a:lstStyle/>
        <a:p>
          <a:endParaRPr lang="ru-RU"/>
        </a:p>
      </dgm:t>
    </dgm:pt>
    <dgm:pt modelId="{FDA906A7-CAF2-4507-B7D6-C735B0934067}" type="sibTrans" cxnId="{BCFCF2A3-9261-4A45-9F0B-43EC85D6B6FE}">
      <dgm:prSet/>
      <dgm:spPr/>
      <dgm:t>
        <a:bodyPr/>
        <a:lstStyle/>
        <a:p>
          <a:endParaRPr lang="ru-RU"/>
        </a:p>
      </dgm:t>
    </dgm:pt>
    <dgm:pt modelId="{B1D6F4A3-88A7-4FA2-9A6B-2985FF9135F6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err="1" smtClean="0"/>
            <a:t>критикеса</a:t>
          </a:r>
          <a:r>
            <a:rPr lang="uk-UA" dirty="0" smtClean="0"/>
            <a:t>       (і </a:t>
          </a:r>
          <a:r>
            <a:rPr lang="uk-UA" dirty="0" err="1" smtClean="0"/>
            <a:t>критикиня</a:t>
          </a:r>
          <a:r>
            <a:rPr lang="uk-UA" dirty="0" smtClean="0"/>
            <a:t>)</a:t>
          </a:r>
          <a:endParaRPr lang="ru-RU" dirty="0"/>
        </a:p>
      </dgm:t>
    </dgm:pt>
    <dgm:pt modelId="{6D38F0DD-3E06-46CC-836E-5E539CE008F2}" type="parTrans" cxnId="{EB839006-5C14-4BA9-ABC7-C95D58CA3F38}">
      <dgm:prSet/>
      <dgm:spPr/>
      <dgm:t>
        <a:bodyPr/>
        <a:lstStyle/>
        <a:p>
          <a:endParaRPr lang="ru-RU"/>
        </a:p>
      </dgm:t>
    </dgm:pt>
    <dgm:pt modelId="{1A787411-E1BC-456A-83BD-719A9A5ABC46}" type="sibTrans" cxnId="{EB839006-5C14-4BA9-ABC7-C95D58CA3F38}">
      <dgm:prSet/>
      <dgm:spPr/>
      <dgm:t>
        <a:bodyPr/>
        <a:lstStyle/>
        <a:p>
          <a:endParaRPr lang="ru-RU"/>
        </a:p>
      </dgm:t>
    </dgm:pt>
    <dgm:pt modelId="{9A2BB8A9-1EA6-433E-9EA0-2C067A63F834}" type="pres">
      <dgm:prSet presAssocID="{EDB64DBF-7D66-48EA-A1F3-7423F3C3A5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0A8D3E-A60F-4689-A090-7DD43A07399A}" type="pres">
      <dgm:prSet presAssocID="{F4E1A6CF-036C-4309-9FC2-5508116EE168}" presName="composite" presStyleCnt="0"/>
      <dgm:spPr/>
    </dgm:pt>
    <dgm:pt modelId="{AE4FEDEA-F9BA-4464-A29C-ADA252709F78}" type="pres">
      <dgm:prSet presAssocID="{F4E1A6CF-036C-4309-9FC2-5508116EE16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276CC-4CB8-4D4C-A0CD-F884892C1583}" type="pres">
      <dgm:prSet presAssocID="{F4E1A6CF-036C-4309-9FC2-5508116EE16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0CE56-FAA1-437D-B981-A0FA411559E4}" type="pres">
      <dgm:prSet presAssocID="{49FB0592-94C6-438D-9ABA-EBB7A054DD9A}" presName="space" presStyleCnt="0"/>
      <dgm:spPr/>
    </dgm:pt>
    <dgm:pt modelId="{48ACF67C-61A9-41F2-B6D1-548040553B16}" type="pres">
      <dgm:prSet presAssocID="{4C66BD0F-FE0D-4457-872B-14B081BDD95E}" presName="composite" presStyleCnt="0"/>
      <dgm:spPr/>
    </dgm:pt>
    <dgm:pt modelId="{BB1F23FC-F6AF-4CA2-9B02-D7D006795E32}" type="pres">
      <dgm:prSet presAssocID="{4C66BD0F-FE0D-4457-872B-14B081BDD95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20A3C-17BF-4B6C-8A2E-288E2DCA0C7C}" type="pres">
      <dgm:prSet presAssocID="{4C66BD0F-FE0D-4457-872B-14B081BDD95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2E058-5F53-4258-A8FF-DC0C6803A38E}" type="pres">
      <dgm:prSet presAssocID="{A6F8B3FA-CBE1-423B-8219-A468BDAD7147}" presName="space" presStyleCnt="0"/>
      <dgm:spPr/>
    </dgm:pt>
    <dgm:pt modelId="{D0CC5243-67A3-4634-92C4-60C2348B011D}" type="pres">
      <dgm:prSet presAssocID="{DC5E9485-6AD3-461B-BEA7-D89208588D8F}" presName="composite" presStyleCnt="0"/>
      <dgm:spPr/>
    </dgm:pt>
    <dgm:pt modelId="{6CEE7931-B6D2-4971-A175-8BA0129C5268}" type="pres">
      <dgm:prSet presAssocID="{DC5E9485-6AD3-461B-BEA7-D89208588D8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79FE-212F-4066-91DE-E1F5F6F50496}" type="pres">
      <dgm:prSet presAssocID="{DC5E9485-6AD3-461B-BEA7-D89208588D8F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4D890-1D6C-4860-91D5-07ACCB714A18}" type="pres">
      <dgm:prSet presAssocID="{E06ABFBC-186B-4E6D-AD95-3939A3344CB3}" presName="space" presStyleCnt="0"/>
      <dgm:spPr/>
    </dgm:pt>
    <dgm:pt modelId="{BEFEDDD8-CDB8-4FD2-BE4A-7955AF2E3BBA}" type="pres">
      <dgm:prSet presAssocID="{D7525B67-BA50-4C9D-9E98-38444F287999}" presName="composite" presStyleCnt="0"/>
      <dgm:spPr/>
    </dgm:pt>
    <dgm:pt modelId="{F4BFE6CE-CB6D-43D2-891B-C0A85EE590FC}" type="pres">
      <dgm:prSet presAssocID="{D7525B67-BA50-4C9D-9E98-38444F28799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7199F-AE53-4AD8-A7FC-1DE6DD596BEC}" type="pres">
      <dgm:prSet presAssocID="{D7525B67-BA50-4C9D-9E98-38444F287999}" presName="desTx" presStyleLbl="alignAccFollowNode1" presStyleIdx="3" presStyleCnt="4" custScaleX="123510" custScaleY="96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BA28B5-AD35-44E3-A9A0-CC4FE9A64F28}" type="presOf" srcId="{EC7C064C-D248-4CCA-BFE5-C487EA8A10A4}" destId="{829779FE-212F-4066-91DE-E1F5F6F50496}" srcOrd="0" destOrd="0" presId="urn:microsoft.com/office/officeart/2005/8/layout/hList1"/>
    <dgm:cxn modelId="{526E3738-989D-441C-B06D-067E180E6616}" type="presOf" srcId="{AC0F8056-D546-4744-A103-4B38B535190B}" destId="{AF4276CC-4CB8-4D4C-A0CD-F884892C1583}" srcOrd="0" destOrd="0" presId="urn:microsoft.com/office/officeart/2005/8/layout/hList1"/>
    <dgm:cxn modelId="{DC9A710F-46C4-4236-B789-38F899B50189}" srcId="{EDB64DBF-7D66-48EA-A1F3-7423F3C3A5F3}" destId="{4C66BD0F-FE0D-4457-872B-14B081BDD95E}" srcOrd="1" destOrd="0" parTransId="{EBF910AF-1E74-4147-87A4-DB36A2DC249F}" sibTransId="{A6F8B3FA-CBE1-423B-8219-A468BDAD7147}"/>
    <dgm:cxn modelId="{323B064C-39AF-41D1-B449-58CF97FB4ADE}" type="presOf" srcId="{34EE2D86-5BBF-4C97-974A-612F4D0319A8}" destId="{75B7199F-AE53-4AD8-A7FC-1DE6DD596BEC}" srcOrd="0" destOrd="0" presId="urn:microsoft.com/office/officeart/2005/8/layout/hList1"/>
    <dgm:cxn modelId="{4A04A658-9D92-43D2-BF34-FF7A954925D9}" type="presOf" srcId="{F4E1A6CF-036C-4309-9FC2-5508116EE168}" destId="{AE4FEDEA-F9BA-4464-A29C-ADA252709F78}" srcOrd="0" destOrd="0" presId="urn:microsoft.com/office/officeart/2005/8/layout/hList1"/>
    <dgm:cxn modelId="{A56CF5F0-1DE3-4797-8768-1F01BB3010EE}" srcId="{EDB64DBF-7D66-48EA-A1F3-7423F3C3A5F3}" destId="{DC5E9485-6AD3-461B-BEA7-D89208588D8F}" srcOrd="2" destOrd="0" parTransId="{2A9B0F89-15E8-4BB9-9EDB-A92BD4C16CEC}" sibTransId="{E06ABFBC-186B-4E6D-AD95-3939A3344CB3}"/>
    <dgm:cxn modelId="{6421D868-C0A7-4DEC-B9E6-F022A3439661}" srcId="{F4E1A6CF-036C-4309-9FC2-5508116EE168}" destId="{AC0F8056-D546-4744-A103-4B38B535190B}" srcOrd="0" destOrd="0" parTransId="{4622E9F7-BB7D-4A1B-8553-E86A99B853D2}" sibTransId="{4CE90C3E-0878-469A-B188-FE3802D3F5D9}"/>
    <dgm:cxn modelId="{5AE108FE-1B00-4217-AE33-636FF05DEBBF}" type="presOf" srcId="{B45F3E67-94A1-4372-8D8A-FACB17B8C801}" destId="{829779FE-212F-4066-91DE-E1F5F6F50496}" srcOrd="0" destOrd="1" presId="urn:microsoft.com/office/officeart/2005/8/layout/hList1"/>
    <dgm:cxn modelId="{16D06488-09FD-4499-A32A-A9BEE63E392A}" srcId="{EDB64DBF-7D66-48EA-A1F3-7423F3C3A5F3}" destId="{D7525B67-BA50-4C9D-9E98-38444F287999}" srcOrd="3" destOrd="0" parTransId="{2BE84057-2253-4037-8854-3AA0426B3D3A}" sibTransId="{8294754F-C7B4-45DF-BF3B-65A032AD4318}"/>
    <dgm:cxn modelId="{D8BD0E35-8CE1-45A8-89E8-65CDD8832E13}" type="presOf" srcId="{DC5E9485-6AD3-461B-BEA7-D89208588D8F}" destId="{6CEE7931-B6D2-4971-A175-8BA0129C5268}" srcOrd="0" destOrd="0" presId="urn:microsoft.com/office/officeart/2005/8/layout/hList1"/>
    <dgm:cxn modelId="{EEA89AE5-8E87-450D-9A68-B960DAEDD8D9}" type="presOf" srcId="{EDB64DBF-7D66-48EA-A1F3-7423F3C3A5F3}" destId="{9A2BB8A9-1EA6-433E-9EA0-2C067A63F834}" srcOrd="0" destOrd="0" presId="urn:microsoft.com/office/officeart/2005/8/layout/hList1"/>
    <dgm:cxn modelId="{BCFCF2A3-9261-4A45-9F0B-43EC85D6B6FE}" srcId="{D7525B67-BA50-4C9D-9E98-38444F287999}" destId="{34EE2D86-5BBF-4C97-974A-612F4D0319A8}" srcOrd="0" destOrd="0" parTransId="{E922A6A6-291E-4482-98BB-22BBB5D4B385}" sibTransId="{FDA906A7-CAF2-4507-B7D6-C735B0934067}"/>
    <dgm:cxn modelId="{14936376-1BBA-4626-BD37-B89E84AE977D}" type="presOf" srcId="{22A9685B-0148-43E8-9613-777CAF274B4F}" destId="{AF4276CC-4CB8-4D4C-A0CD-F884892C1583}" srcOrd="0" destOrd="1" presId="urn:microsoft.com/office/officeart/2005/8/layout/hList1"/>
    <dgm:cxn modelId="{D69680FD-8BCF-431D-A869-1C9CC74CD3F3}" srcId="{F4E1A6CF-036C-4309-9FC2-5508116EE168}" destId="{22A9685B-0148-43E8-9613-777CAF274B4F}" srcOrd="1" destOrd="0" parTransId="{AA8C6EC8-604A-416F-90AD-8450C30960E8}" sibTransId="{5EB598FA-13CD-4E59-925B-FFEF702318DC}"/>
    <dgm:cxn modelId="{718BFCDB-302E-46C3-9C35-E2DDABCDA6F9}" srcId="{4C66BD0F-FE0D-4457-872B-14B081BDD95E}" destId="{B2953034-4035-4633-9A13-8F229FE8FD06}" srcOrd="0" destOrd="0" parTransId="{B0009890-4EC5-45CE-A38A-213C69CE9676}" sibTransId="{A6F0CDF5-4FF6-48D9-8F11-1D122C74F4FF}"/>
    <dgm:cxn modelId="{9DE7E58C-9F80-4A48-A0C9-D0260443537E}" srcId="{DC5E9485-6AD3-461B-BEA7-D89208588D8F}" destId="{B45F3E67-94A1-4372-8D8A-FACB17B8C801}" srcOrd="1" destOrd="0" parTransId="{D34760A9-EEA6-4F5C-ADCD-F7C65AA9B870}" sibTransId="{C5124AB8-889B-44B1-B9C1-1F35BC206B45}"/>
    <dgm:cxn modelId="{EB839006-5C14-4BA9-ABC7-C95D58CA3F38}" srcId="{D7525B67-BA50-4C9D-9E98-38444F287999}" destId="{B1D6F4A3-88A7-4FA2-9A6B-2985FF9135F6}" srcOrd="1" destOrd="0" parTransId="{6D38F0DD-3E06-46CC-836E-5E539CE008F2}" sibTransId="{1A787411-E1BC-456A-83BD-719A9A5ABC46}"/>
    <dgm:cxn modelId="{27EC0FCF-5B1E-4841-8C17-6E60A538DEB9}" type="presOf" srcId="{4C66BD0F-FE0D-4457-872B-14B081BDD95E}" destId="{BB1F23FC-F6AF-4CA2-9B02-D7D006795E32}" srcOrd="0" destOrd="0" presId="urn:microsoft.com/office/officeart/2005/8/layout/hList1"/>
    <dgm:cxn modelId="{6115890C-5211-4C16-A353-7EE68CFBB837}" type="presOf" srcId="{B1D6F4A3-88A7-4FA2-9A6B-2985FF9135F6}" destId="{75B7199F-AE53-4AD8-A7FC-1DE6DD596BEC}" srcOrd="0" destOrd="1" presId="urn:microsoft.com/office/officeart/2005/8/layout/hList1"/>
    <dgm:cxn modelId="{96D224FC-A63B-4955-ABE7-BF0B293187FB}" type="presOf" srcId="{B2953034-4035-4633-9A13-8F229FE8FD06}" destId="{EF320A3C-17BF-4B6C-8A2E-288E2DCA0C7C}" srcOrd="0" destOrd="0" presId="urn:microsoft.com/office/officeart/2005/8/layout/hList1"/>
    <dgm:cxn modelId="{9B56CADF-90E0-463E-82A8-99374911EC64}" type="presOf" srcId="{D7525B67-BA50-4C9D-9E98-38444F287999}" destId="{F4BFE6CE-CB6D-43D2-891B-C0A85EE590FC}" srcOrd="0" destOrd="0" presId="urn:microsoft.com/office/officeart/2005/8/layout/hList1"/>
    <dgm:cxn modelId="{11BEF4A5-A398-4D23-B9E5-4E6095EAA2D2}" srcId="{DC5E9485-6AD3-461B-BEA7-D89208588D8F}" destId="{EC7C064C-D248-4CCA-BFE5-C487EA8A10A4}" srcOrd="0" destOrd="0" parTransId="{79B18AF6-5376-46C9-B038-A3DE69D3E726}" sibTransId="{0E40830B-9B1A-4E0E-AD93-420B7061CE21}"/>
    <dgm:cxn modelId="{DCBCAA9E-1C70-4158-B26F-9A7C20FA7BB1}" srcId="{EDB64DBF-7D66-48EA-A1F3-7423F3C3A5F3}" destId="{F4E1A6CF-036C-4309-9FC2-5508116EE168}" srcOrd="0" destOrd="0" parTransId="{78701B37-4A38-444E-9B6D-D6ECBF4DE116}" sibTransId="{49FB0592-94C6-438D-9ABA-EBB7A054DD9A}"/>
    <dgm:cxn modelId="{B58CFE85-46C6-4AC8-A4B9-DC51C014EBBF}" type="presParOf" srcId="{9A2BB8A9-1EA6-433E-9EA0-2C067A63F834}" destId="{980A8D3E-A60F-4689-A090-7DD43A07399A}" srcOrd="0" destOrd="0" presId="urn:microsoft.com/office/officeart/2005/8/layout/hList1"/>
    <dgm:cxn modelId="{9FE7DD42-EA18-4FF0-BAEB-4C2DA58FB5A0}" type="presParOf" srcId="{980A8D3E-A60F-4689-A090-7DD43A07399A}" destId="{AE4FEDEA-F9BA-4464-A29C-ADA252709F78}" srcOrd="0" destOrd="0" presId="urn:microsoft.com/office/officeart/2005/8/layout/hList1"/>
    <dgm:cxn modelId="{4F16133D-4268-4F4A-82E9-DD27C02FF8E5}" type="presParOf" srcId="{980A8D3E-A60F-4689-A090-7DD43A07399A}" destId="{AF4276CC-4CB8-4D4C-A0CD-F884892C1583}" srcOrd="1" destOrd="0" presId="urn:microsoft.com/office/officeart/2005/8/layout/hList1"/>
    <dgm:cxn modelId="{7659E8FF-DB02-4F80-B72B-34C9CF1A0634}" type="presParOf" srcId="{9A2BB8A9-1EA6-433E-9EA0-2C067A63F834}" destId="{DB90CE56-FAA1-437D-B981-A0FA411559E4}" srcOrd="1" destOrd="0" presId="urn:microsoft.com/office/officeart/2005/8/layout/hList1"/>
    <dgm:cxn modelId="{26470FCC-6E84-4171-987B-B43A8DDF0EC8}" type="presParOf" srcId="{9A2BB8A9-1EA6-433E-9EA0-2C067A63F834}" destId="{48ACF67C-61A9-41F2-B6D1-548040553B16}" srcOrd="2" destOrd="0" presId="urn:microsoft.com/office/officeart/2005/8/layout/hList1"/>
    <dgm:cxn modelId="{8872E7A3-C928-4541-9DD9-A25A0A719862}" type="presParOf" srcId="{48ACF67C-61A9-41F2-B6D1-548040553B16}" destId="{BB1F23FC-F6AF-4CA2-9B02-D7D006795E32}" srcOrd="0" destOrd="0" presId="urn:microsoft.com/office/officeart/2005/8/layout/hList1"/>
    <dgm:cxn modelId="{B792986D-B370-4E94-B727-34A0C83AB684}" type="presParOf" srcId="{48ACF67C-61A9-41F2-B6D1-548040553B16}" destId="{EF320A3C-17BF-4B6C-8A2E-288E2DCA0C7C}" srcOrd="1" destOrd="0" presId="urn:microsoft.com/office/officeart/2005/8/layout/hList1"/>
    <dgm:cxn modelId="{678BC616-8A38-4CC8-A753-86F4361F5A08}" type="presParOf" srcId="{9A2BB8A9-1EA6-433E-9EA0-2C067A63F834}" destId="{AD72E058-5F53-4258-A8FF-DC0C6803A38E}" srcOrd="3" destOrd="0" presId="urn:microsoft.com/office/officeart/2005/8/layout/hList1"/>
    <dgm:cxn modelId="{B4E675BE-CF72-4283-A753-795964027D9E}" type="presParOf" srcId="{9A2BB8A9-1EA6-433E-9EA0-2C067A63F834}" destId="{D0CC5243-67A3-4634-92C4-60C2348B011D}" srcOrd="4" destOrd="0" presId="urn:microsoft.com/office/officeart/2005/8/layout/hList1"/>
    <dgm:cxn modelId="{79829430-D810-4665-A47C-7564B1A18D5B}" type="presParOf" srcId="{D0CC5243-67A3-4634-92C4-60C2348B011D}" destId="{6CEE7931-B6D2-4971-A175-8BA0129C5268}" srcOrd="0" destOrd="0" presId="urn:microsoft.com/office/officeart/2005/8/layout/hList1"/>
    <dgm:cxn modelId="{6CE32778-D565-4962-AB8E-DB057D342EA9}" type="presParOf" srcId="{D0CC5243-67A3-4634-92C4-60C2348B011D}" destId="{829779FE-212F-4066-91DE-E1F5F6F50496}" srcOrd="1" destOrd="0" presId="urn:microsoft.com/office/officeart/2005/8/layout/hList1"/>
    <dgm:cxn modelId="{46C45AAA-2CFC-40BD-9B6B-74B194362466}" type="presParOf" srcId="{9A2BB8A9-1EA6-433E-9EA0-2C067A63F834}" destId="{4024D890-1D6C-4860-91D5-07ACCB714A18}" srcOrd="5" destOrd="0" presId="urn:microsoft.com/office/officeart/2005/8/layout/hList1"/>
    <dgm:cxn modelId="{6FEF0570-C1CB-4EFB-9B6F-9CFD07F8A01F}" type="presParOf" srcId="{9A2BB8A9-1EA6-433E-9EA0-2C067A63F834}" destId="{BEFEDDD8-CDB8-4FD2-BE4A-7955AF2E3BBA}" srcOrd="6" destOrd="0" presId="urn:microsoft.com/office/officeart/2005/8/layout/hList1"/>
    <dgm:cxn modelId="{227FD09C-24C4-4B1E-BF73-8D8CA924D301}" type="presParOf" srcId="{BEFEDDD8-CDB8-4FD2-BE4A-7955AF2E3BBA}" destId="{F4BFE6CE-CB6D-43D2-891B-C0A85EE590FC}" srcOrd="0" destOrd="0" presId="urn:microsoft.com/office/officeart/2005/8/layout/hList1"/>
    <dgm:cxn modelId="{F27C255A-519E-4A95-843D-E135CE77EFD3}" type="presParOf" srcId="{BEFEDDD8-CDB8-4FD2-BE4A-7955AF2E3BBA}" destId="{75B7199F-AE53-4AD8-A7FC-1DE6DD596B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DEE939-639A-4488-A560-70FA59FA0823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E0BAEF7F-FF8A-4B5A-8C0E-D552F7BE9998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МИЛОЗВУЧНІСТЬ</a:t>
          </a:r>
          <a:endParaRPr lang="ru-RU" dirty="0">
            <a:solidFill>
              <a:srgbClr val="FF0000"/>
            </a:solidFill>
          </a:endParaRPr>
        </a:p>
      </dgm:t>
    </dgm:pt>
    <dgm:pt modelId="{421A5D08-24C4-4B57-8BDC-6A774832EBAE}" type="parTrans" cxnId="{5D21DD97-9FB6-44A6-92AD-689A9DA310E3}">
      <dgm:prSet/>
      <dgm:spPr/>
      <dgm:t>
        <a:bodyPr/>
        <a:lstStyle/>
        <a:p>
          <a:endParaRPr lang="ru-RU"/>
        </a:p>
      </dgm:t>
    </dgm:pt>
    <dgm:pt modelId="{52801E2A-851D-4227-91BE-25C69A4386F9}" type="sibTrans" cxnId="{5D21DD97-9FB6-44A6-92AD-689A9DA310E3}">
      <dgm:prSet/>
      <dgm:spPr/>
      <dgm:t>
        <a:bodyPr/>
        <a:lstStyle/>
        <a:p>
          <a:endParaRPr lang="ru-RU"/>
        </a:p>
      </dgm:t>
    </dgm:pt>
    <dgm:pt modelId="{A5F27379-41E6-4C89-9F8D-7D7C21767213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ПОЗИЦІЙНЕ ЧЕРГУВАННЯ</a:t>
          </a:r>
          <a:endParaRPr lang="ru-RU" dirty="0">
            <a:solidFill>
              <a:srgbClr val="FF0000"/>
            </a:solidFill>
          </a:endParaRPr>
        </a:p>
      </dgm:t>
    </dgm:pt>
    <dgm:pt modelId="{C4F361C3-9421-440D-B1F4-01B1F38BCFDC}" type="parTrans" cxnId="{F0B54F92-DE91-414A-AD09-5F262F356D75}">
      <dgm:prSet/>
      <dgm:spPr/>
      <dgm:t>
        <a:bodyPr/>
        <a:lstStyle/>
        <a:p>
          <a:endParaRPr lang="ru-RU"/>
        </a:p>
      </dgm:t>
    </dgm:pt>
    <dgm:pt modelId="{6D8A802E-ECCD-4979-A571-3989C9911FE5}" type="sibTrans" cxnId="{F0B54F92-DE91-414A-AD09-5F262F356D75}">
      <dgm:prSet/>
      <dgm:spPr/>
      <dgm:t>
        <a:bodyPr/>
        <a:lstStyle/>
        <a:p>
          <a:endParaRPr lang="ru-RU"/>
        </a:p>
      </dgm:t>
    </dgm:pt>
    <dgm:pt modelId="{E3ECA9C7-987A-4933-A72B-D8803224F647}" type="pres">
      <dgm:prSet presAssocID="{3FDEE939-639A-4488-A560-70FA59FA0823}" presName="Name0" presStyleCnt="0">
        <dgm:presLayoutVars>
          <dgm:dir/>
          <dgm:resizeHandles val="exact"/>
        </dgm:presLayoutVars>
      </dgm:prSet>
      <dgm:spPr/>
    </dgm:pt>
    <dgm:pt modelId="{1BD19543-9B05-4773-9FAD-683286AB4B95}" type="pres">
      <dgm:prSet presAssocID="{E0BAEF7F-FF8A-4B5A-8C0E-D552F7BE999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B6717-C2D7-4236-992B-800DCF09746F}" type="pres">
      <dgm:prSet presAssocID="{52801E2A-851D-4227-91BE-25C69A4386F9}" presName="sibTrans" presStyleLbl="sibTrans2D1" presStyleIdx="0" presStyleCnt="1"/>
      <dgm:spPr/>
      <dgm:t>
        <a:bodyPr/>
        <a:lstStyle/>
        <a:p>
          <a:endParaRPr lang="ru-RU"/>
        </a:p>
      </dgm:t>
    </dgm:pt>
    <dgm:pt modelId="{F5124DAD-64DB-45A8-8CF9-801E7430CEDC}" type="pres">
      <dgm:prSet presAssocID="{52801E2A-851D-4227-91BE-25C69A4386F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0547A5B-B388-4F39-B220-8909EA68B4A2}" type="pres">
      <dgm:prSet presAssocID="{A5F27379-41E6-4C89-9F8D-7D7C2176721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BFC214-8C60-4B8D-91A4-D1710012B324}" type="presOf" srcId="{3FDEE939-639A-4488-A560-70FA59FA0823}" destId="{E3ECA9C7-987A-4933-A72B-D8803224F647}" srcOrd="0" destOrd="0" presId="urn:microsoft.com/office/officeart/2005/8/layout/process1"/>
    <dgm:cxn modelId="{11D7CFDD-2FED-4B17-AA1F-44A2FAFCEFEE}" type="presOf" srcId="{E0BAEF7F-FF8A-4B5A-8C0E-D552F7BE9998}" destId="{1BD19543-9B05-4773-9FAD-683286AB4B95}" srcOrd="0" destOrd="0" presId="urn:microsoft.com/office/officeart/2005/8/layout/process1"/>
    <dgm:cxn modelId="{E39713E6-4B81-4E57-89E5-71AB52BD4434}" type="presOf" srcId="{52801E2A-851D-4227-91BE-25C69A4386F9}" destId="{F5124DAD-64DB-45A8-8CF9-801E7430CEDC}" srcOrd="1" destOrd="0" presId="urn:microsoft.com/office/officeart/2005/8/layout/process1"/>
    <dgm:cxn modelId="{59434B25-9916-4C64-B598-69B0D901FE8B}" type="presOf" srcId="{52801E2A-851D-4227-91BE-25C69A4386F9}" destId="{61BB6717-C2D7-4236-992B-800DCF09746F}" srcOrd="0" destOrd="0" presId="urn:microsoft.com/office/officeart/2005/8/layout/process1"/>
    <dgm:cxn modelId="{5D21DD97-9FB6-44A6-92AD-689A9DA310E3}" srcId="{3FDEE939-639A-4488-A560-70FA59FA0823}" destId="{E0BAEF7F-FF8A-4B5A-8C0E-D552F7BE9998}" srcOrd="0" destOrd="0" parTransId="{421A5D08-24C4-4B57-8BDC-6A774832EBAE}" sibTransId="{52801E2A-851D-4227-91BE-25C69A4386F9}"/>
    <dgm:cxn modelId="{581CD90B-4C3F-458D-BF1B-A2F70F498B7F}" type="presOf" srcId="{A5F27379-41E6-4C89-9F8D-7D7C21767213}" destId="{50547A5B-B388-4F39-B220-8909EA68B4A2}" srcOrd="0" destOrd="0" presId="urn:microsoft.com/office/officeart/2005/8/layout/process1"/>
    <dgm:cxn modelId="{F0B54F92-DE91-414A-AD09-5F262F356D75}" srcId="{3FDEE939-639A-4488-A560-70FA59FA0823}" destId="{A5F27379-41E6-4C89-9F8D-7D7C21767213}" srcOrd="1" destOrd="0" parTransId="{C4F361C3-9421-440D-B1F4-01B1F38BCFDC}" sibTransId="{6D8A802E-ECCD-4979-A571-3989C9911FE5}"/>
    <dgm:cxn modelId="{1F9AC723-0BDF-420A-8529-356E0E4963CF}" type="presParOf" srcId="{E3ECA9C7-987A-4933-A72B-D8803224F647}" destId="{1BD19543-9B05-4773-9FAD-683286AB4B95}" srcOrd="0" destOrd="0" presId="urn:microsoft.com/office/officeart/2005/8/layout/process1"/>
    <dgm:cxn modelId="{3A465258-01C4-4630-81F6-4A8475D3A757}" type="presParOf" srcId="{E3ECA9C7-987A-4933-A72B-D8803224F647}" destId="{61BB6717-C2D7-4236-992B-800DCF09746F}" srcOrd="1" destOrd="0" presId="urn:microsoft.com/office/officeart/2005/8/layout/process1"/>
    <dgm:cxn modelId="{280E8BF6-CBF3-4B47-8F80-30BD0460D094}" type="presParOf" srcId="{61BB6717-C2D7-4236-992B-800DCF09746F}" destId="{F5124DAD-64DB-45A8-8CF9-801E7430CEDC}" srcOrd="0" destOrd="0" presId="urn:microsoft.com/office/officeart/2005/8/layout/process1"/>
    <dgm:cxn modelId="{09BC90EA-034A-4C6F-9174-A9758F1210EB}" type="presParOf" srcId="{E3ECA9C7-987A-4933-A72B-D8803224F647}" destId="{50547A5B-B388-4F39-B220-8909EA68B4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4B31F-E18B-419F-8AFC-37262D666C5F}">
      <dsp:nvSpPr>
        <dsp:cNvPr id="0" name=""/>
        <dsp:cNvSpPr/>
      </dsp:nvSpPr>
      <dsp:spPr>
        <a:xfrm>
          <a:off x="91423" y="863094"/>
          <a:ext cx="5303520" cy="2740826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FC5B5-7F1D-489F-9849-F5518FBA7E0B}">
      <dsp:nvSpPr>
        <dsp:cNvPr id="0" name=""/>
        <dsp:cNvSpPr/>
      </dsp:nvSpPr>
      <dsp:spPr>
        <a:xfrm>
          <a:off x="707136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  <a:sp3d extrusionH="28000" prstMaterial="matte"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Історія українського правопису</a:t>
          </a:r>
          <a:endParaRPr lang="ru-RU" sz="3100" kern="1200" dirty="0"/>
        </a:p>
      </dsp:txBody>
      <dsp:txXfrm>
        <a:off x="707136" y="1256379"/>
        <a:ext cx="2462784" cy="2344743"/>
      </dsp:txXfrm>
    </dsp:sp>
    <dsp:sp modelId="{2F718A36-AAE5-48DB-9BC4-F143986C2A26}">
      <dsp:nvSpPr>
        <dsp:cNvPr id="0" name=""/>
        <dsp:cNvSpPr/>
      </dsp:nvSpPr>
      <dsp:spPr>
        <a:xfrm>
          <a:off x="3224784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  <a:sp3d extrusionH="28000" prstMaterial="matte"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Теорія українського правопису</a:t>
          </a:r>
          <a:endParaRPr lang="ru-RU" sz="3100" kern="1200" dirty="0"/>
        </a:p>
      </dsp:txBody>
      <dsp:txXfrm>
        <a:off x="3224784" y="1256379"/>
        <a:ext cx="2462784" cy="2344743"/>
      </dsp:txXfrm>
    </dsp:sp>
    <dsp:sp modelId="{5F55C505-6814-4044-96EF-8D97351178FF}">
      <dsp:nvSpPr>
        <dsp:cNvPr id="0" name=""/>
        <dsp:cNvSpPr/>
      </dsp:nvSpPr>
      <dsp:spPr>
        <a:xfrm>
          <a:off x="0" y="387336"/>
          <a:ext cx="1036320" cy="1036320"/>
        </a:xfrm>
        <a:prstGeom prst="plus">
          <a:avLst>
            <a:gd name="adj" fmla="val 328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A2D0A4-5D64-4149-9D66-9588CB49728D}">
      <dsp:nvSpPr>
        <dsp:cNvPr id="0" name=""/>
        <dsp:cNvSpPr/>
      </dsp:nvSpPr>
      <dsp:spPr>
        <a:xfrm>
          <a:off x="5120640" y="760022"/>
          <a:ext cx="975360" cy="334247"/>
        </a:xfrm>
        <a:prstGeom prst="rect">
          <a:avLst/>
        </a:prstGeom>
        <a:solidFill>
          <a:schemeClr val="accent3">
            <a:hueOff val="11803940"/>
            <a:satOff val="-18391"/>
            <a:lumOff val="-392"/>
            <a:alphaOff val="0"/>
          </a:schemeClr>
        </a:solidFill>
        <a:ln w="9525" cap="flat" cmpd="sng" algn="ctr">
          <a:solidFill>
            <a:schemeClr val="accent3">
              <a:hueOff val="11803940"/>
              <a:satOff val="-18391"/>
              <a:lumOff val="-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E31EAC-1A7B-40B8-9070-528691D8E89C}">
      <dsp:nvSpPr>
        <dsp:cNvPr id="0" name=""/>
        <dsp:cNvSpPr/>
      </dsp:nvSpPr>
      <dsp:spPr>
        <a:xfrm>
          <a:off x="3200400" y="1261393"/>
          <a:ext cx="609" cy="2239456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8F364-5499-490A-AD09-9ADC8E12F043}">
      <dsp:nvSpPr>
        <dsp:cNvPr id="0" name=""/>
        <dsp:cNvSpPr/>
      </dsp:nvSpPr>
      <dsp:spPr>
        <a:xfrm>
          <a:off x="1705840" y="304673"/>
          <a:ext cx="5056638" cy="344786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FF0000"/>
              </a:solidFill>
            </a:rPr>
            <a:t>Старослов’янська мова використовувала  свій давній (неукраїнський правопис)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4370808" y="1035292"/>
        <a:ext cx="1805942" cy="1026150"/>
      </dsp:txXfrm>
    </dsp:sp>
    <dsp:sp modelId="{8EF9315B-5495-4259-82B3-EB76B69EAB12}">
      <dsp:nvSpPr>
        <dsp:cNvPr id="0" name=""/>
        <dsp:cNvSpPr/>
      </dsp:nvSpPr>
      <dsp:spPr>
        <a:xfrm>
          <a:off x="2459940" y="446293"/>
          <a:ext cx="3408058" cy="340805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rgbClr val="2A4F88"/>
              </a:solidFill>
            </a:rPr>
            <a:t>Староукраїнська мова використовувала  правила, за якими писали за традицією</a:t>
          </a:r>
          <a:endParaRPr lang="ru-RU" sz="1300" kern="1200" dirty="0">
            <a:solidFill>
              <a:srgbClr val="2A4F88"/>
            </a:solidFill>
          </a:endParaRPr>
        </a:p>
      </dsp:txBody>
      <dsp:txXfrm>
        <a:off x="3271382" y="2657473"/>
        <a:ext cx="1825745" cy="892586"/>
      </dsp:txXfrm>
    </dsp:sp>
    <dsp:sp modelId="{5636EDBA-B24F-4ED4-8E78-0E9E75EC44F8}">
      <dsp:nvSpPr>
        <dsp:cNvPr id="0" name=""/>
        <dsp:cNvSpPr/>
      </dsp:nvSpPr>
      <dsp:spPr>
        <a:xfrm>
          <a:off x="1007493" y="-756868"/>
          <a:ext cx="6172572" cy="557094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</a:rPr>
            <a:t>Сучасна українська мова (19-21 ст.) упродовж 2 століть  виробила на основі </a:t>
          </a:r>
          <a:r>
            <a:rPr lang="uk-UA" sz="1400" kern="1200" dirty="0" err="1" smtClean="0">
              <a:solidFill>
                <a:srgbClr val="7030A0"/>
              </a:solidFill>
            </a:rPr>
            <a:t>народнорозмовної</a:t>
          </a:r>
          <a:r>
            <a:rPr lang="uk-UA" sz="1400" kern="1200" dirty="0" smtClean="0">
              <a:solidFill>
                <a:srgbClr val="7030A0"/>
              </a:solidFill>
            </a:rPr>
            <a:t> мови принцип  </a:t>
          </a:r>
          <a:r>
            <a:rPr lang="uk-UA" sz="1400" i="1" kern="1200" dirty="0" smtClean="0">
              <a:solidFill>
                <a:srgbClr val="7030A0"/>
              </a:solidFill>
            </a:rPr>
            <a:t>«Пиши, що чуєш, а читай, що бачиш»</a:t>
          </a:r>
          <a:endParaRPr lang="ru-RU" sz="1400" i="1" kern="1200" dirty="0">
            <a:solidFill>
              <a:srgbClr val="7030A0"/>
            </a:solidFill>
          </a:endParaRPr>
        </a:p>
      </dsp:txBody>
      <dsp:txXfrm>
        <a:off x="1722482" y="423642"/>
        <a:ext cx="2204490" cy="1658020"/>
      </dsp:txXfrm>
    </dsp:sp>
    <dsp:sp modelId="{1895EB7E-AA55-417B-B1B8-AE9B04793B93}">
      <dsp:nvSpPr>
        <dsp:cNvPr id="0" name=""/>
        <dsp:cNvSpPr/>
      </dsp:nvSpPr>
      <dsp:spPr>
        <a:xfrm>
          <a:off x="3315494" y="122581"/>
          <a:ext cx="3830008" cy="383000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5C04D7-DDF9-48E2-97A1-51F47C90DFD0}">
      <dsp:nvSpPr>
        <dsp:cNvPr id="0" name=""/>
        <dsp:cNvSpPr/>
      </dsp:nvSpPr>
      <dsp:spPr>
        <a:xfrm>
          <a:off x="2227938" y="403278"/>
          <a:ext cx="3830008" cy="383000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5AFBD4-EAB0-4834-BC47-2A7FB876FBC5}">
      <dsp:nvSpPr>
        <dsp:cNvPr id="0" name=""/>
        <dsp:cNvSpPr/>
      </dsp:nvSpPr>
      <dsp:spPr>
        <a:xfrm>
          <a:off x="378851" y="-837831"/>
          <a:ext cx="5106205" cy="472860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FEDEA-F9BA-4464-A29C-ADA252709F78}">
      <dsp:nvSpPr>
        <dsp:cNvPr id="0" name=""/>
        <dsp:cNvSpPr/>
      </dsp:nvSpPr>
      <dsp:spPr>
        <a:xfrm>
          <a:off x="3774" y="1118545"/>
          <a:ext cx="1592393" cy="518400"/>
        </a:xfrm>
        <a:prstGeom prst="rect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-</a:t>
          </a:r>
          <a:r>
            <a:rPr lang="uk-UA" sz="1800" kern="1200" dirty="0" smtClean="0">
              <a:solidFill>
                <a:schemeClr val="bg2"/>
              </a:solidFill>
            </a:rPr>
            <a:t>к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774" y="1118545"/>
        <a:ext cx="1592393" cy="518400"/>
      </dsp:txXfrm>
    </dsp:sp>
    <dsp:sp modelId="{AF4276CC-4CB8-4D4C-A0CD-F884892C1583}">
      <dsp:nvSpPr>
        <dsp:cNvPr id="0" name=""/>
        <dsp:cNvSpPr/>
      </dsp:nvSpPr>
      <dsp:spPr>
        <a:xfrm>
          <a:off x="3774" y="1636945"/>
          <a:ext cx="1592393" cy="1266021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міністерка</a:t>
          </a:r>
          <a:endParaRPr lang="ru-RU" sz="1800" kern="1200" dirty="0">
            <a:solidFill>
              <a:schemeClr val="bg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solidFill>
                <a:schemeClr val="bg2"/>
              </a:solidFill>
            </a:rPr>
            <a:t>аптекарка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774" y="1636945"/>
        <a:ext cx="1592393" cy="1266021"/>
      </dsp:txXfrm>
    </dsp:sp>
    <dsp:sp modelId="{BB1F23FC-F6AF-4CA2-9B02-D7D006795E32}">
      <dsp:nvSpPr>
        <dsp:cNvPr id="0" name=""/>
        <dsp:cNvSpPr/>
      </dsp:nvSpPr>
      <dsp:spPr>
        <a:xfrm>
          <a:off x="1819103" y="1118545"/>
          <a:ext cx="1592393" cy="51840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</a:t>
          </a:r>
          <a:r>
            <a:rPr lang="uk-UA" sz="1800" kern="1200" dirty="0" err="1" smtClean="0">
              <a:solidFill>
                <a:schemeClr val="bg2"/>
              </a:solidFill>
            </a:rPr>
            <a:t>ин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1819103" y="1118545"/>
        <a:ext cx="1592393" cy="518400"/>
      </dsp:txXfrm>
    </dsp:sp>
    <dsp:sp modelId="{EF320A3C-17BF-4B6C-8A2E-288E2DCA0C7C}">
      <dsp:nvSpPr>
        <dsp:cNvPr id="0" name=""/>
        <dsp:cNvSpPr/>
      </dsp:nvSpPr>
      <dsp:spPr>
        <a:xfrm>
          <a:off x="1819103" y="1636945"/>
          <a:ext cx="1592393" cy="1266021"/>
        </a:xfrm>
        <a:prstGeom prst="rect">
          <a:avLst/>
        </a:prstGeom>
        <a:solidFill>
          <a:schemeClr val="accent4">
            <a:lumMod val="75000"/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мисткиня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1819103" y="1636945"/>
        <a:ext cx="1592393" cy="1266021"/>
      </dsp:txXfrm>
    </dsp:sp>
    <dsp:sp modelId="{6CEE7931-B6D2-4971-A175-8BA0129C5268}">
      <dsp:nvSpPr>
        <dsp:cNvPr id="0" name=""/>
        <dsp:cNvSpPr/>
      </dsp:nvSpPr>
      <dsp:spPr>
        <a:xfrm>
          <a:off x="3634432" y="1118545"/>
          <a:ext cx="1592393" cy="518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</a:t>
          </a:r>
          <a:r>
            <a:rPr lang="uk-UA" sz="1800" kern="1200" dirty="0" err="1" smtClean="0">
              <a:solidFill>
                <a:schemeClr val="bg2"/>
              </a:solidFill>
            </a:rPr>
            <a:t>иц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634432" y="1118545"/>
        <a:ext cx="1592393" cy="518400"/>
      </dsp:txXfrm>
    </dsp:sp>
    <dsp:sp modelId="{829779FE-212F-4066-91DE-E1F5F6F50496}">
      <dsp:nvSpPr>
        <dsp:cNvPr id="0" name=""/>
        <dsp:cNvSpPr/>
      </dsp:nvSpPr>
      <dsp:spPr>
        <a:xfrm>
          <a:off x="3634432" y="1636945"/>
          <a:ext cx="1592393" cy="1266021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айтішниця</a:t>
          </a:r>
          <a:endParaRPr lang="ru-RU" sz="1800" kern="1200" dirty="0">
            <a:solidFill>
              <a:schemeClr val="bg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науковиця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634432" y="1636945"/>
        <a:ext cx="1592393" cy="1266021"/>
      </dsp:txXfrm>
    </dsp:sp>
    <dsp:sp modelId="{F4BFE6CE-CB6D-43D2-891B-C0A85EE590FC}">
      <dsp:nvSpPr>
        <dsp:cNvPr id="0" name=""/>
        <dsp:cNvSpPr/>
      </dsp:nvSpPr>
      <dsp:spPr>
        <a:xfrm>
          <a:off x="5636947" y="1130648"/>
          <a:ext cx="1592393" cy="518400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-ес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5636947" y="1130648"/>
        <a:ext cx="1592393" cy="518400"/>
      </dsp:txXfrm>
    </dsp:sp>
    <dsp:sp modelId="{75B7199F-AE53-4AD8-A7FC-1DE6DD596BEC}">
      <dsp:nvSpPr>
        <dsp:cNvPr id="0" name=""/>
        <dsp:cNvSpPr/>
      </dsp:nvSpPr>
      <dsp:spPr>
        <a:xfrm>
          <a:off x="5449761" y="1673254"/>
          <a:ext cx="1966765" cy="1217608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поетеса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критикеса</a:t>
          </a:r>
          <a:r>
            <a:rPr lang="uk-UA" sz="1800" kern="1200" dirty="0" smtClean="0"/>
            <a:t>       (і </a:t>
          </a:r>
          <a:r>
            <a:rPr lang="uk-UA" sz="1800" kern="1200" dirty="0" err="1" smtClean="0"/>
            <a:t>критикиня</a:t>
          </a:r>
          <a:r>
            <a:rPr lang="uk-UA" sz="1800" kern="1200" dirty="0" smtClean="0"/>
            <a:t>)</a:t>
          </a:r>
          <a:endParaRPr lang="ru-RU" sz="1800" kern="1200" dirty="0"/>
        </a:p>
      </dsp:txBody>
      <dsp:txXfrm>
        <a:off x="5449761" y="1673254"/>
        <a:ext cx="1966765" cy="1217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19543-9B05-4773-9FAD-683286AB4B95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FF0000"/>
              </a:solidFill>
            </a:rPr>
            <a:t>МИЛОЗВУЧНІСТЬ</a:t>
          </a:r>
          <a:endParaRPr lang="ru-RU" sz="2100" kern="1200" dirty="0">
            <a:solidFill>
              <a:srgbClr val="FF0000"/>
            </a:solidFill>
          </a:endParaRPr>
        </a:p>
      </dsp:txBody>
      <dsp:txXfrm>
        <a:off x="45809" y="1314916"/>
        <a:ext cx="2449769" cy="1434166"/>
      </dsp:txXfrm>
    </dsp:sp>
    <dsp:sp modelId="{61BB6717-C2D7-4236-992B-800DCF09746F}">
      <dsp:nvSpPr>
        <dsp:cNvPr id="0" name=""/>
        <dsp:cNvSpPr/>
      </dsp:nvSpPr>
      <dsp:spPr>
        <a:xfrm>
          <a:off x="2794099" y="1717163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794099" y="1843098"/>
        <a:ext cx="376788" cy="377803"/>
      </dsp:txXfrm>
    </dsp:sp>
    <dsp:sp modelId="{50547A5B-B388-4F39-B220-8909EA68B4A2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3">
            <a:hueOff val="11803940"/>
            <a:satOff val="-1839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FF0000"/>
              </a:solidFill>
            </a:rPr>
            <a:t>ПОЗИЦІЙНЕ ЧЕРГУВАННЯ</a:t>
          </a:r>
          <a:endParaRPr lang="ru-RU" sz="2100" kern="1200" dirty="0">
            <a:solidFill>
              <a:srgbClr val="FF0000"/>
            </a:solidFill>
          </a:endParaRPr>
        </a:p>
      </dsp:txBody>
      <dsp:txXfrm>
        <a:off x="3600420" y="1314916"/>
        <a:ext cx="2449769" cy="143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44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10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56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8bca512db4_0_3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8bca512db4_0_3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8bca512db4_0_2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8bca512db4_0_2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83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8bca512db4_0_4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1" name="Google Shape;2311;g8bca512db4_0_4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0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6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9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6302975" y="2571750"/>
            <a:ext cx="2121300" cy="1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6682500" y="1452213"/>
            <a:ext cx="1741500" cy="9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1768200" y="1629238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2710050" y="2850942"/>
            <a:ext cx="3723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0" r:id="rId6"/>
    <p:sldLayoutId id="2147483664" r:id="rId7"/>
    <p:sldLayoutId id="2147483665" r:id="rId8"/>
    <p:sldLayoutId id="2147483667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891" y="1400207"/>
            <a:ext cx="4440300" cy="1447800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uk-UA" sz="3600" dirty="0">
                <a:solidFill>
                  <a:srgbClr val="FF0000"/>
                </a:solidFill>
              </a:rPr>
              <a:t>Ділова українська мова на щодень</a:t>
            </a: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9931" y="3297561"/>
            <a:ext cx="4448344" cy="45719"/>
          </a:xfrm>
        </p:spPr>
        <p:txBody>
          <a:bodyPr/>
          <a:lstStyle/>
          <a:p>
            <a:pPr algn="l"/>
            <a:r>
              <a:rPr lang="uk-UA" b="1" dirty="0" err="1">
                <a:solidFill>
                  <a:srgbClr val="00B0F0"/>
                </a:solidFill>
              </a:rPr>
              <a:t>Сабліна</a:t>
            </a:r>
            <a:r>
              <a:rPr lang="uk-UA" b="1" dirty="0">
                <a:solidFill>
                  <a:srgbClr val="00B0F0"/>
                </a:solidFill>
              </a:rPr>
              <a:t> Світлана Володимирівна, </a:t>
            </a:r>
          </a:p>
          <a:p>
            <a:pPr algn="l"/>
            <a:r>
              <a:rPr lang="uk-UA" b="1" dirty="0">
                <a:solidFill>
                  <a:srgbClr val="00B0F0"/>
                </a:solidFill>
              </a:rPr>
              <a:t>к. </a:t>
            </a:r>
            <a:r>
              <a:rPr lang="uk-UA" b="1" dirty="0" err="1">
                <a:solidFill>
                  <a:srgbClr val="00B0F0"/>
                </a:solidFill>
              </a:rPr>
              <a:t>філол.н</a:t>
            </a:r>
            <a:r>
              <a:rPr lang="uk-UA" b="1" dirty="0">
                <a:solidFill>
                  <a:srgbClr val="00B0F0"/>
                </a:solidFill>
              </a:rPr>
              <a:t>, доцент кафедри української мови</a:t>
            </a:r>
          </a:p>
          <a:p>
            <a:pPr algn="l"/>
            <a:r>
              <a:rPr lang="uk-UA" b="1" dirty="0">
                <a:solidFill>
                  <a:srgbClr val="00B0F0"/>
                </a:solidFill>
              </a:rPr>
              <a:t>Т. 0959081471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43"/>
          <p:cNvGrpSpPr/>
          <p:nvPr/>
        </p:nvGrpSpPr>
        <p:grpSpPr>
          <a:xfrm flipH="1">
            <a:off x="813622" y="756201"/>
            <a:ext cx="4594704" cy="163637"/>
            <a:chOff x="4347537" y="2083947"/>
            <a:chExt cx="800750" cy="163637"/>
          </a:xfrm>
        </p:grpSpPr>
        <p:sp>
          <p:nvSpPr>
            <p:cNvPr id="1407" name="Google Shape;1407;p43"/>
            <p:cNvSpPr/>
            <p:nvPr/>
          </p:nvSpPr>
          <p:spPr>
            <a:xfrm>
              <a:off x="4347537" y="2091309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4347537" y="2083947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43"/>
          <p:cNvGrpSpPr/>
          <p:nvPr/>
        </p:nvGrpSpPr>
        <p:grpSpPr>
          <a:xfrm rot="4691603">
            <a:off x="3505838" y="1437190"/>
            <a:ext cx="1912265" cy="1978212"/>
            <a:chOff x="2801825" y="1784650"/>
            <a:chExt cx="1912350" cy="1978300"/>
          </a:xfrm>
        </p:grpSpPr>
        <p:sp>
          <p:nvSpPr>
            <p:cNvPr id="1411" name="Google Shape;1411;p43"/>
            <p:cNvSpPr/>
            <p:nvPr/>
          </p:nvSpPr>
          <p:spPr>
            <a:xfrm>
              <a:off x="3016589" y="2009246"/>
              <a:ext cx="1328450" cy="1346175"/>
            </a:xfrm>
            <a:custGeom>
              <a:avLst/>
              <a:gdLst/>
              <a:ahLst/>
              <a:cxnLst/>
              <a:rect l="l" t="t" r="r" b="b"/>
              <a:pathLst>
                <a:path w="53138" h="53847" extrusionOk="0">
                  <a:moveTo>
                    <a:pt x="31395" y="1"/>
                  </a:moveTo>
                  <a:cubicBezTo>
                    <a:pt x="30756" y="1"/>
                    <a:pt x="30099" y="16"/>
                    <a:pt x="29422" y="48"/>
                  </a:cubicBezTo>
                  <a:cubicBezTo>
                    <a:pt x="17097" y="618"/>
                    <a:pt x="0" y="13195"/>
                    <a:pt x="0" y="25521"/>
                  </a:cubicBezTo>
                  <a:cubicBezTo>
                    <a:pt x="0" y="37869"/>
                    <a:pt x="13810" y="53847"/>
                    <a:pt x="26158" y="53847"/>
                  </a:cubicBezTo>
                  <a:cubicBezTo>
                    <a:pt x="38484" y="53847"/>
                    <a:pt x="53138" y="39650"/>
                    <a:pt x="53138" y="27324"/>
                  </a:cubicBezTo>
                  <a:cubicBezTo>
                    <a:pt x="53138" y="15356"/>
                    <a:pt x="51487" y="1"/>
                    <a:pt x="31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2801825" y="1784650"/>
              <a:ext cx="1912350" cy="1978300"/>
            </a:xfrm>
            <a:custGeom>
              <a:avLst/>
              <a:gdLst/>
              <a:ahLst/>
              <a:cxnLst/>
              <a:rect l="l" t="t" r="r" b="b"/>
              <a:pathLst>
                <a:path w="76494" h="79132" extrusionOk="0">
                  <a:moveTo>
                    <a:pt x="69669" y="6473"/>
                  </a:moveTo>
                  <a:cubicBezTo>
                    <a:pt x="69852" y="6610"/>
                    <a:pt x="70011" y="6770"/>
                    <a:pt x="70171" y="6907"/>
                  </a:cubicBezTo>
                  <a:cubicBezTo>
                    <a:pt x="70171" y="6930"/>
                    <a:pt x="70171" y="6930"/>
                    <a:pt x="70171" y="6930"/>
                  </a:cubicBezTo>
                  <a:cubicBezTo>
                    <a:pt x="69988" y="6793"/>
                    <a:pt x="69829" y="6633"/>
                    <a:pt x="69669" y="6473"/>
                  </a:cubicBezTo>
                  <a:close/>
                  <a:moveTo>
                    <a:pt x="71563" y="7638"/>
                  </a:moveTo>
                  <a:lnTo>
                    <a:pt x="71563" y="7683"/>
                  </a:lnTo>
                  <a:lnTo>
                    <a:pt x="71518" y="7683"/>
                  </a:lnTo>
                  <a:cubicBezTo>
                    <a:pt x="71518" y="7660"/>
                    <a:pt x="71541" y="7660"/>
                    <a:pt x="71563" y="7638"/>
                  </a:cubicBezTo>
                  <a:close/>
                  <a:moveTo>
                    <a:pt x="36337" y="12206"/>
                  </a:moveTo>
                  <a:cubicBezTo>
                    <a:pt x="37400" y="12206"/>
                    <a:pt x="38479" y="12257"/>
                    <a:pt x="39585" y="12362"/>
                  </a:cubicBezTo>
                  <a:cubicBezTo>
                    <a:pt x="43077" y="12705"/>
                    <a:pt x="46410" y="13161"/>
                    <a:pt x="49560" y="14805"/>
                  </a:cubicBezTo>
                  <a:cubicBezTo>
                    <a:pt x="54513" y="17361"/>
                    <a:pt x="57617" y="22223"/>
                    <a:pt x="58873" y="27564"/>
                  </a:cubicBezTo>
                  <a:cubicBezTo>
                    <a:pt x="61383" y="38360"/>
                    <a:pt x="56750" y="51097"/>
                    <a:pt x="47802" y="57648"/>
                  </a:cubicBezTo>
                  <a:cubicBezTo>
                    <a:pt x="44279" y="60220"/>
                    <a:pt x="39995" y="61575"/>
                    <a:pt x="35658" y="61575"/>
                  </a:cubicBezTo>
                  <a:cubicBezTo>
                    <a:pt x="34685" y="61575"/>
                    <a:pt x="33709" y="61506"/>
                    <a:pt x="32738" y="61368"/>
                  </a:cubicBezTo>
                  <a:cubicBezTo>
                    <a:pt x="25137" y="60295"/>
                    <a:pt x="19042" y="54224"/>
                    <a:pt x="15368" y="47856"/>
                  </a:cubicBezTo>
                  <a:cubicBezTo>
                    <a:pt x="11875" y="41853"/>
                    <a:pt x="9935" y="34389"/>
                    <a:pt x="11624" y="27541"/>
                  </a:cubicBezTo>
                  <a:cubicBezTo>
                    <a:pt x="13427" y="20191"/>
                    <a:pt x="19590" y="14782"/>
                    <a:pt x="26963" y="13572"/>
                  </a:cubicBezTo>
                  <a:cubicBezTo>
                    <a:pt x="27123" y="13549"/>
                    <a:pt x="27191" y="13504"/>
                    <a:pt x="27214" y="13435"/>
                  </a:cubicBezTo>
                  <a:cubicBezTo>
                    <a:pt x="30303" y="12637"/>
                    <a:pt x="33253" y="12206"/>
                    <a:pt x="36337" y="12206"/>
                  </a:cubicBezTo>
                  <a:close/>
                  <a:moveTo>
                    <a:pt x="5256" y="66458"/>
                  </a:moveTo>
                  <a:cubicBezTo>
                    <a:pt x="5302" y="66550"/>
                    <a:pt x="5370" y="66641"/>
                    <a:pt x="5416" y="66709"/>
                  </a:cubicBezTo>
                  <a:cubicBezTo>
                    <a:pt x="5324" y="66687"/>
                    <a:pt x="5256" y="66641"/>
                    <a:pt x="5187" y="66641"/>
                  </a:cubicBezTo>
                  <a:cubicBezTo>
                    <a:pt x="5210" y="66572"/>
                    <a:pt x="5233" y="66527"/>
                    <a:pt x="5256" y="66458"/>
                  </a:cubicBezTo>
                  <a:close/>
                  <a:moveTo>
                    <a:pt x="838" y="0"/>
                  </a:moveTo>
                  <a:cubicBezTo>
                    <a:pt x="360" y="0"/>
                    <a:pt x="0" y="488"/>
                    <a:pt x="440" y="927"/>
                  </a:cubicBezTo>
                  <a:cubicBezTo>
                    <a:pt x="1353" y="1840"/>
                    <a:pt x="1901" y="2936"/>
                    <a:pt x="2471" y="4077"/>
                  </a:cubicBezTo>
                  <a:cubicBezTo>
                    <a:pt x="3179" y="5446"/>
                    <a:pt x="3932" y="6793"/>
                    <a:pt x="4594" y="8185"/>
                  </a:cubicBezTo>
                  <a:cubicBezTo>
                    <a:pt x="4717" y="8485"/>
                    <a:pt x="5018" y="8635"/>
                    <a:pt x="5296" y="8635"/>
                  </a:cubicBezTo>
                  <a:cubicBezTo>
                    <a:pt x="5377" y="8635"/>
                    <a:pt x="5457" y="8622"/>
                    <a:pt x="5530" y="8596"/>
                  </a:cubicBezTo>
                  <a:cubicBezTo>
                    <a:pt x="5575" y="8596"/>
                    <a:pt x="5621" y="8596"/>
                    <a:pt x="5690" y="8573"/>
                  </a:cubicBezTo>
                  <a:cubicBezTo>
                    <a:pt x="6237" y="8299"/>
                    <a:pt x="6762" y="7843"/>
                    <a:pt x="7219" y="7295"/>
                  </a:cubicBezTo>
                  <a:cubicBezTo>
                    <a:pt x="10437" y="10468"/>
                    <a:pt x="13542" y="13869"/>
                    <a:pt x="15116" y="18069"/>
                  </a:cubicBezTo>
                  <a:cubicBezTo>
                    <a:pt x="15139" y="18137"/>
                    <a:pt x="15231" y="18228"/>
                    <a:pt x="15322" y="18320"/>
                  </a:cubicBezTo>
                  <a:cubicBezTo>
                    <a:pt x="12583" y="21036"/>
                    <a:pt x="10643" y="24620"/>
                    <a:pt x="9867" y="28682"/>
                  </a:cubicBezTo>
                  <a:cubicBezTo>
                    <a:pt x="8315" y="36648"/>
                    <a:pt x="11807" y="45368"/>
                    <a:pt x="16554" y="51645"/>
                  </a:cubicBezTo>
                  <a:cubicBezTo>
                    <a:pt x="17331" y="52695"/>
                    <a:pt x="18175" y="53653"/>
                    <a:pt x="19088" y="54589"/>
                  </a:cubicBezTo>
                  <a:cubicBezTo>
                    <a:pt x="19042" y="54589"/>
                    <a:pt x="18997" y="54612"/>
                    <a:pt x="18974" y="54635"/>
                  </a:cubicBezTo>
                  <a:cubicBezTo>
                    <a:pt x="14660" y="58264"/>
                    <a:pt x="10757" y="62304"/>
                    <a:pt x="6808" y="66298"/>
                  </a:cubicBezTo>
                  <a:cubicBezTo>
                    <a:pt x="6511" y="65956"/>
                    <a:pt x="6192" y="65659"/>
                    <a:pt x="5849" y="65431"/>
                  </a:cubicBezTo>
                  <a:cubicBezTo>
                    <a:pt x="5827" y="65385"/>
                    <a:pt x="5804" y="65317"/>
                    <a:pt x="5804" y="65271"/>
                  </a:cubicBezTo>
                  <a:cubicBezTo>
                    <a:pt x="5729" y="65085"/>
                    <a:pt x="5044" y="64486"/>
                    <a:pt x="4697" y="64486"/>
                  </a:cubicBezTo>
                  <a:cubicBezTo>
                    <a:pt x="4619" y="64486"/>
                    <a:pt x="4559" y="64516"/>
                    <a:pt x="4526" y="64587"/>
                  </a:cubicBezTo>
                  <a:cubicBezTo>
                    <a:pt x="3156" y="67234"/>
                    <a:pt x="2540" y="70293"/>
                    <a:pt x="2038" y="73215"/>
                  </a:cubicBezTo>
                  <a:cubicBezTo>
                    <a:pt x="1978" y="73493"/>
                    <a:pt x="2750" y="73979"/>
                    <a:pt x="3116" y="73979"/>
                  </a:cubicBezTo>
                  <a:cubicBezTo>
                    <a:pt x="3170" y="73979"/>
                    <a:pt x="3215" y="73968"/>
                    <a:pt x="3247" y="73945"/>
                  </a:cubicBezTo>
                  <a:cubicBezTo>
                    <a:pt x="5324" y="72575"/>
                    <a:pt x="6991" y="70795"/>
                    <a:pt x="8634" y="68946"/>
                  </a:cubicBezTo>
                  <a:cubicBezTo>
                    <a:pt x="8703" y="68878"/>
                    <a:pt x="8588" y="68741"/>
                    <a:pt x="8543" y="68695"/>
                  </a:cubicBezTo>
                  <a:cubicBezTo>
                    <a:pt x="8223" y="68284"/>
                    <a:pt x="7904" y="67782"/>
                    <a:pt x="7561" y="67303"/>
                  </a:cubicBezTo>
                  <a:cubicBezTo>
                    <a:pt x="11601" y="63240"/>
                    <a:pt x="15550" y="59109"/>
                    <a:pt x="19910" y="55388"/>
                  </a:cubicBezTo>
                  <a:cubicBezTo>
                    <a:pt x="24338" y="59542"/>
                    <a:pt x="29999" y="62213"/>
                    <a:pt x="36184" y="62304"/>
                  </a:cubicBezTo>
                  <a:cubicBezTo>
                    <a:pt x="36261" y="62305"/>
                    <a:pt x="36338" y="62305"/>
                    <a:pt x="36414" y="62305"/>
                  </a:cubicBezTo>
                  <a:cubicBezTo>
                    <a:pt x="40462" y="62305"/>
                    <a:pt x="44329" y="61123"/>
                    <a:pt x="47734" y="59040"/>
                  </a:cubicBezTo>
                  <a:cubicBezTo>
                    <a:pt x="48715" y="63765"/>
                    <a:pt x="50861" y="68102"/>
                    <a:pt x="52573" y="72598"/>
                  </a:cubicBezTo>
                  <a:cubicBezTo>
                    <a:pt x="52116" y="72827"/>
                    <a:pt x="51683" y="73078"/>
                    <a:pt x="51249" y="73374"/>
                  </a:cubicBezTo>
                  <a:cubicBezTo>
                    <a:pt x="51135" y="73443"/>
                    <a:pt x="50815" y="73694"/>
                    <a:pt x="50907" y="73876"/>
                  </a:cubicBezTo>
                  <a:cubicBezTo>
                    <a:pt x="50975" y="74013"/>
                    <a:pt x="51066" y="74128"/>
                    <a:pt x="51135" y="74242"/>
                  </a:cubicBezTo>
                  <a:cubicBezTo>
                    <a:pt x="51066" y="74356"/>
                    <a:pt x="51066" y="74447"/>
                    <a:pt x="51158" y="74516"/>
                  </a:cubicBezTo>
                  <a:cubicBezTo>
                    <a:pt x="51295" y="74584"/>
                    <a:pt x="51432" y="74675"/>
                    <a:pt x="51546" y="74767"/>
                  </a:cubicBezTo>
                  <a:cubicBezTo>
                    <a:pt x="51979" y="75246"/>
                    <a:pt x="52459" y="75680"/>
                    <a:pt x="52984" y="76091"/>
                  </a:cubicBezTo>
                  <a:cubicBezTo>
                    <a:pt x="53897" y="77095"/>
                    <a:pt x="54696" y="78213"/>
                    <a:pt x="55723" y="79081"/>
                  </a:cubicBezTo>
                  <a:cubicBezTo>
                    <a:pt x="55769" y="79116"/>
                    <a:pt x="55830" y="79132"/>
                    <a:pt x="55900" y="79132"/>
                  </a:cubicBezTo>
                  <a:cubicBezTo>
                    <a:pt x="56287" y="79132"/>
                    <a:pt x="56959" y="78663"/>
                    <a:pt x="56978" y="78373"/>
                  </a:cubicBezTo>
                  <a:cubicBezTo>
                    <a:pt x="57092" y="76068"/>
                    <a:pt x="56088" y="73991"/>
                    <a:pt x="55837" y="71731"/>
                  </a:cubicBezTo>
                  <a:cubicBezTo>
                    <a:pt x="55819" y="71604"/>
                    <a:pt x="55729" y="71564"/>
                    <a:pt x="55624" y="71564"/>
                  </a:cubicBezTo>
                  <a:cubicBezTo>
                    <a:pt x="55597" y="71564"/>
                    <a:pt x="55568" y="71566"/>
                    <a:pt x="55540" y="71571"/>
                  </a:cubicBezTo>
                  <a:cubicBezTo>
                    <a:pt x="54969" y="71662"/>
                    <a:pt x="54444" y="71799"/>
                    <a:pt x="53919" y="72005"/>
                  </a:cubicBezTo>
                  <a:cubicBezTo>
                    <a:pt x="52185" y="67440"/>
                    <a:pt x="49994" y="63012"/>
                    <a:pt x="49035" y="58196"/>
                  </a:cubicBezTo>
                  <a:cubicBezTo>
                    <a:pt x="49788" y="57671"/>
                    <a:pt x="50496" y="57100"/>
                    <a:pt x="51203" y="56484"/>
                  </a:cubicBezTo>
                  <a:cubicBezTo>
                    <a:pt x="59238" y="49316"/>
                    <a:pt x="62844" y="36854"/>
                    <a:pt x="59968" y="26491"/>
                  </a:cubicBezTo>
                  <a:cubicBezTo>
                    <a:pt x="59352" y="24209"/>
                    <a:pt x="58325" y="22086"/>
                    <a:pt x="56978" y="20214"/>
                  </a:cubicBezTo>
                  <a:cubicBezTo>
                    <a:pt x="60767" y="15398"/>
                    <a:pt x="65926" y="11997"/>
                    <a:pt x="70742" y="8277"/>
                  </a:cubicBezTo>
                  <a:cubicBezTo>
                    <a:pt x="71257" y="8728"/>
                    <a:pt x="71842" y="9054"/>
                    <a:pt x="72470" y="9054"/>
                  </a:cubicBezTo>
                  <a:cubicBezTo>
                    <a:pt x="72731" y="9054"/>
                    <a:pt x="73000" y="8998"/>
                    <a:pt x="73275" y="8870"/>
                  </a:cubicBezTo>
                  <a:cubicBezTo>
                    <a:pt x="75010" y="8117"/>
                    <a:pt x="75809" y="5195"/>
                    <a:pt x="76425" y="3620"/>
                  </a:cubicBezTo>
                  <a:cubicBezTo>
                    <a:pt x="76493" y="3462"/>
                    <a:pt x="75956" y="2296"/>
                    <a:pt x="75791" y="2296"/>
                  </a:cubicBezTo>
                  <a:cubicBezTo>
                    <a:pt x="75789" y="2296"/>
                    <a:pt x="75788" y="2296"/>
                    <a:pt x="75786" y="2296"/>
                  </a:cubicBezTo>
                  <a:cubicBezTo>
                    <a:pt x="73070" y="2411"/>
                    <a:pt x="70696" y="3917"/>
                    <a:pt x="68162" y="4762"/>
                  </a:cubicBezTo>
                  <a:cubicBezTo>
                    <a:pt x="68118" y="4784"/>
                    <a:pt x="68617" y="6088"/>
                    <a:pt x="68789" y="6088"/>
                  </a:cubicBezTo>
                  <a:cubicBezTo>
                    <a:pt x="68794" y="6088"/>
                    <a:pt x="68798" y="6087"/>
                    <a:pt x="68802" y="6085"/>
                  </a:cubicBezTo>
                  <a:cubicBezTo>
                    <a:pt x="68847" y="6085"/>
                    <a:pt x="68870" y="6063"/>
                    <a:pt x="68916" y="6063"/>
                  </a:cubicBezTo>
                  <a:cubicBezTo>
                    <a:pt x="68961" y="6177"/>
                    <a:pt x="69030" y="6291"/>
                    <a:pt x="69121" y="6405"/>
                  </a:cubicBezTo>
                  <a:cubicBezTo>
                    <a:pt x="69304" y="6656"/>
                    <a:pt x="69509" y="6953"/>
                    <a:pt x="69760" y="7250"/>
                  </a:cubicBezTo>
                  <a:cubicBezTo>
                    <a:pt x="64990" y="10947"/>
                    <a:pt x="59877" y="14303"/>
                    <a:pt x="56042" y="19005"/>
                  </a:cubicBezTo>
                  <a:cubicBezTo>
                    <a:pt x="54627" y="17338"/>
                    <a:pt x="52938" y="15900"/>
                    <a:pt x="50998" y="14759"/>
                  </a:cubicBezTo>
                  <a:cubicBezTo>
                    <a:pt x="48533" y="13321"/>
                    <a:pt x="45771" y="12522"/>
                    <a:pt x="42963" y="12066"/>
                  </a:cubicBezTo>
                  <a:cubicBezTo>
                    <a:pt x="40501" y="11666"/>
                    <a:pt x="37918" y="11401"/>
                    <a:pt x="35373" y="11401"/>
                  </a:cubicBezTo>
                  <a:cubicBezTo>
                    <a:pt x="34426" y="11401"/>
                    <a:pt x="33484" y="11437"/>
                    <a:pt x="32555" y="11518"/>
                  </a:cubicBezTo>
                  <a:cubicBezTo>
                    <a:pt x="30272" y="11723"/>
                    <a:pt x="28013" y="12294"/>
                    <a:pt x="25799" y="12887"/>
                  </a:cubicBezTo>
                  <a:cubicBezTo>
                    <a:pt x="25730" y="12910"/>
                    <a:pt x="25662" y="12933"/>
                    <a:pt x="25639" y="12956"/>
                  </a:cubicBezTo>
                  <a:cubicBezTo>
                    <a:pt x="21918" y="13641"/>
                    <a:pt x="18632" y="15307"/>
                    <a:pt x="16007" y="17681"/>
                  </a:cubicBezTo>
                  <a:cubicBezTo>
                    <a:pt x="14181" y="13458"/>
                    <a:pt x="10917" y="10011"/>
                    <a:pt x="7630" y="6793"/>
                  </a:cubicBezTo>
                  <a:cubicBezTo>
                    <a:pt x="8018" y="6291"/>
                    <a:pt x="8360" y="5789"/>
                    <a:pt x="8680" y="5355"/>
                  </a:cubicBezTo>
                  <a:cubicBezTo>
                    <a:pt x="8862" y="5241"/>
                    <a:pt x="8954" y="5035"/>
                    <a:pt x="8931" y="4784"/>
                  </a:cubicBezTo>
                  <a:cubicBezTo>
                    <a:pt x="8976" y="4716"/>
                    <a:pt x="8931" y="4647"/>
                    <a:pt x="8862" y="4579"/>
                  </a:cubicBezTo>
                  <a:cubicBezTo>
                    <a:pt x="8817" y="4488"/>
                    <a:pt x="8771" y="4396"/>
                    <a:pt x="8680" y="4305"/>
                  </a:cubicBezTo>
                  <a:cubicBezTo>
                    <a:pt x="6648" y="2388"/>
                    <a:pt x="3658" y="1110"/>
                    <a:pt x="1125" y="60"/>
                  </a:cubicBezTo>
                  <a:cubicBezTo>
                    <a:pt x="1028" y="19"/>
                    <a:pt x="930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3896075" y="2041650"/>
              <a:ext cx="256475" cy="106975"/>
            </a:xfrm>
            <a:custGeom>
              <a:avLst/>
              <a:gdLst/>
              <a:ahLst/>
              <a:cxnLst/>
              <a:rect l="l" t="t" r="r" b="b"/>
              <a:pathLst>
                <a:path w="10259" h="4279" extrusionOk="0">
                  <a:moveTo>
                    <a:pt x="1011" y="0"/>
                  </a:moveTo>
                  <a:cubicBezTo>
                    <a:pt x="884" y="0"/>
                    <a:pt x="758" y="2"/>
                    <a:pt x="631" y="5"/>
                  </a:cubicBezTo>
                  <a:cubicBezTo>
                    <a:pt x="1" y="28"/>
                    <a:pt x="103" y="827"/>
                    <a:pt x="676" y="827"/>
                  </a:cubicBezTo>
                  <a:cubicBezTo>
                    <a:pt x="684" y="827"/>
                    <a:pt x="692" y="827"/>
                    <a:pt x="700" y="827"/>
                  </a:cubicBezTo>
                  <a:cubicBezTo>
                    <a:pt x="754" y="826"/>
                    <a:pt x="808" y="826"/>
                    <a:pt x="862" y="826"/>
                  </a:cubicBezTo>
                  <a:cubicBezTo>
                    <a:pt x="2426" y="826"/>
                    <a:pt x="3946" y="1144"/>
                    <a:pt x="5402" y="1740"/>
                  </a:cubicBezTo>
                  <a:cubicBezTo>
                    <a:pt x="6931" y="2333"/>
                    <a:pt x="8141" y="3338"/>
                    <a:pt x="9510" y="4205"/>
                  </a:cubicBezTo>
                  <a:cubicBezTo>
                    <a:pt x="9592" y="4256"/>
                    <a:pt x="9677" y="4279"/>
                    <a:pt x="9757" y="4279"/>
                  </a:cubicBezTo>
                  <a:cubicBezTo>
                    <a:pt x="10036" y="4279"/>
                    <a:pt x="10258" y="4005"/>
                    <a:pt x="10081" y="3703"/>
                  </a:cubicBezTo>
                  <a:cubicBezTo>
                    <a:pt x="9670" y="2973"/>
                    <a:pt x="8940" y="2493"/>
                    <a:pt x="8255" y="2060"/>
                  </a:cubicBezTo>
                  <a:cubicBezTo>
                    <a:pt x="7525" y="1603"/>
                    <a:pt x="6726" y="1192"/>
                    <a:pt x="5927" y="895"/>
                  </a:cubicBezTo>
                  <a:cubicBezTo>
                    <a:pt x="4357" y="280"/>
                    <a:pt x="2670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3375050" y="3302875"/>
              <a:ext cx="379900" cy="127475"/>
            </a:xfrm>
            <a:custGeom>
              <a:avLst/>
              <a:gdLst/>
              <a:ahLst/>
              <a:cxnLst/>
              <a:rect l="l" t="t" r="r" b="b"/>
              <a:pathLst>
                <a:path w="15196" h="5099" extrusionOk="0">
                  <a:moveTo>
                    <a:pt x="654" y="0"/>
                  </a:moveTo>
                  <a:cubicBezTo>
                    <a:pt x="318" y="0"/>
                    <a:pt x="0" y="270"/>
                    <a:pt x="268" y="616"/>
                  </a:cubicBezTo>
                  <a:cubicBezTo>
                    <a:pt x="1751" y="2557"/>
                    <a:pt x="4148" y="3378"/>
                    <a:pt x="6408" y="3995"/>
                  </a:cubicBezTo>
                  <a:cubicBezTo>
                    <a:pt x="7663" y="4337"/>
                    <a:pt x="8964" y="4588"/>
                    <a:pt x="10242" y="4793"/>
                  </a:cubicBezTo>
                  <a:cubicBezTo>
                    <a:pt x="10904" y="4885"/>
                    <a:pt x="11566" y="4953"/>
                    <a:pt x="12251" y="4999"/>
                  </a:cubicBezTo>
                  <a:cubicBezTo>
                    <a:pt x="12686" y="5044"/>
                    <a:pt x="13160" y="5099"/>
                    <a:pt x="13622" y="5099"/>
                  </a:cubicBezTo>
                  <a:cubicBezTo>
                    <a:pt x="13863" y="5099"/>
                    <a:pt x="14101" y="5084"/>
                    <a:pt x="14328" y="5045"/>
                  </a:cubicBezTo>
                  <a:cubicBezTo>
                    <a:pt x="14716" y="4976"/>
                    <a:pt x="15195" y="4223"/>
                    <a:pt x="14602" y="4086"/>
                  </a:cubicBezTo>
                  <a:cubicBezTo>
                    <a:pt x="13917" y="3903"/>
                    <a:pt x="13141" y="3949"/>
                    <a:pt x="12434" y="3880"/>
                  </a:cubicBezTo>
                  <a:cubicBezTo>
                    <a:pt x="11772" y="3835"/>
                    <a:pt x="11110" y="3766"/>
                    <a:pt x="10448" y="3675"/>
                  </a:cubicBezTo>
                  <a:cubicBezTo>
                    <a:pt x="9169" y="3492"/>
                    <a:pt x="7868" y="3241"/>
                    <a:pt x="6613" y="2899"/>
                  </a:cubicBezTo>
                  <a:cubicBezTo>
                    <a:pt x="4650" y="2374"/>
                    <a:pt x="2436" y="1780"/>
                    <a:pt x="1067" y="183"/>
                  </a:cubicBezTo>
                  <a:cubicBezTo>
                    <a:pt x="960" y="55"/>
                    <a:pt x="805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43"/>
          <p:cNvGrpSpPr/>
          <p:nvPr/>
        </p:nvGrpSpPr>
        <p:grpSpPr>
          <a:xfrm rot="-977123" flipH="1">
            <a:off x="7448354" y="629454"/>
            <a:ext cx="750716" cy="585366"/>
            <a:chOff x="4345425" y="2175475"/>
            <a:chExt cx="800750" cy="176025"/>
          </a:xfrm>
        </p:grpSpPr>
        <p:sp>
          <p:nvSpPr>
            <p:cNvPr id="1417" name="Google Shape;141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9" name="Google Shape;1419;p43"/>
          <p:cNvSpPr txBox="1"/>
          <p:nvPr/>
        </p:nvSpPr>
        <p:spPr>
          <a:xfrm>
            <a:off x="7601878" y="1122037"/>
            <a:ext cx="1292693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grpSp>
        <p:nvGrpSpPr>
          <p:cNvPr id="1421" name="Google Shape;1421;p43"/>
          <p:cNvGrpSpPr/>
          <p:nvPr/>
        </p:nvGrpSpPr>
        <p:grpSpPr>
          <a:xfrm rot="-977123" flipH="1">
            <a:off x="7941847" y="3004913"/>
            <a:ext cx="750716" cy="585366"/>
            <a:chOff x="4345425" y="2175475"/>
            <a:chExt cx="800750" cy="176025"/>
          </a:xfrm>
        </p:grpSpPr>
        <p:sp>
          <p:nvSpPr>
            <p:cNvPr id="1422" name="Google Shape;1422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3"/>
          <p:cNvGrpSpPr/>
          <p:nvPr/>
        </p:nvGrpSpPr>
        <p:grpSpPr>
          <a:xfrm rot="977123">
            <a:off x="387931" y="761726"/>
            <a:ext cx="1190552" cy="644912"/>
            <a:chOff x="4351850" y="2168866"/>
            <a:chExt cx="832245" cy="162884"/>
          </a:xfrm>
        </p:grpSpPr>
        <p:sp>
          <p:nvSpPr>
            <p:cNvPr id="1427" name="Google Shape;142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4383345" y="2168866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4" name="Google Shape;1434;p43"/>
          <p:cNvSpPr txBox="1"/>
          <p:nvPr/>
        </p:nvSpPr>
        <p:spPr>
          <a:xfrm>
            <a:off x="2041605" y="3026774"/>
            <a:ext cx="1610098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Пунктуація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grpSp>
        <p:nvGrpSpPr>
          <p:cNvPr id="1435" name="Google Shape;1435;p43"/>
          <p:cNvGrpSpPr/>
          <p:nvPr/>
        </p:nvGrpSpPr>
        <p:grpSpPr>
          <a:xfrm>
            <a:off x="5263096" y="494645"/>
            <a:ext cx="713225" cy="997825"/>
            <a:chOff x="4720775" y="1878300"/>
            <a:chExt cx="713225" cy="997825"/>
          </a:xfrm>
        </p:grpSpPr>
        <p:sp>
          <p:nvSpPr>
            <p:cNvPr id="1436" name="Google Shape;1436;p43"/>
            <p:cNvSpPr/>
            <p:nvPr/>
          </p:nvSpPr>
          <p:spPr>
            <a:xfrm>
              <a:off x="4843900" y="2242050"/>
              <a:ext cx="177475" cy="296000"/>
            </a:xfrm>
            <a:custGeom>
              <a:avLst/>
              <a:gdLst/>
              <a:ahLst/>
              <a:cxnLst/>
              <a:rect l="l" t="t" r="r" b="b"/>
              <a:pathLst>
                <a:path w="7099" h="11840" extrusionOk="0">
                  <a:moveTo>
                    <a:pt x="2175" y="0"/>
                  </a:moveTo>
                  <a:cubicBezTo>
                    <a:pt x="2165" y="0"/>
                    <a:pt x="2154" y="5"/>
                    <a:pt x="2148" y="17"/>
                  </a:cubicBezTo>
                  <a:cubicBezTo>
                    <a:pt x="1" y="4061"/>
                    <a:pt x="2321" y="10817"/>
                    <a:pt x="7070" y="11836"/>
                  </a:cubicBezTo>
                  <a:cubicBezTo>
                    <a:pt x="7073" y="11839"/>
                    <a:pt x="7076" y="11840"/>
                    <a:pt x="7079" y="11840"/>
                  </a:cubicBezTo>
                  <a:cubicBezTo>
                    <a:pt x="7090" y="11840"/>
                    <a:pt x="7098" y="11817"/>
                    <a:pt x="7085" y="11804"/>
                  </a:cubicBezTo>
                  <a:cubicBezTo>
                    <a:pt x="5001" y="10926"/>
                    <a:pt x="3418" y="9688"/>
                    <a:pt x="2383" y="7635"/>
                  </a:cubicBezTo>
                  <a:cubicBezTo>
                    <a:pt x="1270" y="5378"/>
                    <a:pt x="1004" y="2306"/>
                    <a:pt x="2195" y="33"/>
                  </a:cubicBezTo>
                  <a:cubicBezTo>
                    <a:pt x="2205" y="13"/>
                    <a:pt x="2191" y="0"/>
                    <a:pt x="2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4899150" y="2459775"/>
              <a:ext cx="98400" cy="90325"/>
            </a:xfrm>
            <a:custGeom>
              <a:avLst/>
              <a:gdLst/>
              <a:ahLst/>
              <a:cxnLst/>
              <a:rect l="l" t="t" r="r" b="b"/>
              <a:pathLst>
                <a:path w="3936" h="3613" extrusionOk="0">
                  <a:moveTo>
                    <a:pt x="12" y="0"/>
                  </a:moveTo>
                  <a:cubicBezTo>
                    <a:pt x="8" y="0"/>
                    <a:pt x="1" y="7"/>
                    <a:pt x="1" y="7"/>
                  </a:cubicBezTo>
                  <a:cubicBezTo>
                    <a:pt x="753" y="1716"/>
                    <a:pt x="2195" y="2970"/>
                    <a:pt x="3935" y="3612"/>
                  </a:cubicBezTo>
                  <a:cubicBezTo>
                    <a:pt x="2211" y="2923"/>
                    <a:pt x="879" y="1638"/>
                    <a:pt x="16" y="7"/>
                  </a:cubicBezTo>
                  <a:cubicBezTo>
                    <a:pt x="16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5086075" y="2127500"/>
              <a:ext cx="29025" cy="1025"/>
            </a:xfrm>
            <a:custGeom>
              <a:avLst/>
              <a:gdLst/>
              <a:ahLst/>
              <a:cxnLst/>
              <a:rect l="l" t="t" r="r" b="b"/>
              <a:pathLst>
                <a:path w="1161" h="41" extrusionOk="0">
                  <a:moveTo>
                    <a:pt x="819" y="0"/>
                  </a:moveTo>
                  <a:cubicBezTo>
                    <a:pt x="547" y="0"/>
                    <a:pt x="278" y="11"/>
                    <a:pt x="0" y="22"/>
                  </a:cubicBezTo>
                  <a:cubicBezTo>
                    <a:pt x="227" y="31"/>
                    <a:pt x="448" y="40"/>
                    <a:pt x="670" y="40"/>
                  </a:cubicBezTo>
                  <a:cubicBezTo>
                    <a:pt x="832" y="40"/>
                    <a:pt x="995" y="36"/>
                    <a:pt x="1160" y="22"/>
                  </a:cubicBezTo>
                  <a:cubicBezTo>
                    <a:pt x="1160" y="22"/>
                    <a:pt x="1160" y="7"/>
                    <a:pt x="1160" y="7"/>
                  </a:cubicBezTo>
                  <a:cubicBezTo>
                    <a:pt x="1046" y="2"/>
                    <a:pt x="932" y="0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5150775" y="2135325"/>
              <a:ext cx="164950" cy="228925"/>
            </a:xfrm>
            <a:custGeom>
              <a:avLst/>
              <a:gdLst/>
              <a:ahLst/>
              <a:cxnLst/>
              <a:rect l="l" t="t" r="r" b="b"/>
              <a:pathLst>
                <a:path w="6598" h="9157" extrusionOk="0">
                  <a:moveTo>
                    <a:pt x="4" y="0"/>
                  </a:moveTo>
                  <a:cubicBezTo>
                    <a:pt x="0" y="0"/>
                    <a:pt x="4" y="7"/>
                    <a:pt x="14" y="7"/>
                  </a:cubicBezTo>
                  <a:cubicBezTo>
                    <a:pt x="9" y="2"/>
                    <a:pt x="6" y="0"/>
                    <a:pt x="4" y="0"/>
                  </a:cubicBezTo>
                  <a:close/>
                  <a:moveTo>
                    <a:pt x="14" y="7"/>
                  </a:moveTo>
                  <a:lnTo>
                    <a:pt x="14" y="7"/>
                  </a:lnTo>
                  <a:cubicBezTo>
                    <a:pt x="2068" y="274"/>
                    <a:pt x="3917" y="2076"/>
                    <a:pt x="4952" y="3785"/>
                  </a:cubicBezTo>
                  <a:cubicBezTo>
                    <a:pt x="5908" y="5383"/>
                    <a:pt x="6300" y="7296"/>
                    <a:pt x="6300" y="9145"/>
                  </a:cubicBezTo>
                  <a:cubicBezTo>
                    <a:pt x="6300" y="9153"/>
                    <a:pt x="6304" y="9157"/>
                    <a:pt x="6308" y="9157"/>
                  </a:cubicBezTo>
                  <a:cubicBezTo>
                    <a:pt x="6312" y="9157"/>
                    <a:pt x="6315" y="9153"/>
                    <a:pt x="6315" y="9145"/>
                  </a:cubicBezTo>
                  <a:cubicBezTo>
                    <a:pt x="6598" y="7029"/>
                    <a:pt x="5908" y="5007"/>
                    <a:pt x="4701" y="3267"/>
                  </a:cubicBezTo>
                  <a:cubicBezTo>
                    <a:pt x="3651" y="1763"/>
                    <a:pt x="1927" y="164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5303550" y="2380425"/>
              <a:ext cx="3550" cy="16075"/>
            </a:xfrm>
            <a:custGeom>
              <a:avLst/>
              <a:gdLst/>
              <a:ahLst/>
              <a:cxnLst/>
              <a:rect l="l" t="t" r="r" b="b"/>
              <a:pathLst>
                <a:path w="142" h="643" extrusionOk="0">
                  <a:moveTo>
                    <a:pt x="142" y="0"/>
                  </a:moveTo>
                  <a:lnTo>
                    <a:pt x="142" y="0"/>
                  </a:lnTo>
                  <a:cubicBezTo>
                    <a:pt x="95" y="220"/>
                    <a:pt x="48" y="423"/>
                    <a:pt x="1" y="642"/>
                  </a:cubicBezTo>
                  <a:cubicBezTo>
                    <a:pt x="48" y="439"/>
                    <a:pt x="95" y="22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5175850" y="2455075"/>
              <a:ext cx="103050" cy="84225"/>
            </a:xfrm>
            <a:custGeom>
              <a:avLst/>
              <a:gdLst/>
              <a:ahLst/>
              <a:cxnLst/>
              <a:rect l="l" t="t" r="r" b="b"/>
              <a:pathLst>
                <a:path w="4122" h="3369" extrusionOk="0">
                  <a:moveTo>
                    <a:pt x="4110" y="0"/>
                  </a:moveTo>
                  <a:cubicBezTo>
                    <a:pt x="4107" y="0"/>
                    <a:pt x="4106" y="2"/>
                    <a:pt x="4106" y="7"/>
                  </a:cubicBezTo>
                  <a:cubicBezTo>
                    <a:pt x="3573" y="822"/>
                    <a:pt x="3071" y="1747"/>
                    <a:pt x="2225" y="2264"/>
                  </a:cubicBezTo>
                  <a:cubicBezTo>
                    <a:pt x="1535" y="2703"/>
                    <a:pt x="751" y="3017"/>
                    <a:pt x="15" y="3346"/>
                  </a:cubicBezTo>
                  <a:cubicBezTo>
                    <a:pt x="3" y="3357"/>
                    <a:pt x="0" y="3368"/>
                    <a:pt x="5" y="3368"/>
                  </a:cubicBezTo>
                  <a:cubicBezTo>
                    <a:pt x="7" y="3368"/>
                    <a:pt x="10" y="3366"/>
                    <a:pt x="15" y="3362"/>
                  </a:cubicBezTo>
                  <a:cubicBezTo>
                    <a:pt x="892" y="3079"/>
                    <a:pt x="1848" y="2703"/>
                    <a:pt x="2601" y="2139"/>
                  </a:cubicBezTo>
                  <a:cubicBezTo>
                    <a:pt x="3275" y="1622"/>
                    <a:pt x="3667" y="713"/>
                    <a:pt x="4121" y="7"/>
                  </a:cubicBezTo>
                  <a:cubicBezTo>
                    <a:pt x="4121" y="7"/>
                    <a:pt x="4114" y="0"/>
                    <a:pt x="4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4973600" y="2592800"/>
              <a:ext cx="5925" cy="62325"/>
            </a:xfrm>
            <a:custGeom>
              <a:avLst/>
              <a:gdLst/>
              <a:ahLst/>
              <a:cxnLst/>
              <a:rect l="l" t="t" r="r" b="b"/>
              <a:pathLst>
                <a:path w="237" h="2493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831"/>
                    <a:pt x="189" y="1661"/>
                    <a:pt x="205" y="2492"/>
                  </a:cubicBezTo>
                  <a:cubicBezTo>
                    <a:pt x="236" y="1646"/>
                    <a:pt x="173" y="83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4985750" y="2626475"/>
              <a:ext cx="7475" cy="45975"/>
            </a:xfrm>
            <a:custGeom>
              <a:avLst/>
              <a:gdLst/>
              <a:ahLst/>
              <a:cxnLst/>
              <a:rect l="l" t="t" r="r" b="b"/>
              <a:pathLst>
                <a:path w="299" h="1839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97"/>
                    <a:pt x="1" y="1239"/>
                    <a:pt x="189" y="1804"/>
                  </a:cubicBezTo>
                  <a:cubicBezTo>
                    <a:pt x="197" y="1827"/>
                    <a:pt x="216" y="1839"/>
                    <a:pt x="234" y="1839"/>
                  </a:cubicBezTo>
                  <a:cubicBezTo>
                    <a:pt x="252" y="1839"/>
                    <a:pt x="267" y="1827"/>
                    <a:pt x="267" y="1804"/>
                  </a:cubicBezTo>
                  <a:cubicBezTo>
                    <a:pt x="299" y="1208"/>
                    <a:pt x="111" y="58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159350" y="2568050"/>
              <a:ext cx="28275" cy="98725"/>
            </a:xfrm>
            <a:custGeom>
              <a:avLst/>
              <a:gdLst/>
              <a:ahLst/>
              <a:cxnLst/>
              <a:rect l="l" t="t" r="r" b="b"/>
              <a:pathLst>
                <a:path w="1131" h="3949" extrusionOk="0">
                  <a:moveTo>
                    <a:pt x="1029" y="1"/>
                  </a:moveTo>
                  <a:cubicBezTo>
                    <a:pt x="1008" y="1"/>
                    <a:pt x="986" y="10"/>
                    <a:pt x="972" y="34"/>
                  </a:cubicBezTo>
                  <a:cubicBezTo>
                    <a:pt x="330" y="1272"/>
                    <a:pt x="16" y="2542"/>
                    <a:pt x="1" y="3937"/>
                  </a:cubicBezTo>
                  <a:cubicBezTo>
                    <a:pt x="1" y="3945"/>
                    <a:pt x="4" y="3949"/>
                    <a:pt x="8" y="3949"/>
                  </a:cubicBezTo>
                  <a:cubicBezTo>
                    <a:pt x="12" y="3949"/>
                    <a:pt x="16" y="3945"/>
                    <a:pt x="16" y="3937"/>
                  </a:cubicBezTo>
                  <a:cubicBezTo>
                    <a:pt x="79" y="2589"/>
                    <a:pt x="471" y="1288"/>
                    <a:pt x="1098" y="97"/>
                  </a:cubicBezTo>
                  <a:cubicBezTo>
                    <a:pt x="1131" y="53"/>
                    <a:pt x="1079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5167975" y="2618750"/>
              <a:ext cx="7475" cy="54300"/>
            </a:xfrm>
            <a:custGeom>
              <a:avLst/>
              <a:gdLst/>
              <a:ahLst/>
              <a:cxnLst/>
              <a:rect l="l" t="t" r="r" b="b"/>
              <a:pathLst>
                <a:path w="299" h="2172" extrusionOk="0">
                  <a:moveTo>
                    <a:pt x="290" y="0"/>
                  </a:moveTo>
                  <a:cubicBezTo>
                    <a:pt x="286" y="0"/>
                    <a:pt x="283" y="4"/>
                    <a:pt x="283" y="12"/>
                  </a:cubicBezTo>
                  <a:cubicBezTo>
                    <a:pt x="141" y="702"/>
                    <a:pt x="0" y="1454"/>
                    <a:pt x="79" y="2160"/>
                  </a:cubicBezTo>
                  <a:cubicBezTo>
                    <a:pt x="79" y="2167"/>
                    <a:pt x="83" y="2171"/>
                    <a:pt x="87" y="2171"/>
                  </a:cubicBezTo>
                  <a:cubicBezTo>
                    <a:pt x="90" y="2171"/>
                    <a:pt x="94" y="2167"/>
                    <a:pt x="94" y="2160"/>
                  </a:cubicBezTo>
                  <a:cubicBezTo>
                    <a:pt x="220" y="1454"/>
                    <a:pt x="204" y="718"/>
                    <a:pt x="298" y="12"/>
                  </a:cubicBezTo>
                  <a:cubicBezTo>
                    <a:pt x="298" y="4"/>
                    <a:pt x="29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5146425" y="2618400"/>
              <a:ext cx="7075" cy="47200"/>
            </a:xfrm>
            <a:custGeom>
              <a:avLst/>
              <a:gdLst/>
              <a:ahLst/>
              <a:cxnLst/>
              <a:rect l="l" t="t" r="r" b="b"/>
              <a:pathLst>
                <a:path w="283" h="1888" extrusionOk="0">
                  <a:moveTo>
                    <a:pt x="260" y="0"/>
                  </a:moveTo>
                  <a:cubicBezTo>
                    <a:pt x="251" y="0"/>
                    <a:pt x="242" y="4"/>
                    <a:pt x="235" y="11"/>
                  </a:cubicBezTo>
                  <a:cubicBezTo>
                    <a:pt x="141" y="622"/>
                    <a:pt x="0" y="1249"/>
                    <a:pt x="0" y="1876"/>
                  </a:cubicBezTo>
                  <a:cubicBezTo>
                    <a:pt x="0" y="1884"/>
                    <a:pt x="8" y="1888"/>
                    <a:pt x="18" y="1888"/>
                  </a:cubicBezTo>
                  <a:cubicBezTo>
                    <a:pt x="28" y="1888"/>
                    <a:pt x="39" y="1884"/>
                    <a:pt x="47" y="1876"/>
                  </a:cubicBezTo>
                  <a:cubicBezTo>
                    <a:pt x="188" y="1280"/>
                    <a:pt x="220" y="637"/>
                    <a:pt x="282" y="26"/>
                  </a:cubicBezTo>
                  <a:cubicBezTo>
                    <a:pt x="282" y="8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4923850" y="2168800"/>
              <a:ext cx="42350" cy="38200"/>
            </a:xfrm>
            <a:custGeom>
              <a:avLst/>
              <a:gdLst/>
              <a:ahLst/>
              <a:cxnLst/>
              <a:rect l="l" t="t" r="r" b="b"/>
              <a:pathLst>
                <a:path w="1694" h="1528" extrusionOk="0">
                  <a:moveTo>
                    <a:pt x="1693" y="0"/>
                  </a:moveTo>
                  <a:cubicBezTo>
                    <a:pt x="1050" y="439"/>
                    <a:pt x="486" y="925"/>
                    <a:pt x="0" y="1521"/>
                  </a:cubicBezTo>
                  <a:cubicBezTo>
                    <a:pt x="0" y="1521"/>
                    <a:pt x="0" y="1528"/>
                    <a:pt x="5" y="1528"/>
                  </a:cubicBezTo>
                  <a:cubicBezTo>
                    <a:pt x="7" y="1528"/>
                    <a:pt x="11" y="1526"/>
                    <a:pt x="16" y="1521"/>
                  </a:cubicBezTo>
                  <a:cubicBezTo>
                    <a:pt x="518" y="972"/>
                    <a:pt x="1082" y="455"/>
                    <a:pt x="1693" y="16"/>
                  </a:cubicBezTo>
                  <a:cubicBezTo>
                    <a:pt x="1693" y="16"/>
                    <a:pt x="1693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024150" y="2138625"/>
              <a:ext cx="15325" cy="3950"/>
            </a:xfrm>
            <a:custGeom>
              <a:avLst/>
              <a:gdLst/>
              <a:ahLst/>
              <a:cxnLst/>
              <a:rect l="l" t="t" r="r" b="b"/>
              <a:pathLst>
                <a:path w="613" h="158" extrusionOk="0">
                  <a:moveTo>
                    <a:pt x="581" y="0"/>
                  </a:moveTo>
                  <a:cubicBezTo>
                    <a:pt x="393" y="32"/>
                    <a:pt x="205" y="79"/>
                    <a:pt x="32" y="110"/>
                  </a:cubicBezTo>
                  <a:cubicBezTo>
                    <a:pt x="1" y="126"/>
                    <a:pt x="17" y="157"/>
                    <a:pt x="32" y="157"/>
                  </a:cubicBezTo>
                  <a:cubicBezTo>
                    <a:pt x="220" y="110"/>
                    <a:pt x="408" y="79"/>
                    <a:pt x="581" y="47"/>
                  </a:cubicBezTo>
                  <a:cubicBezTo>
                    <a:pt x="612" y="32"/>
                    <a:pt x="597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5243200" y="2206425"/>
              <a:ext cx="63900" cy="242975"/>
            </a:xfrm>
            <a:custGeom>
              <a:avLst/>
              <a:gdLst/>
              <a:ahLst/>
              <a:cxnLst/>
              <a:rect l="l" t="t" r="r" b="b"/>
              <a:pathLst>
                <a:path w="2556" h="9719" extrusionOk="0">
                  <a:moveTo>
                    <a:pt x="17" y="0"/>
                  </a:moveTo>
                  <a:cubicBezTo>
                    <a:pt x="17" y="0"/>
                    <a:pt x="1" y="0"/>
                    <a:pt x="17" y="16"/>
                  </a:cubicBezTo>
                  <a:cubicBezTo>
                    <a:pt x="1960" y="3025"/>
                    <a:pt x="2336" y="6333"/>
                    <a:pt x="1051" y="9703"/>
                  </a:cubicBezTo>
                  <a:cubicBezTo>
                    <a:pt x="1051" y="9718"/>
                    <a:pt x="1067" y="9718"/>
                    <a:pt x="1082" y="9718"/>
                  </a:cubicBezTo>
                  <a:cubicBezTo>
                    <a:pt x="2556" y="6709"/>
                    <a:pt x="2117" y="263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048075" y="2541450"/>
              <a:ext cx="92875" cy="6700"/>
            </a:xfrm>
            <a:custGeom>
              <a:avLst/>
              <a:gdLst/>
              <a:ahLst/>
              <a:cxnLst/>
              <a:rect l="l" t="t" r="r" b="b"/>
              <a:pathLst>
                <a:path w="3715" h="268" extrusionOk="0">
                  <a:moveTo>
                    <a:pt x="3683" y="1"/>
                  </a:moveTo>
                  <a:cubicBezTo>
                    <a:pt x="2938" y="95"/>
                    <a:pt x="2215" y="144"/>
                    <a:pt x="1483" y="144"/>
                  </a:cubicBezTo>
                  <a:cubicBezTo>
                    <a:pt x="1001" y="144"/>
                    <a:pt x="514" y="123"/>
                    <a:pt x="16" y="79"/>
                  </a:cubicBezTo>
                  <a:cubicBezTo>
                    <a:pt x="0" y="79"/>
                    <a:pt x="0" y="95"/>
                    <a:pt x="16" y="95"/>
                  </a:cubicBezTo>
                  <a:cubicBezTo>
                    <a:pt x="692" y="166"/>
                    <a:pt x="1408" y="267"/>
                    <a:pt x="2116" y="267"/>
                  </a:cubicBezTo>
                  <a:cubicBezTo>
                    <a:pt x="2656" y="267"/>
                    <a:pt x="3191" y="208"/>
                    <a:pt x="3699" y="32"/>
                  </a:cubicBezTo>
                  <a:cubicBezTo>
                    <a:pt x="3715" y="32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5021800" y="2552025"/>
              <a:ext cx="83900" cy="10450"/>
            </a:xfrm>
            <a:custGeom>
              <a:avLst/>
              <a:gdLst/>
              <a:ahLst/>
              <a:cxnLst/>
              <a:rect l="l" t="t" r="r" b="b"/>
              <a:pathLst>
                <a:path w="3356" h="418" extrusionOk="0">
                  <a:moveTo>
                    <a:pt x="32" y="1"/>
                  </a:moveTo>
                  <a:cubicBezTo>
                    <a:pt x="17" y="1"/>
                    <a:pt x="1" y="32"/>
                    <a:pt x="32" y="32"/>
                  </a:cubicBezTo>
                  <a:cubicBezTo>
                    <a:pt x="833" y="256"/>
                    <a:pt x="1670" y="418"/>
                    <a:pt x="2502" y="418"/>
                  </a:cubicBezTo>
                  <a:cubicBezTo>
                    <a:pt x="2777" y="418"/>
                    <a:pt x="3051" y="400"/>
                    <a:pt x="3324" y="361"/>
                  </a:cubicBezTo>
                  <a:cubicBezTo>
                    <a:pt x="3355" y="361"/>
                    <a:pt x="3355" y="314"/>
                    <a:pt x="3324" y="314"/>
                  </a:cubicBezTo>
                  <a:cubicBezTo>
                    <a:pt x="2211" y="252"/>
                    <a:pt x="1129" y="23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4916000" y="2195750"/>
              <a:ext cx="29750" cy="36325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52" y="1"/>
                  </a:moveTo>
                  <a:cubicBezTo>
                    <a:pt x="1150" y="1"/>
                    <a:pt x="1147" y="2"/>
                    <a:pt x="1145" y="4"/>
                  </a:cubicBezTo>
                  <a:cubicBezTo>
                    <a:pt x="628" y="380"/>
                    <a:pt x="252" y="850"/>
                    <a:pt x="1" y="1430"/>
                  </a:cubicBezTo>
                  <a:cubicBezTo>
                    <a:pt x="1" y="1441"/>
                    <a:pt x="9" y="1452"/>
                    <a:pt x="13" y="1452"/>
                  </a:cubicBezTo>
                  <a:cubicBezTo>
                    <a:pt x="15" y="1452"/>
                    <a:pt x="16" y="1451"/>
                    <a:pt x="16" y="1446"/>
                  </a:cubicBezTo>
                  <a:cubicBezTo>
                    <a:pt x="330" y="913"/>
                    <a:pt x="722" y="443"/>
                    <a:pt x="1176" y="51"/>
                  </a:cubicBezTo>
                  <a:cubicBezTo>
                    <a:pt x="1190" y="37"/>
                    <a:pt x="1169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4885450" y="2272975"/>
              <a:ext cx="14900" cy="120375"/>
            </a:xfrm>
            <a:custGeom>
              <a:avLst/>
              <a:gdLst/>
              <a:ahLst/>
              <a:cxnLst/>
              <a:rect l="l" t="t" r="r" b="b"/>
              <a:pathLst>
                <a:path w="596" h="4815" extrusionOk="0">
                  <a:moveTo>
                    <a:pt x="519" y="0"/>
                  </a:moveTo>
                  <a:cubicBezTo>
                    <a:pt x="510" y="0"/>
                    <a:pt x="502" y="5"/>
                    <a:pt x="502" y="18"/>
                  </a:cubicBezTo>
                  <a:cubicBezTo>
                    <a:pt x="298" y="1680"/>
                    <a:pt x="0" y="3185"/>
                    <a:pt x="564" y="4815"/>
                  </a:cubicBezTo>
                  <a:cubicBezTo>
                    <a:pt x="580" y="4815"/>
                    <a:pt x="596" y="4815"/>
                    <a:pt x="596" y="4799"/>
                  </a:cubicBezTo>
                  <a:cubicBezTo>
                    <a:pt x="110" y="3294"/>
                    <a:pt x="251" y="1570"/>
                    <a:pt x="533" y="18"/>
                  </a:cubicBezTo>
                  <a:cubicBezTo>
                    <a:pt x="542" y="9"/>
                    <a:pt x="530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4863500" y="2326425"/>
              <a:ext cx="23925" cy="105675"/>
            </a:xfrm>
            <a:custGeom>
              <a:avLst/>
              <a:gdLst/>
              <a:ahLst/>
              <a:cxnLst/>
              <a:rect l="l" t="t" r="r" b="b"/>
              <a:pathLst>
                <a:path w="957" h="4227" extrusionOk="0">
                  <a:moveTo>
                    <a:pt x="196" y="0"/>
                  </a:moveTo>
                  <a:cubicBezTo>
                    <a:pt x="192" y="0"/>
                    <a:pt x="189" y="4"/>
                    <a:pt x="189" y="12"/>
                  </a:cubicBezTo>
                  <a:cubicBezTo>
                    <a:pt x="0" y="1391"/>
                    <a:pt x="173" y="2990"/>
                    <a:pt x="910" y="4213"/>
                  </a:cubicBezTo>
                  <a:cubicBezTo>
                    <a:pt x="914" y="4223"/>
                    <a:pt x="921" y="4226"/>
                    <a:pt x="927" y="4226"/>
                  </a:cubicBezTo>
                  <a:cubicBezTo>
                    <a:pt x="942" y="4226"/>
                    <a:pt x="957" y="4208"/>
                    <a:pt x="957" y="4197"/>
                  </a:cubicBezTo>
                  <a:cubicBezTo>
                    <a:pt x="439" y="2786"/>
                    <a:pt x="110" y="1533"/>
                    <a:pt x="204" y="12"/>
                  </a:cubicBezTo>
                  <a:cubicBezTo>
                    <a:pt x="204" y="4"/>
                    <a:pt x="200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5285125" y="2412625"/>
              <a:ext cx="15700" cy="38100"/>
            </a:xfrm>
            <a:custGeom>
              <a:avLst/>
              <a:gdLst/>
              <a:ahLst/>
              <a:cxnLst/>
              <a:rect l="l" t="t" r="r" b="b"/>
              <a:pathLst>
                <a:path w="628" h="1524" extrusionOk="0">
                  <a:moveTo>
                    <a:pt x="618" y="1"/>
                  </a:moveTo>
                  <a:cubicBezTo>
                    <a:pt x="612" y="1"/>
                    <a:pt x="604" y="5"/>
                    <a:pt x="597" y="12"/>
                  </a:cubicBezTo>
                  <a:cubicBezTo>
                    <a:pt x="409" y="514"/>
                    <a:pt x="189" y="1000"/>
                    <a:pt x="1" y="1502"/>
                  </a:cubicBezTo>
                  <a:cubicBezTo>
                    <a:pt x="1" y="1513"/>
                    <a:pt x="17" y="1524"/>
                    <a:pt x="31" y="1524"/>
                  </a:cubicBezTo>
                  <a:cubicBezTo>
                    <a:pt x="37" y="1524"/>
                    <a:pt x="43" y="1522"/>
                    <a:pt x="48" y="1517"/>
                  </a:cubicBezTo>
                  <a:cubicBezTo>
                    <a:pt x="330" y="1063"/>
                    <a:pt x="518" y="545"/>
                    <a:pt x="628" y="12"/>
                  </a:cubicBezTo>
                  <a:cubicBezTo>
                    <a:pt x="628" y="5"/>
                    <a:pt x="624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4978450" y="2716825"/>
              <a:ext cx="175825" cy="25875"/>
            </a:xfrm>
            <a:custGeom>
              <a:avLst/>
              <a:gdLst/>
              <a:ahLst/>
              <a:cxnLst/>
              <a:rect l="l" t="t" r="r" b="b"/>
              <a:pathLst>
                <a:path w="7033" h="1035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8"/>
                    <a:pt x="11" y="8"/>
                  </a:cubicBezTo>
                  <a:cubicBezTo>
                    <a:pt x="11" y="3"/>
                    <a:pt x="9" y="1"/>
                    <a:pt x="7" y="1"/>
                  </a:cubicBezTo>
                  <a:close/>
                  <a:moveTo>
                    <a:pt x="11" y="8"/>
                  </a:moveTo>
                  <a:cubicBezTo>
                    <a:pt x="324" y="337"/>
                    <a:pt x="700" y="650"/>
                    <a:pt x="1139" y="791"/>
                  </a:cubicBezTo>
                  <a:cubicBezTo>
                    <a:pt x="873" y="744"/>
                    <a:pt x="606" y="697"/>
                    <a:pt x="356" y="619"/>
                  </a:cubicBezTo>
                  <a:cubicBezTo>
                    <a:pt x="350" y="617"/>
                    <a:pt x="346" y="617"/>
                    <a:pt x="341" y="617"/>
                  </a:cubicBezTo>
                  <a:cubicBezTo>
                    <a:pt x="306" y="617"/>
                    <a:pt x="296" y="668"/>
                    <a:pt x="324" y="682"/>
                  </a:cubicBezTo>
                  <a:cubicBezTo>
                    <a:pt x="874" y="987"/>
                    <a:pt x="1584" y="1035"/>
                    <a:pt x="2271" y="1035"/>
                  </a:cubicBezTo>
                  <a:cubicBezTo>
                    <a:pt x="2579" y="1035"/>
                    <a:pt x="2883" y="1025"/>
                    <a:pt x="3166" y="1025"/>
                  </a:cubicBezTo>
                  <a:cubicBezTo>
                    <a:pt x="3223" y="1025"/>
                    <a:pt x="3279" y="1026"/>
                    <a:pt x="3334" y="1027"/>
                  </a:cubicBezTo>
                  <a:cubicBezTo>
                    <a:pt x="3456" y="1028"/>
                    <a:pt x="3578" y="1029"/>
                    <a:pt x="3701" y="1029"/>
                  </a:cubicBezTo>
                  <a:cubicBezTo>
                    <a:pt x="4832" y="1029"/>
                    <a:pt x="5956" y="949"/>
                    <a:pt x="7017" y="525"/>
                  </a:cubicBezTo>
                  <a:cubicBezTo>
                    <a:pt x="7033" y="525"/>
                    <a:pt x="7033" y="509"/>
                    <a:pt x="7017" y="509"/>
                  </a:cubicBezTo>
                  <a:cubicBezTo>
                    <a:pt x="5857" y="697"/>
                    <a:pt x="4697" y="854"/>
                    <a:pt x="3522" y="870"/>
                  </a:cubicBezTo>
                  <a:cubicBezTo>
                    <a:pt x="3283" y="870"/>
                    <a:pt x="3043" y="872"/>
                    <a:pt x="2800" y="872"/>
                  </a:cubicBezTo>
                  <a:cubicBezTo>
                    <a:pt x="2437" y="872"/>
                    <a:pt x="2070" y="867"/>
                    <a:pt x="1703" y="838"/>
                  </a:cubicBezTo>
                  <a:cubicBezTo>
                    <a:pt x="1703" y="838"/>
                    <a:pt x="1703" y="823"/>
                    <a:pt x="1688" y="823"/>
                  </a:cubicBezTo>
                  <a:cubicBezTo>
                    <a:pt x="1092" y="619"/>
                    <a:pt x="481" y="462"/>
                    <a:pt x="11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4992425" y="2800075"/>
              <a:ext cx="176750" cy="13525"/>
            </a:xfrm>
            <a:custGeom>
              <a:avLst/>
              <a:gdLst/>
              <a:ahLst/>
              <a:cxnLst/>
              <a:rect l="l" t="t" r="r" b="b"/>
              <a:pathLst>
                <a:path w="7070" h="541" extrusionOk="0">
                  <a:moveTo>
                    <a:pt x="7022" y="1"/>
                  </a:moveTo>
                  <a:cubicBezTo>
                    <a:pt x="5862" y="126"/>
                    <a:pt x="4750" y="361"/>
                    <a:pt x="3590" y="361"/>
                  </a:cubicBezTo>
                  <a:cubicBezTo>
                    <a:pt x="2521" y="347"/>
                    <a:pt x="1465" y="151"/>
                    <a:pt x="410" y="151"/>
                  </a:cubicBezTo>
                  <a:cubicBezTo>
                    <a:pt x="305" y="151"/>
                    <a:pt x="199" y="153"/>
                    <a:pt x="94" y="157"/>
                  </a:cubicBezTo>
                  <a:cubicBezTo>
                    <a:pt x="16" y="173"/>
                    <a:pt x="0" y="267"/>
                    <a:pt x="79" y="283"/>
                  </a:cubicBezTo>
                  <a:cubicBezTo>
                    <a:pt x="985" y="500"/>
                    <a:pt x="1965" y="541"/>
                    <a:pt x="2919" y="541"/>
                  </a:cubicBezTo>
                  <a:cubicBezTo>
                    <a:pt x="3203" y="541"/>
                    <a:pt x="3485" y="537"/>
                    <a:pt x="3762" y="534"/>
                  </a:cubicBezTo>
                  <a:cubicBezTo>
                    <a:pt x="4828" y="518"/>
                    <a:pt x="6051" y="487"/>
                    <a:pt x="7038" y="63"/>
                  </a:cubicBezTo>
                  <a:cubicBezTo>
                    <a:pt x="7069" y="48"/>
                    <a:pt x="7054" y="1"/>
                    <a:pt x="7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4986625" y="2764425"/>
              <a:ext cx="182425" cy="16175"/>
            </a:xfrm>
            <a:custGeom>
              <a:avLst/>
              <a:gdLst/>
              <a:ahLst/>
              <a:cxnLst/>
              <a:rect l="l" t="t" r="r" b="b"/>
              <a:pathLst>
                <a:path w="7297" h="647" extrusionOk="0">
                  <a:moveTo>
                    <a:pt x="7129" y="0"/>
                  </a:moveTo>
                  <a:cubicBezTo>
                    <a:pt x="5969" y="0"/>
                    <a:pt x="4809" y="251"/>
                    <a:pt x="3634" y="282"/>
                  </a:cubicBezTo>
                  <a:cubicBezTo>
                    <a:pt x="3414" y="290"/>
                    <a:pt x="3195" y="293"/>
                    <a:pt x="2975" y="293"/>
                  </a:cubicBezTo>
                  <a:cubicBezTo>
                    <a:pt x="2317" y="293"/>
                    <a:pt x="1659" y="267"/>
                    <a:pt x="1000" y="267"/>
                  </a:cubicBezTo>
                  <a:cubicBezTo>
                    <a:pt x="671" y="220"/>
                    <a:pt x="342" y="173"/>
                    <a:pt x="29" y="94"/>
                  </a:cubicBezTo>
                  <a:cubicBezTo>
                    <a:pt x="25" y="91"/>
                    <a:pt x="22" y="90"/>
                    <a:pt x="19" y="90"/>
                  </a:cubicBezTo>
                  <a:cubicBezTo>
                    <a:pt x="8" y="90"/>
                    <a:pt x="0" y="110"/>
                    <a:pt x="13" y="110"/>
                  </a:cubicBezTo>
                  <a:cubicBezTo>
                    <a:pt x="107" y="173"/>
                    <a:pt x="217" y="235"/>
                    <a:pt x="326" y="282"/>
                  </a:cubicBezTo>
                  <a:lnTo>
                    <a:pt x="138" y="282"/>
                  </a:lnTo>
                  <a:cubicBezTo>
                    <a:pt x="107" y="282"/>
                    <a:pt x="91" y="314"/>
                    <a:pt x="123" y="330"/>
                  </a:cubicBezTo>
                  <a:cubicBezTo>
                    <a:pt x="1120" y="589"/>
                    <a:pt x="2153" y="646"/>
                    <a:pt x="3181" y="646"/>
                  </a:cubicBezTo>
                  <a:cubicBezTo>
                    <a:pt x="3332" y="646"/>
                    <a:pt x="3483" y="645"/>
                    <a:pt x="3634" y="643"/>
                  </a:cubicBezTo>
                  <a:cubicBezTo>
                    <a:pt x="4778" y="627"/>
                    <a:pt x="6079" y="627"/>
                    <a:pt x="7176" y="251"/>
                  </a:cubicBezTo>
                  <a:cubicBezTo>
                    <a:pt x="7239" y="235"/>
                    <a:pt x="7254" y="173"/>
                    <a:pt x="7254" y="126"/>
                  </a:cubicBezTo>
                  <a:cubicBezTo>
                    <a:pt x="7296" y="98"/>
                    <a:pt x="7288" y="45"/>
                    <a:pt x="7242" y="45"/>
                  </a:cubicBezTo>
                  <a:cubicBezTo>
                    <a:pt x="7236" y="45"/>
                    <a:pt x="7230" y="46"/>
                    <a:pt x="7223" y="47"/>
                  </a:cubicBezTo>
                  <a:cubicBezTo>
                    <a:pt x="7207" y="16"/>
                    <a:pt x="7176" y="0"/>
                    <a:pt x="7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5169925" y="2733950"/>
              <a:ext cx="16100" cy="23825"/>
            </a:xfrm>
            <a:custGeom>
              <a:avLst/>
              <a:gdLst/>
              <a:ahLst/>
              <a:cxnLst/>
              <a:rect l="l" t="t" r="r" b="b"/>
              <a:pathLst>
                <a:path w="644" h="953" extrusionOk="0">
                  <a:moveTo>
                    <a:pt x="542" y="1"/>
                  </a:moveTo>
                  <a:cubicBezTo>
                    <a:pt x="534" y="1"/>
                    <a:pt x="526" y="5"/>
                    <a:pt x="518" y="12"/>
                  </a:cubicBezTo>
                  <a:cubicBezTo>
                    <a:pt x="424" y="153"/>
                    <a:pt x="408" y="342"/>
                    <a:pt x="330" y="483"/>
                  </a:cubicBezTo>
                  <a:cubicBezTo>
                    <a:pt x="236" y="655"/>
                    <a:pt x="142" y="827"/>
                    <a:pt x="1" y="953"/>
                  </a:cubicBezTo>
                  <a:cubicBezTo>
                    <a:pt x="252" y="749"/>
                    <a:pt x="643" y="389"/>
                    <a:pt x="565" y="12"/>
                  </a:cubicBezTo>
                  <a:cubicBezTo>
                    <a:pt x="557" y="5"/>
                    <a:pt x="549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4834900" y="2108800"/>
              <a:ext cx="512950" cy="767325"/>
            </a:xfrm>
            <a:custGeom>
              <a:avLst/>
              <a:gdLst/>
              <a:ahLst/>
              <a:cxnLst/>
              <a:rect l="l" t="t" r="r" b="b"/>
              <a:pathLst>
                <a:path w="20518" h="30693" extrusionOk="0">
                  <a:moveTo>
                    <a:pt x="17681" y="3670"/>
                  </a:moveTo>
                  <a:lnTo>
                    <a:pt x="17681" y="3670"/>
                  </a:lnTo>
                  <a:cubicBezTo>
                    <a:pt x="18527" y="4673"/>
                    <a:pt x="19154" y="5911"/>
                    <a:pt x="19483" y="7353"/>
                  </a:cubicBezTo>
                  <a:cubicBezTo>
                    <a:pt x="19671" y="8216"/>
                    <a:pt x="19734" y="9031"/>
                    <a:pt x="19703" y="9814"/>
                  </a:cubicBezTo>
                  <a:cubicBezTo>
                    <a:pt x="19703" y="9391"/>
                    <a:pt x="19671" y="8952"/>
                    <a:pt x="19609" y="8529"/>
                  </a:cubicBezTo>
                  <a:cubicBezTo>
                    <a:pt x="19389" y="6805"/>
                    <a:pt x="18715" y="5096"/>
                    <a:pt x="17681" y="3670"/>
                  </a:cubicBezTo>
                  <a:close/>
                  <a:moveTo>
                    <a:pt x="13527" y="23216"/>
                  </a:moveTo>
                  <a:lnTo>
                    <a:pt x="13527" y="23216"/>
                  </a:lnTo>
                  <a:cubicBezTo>
                    <a:pt x="13214" y="23425"/>
                    <a:pt x="12722" y="23474"/>
                    <a:pt x="12242" y="23474"/>
                  </a:cubicBezTo>
                  <a:cubicBezTo>
                    <a:pt x="11857" y="23474"/>
                    <a:pt x="11479" y="23442"/>
                    <a:pt x="11207" y="23435"/>
                  </a:cubicBezTo>
                  <a:cubicBezTo>
                    <a:pt x="11975" y="23404"/>
                    <a:pt x="12759" y="23326"/>
                    <a:pt x="13527" y="23216"/>
                  </a:cubicBezTo>
                  <a:close/>
                  <a:moveTo>
                    <a:pt x="5471" y="23247"/>
                  </a:moveTo>
                  <a:cubicBezTo>
                    <a:pt x="5891" y="23847"/>
                    <a:pt x="7280" y="23931"/>
                    <a:pt x="8370" y="23931"/>
                  </a:cubicBezTo>
                  <a:cubicBezTo>
                    <a:pt x="8795" y="23931"/>
                    <a:pt x="9175" y="23918"/>
                    <a:pt x="9435" y="23918"/>
                  </a:cubicBezTo>
                  <a:cubicBezTo>
                    <a:pt x="9501" y="23918"/>
                    <a:pt x="9559" y="23919"/>
                    <a:pt x="9609" y="23921"/>
                  </a:cubicBezTo>
                  <a:cubicBezTo>
                    <a:pt x="10382" y="23942"/>
                    <a:pt x="11220" y="24028"/>
                    <a:pt x="12031" y="24028"/>
                  </a:cubicBezTo>
                  <a:cubicBezTo>
                    <a:pt x="12419" y="24028"/>
                    <a:pt x="12801" y="24008"/>
                    <a:pt x="13167" y="23953"/>
                  </a:cubicBezTo>
                  <a:cubicBezTo>
                    <a:pt x="13370" y="23921"/>
                    <a:pt x="13558" y="23874"/>
                    <a:pt x="13700" y="23780"/>
                  </a:cubicBezTo>
                  <a:lnTo>
                    <a:pt x="13700" y="23780"/>
                  </a:lnTo>
                  <a:cubicBezTo>
                    <a:pt x="13480" y="24172"/>
                    <a:pt x="13308" y="24470"/>
                    <a:pt x="12822" y="24611"/>
                  </a:cubicBezTo>
                  <a:cubicBezTo>
                    <a:pt x="12446" y="24721"/>
                    <a:pt x="12069" y="24736"/>
                    <a:pt x="11693" y="24815"/>
                  </a:cubicBezTo>
                  <a:cubicBezTo>
                    <a:pt x="12336" y="24768"/>
                    <a:pt x="13841" y="24674"/>
                    <a:pt x="13778" y="23733"/>
                  </a:cubicBezTo>
                  <a:cubicBezTo>
                    <a:pt x="13841" y="23686"/>
                    <a:pt x="13888" y="23639"/>
                    <a:pt x="13919" y="23576"/>
                  </a:cubicBezTo>
                  <a:lnTo>
                    <a:pt x="13919" y="23576"/>
                  </a:lnTo>
                  <a:cubicBezTo>
                    <a:pt x="13982" y="23843"/>
                    <a:pt x="13997" y="24109"/>
                    <a:pt x="13856" y="24376"/>
                  </a:cubicBezTo>
                  <a:cubicBezTo>
                    <a:pt x="13809" y="24438"/>
                    <a:pt x="13778" y="24486"/>
                    <a:pt x="13731" y="24548"/>
                  </a:cubicBezTo>
                  <a:cubicBezTo>
                    <a:pt x="13715" y="24548"/>
                    <a:pt x="13715" y="24564"/>
                    <a:pt x="13715" y="24564"/>
                  </a:cubicBezTo>
                  <a:cubicBezTo>
                    <a:pt x="13653" y="24627"/>
                    <a:pt x="13606" y="24674"/>
                    <a:pt x="13543" y="24705"/>
                  </a:cubicBezTo>
                  <a:cubicBezTo>
                    <a:pt x="13433" y="24768"/>
                    <a:pt x="13355" y="24752"/>
                    <a:pt x="13308" y="24862"/>
                  </a:cubicBezTo>
                  <a:cubicBezTo>
                    <a:pt x="13292" y="24877"/>
                    <a:pt x="13292" y="24893"/>
                    <a:pt x="13308" y="24893"/>
                  </a:cubicBezTo>
                  <a:cubicBezTo>
                    <a:pt x="13355" y="24953"/>
                    <a:pt x="13412" y="24978"/>
                    <a:pt x="13473" y="24978"/>
                  </a:cubicBezTo>
                  <a:cubicBezTo>
                    <a:pt x="13634" y="24978"/>
                    <a:pt x="13825" y="24806"/>
                    <a:pt x="13950" y="24658"/>
                  </a:cubicBezTo>
                  <a:cubicBezTo>
                    <a:pt x="13966" y="24815"/>
                    <a:pt x="14029" y="24971"/>
                    <a:pt x="14029" y="25128"/>
                  </a:cubicBezTo>
                  <a:cubicBezTo>
                    <a:pt x="14029" y="25395"/>
                    <a:pt x="13966" y="25630"/>
                    <a:pt x="13856" y="25865"/>
                  </a:cubicBezTo>
                  <a:cubicBezTo>
                    <a:pt x="13762" y="25990"/>
                    <a:pt x="13653" y="26100"/>
                    <a:pt x="13558" y="26241"/>
                  </a:cubicBezTo>
                  <a:cubicBezTo>
                    <a:pt x="13543" y="26272"/>
                    <a:pt x="13574" y="26304"/>
                    <a:pt x="13606" y="26304"/>
                  </a:cubicBezTo>
                  <a:cubicBezTo>
                    <a:pt x="13653" y="26288"/>
                    <a:pt x="13700" y="26272"/>
                    <a:pt x="13747" y="26257"/>
                  </a:cubicBezTo>
                  <a:cubicBezTo>
                    <a:pt x="13764" y="26274"/>
                    <a:pt x="13790" y="26286"/>
                    <a:pt x="13816" y="26286"/>
                  </a:cubicBezTo>
                  <a:cubicBezTo>
                    <a:pt x="13837" y="26286"/>
                    <a:pt x="13858" y="26278"/>
                    <a:pt x="13872" y="26257"/>
                  </a:cubicBezTo>
                  <a:cubicBezTo>
                    <a:pt x="13903" y="26225"/>
                    <a:pt x="13935" y="26178"/>
                    <a:pt x="13966" y="26131"/>
                  </a:cubicBezTo>
                  <a:cubicBezTo>
                    <a:pt x="13966" y="26194"/>
                    <a:pt x="13966" y="26241"/>
                    <a:pt x="13966" y="26288"/>
                  </a:cubicBezTo>
                  <a:cubicBezTo>
                    <a:pt x="13386" y="27542"/>
                    <a:pt x="11975" y="27464"/>
                    <a:pt x="10768" y="27573"/>
                  </a:cubicBezTo>
                  <a:cubicBezTo>
                    <a:pt x="10737" y="27573"/>
                    <a:pt x="10737" y="27636"/>
                    <a:pt x="10768" y="27636"/>
                  </a:cubicBezTo>
                  <a:cubicBezTo>
                    <a:pt x="10861" y="27637"/>
                    <a:pt x="10958" y="27638"/>
                    <a:pt x="11057" y="27638"/>
                  </a:cubicBezTo>
                  <a:cubicBezTo>
                    <a:pt x="12095" y="27638"/>
                    <a:pt x="13421" y="27528"/>
                    <a:pt x="13950" y="26555"/>
                  </a:cubicBezTo>
                  <a:lnTo>
                    <a:pt x="13950" y="26555"/>
                  </a:lnTo>
                  <a:cubicBezTo>
                    <a:pt x="13856" y="26915"/>
                    <a:pt x="13653" y="27181"/>
                    <a:pt x="13464" y="27495"/>
                  </a:cubicBezTo>
                  <a:cubicBezTo>
                    <a:pt x="13412" y="27574"/>
                    <a:pt x="13491" y="27663"/>
                    <a:pt x="13573" y="27663"/>
                  </a:cubicBezTo>
                  <a:cubicBezTo>
                    <a:pt x="13589" y="27663"/>
                    <a:pt x="13606" y="27659"/>
                    <a:pt x="13621" y="27652"/>
                  </a:cubicBezTo>
                  <a:cubicBezTo>
                    <a:pt x="13653" y="27636"/>
                    <a:pt x="13668" y="27605"/>
                    <a:pt x="13700" y="27589"/>
                  </a:cubicBezTo>
                  <a:cubicBezTo>
                    <a:pt x="13903" y="27526"/>
                    <a:pt x="14060" y="27385"/>
                    <a:pt x="14185" y="27197"/>
                  </a:cubicBezTo>
                  <a:lnTo>
                    <a:pt x="14185" y="27197"/>
                  </a:lnTo>
                  <a:cubicBezTo>
                    <a:pt x="14232" y="27495"/>
                    <a:pt x="14232" y="27808"/>
                    <a:pt x="14091" y="28091"/>
                  </a:cubicBezTo>
                  <a:cubicBezTo>
                    <a:pt x="13903" y="28467"/>
                    <a:pt x="13496" y="28639"/>
                    <a:pt x="13167" y="28874"/>
                  </a:cubicBezTo>
                  <a:cubicBezTo>
                    <a:pt x="13125" y="28902"/>
                    <a:pt x="13145" y="28955"/>
                    <a:pt x="13183" y="28955"/>
                  </a:cubicBezTo>
                  <a:cubicBezTo>
                    <a:pt x="13188" y="28955"/>
                    <a:pt x="13193" y="28954"/>
                    <a:pt x="13198" y="28953"/>
                  </a:cubicBezTo>
                  <a:cubicBezTo>
                    <a:pt x="13402" y="28921"/>
                    <a:pt x="13606" y="28859"/>
                    <a:pt x="13778" y="28765"/>
                  </a:cubicBezTo>
                  <a:lnTo>
                    <a:pt x="13778" y="28765"/>
                  </a:lnTo>
                  <a:cubicBezTo>
                    <a:pt x="13198" y="29188"/>
                    <a:pt x="12132" y="29141"/>
                    <a:pt x="11552" y="29188"/>
                  </a:cubicBezTo>
                  <a:cubicBezTo>
                    <a:pt x="10878" y="29250"/>
                    <a:pt x="10204" y="29282"/>
                    <a:pt x="9530" y="29282"/>
                  </a:cubicBezTo>
                  <a:cubicBezTo>
                    <a:pt x="9439" y="29283"/>
                    <a:pt x="9349" y="29284"/>
                    <a:pt x="9259" y="29284"/>
                  </a:cubicBezTo>
                  <a:cubicBezTo>
                    <a:pt x="8264" y="29284"/>
                    <a:pt x="7329" y="29204"/>
                    <a:pt x="6380" y="29031"/>
                  </a:cubicBezTo>
                  <a:cubicBezTo>
                    <a:pt x="6317" y="29000"/>
                    <a:pt x="6254" y="28984"/>
                    <a:pt x="6192" y="28953"/>
                  </a:cubicBezTo>
                  <a:cubicBezTo>
                    <a:pt x="6082" y="28890"/>
                    <a:pt x="5972" y="28827"/>
                    <a:pt x="5862" y="28765"/>
                  </a:cubicBezTo>
                  <a:cubicBezTo>
                    <a:pt x="5800" y="28702"/>
                    <a:pt x="5518" y="28561"/>
                    <a:pt x="5502" y="28451"/>
                  </a:cubicBezTo>
                  <a:cubicBezTo>
                    <a:pt x="5489" y="28426"/>
                    <a:pt x="5466" y="28400"/>
                    <a:pt x="5432" y="28400"/>
                  </a:cubicBezTo>
                  <a:cubicBezTo>
                    <a:pt x="5425" y="28400"/>
                    <a:pt x="5416" y="28401"/>
                    <a:pt x="5408" y="28404"/>
                  </a:cubicBezTo>
                  <a:cubicBezTo>
                    <a:pt x="5408" y="28373"/>
                    <a:pt x="5392" y="28357"/>
                    <a:pt x="5376" y="28326"/>
                  </a:cubicBezTo>
                  <a:cubicBezTo>
                    <a:pt x="5267" y="27981"/>
                    <a:pt x="5345" y="27652"/>
                    <a:pt x="5329" y="27307"/>
                  </a:cubicBezTo>
                  <a:lnTo>
                    <a:pt x="5329" y="27307"/>
                  </a:lnTo>
                  <a:cubicBezTo>
                    <a:pt x="5504" y="27510"/>
                    <a:pt x="5745" y="27686"/>
                    <a:pt x="5992" y="27686"/>
                  </a:cubicBezTo>
                  <a:cubicBezTo>
                    <a:pt x="6011" y="27686"/>
                    <a:pt x="6031" y="27685"/>
                    <a:pt x="6050" y="27683"/>
                  </a:cubicBezTo>
                  <a:cubicBezTo>
                    <a:pt x="6050" y="27683"/>
                    <a:pt x="6050" y="27667"/>
                    <a:pt x="6066" y="27667"/>
                  </a:cubicBezTo>
                  <a:lnTo>
                    <a:pt x="6160" y="27667"/>
                  </a:lnTo>
                  <a:cubicBezTo>
                    <a:pt x="6192" y="27667"/>
                    <a:pt x="6223" y="27636"/>
                    <a:pt x="6207" y="27589"/>
                  </a:cubicBezTo>
                  <a:cubicBezTo>
                    <a:pt x="6035" y="27276"/>
                    <a:pt x="5612" y="27213"/>
                    <a:pt x="5424" y="26884"/>
                  </a:cubicBezTo>
                  <a:cubicBezTo>
                    <a:pt x="5267" y="26586"/>
                    <a:pt x="5345" y="26304"/>
                    <a:pt x="5345" y="26006"/>
                  </a:cubicBezTo>
                  <a:lnTo>
                    <a:pt x="5345" y="26006"/>
                  </a:lnTo>
                  <a:cubicBezTo>
                    <a:pt x="5439" y="26116"/>
                    <a:pt x="5549" y="26210"/>
                    <a:pt x="5674" y="26257"/>
                  </a:cubicBezTo>
                  <a:cubicBezTo>
                    <a:pt x="5690" y="26257"/>
                    <a:pt x="5706" y="26241"/>
                    <a:pt x="5721" y="26225"/>
                  </a:cubicBezTo>
                  <a:cubicBezTo>
                    <a:pt x="5737" y="26241"/>
                    <a:pt x="5753" y="26257"/>
                    <a:pt x="5784" y="26257"/>
                  </a:cubicBezTo>
                  <a:cubicBezTo>
                    <a:pt x="5800" y="26257"/>
                    <a:pt x="5831" y="26241"/>
                    <a:pt x="5815" y="26210"/>
                  </a:cubicBezTo>
                  <a:cubicBezTo>
                    <a:pt x="5753" y="25896"/>
                    <a:pt x="5424" y="25692"/>
                    <a:pt x="5298" y="25363"/>
                  </a:cubicBezTo>
                  <a:cubicBezTo>
                    <a:pt x="5204" y="25112"/>
                    <a:pt x="5204" y="24893"/>
                    <a:pt x="5235" y="24674"/>
                  </a:cubicBezTo>
                  <a:lnTo>
                    <a:pt x="5235" y="24674"/>
                  </a:lnTo>
                  <a:cubicBezTo>
                    <a:pt x="5345" y="25003"/>
                    <a:pt x="5518" y="25442"/>
                    <a:pt x="5862" y="25473"/>
                  </a:cubicBezTo>
                  <a:cubicBezTo>
                    <a:pt x="5894" y="25473"/>
                    <a:pt x="5941" y="25442"/>
                    <a:pt x="5941" y="25410"/>
                  </a:cubicBezTo>
                  <a:cubicBezTo>
                    <a:pt x="5972" y="25222"/>
                    <a:pt x="5878" y="25034"/>
                    <a:pt x="5753" y="24846"/>
                  </a:cubicBezTo>
                  <a:cubicBezTo>
                    <a:pt x="5721" y="24611"/>
                    <a:pt x="5612" y="24391"/>
                    <a:pt x="5486" y="24188"/>
                  </a:cubicBezTo>
                  <a:cubicBezTo>
                    <a:pt x="5424" y="23874"/>
                    <a:pt x="5424" y="23576"/>
                    <a:pt x="5439" y="23263"/>
                  </a:cubicBezTo>
                  <a:cubicBezTo>
                    <a:pt x="5455" y="23263"/>
                    <a:pt x="5455" y="23247"/>
                    <a:pt x="5455" y="23247"/>
                  </a:cubicBezTo>
                  <a:close/>
                  <a:moveTo>
                    <a:pt x="6756" y="29595"/>
                  </a:moveTo>
                  <a:lnTo>
                    <a:pt x="6756" y="29595"/>
                  </a:lnTo>
                  <a:cubicBezTo>
                    <a:pt x="7445" y="30003"/>
                    <a:pt x="8527" y="29956"/>
                    <a:pt x="9295" y="29972"/>
                  </a:cubicBezTo>
                  <a:cubicBezTo>
                    <a:pt x="9453" y="29976"/>
                    <a:pt x="9610" y="29978"/>
                    <a:pt x="9767" y="29978"/>
                  </a:cubicBezTo>
                  <a:cubicBezTo>
                    <a:pt x="10781" y="29978"/>
                    <a:pt x="11786" y="29896"/>
                    <a:pt x="12790" y="29815"/>
                  </a:cubicBezTo>
                  <a:cubicBezTo>
                    <a:pt x="12822" y="29815"/>
                    <a:pt x="12853" y="29799"/>
                    <a:pt x="12869" y="29799"/>
                  </a:cubicBezTo>
                  <a:cubicBezTo>
                    <a:pt x="12391" y="30254"/>
                    <a:pt x="11457" y="30340"/>
                    <a:pt x="10697" y="30340"/>
                  </a:cubicBezTo>
                  <a:cubicBezTo>
                    <a:pt x="10384" y="30340"/>
                    <a:pt x="10101" y="30325"/>
                    <a:pt x="9891" y="30316"/>
                  </a:cubicBezTo>
                  <a:cubicBezTo>
                    <a:pt x="9232" y="30301"/>
                    <a:pt x="7195" y="30379"/>
                    <a:pt x="6756" y="29595"/>
                  </a:cubicBezTo>
                  <a:close/>
                  <a:moveTo>
                    <a:pt x="10058" y="0"/>
                  </a:moveTo>
                  <a:cubicBezTo>
                    <a:pt x="9708" y="0"/>
                    <a:pt x="9359" y="17"/>
                    <a:pt x="9013" y="49"/>
                  </a:cubicBezTo>
                  <a:cubicBezTo>
                    <a:pt x="8888" y="65"/>
                    <a:pt x="8825" y="269"/>
                    <a:pt x="8982" y="300"/>
                  </a:cubicBezTo>
                  <a:cubicBezTo>
                    <a:pt x="10141" y="519"/>
                    <a:pt x="11333" y="472"/>
                    <a:pt x="12493" y="739"/>
                  </a:cubicBezTo>
                  <a:cubicBezTo>
                    <a:pt x="13715" y="1021"/>
                    <a:pt x="14844" y="1570"/>
                    <a:pt x="15784" y="2385"/>
                  </a:cubicBezTo>
                  <a:cubicBezTo>
                    <a:pt x="17477" y="3842"/>
                    <a:pt x="18590" y="5943"/>
                    <a:pt x="18966" y="8137"/>
                  </a:cubicBezTo>
                  <a:cubicBezTo>
                    <a:pt x="19389" y="10551"/>
                    <a:pt x="18950" y="13122"/>
                    <a:pt x="17414" y="15065"/>
                  </a:cubicBezTo>
                  <a:cubicBezTo>
                    <a:pt x="17273" y="15253"/>
                    <a:pt x="17132" y="15410"/>
                    <a:pt x="16975" y="15582"/>
                  </a:cubicBezTo>
                  <a:cubicBezTo>
                    <a:pt x="16192" y="16319"/>
                    <a:pt x="15267" y="16946"/>
                    <a:pt x="14232" y="17448"/>
                  </a:cubicBezTo>
                  <a:cubicBezTo>
                    <a:pt x="13606" y="17651"/>
                    <a:pt x="12979" y="17761"/>
                    <a:pt x="12367" y="18028"/>
                  </a:cubicBezTo>
                  <a:cubicBezTo>
                    <a:pt x="12210" y="18106"/>
                    <a:pt x="12242" y="18373"/>
                    <a:pt x="12414" y="18404"/>
                  </a:cubicBezTo>
                  <a:cubicBezTo>
                    <a:pt x="12574" y="18431"/>
                    <a:pt x="12737" y="18443"/>
                    <a:pt x="12901" y="18443"/>
                  </a:cubicBezTo>
                  <a:cubicBezTo>
                    <a:pt x="13316" y="18443"/>
                    <a:pt x="13743" y="18362"/>
                    <a:pt x="14170" y="18216"/>
                  </a:cubicBezTo>
                  <a:cubicBezTo>
                    <a:pt x="14201" y="18263"/>
                    <a:pt x="14232" y="18325"/>
                    <a:pt x="14264" y="18388"/>
                  </a:cubicBezTo>
                  <a:cubicBezTo>
                    <a:pt x="14311" y="18529"/>
                    <a:pt x="14311" y="18702"/>
                    <a:pt x="14311" y="18874"/>
                  </a:cubicBezTo>
                  <a:cubicBezTo>
                    <a:pt x="14295" y="18999"/>
                    <a:pt x="14280" y="19125"/>
                    <a:pt x="14295" y="19235"/>
                  </a:cubicBezTo>
                  <a:cubicBezTo>
                    <a:pt x="14060" y="20175"/>
                    <a:pt x="13997" y="21178"/>
                    <a:pt x="13982" y="22119"/>
                  </a:cubicBezTo>
                  <a:cubicBezTo>
                    <a:pt x="13888" y="22401"/>
                    <a:pt x="13825" y="22699"/>
                    <a:pt x="13527" y="22887"/>
                  </a:cubicBezTo>
                  <a:cubicBezTo>
                    <a:pt x="13511" y="22887"/>
                    <a:pt x="13496" y="22902"/>
                    <a:pt x="13480" y="22902"/>
                  </a:cubicBezTo>
                  <a:cubicBezTo>
                    <a:pt x="12148" y="23090"/>
                    <a:pt x="10815" y="23232"/>
                    <a:pt x="9467" y="23247"/>
                  </a:cubicBezTo>
                  <a:cubicBezTo>
                    <a:pt x="9418" y="23248"/>
                    <a:pt x="9368" y="23248"/>
                    <a:pt x="9319" y="23248"/>
                  </a:cubicBezTo>
                  <a:cubicBezTo>
                    <a:pt x="8224" y="23248"/>
                    <a:pt x="7129" y="23090"/>
                    <a:pt x="6035" y="23075"/>
                  </a:cubicBezTo>
                  <a:cubicBezTo>
                    <a:pt x="5894" y="23028"/>
                    <a:pt x="5737" y="22996"/>
                    <a:pt x="5580" y="22949"/>
                  </a:cubicBezTo>
                  <a:cubicBezTo>
                    <a:pt x="5565" y="22934"/>
                    <a:pt x="5549" y="22918"/>
                    <a:pt x="5533" y="22887"/>
                  </a:cubicBezTo>
                  <a:cubicBezTo>
                    <a:pt x="5518" y="22871"/>
                    <a:pt x="5518" y="22824"/>
                    <a:pt x="5502" y="22793"/>
                  </a:cubicBezTo>
                  <a:cubicBezTo>
                    <a:pt x="5627" y="21868"/>
                    <a:pt x="5455" y="20786"/>
                    <a:pt x="5345" y="19877"/>
                  </a:cubicBezTo>
                  <a:cubicBezTo>
                    <a:pt x="5251" y="19203"/>
                    <a:pt x="5157" y="18482"/>
                    <a:pt x="4875" y="17855"/>
                  </a:cubicBezTo>
                  <a:lnTo>
                    <a:pt x="4875" y="17855"/>
                  </a:lnTo>
                  <a:cubicBezTo>
                    <a:pt x="5063" y="17949"/>
                    <a:pt x="5251" y="18028"/>
                    <a:pt x="5439" y="18059"/>
                  </a:cubicBezTo>
                  <a:cubicBezTo>
                    <a:pt x="5460" y="18065"/>
                    <a:pt x="5480" y="18067"/>
                    <a:pt x="5499" y="18067"/>
                  </a:cubicBezTo>
                  <a:cubicBezTo>
                    <a:pt x="5694" y="18067"/>
                    <a:pt x="5781" y="17797"/>
                    <a:pt x="5596" y="17683"/>
                  </a:cubicBezTo>
                  <a:cubicBezTo>
                    <a:pt x="4154" y="16727"/>
                    <a:pt x="2900" y="15347"/>
                    <a:pt x="2007" y="13780"/>
                  </a:cubicBezTo>
                  <a:cubicBezTo>
                    <a:pt x="1176" y="12103"/>
                    <a:pt x="768" y="10253"/>
                    <a:pt x="1035" y="8216"/>
                  </a:cubicBezTo>
                  <a:cubicBezTo>
                    <a:pt x="1474" y="4955"/>
                    <a:pt x="4185" y="1789"/>
                    <a:pt x="7398" y="708"/>
                  </a:cubicBezTo>
                  <a:cubicBezTo>
                    <a:pt x="7696" y="629"/>
                    <a:pt x="7994" y="551"/>
                    <a:pt x="8292" y="504"/>
                  </a:cubicBezTo>
                  <a:cubicBezTo>
                    <a:pt x="8323" y="488"/>
                    <a:pt x="8355" y="472"/>
                    <a:pt x="8370" y="457"/>
                  </a:cubicBezTo>
                  <a:cubicBezTo>
                    <a:pt x="8417" y="441"/>
                    <a:pt x="8464" y="425"/>
                    <a:pt x="8511" y="425"/>
                  </a:cubicBezTo>
                  <a:cubicBezTo>
                    <a:pt x="8652" y="394"/>
                    <a:pt x="8621" y="175"/>
                    <a:pt x="8480" y="175"/>
                  </a:cubicBezTo>
                  <a:cubicBezTo>
                    <a:pt x="8446" y="173"/>
                    <a:pt x="8411" y="173"/>
                    <a:pt x="8377" y="173"/>
                  </a:cubicBezTo>
                  <a:cubicBezTo>
                    <a:pt x="7941" y="173"/>
                    <a:pt x="7506" y="263"/>
                    <a:pt x="7085" y="394"/>
                  </a:cubicBezTo>
                  <a:cubicBezTo>
                    <a:pt x="3621" y="1162"/>
                    <a:pt x="831" y="4250"/>
                    <a:pt x="298" y="7745"/>
                  </a:cubicBezTo>
                  <a:cubicBezTo>
                    <a:pt x="0" y="9752"/>
                    <a:pt x="376" y="11805"/>
                    <a:pt x="1364" y="13576"/>
                  </a:cubicBezTo>
                  <a:cubicBezTo>
                    <a:pt x="2007" y="14736"/>
                    <a:pt x="3010" y="16539"/>
                    <a:pt x="4279" y="17495"/>
                  </a:cubicBezTo>
                  <a:cubicBezTo>
                    <a:pt x="4342" y="17604"/>
                    <a:pt x="4389" y="17730"/>
                    <a:pt x="4452" y="17855"/>
                  </a:cubicBezTo>
                  <a:cubicBezTo>
                    <a:pt x="4593" y="18639"/>
                    <a:pt x="4812" y="19423"/>
                    <a:pt x="4875" y="20253"/>
                  </a:cubicBezTo>
                  <a:cubicBezTo>
                    <a:pt x="4953" y="21100"/>
                    <a:pt x="4875" y="22040"/>
                    <a:pt x="5094" y="22871"/>
                  </a:cubicBezTo>
                  <a:cubicBezTo>
                    <a:pt x="5000" y="23106"/>
                    <a:pt x="4953" y="23341"/>
                    <a:pt x="4985" y="23592"/>
                  </a:cubicBezTo>
                  <a:cubicBezTo>
                    <a:pt x="5000" y="23796"/>
                    <a:pt x="5032" y="23984"/>
                    <a:pt x="5094" y="24172"/>
                  </a:cubicBezTo>
                  <a:cubicBezTo>
                    <a:pt x="4875" y="24438"/>
                    <a:pt x="4891" y="24924"/>
                    <a:pt x="4953" y="25222"/>
                  </a:cubicBezTo>
                  <a:cubicBezTo>
                    <a:pt x="5000" y="25410"/>
                    <a:pt x="5063" y="25598"/>
                    <a:pt x="5157" y="25786"/>
                  </a:cubicBezTo>
                  <a:cubicBezTo>
                    <a:pt x="4859" y="25990"/>
                    <a:pt x="4969" y="26649"/>
                    <a:pt x="5094" y="26931"/>
                  </a:cubicBezTo>
                  <a:cubicBezTo>
                    <a:pt x="5126" y="26993"/>
                    <a:pt x="5157" y="27056"/>
                    <a:pt x="5204" y="27119"/>
                  </a:cubicBezTo>
                  <a:cubicBezTo>
                    <a:pt x="4985" y="27558"/>
                    <a:pt x="5000" y="28232"/>
                    <a:pt x="5251" y="28655"/>
                  </a:cubicBezTo>
                  <a:cubicBezTo>
                    <a:pt x="5376" y="28859"/>
                    <a:pt x="5627" y="29094"/>
                    <a:pt x="5894" y="29141"/>
                  </a:cubicBezTo>
                  <a:cubicBezTo>
                    <a:pt x="6066" y="29282"/>
                    <a:pt x="6270" y="29360"/>
                    <a:pt x="6474" y="29423"/>
                  </a:cubicBezTo>
                  <a:cubicBezTo>
                    <a:pt x="6646" y="30693"/>
                    <a:pt x="8997" y="30551"/>
                    <a:pt x="9891" y="30598"/>
                  </a:cubicBezTo>
                  <a:cubicBezTo>
                    <a:pt x="10062" y="30605"/>
                    <a:pt x="10305" y="30614"/>
                    <a:pt x="10584" y="30614"/>
                  </a:cubicBezTo>
                  <a:cubicBezTo>
                    <a:pt x="11679" y="30614"/>
                    <a:pt x="13323" y="30466"/>
                    <a:pt x="13323" y="29392"/>
                  </a:cubicBezTo>
                  <a:cubicBezTo>
                    <a:pt x="13919" y="29219"/>
                    <a:pt x="14358" y="28890"/>
                    <a:pt x="14295" y="28247"/>
                  </a:cubicBezTo>
                  <a:cubicBezTo>
                    <a:pt x="14311" y="28200"/>
                    <a:pt x="14342" y="28169"/>
                    <a:pt x="14358" y="28138"/>
                  </a:cubicBezTo>
                  <a:cubicBezTo>
                    <a:pt x="14499" y="27777"/>
                    <a:pt x="14515" y="27354"/>
                    <a:pt x="14280" y="27040"/>
                  </a:cubicBezTo>
                  <a:cubicBezTo>
                    <a:pt x="14530" y="26586"/>
                    <a:pt x="14562" y="25990"/>
                    <a:pt x="14311" y="25598"/>
                  </a:cubicBezTo>
                  <a:cubicBezTo>
                    <a:pt x="14483" y="25144"/>
                    <a:pt x="14468" y="24595"/>
                    <a:pt x="14217" y="24266"/>
                  </a:cubicBezTo>
                  <a:cubicBezTo>
                    <a:pt x="14264" y="24203"/>
                    <a:pt x="14311" y="24125"/>
                    <a:pt x="14327" y="24031"/>
                  </a:cubicBezTo>
                  <a:cubicBezTo>
                    <a:pt x="14358" y="23921"/>
                    <a:pt x="14358" y="23796"/>
                    <a:pt x="14342" y="23686"/>
                  </a:cubicBezTo>
                  <a:cubicBezTo>
                    <a:pt x="14358" y="23529"/>
                    <a:pt x="14358" y="23373"/>
                    <a:pt x="14342" y="23247"/>
                  </a:cubicBezTo>
                  <a:cubicBezTo>
                    <a:pt x="14342" y="23216"/>
                    <a:pt x="14327" y="23169"/>
                    <a:pt x="14311" y="23138"/>
                  </a:cubicBezTo>
                  <a:cubicBezTo>
                    <a:pt x="14311" y="23122"/>
                    <a:pt x="14327" y="23090"/>
                    <a:pt x="14327" y="23059"/>
                  </a:cubicBezTo>
                  <a:cubicBezTo>
                    <a:pt x="14295" y="22009"/>
                    <a:pt x="14327" y="20959"/>
                    <a:pt x="14515" y="19924"/>
                  </a:cubicBezTo>
                  <a:cubicBezTo>
                    <a:pt x="14656" y="19125"/>
                    <a:pt x="14938" y="18420"/>
                    <a:pt x="15267" y="17699"/>
                  </a:cubicBezTo>
                  <a:cubicBezTo>
                    <a:pt x="16301" y="17103"/>
                    <a:pt x="17242" y="16225"/>
                    <a:pt x="17822" y="15488"/>
                  </a:cubicBezTo>
                  <a:cubicBezTo>
                    <a:pt x="17947" y="15332"/>
                    <a:pt x="18057" y="15191"/>
                    <a:pt x="18167" y="15034"/>
                  </a:cubicBezTo>
                  <a:cubicBezTo>
                    <a:pt x="19781" y="12965"/>
                    <a:pt x="20518" y="10143"/>
                    <a:pt x="19969" y="7557"/>
                  </a:cubicBezTo>
                  <a:cubicBezTo>
                    <a:pt x="19107" y="3482"/>
                    <a:pt x="15549" y="504"/>
                    <a:pt x="11536" y="96"/>
                  </a:cubicBezTo>
                  <a:cubicBezTo>
                    <a:pt x="11043" y="32"/>
                    <a:pt x="10549" y="0"/>
                    <a:pt x="10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4972425" y="2805175"/>
              <a:ext cx="21900" cy="28350"/>
            </a:xfrm>
            <a:custGeom>
              <a:avLst/>
              <a:gdLst/>
              <a:ahLst/>
              <a:cxnLst/>
              <a:rect l="l" t="t" r="r" b="b"/>
              <a:pathLst>
                <a:path w="876" h="1134" extrusionOk="0">
                  <a:moveTo>
                    <a:pt x="1" y="0"/>
                  </a:moveTo>
                  <a:cubicBezTo>
                    <a:pt x="32" y="220"/>
                    <a:pt x="126" y="424"/>
                    <a:pt x="236" y="612"/>
                  </a:cubicBezTo>
                  <a:cubicBezTo>
                    <a:pt x="189" y="549"/>
                    <a:pt x="126" y="502"/>
                    <a:pt x="48" y="439"/>
                  </a:cubicBezTo>
                  <a:cubicBezTo>
                    <a:pt x="48" y="439"/>
                    <a:pt x="48" y="439"/>
                    <a:pt x="48" y="455"/>
                  </a:cubicBezTo>
                  <a:cubicBezTo>
                    <a:pt x="142" y="580"/>
                    <a:pt x="252" y="674"/>
                    <a:pt x="361" y="784"/>
                  </a:cubicBezTo>
                  <a:cubicBezTo>
                    <a:pt x="502" y="925"/>
                    <a:pt x="644" y="1051"/>
                    <a:pt x="832" y="1129"/>
                  </a:cubicBezTo>
                  <a:cubicBezTo>
                    <a:pt x="835" y="1132"/>
                    <a:pt x="838" y="1133"/>
                    <a:pt x="842" y="1133"/>
                  </a:cubicBezTo>
                  <a:cubicBezTo>
                    <a:pt x="858" y="1133"/>
                    <a:pt x="876" y="1110"/>
                    <a:pt x="863" y="1098"/>
                  </a:cubicBezTo>
                  <a:cubicBezTo>
                    <a:pt x="487" y="800"/>
                    <a:pt x="189" y="455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5017100" y="2836125"/>
              <a:ext cx="14525" cy="2100"/>
            </a:xfrm>
            <a:custGeom>
              <a:avLst/>
              <a:gdLst/>
              <a:ahLst/>
              <a:cxnLst/>
              <a:rect l="l" t="t" r="r" b="b"/>
              <a:pathLst>
                <a:path w="581" h="84" extrusionOk="0">
                  <a:moveTo>
                    <a:pt x="16" y="1"/>
                  </a:moveTo>
                  <a:cubicBezTo>
                    <a:pt x="1" y="1"/>
                    <a:pt x="1" y="32"/>
                    <a:pt x="16" y="32"/>
                  </a:cubicBezTo>
                  <a:cubicBezTo>
                    <a:pt x="157" y="58"/>
                    <a:pt x="308" y="83"/>
                    <a:pt x="462" y="83"/>
                  </a:cubicBezTo>
                  <a:cubicBezTo>
                    <a:pt x="496" y="83"/>
                    <a:pt x="531" y="82"/>
                    <a:pt x="565" y="79"/>
                  </a:cubicBezTo>
                  <a:cubicBezTo>
                    <a:pt x="581" y="79"/>
                    <a:pt x="581" y="63"/>
                    <a:pt x="565" y="63"/>
                  </a:cubicBezTo>
                  <a:cubicBezTo>
                    <a:pt x="393" y="16"/>
                    <a:pt x="20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4977525" y="2778750"/>
              <a:ext cx="48225" cy="19000"/>
            </a:xfrm>
            <a:custGeom>
              <a:avLst/>
              <a:gdLst/>
              <a:ahLst/>
              <a:cxnLst/>
              <a:rect l="l" t="t" r="r" b="b"/>
              <a:pathLst>
                <a:path w="1929" h="760" extrusionOk="0">
                  <a:moveTo>
                    <a:pt x="13" y="1"/>
                  </a:moveTo>
                  <a:cubicBezTo>
                    <a:pt x="8" y="1"/>
                    <a:pt x="1" y="12"/>
                    <a:pt x="1" y="23"/>
                  </a:cubicBezTo>
                  <a:cubicBezTo>
                    <a:pt x="502" y="493"/>
                    <a:pt x="1239" y="728"/>
                    <a:pt x="1929" y="760"/>
                  </a:cubicBezTo>
                  <a:cubicBezTo>
                    <a:pt x="1929" y="760"/>
                    <a:pt x="1929" y="744"/>
                    <a:pt x="1929" y="744"/>
                  </a:cubicBezTo>
                  <a:cubicBezTo>
                    <a:pt x="1239" y="572"/>
                    <a:pt x="596" y="478"/>
                    <a:pt x="16" y="7"/>
                  </a:cubicBezTo>
                  <a:cubicBezTo>
                    <a:pt x="16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4981450" y="2755025"/>
              <a:ext cx="12950" cy="6675"/>
            </a:xfrm>
            <a:custGeom>
              <a:avLst/>
              <a:gdLst/>
              <a:ahLst/>
              <a:cxnLst/>
              <a:rect l="l" t="t" r="r" b="b"/>
              <a:pathLst>
                <a:path w="518" h="267" extrusionOk="0">
                  <a:moveTo>
                    <a:pt x="16" y="0"/>
                  </a:moveTo>
                  <a:cubicBezTo>
                    <a:pt x="16" y="0"/>
                    <a:pt x="0" y="16"/>
                    <a:pt x="16" y="16"/>
                  </a:cubicBezTo>
                  <a:cubicBezTo>
                    <a:pt x="173" y="94"/>
                    <a:pt x="345" y="188"/>
                    <a:pt x="502" y="267"/>
                  </a:cubicBezTo>
                  <a:cubicBezTo>
                    <a:pt x="518" y="267"/>
                    <a:pt x="518" y="267"/>
                    <a:pt x="518" y="251"/>
                  </a:cubicBezTo>
                  <a:cubicBezTo>
                    <a:pt x="345" y="173"/>
                    <a:pt x="188" y="9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4766825" y="2058075"/>
              <a:ext cx="74600" cy="90550"/>
            </a:xfrm>
            <a:custGeom>
              <a:avLst/>
              <a:gdLst/>
              <a:ahLst/>
              <a:cxnLst/>
              <a:rect l="l" t="t" r="r" b="b"/>
              <a:pathLst>
                <a:path w="2984" h="3622" extrusionOk="0">
                  <a:moveTo>
                    <a:pt x="143" y="0"/>
                  </a:moveTo>
                  <a:cubicBezTo>
                    <a:pt x="61" y="0"/>
                    <a:pt x="1" y="93"/>
                    <a:pt x="74" y="166"/>
                  </a:cubicBezTo>
                  <a:cubicBezTo>
                    <a:pt x="529" y="699"/>
                    <a:pt x="1062" y="1169"/>
                    <a:pt x="1532" y="1702"/>
                  </a:cubicBezTo>
                  <a:cubicBezTo>
                    <a:pt x="2034" y="2282"/>
                    <a:pt x="2347" y="2925"/>
                    <a:pt x="2755" y="3567"/>
                  </a:cubicBezTo>
                  <a:cubicBezTo>
                    <a:pt x="2779" y="3604"/>
                    <a:pt x="2821" y="3622"/>
                    <a:pt x="2862" y="3622"/>
                  </a:cubicBezTo>
                  <a:cubicBezTo>
                    <a:pt x="2924" y="3622"/>
                    <a:pt x="2983" y="3581"/>
                    <a:pt x="2974" y="3505"/>
                  </a:cubicBezTo>
                  <a:cubicBezTo>
                    <a:pt x="2849" y="2078"/>
                    <a:pt x="1265" y="824"/>
                    <a:pt x="215" y="25"/>
                  </a:cubicBezTo>
                  <a:cubicBezTo>
                    <a:pt x="191" y="8"/>
                    <a:pt x="16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4848925" y="1991575"/>
              <a:ext cx="63675" cy="92250"/>
            </a:xfrm>
            <a:custGeom>
              <a:avLst/>
              <a:gdLst/>
              <a:ahLst/>
              <a:cxnLst/>
              <a:rect l="l" t="t" r="r" b="b"/>
              <a:pathLst>
                <a:path w="2547" h="3690" extrusionOk="0">
                  <a:moveTo>
                    <a:pt x="123" y="0"/>
                  </a:moveTo>
                  <a:cubicBezTo>
                    <a:pt x="59" y="0"/>
                    <a:pt x="0" y="81"/>
                    <a:pt x="35" y="161"/>
                  </a:cubicBezTo>
                  <a:cubicBezTo>
                    <a:pt x="599" y="1368"/>
                    <a:pt x="1414" y="2685"/>
                    <a:pt x="2339" y="3657"/>
                  </a:cubicBezTo>
                  <a:cubicBezTo>
                    <a:pt x="2362" y="3680"/>
                    <a:pt x="2387" y="3690"/>
                    <a:pt x="2411" y="3690"/>
                  </a:cubicBezTo>
                  <a:cubicBezTo>
                    <a:pt x="2484" y="3690"/>
                    <a:pt x="2547" y="3598"/>
                    <a:pt x="2511" y="3516"/>
                  </a:cubicBezTo>
                  <a:cubicBezTo>
                    <a:pt x="1978" y="2293"/>
                    <a:pt x="1085" y="1039"/>
                    <a:pt x="192" y="36"/>
                  </a:cubicBezTo>
                  <a:cubicBezTo>
                    <a:pt x="171" y="11"/>
                    <a:pt x="147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4962250" y="1903075"/>
              <a:ext cx="33175" cy="149550"/>
            </a:xfrm>
            <a:custGeom>
              <a:avLst/>
              <a:gdLst/>
              <a:ahLst/>
              <a:cxnLst/>
              <a:rect l="l" t="t" r="r" b="b"/>
              <a:pathLst>
                <a:path w="1327" h="5982" extrusionOk="0">
                  <a:moveTo>
                    <a:pt x="55" y="0"/>
                  </a:moveTo>
                  <a:cubicBezTo>
                    <a:pt x="27" y="0"/>
                    <a:pt x="0" y="16"/>
                    <a:pt x="0" y="49"/>
                  </a:cubicBezTo>
                  <a:cubicBezTo>
                    <a:pt x="0" y="1068"/>
                    <a:pt x="204" y="2087"/>
                    <a:pt x="361" y="3090"/>
                  </a:cubicBezTo>
                  <a:cubicBezTo>
                    <a:pt x="502" y="4030"/>
                    <a:pt x="580" y="5096"/>
                    <a:pt x="1082" y="5927"/>
                  </a:cubicBezTo>
                  <a:cubicBezTo>
                    <a:pt x="1107" y="5964"/>
                    <a:pt x="1151" y="5982"/>
                    <a:pt x="1194" y="5982"/>
                  </a:cubicBezTo>
                  <a:cubicBezTo>
                    <a:pt x="1261" y="5982"/>
                    <a:pt x="1326" y="5940"/>
                    <a:pt x="1317" y="5864"/>
                  </a:cubicBezTo>
                  <a:cubicBezTo>
                    <a:pt x="1192" y="4955"/>
                    <a:pt x="941" y="4062"/>
                    <a:pt x="784" y="3168"/>
                  </a:cubicBezTo>
                  <a:cubicBezTo>
                    <a:pt x="596" y="2118"/>
                    <a:pt x="455" y="1037"/>
                    <a:pt x="110" y="34"/>
                  </a:cubicBezTo>
                  <a:cubicBezTo>
                    <a:pt x="103" y="12"/>
                    <a:pt x="7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5065300" y="1878300"/>
              <a:ext cx="18850" cy="149650"/>
            </a:xfrm>
            <a:custGeom>
              <a:avLst/>
              <a:gdLst/>
              <a:ahLst/>
              <a:cxnLst/>
              <a:rect l="l" t="t" r="r" b="b"/>
              <a:pathLst>
                <a:path w="754" h="5986" extrusionOk="0">
                  <a:moveTo>
                    <a:pt x="155" y="0"/>
                  </a:moveTo>
                  <a:cubicBezTo>
                    <a:pt x="104" y="0"/>
                    <a:pt x="48" y="37"/>
                    <a:pt x="48" y="100"/>
                  </a:cubicBezTo>
                  <a:cubicBezTo>
                    <a:pt x="1" y="1119"/>
                    <a:pt x="126" y="2153"/>
                    <a:pt x="157" y="3188"/>
                  </a:cubicBezTo>
                  <a:cubicBezTo>
                    <a:pt x="189" y="4081"/>
                    <a:pt x="79" y="5037"/>
                    <a:pt x="283" y="5915"/>
                  </a:cubicBezTo>
                  <a:cubicBezTo>
                    <a:pt x="291" y="5962"/>
                    <a:pt x="334" y="5985"/>
                    <a:pt x="377" y="5985"/>
                  </a:cubicBezTo>
                  <a:cubicBezTo>
                    <a:pt x="420" y="5985"/>
                    <a:pt x="463" y="5962"/>
                    <a:pt x="471" y="5915"/>
                  </a:cubicBezTo>
                  <a:cubicBezTo>
                    <a:pt x="753" y="4990"/>
                    <a:pt x="643" y="3940"/>
                    <a:pt x="596" y="2984"/>
                  </a:cubicBezTo>
                  <a:cubicBezTo>
                    <a:pt x="549" y="2012"/>
                    <a:pt x="502" y="1009"/>
                    <a:pt x="236" y="68"/>
                  </a:cubicBezTo>
                  <a:cubicBezTo>
                    <a:pt x="229" y="21"/>
                    <a:pt x="19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5155175" y="1913600"/>
              <a:ext cx="84125" cy="157875"/>
            </a:xfrm>
            <a:custGeom>
              <a:avLst/>
              <a:gdLst/>
              <a:ahLst/>
              <a:cxnLst/>
              <a:rect l="l" t="t" r="r" b="b"/>
              <a:pathLst>
                <a:path w="3365" h="6315" extrusionOk="0">
                  <a:moveTo>
                    <a:pt x="3226" y="0"/>
                  </a:moveTo>
                  <a:cubicBezTo>
                    <a:pt x="3199" y="0"/>
                    <a:pt x="3171" y="11"/>
                    <a:pt x="3146" y="36"/>
                  </a:cubicBezTo>
                  <a:cubicBezTo>
                    <a:pt x="1563" y="1525"/>
                    <a:pt x="434" y="4111"/>
                    <a:pt x="11" y="6227"/>
                  </a:cubicBezTo>
                  <a:cubicBezTo>
                    <a:pt x="1" y="6277"/>
                    <a:pt x="42" y="6314"/>
                    <a:pt x="81" y="6314"/>
                  </a:cubicBezTo>
                  <a:cubicBezTo>
                    <a:pt x="103" y="6314"/>
                    <a:pt x="125" y="6302"/>
                    <a:pt x="136" y="6274"/>
                  </a:cubicBezTo>
                  <a:cubicBezTo>
                    <a:pt x="606" y="5224"/>
                    <a:pt x="1014" y="4158"/>
                    <a:pt x="1547" y="3139"/>
                  </a:cubicBezTo>
                  <a:cubicBezTo>
                    <a:pt x="2095" y="2120"/>
                    <a:pt x="2801" y="1196"/>
                    <a:pt x="3318" y="161"/>
                  </a:cubicBezTo>
                  <a:cubicBezTo>
                    <a:pt x="3364" y="81"/>
                    <a:pt x="3300" y="0"/>
                    <a:pt x="3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5236425" y="1971400"/>
              <a:ext cx="62525" cy="96850"/>
            </a:xfrm>
            <a:custGeom>
              <a:avLst/>
              <a:gdLst/>
              <a:ahLst/>
              <a:cxnLst/>
              <a:rect l="l" t="t" r="r" b="b"/>
              <a:pathLst>
                <a:path w="2501" h="3874" extrusionOk="0">
                  <a:moveTo>
                    <a:pt x="2322" y="1"/>
                  </a:moveTo>
                  <a:cubicBezTo>
                    <a:pt x="2298" y="1"/>
                    <a:pt x="2272" y="9"/>
                    <a:pt x="2247" y="28"/>
                  </a:cubicBezTo>
                  <a:cubicBezTo>
                    <a:pt x="1698" y="420"/>
                    <a:pt x="1306" y="1078"/>
                    <a:pt x="962" y="1658"/>
                  </a:cubicBezTo>
                  <a:cubicBezTo>
                    <a:pt x="570" y="2316"/>
                    <a:pt x="225" y="3006"/>
                    <a:pt x="21" y="3743"/>
                  </a:cubicBezTo>
                  <a:cubicBezTo>
                    <a:pt x="0" y="3815"/>
                    <a:pt x="75" y="3874"/>
                    <a:pt x="142" y="3874"/>
                  </a:cubicBezTo>
                  <a:cubicBezTo>
                    <a:pt x="177" y="3874"/>
                    <a:pt x="209" y="3858"/>
                    <a:pt x="225" y="3821"/>
                  </a:cubicBezTo>
                  <a:cubicBezTo>
                    <a:pt x="570" y="3194"/>
                    <a:pt x="883" y="2567"/>
                    <a:pt x="1259" y="1971"/>
                  </a:cubicBezTo>
                  <a:cubicBezTo>
                    <a:pt x="1636" y="1376"/>
                    <a:pt x="2153" y="859"/>
                    <a:pt x="2451" y="232"/>
                  </a:cubicBezTo>
                  <a:cubicBezTo>
                    <a:pt x="2501" y="131"/>
                    <a:pt x="2420" y="1"/>
                    <a:pt x="2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5305225" y="2065125"/>
              <a:ext cx="96200" cy="83400"/>
            </a:xfrm>
            <a:custGeom>
              <a:avLst/>
              <a:gdLst/>
              <a:ahLst/>
              <a:cxnLst/>
              <a:rect l="l" t="t" r="r" b="b"/>
              <a:pathLst>
                <a:path w="3848" h="3336" extrusionOk="0">
                  <a:moveTo>
                    <a:pt x="3722" y="0"/>
                  </a:moveTo>
                  <a:cubicBezTo>
                    <a:pt x="3709" y="0"/>
                    <a:pt x="3695" y="3"/>
                    <a:pt x="3680" y="9"/>
                  </a:cubicBezTo>
                  <a:cubicBezTo>
                    <a:pt x="3006" y="276"/>
                    <a:pt x="2473" y="934"/>
                    <a:pt x="1940" y="1420"/>
                  </a:cubicBezTo>
                  <a:cubicBezTo>
                    <a:pt x="1282" y="2016"/>
                    <a:pt x="592" y="2580"/>
                    <a:pt x="28" y="3270"/>
                  </a:cubicBezTo>
                  <a:cubicBezTo>
                    <a:pt x="1" y="3297"/>
                    <a:pt x="20" y="3335"/>
                    <a:pt x="56" y="3335"/>
                  </a:cubicBezTo>
                  <a:cubicBezTo>
                    <a:pt x="62" y="3335"/>
                    <a:pt x="68" y="3334"/>
                    <a:pt x="75" y="3332"/>
                  </a:cubicBezTo>
                  <a:cubicBezTo>
                    <a:pt x="796" y="2940"/>
                    <a:pt x="1423" y="2423"/>
                    <a:pt x="2065" y="1890"/>
                  </a:cubicBezTo>
                  <a:cubicBezTo>
                    <a:pt x="2645" y="1420"/>
                    <a:pt x="3476" y="887"/>
                    <a:pt x="3821" y="197"/>
                  </a:cubicBezTo>
                  <a:cubicBezTo>
                    <a:pt x="3848" y="116"/>
                    <a:pt x="3805" y="0"/>
                    <a:pt x="3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5372850" y="2186400"/>
              <a:ext cx="61150" cy="48225"/>
            </a:xfrm>
            <a:custGeom>
              <a:avLst/>
              <a:gdLst/>
              <a:ahLst/>
              <a:cxnLst/>
              <a:rect l="l" t="t" r="r" b="b"/>
              <a:pathLst>
                <a:path w="2446" h="1929" extrusionOk="0">
                  <a:moveTo>
                    <a:pt x="2250" y="0"/>
                  </a:moveTo>
                  <a:cubicBezTo>
                    <a:pt x="2243" y="0"/>
                    <a:pt x="2236" y="1"/>
                    <a:pt x="2229" y="2"/>
                  </a:cubicBezTo>
                  <a:cubicBezTo>
                    <a:pt x="1806" y="80"/>
                    <a:pt x="1414" y="503"/>
                    <a:pt x="1100" y="770"/>
                  </a:cubicBezTo>
                  <a:cubicBezTo>
                    <a:pt x="724" y="1083"/>
                    <a:pt x="332" y="1397"/>
                    <a:pt x="50" y="1789"/>
                  </a:cubicBezTo>
                  <a:cubicBezTo>
                    <a:pt x="0" y="1863"/>
                    <a:pt x="69" y="1928"/>
                    <a:pt x="139" y="1928"/>
                  </a:cubicBezTo>
                  <a:cubicBezTo>
                    <a:pt x="157" y="1928"/>
                    <a:pt x="175" y="1924"/>
                    <a:pt x="191" y="1914"/>
                  </a:cubicBezTo>
                  <a:cubicBezTo>
                    <a:pt x="646" y="1726"/>
                    <a:pt x="1053" y="1397"/>
                    <a:pt x="1461" y="1099"/>
                  </a:cubicBezTo>
                  <a:cubicBezTo>
                    <a:pt x="1774" y="848"/>
                    <a:pt x="2229" y="597"/>
                    <a:pt x="2401" y="221"/>
                  </a:cubicBezTo>
                  <a:cubicBezTo>
                    <a:pt x="2446" y="118"/>
                    <a:pt x="2365" y="0"/>
                    <a:pt x="2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4720775" y="2174425"/>
              <a:ext cx="107400" cy="73600"/>
            </a:xfrm>
            <a:custGeom>
              <a:avLst/>
              <a:gdLst/>
              <a:ahLst/>
              <a:cxnLst/>
              <a:rect l="l" t="t" r="r" b="b"/>
              <a:pathLst>
                <a:path w="4296" h="2944" extrusionOk="0">
                  <a:moveTo>
                    <a:pt x="149" y="0"/>
                  </a:moveTo>
                  <a:cubicBezTo>
                    <a:pt x="69" y="0"/>
                    <a:pt x="0" y="98"/>
                    <a:pt x="67" y="152"/>
                  </a:cubicBezTo>
                  <a:cubicBezTo>
                    <a:pt x="694" y="700"/>
                    <a:pt x="1383" y="1155"/>
                    <a:pt x="2057" y="1641"/>
                  </a:cubicBezTo>
                  <a:cubicBezTo>
                    <a:pt x="2700" y="2095"/>
                    <a:pt x="3374" y="2722"/>
                    <a:pt x="4142" y="2942"/>
                  </a:cubicBezTo>
                  <a:cubicBezTo>
                    <a:pt x="4148" y="2943"/>
                    <a:pt x="4154" y="2943"/>
                    <a:pt x="4160" y="2943"/>
                  </a:cubicBezTo>
                  <a:cubicBezTo>
                    <a:pt x="4231" y="2943"/>
                    <a:pt x="4295" y="2859"/>
                    <a:pt x="4252" y="2801"/>
                  </a:cubicBezTo>
                  <a:cubicBezTo>
                    <a:pt x="3813" y="2221"/>
                    <a:pt x="3107" y="1860"/>
                    <a:pt x="2496" y="1468"/>
                  </a:cubicBezTo>
                  <a:cubicBezTo>
                    <a:pt x="1744" y="967"/>
                    <a:pt x="991" y="434"/>
                    <a:pt x="192" y="10"/>
                  </a:cubicBezTo>
                  <a:cubicBezTo>
                    <a:pt x="178" y="3"/>
                    <a:pt x="16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3"/>
          <p:cNvGrpSpPr/>
          <p:nvPr/>
        </p:nvGrpSpPr>
        <p:grpSpPr>
          <a:xfrm rot="8301331">
            <a:off x="7722573" y="4402216"/>
            <a:ext cx="843261" cy="402241"/>
            <a:chOff x="-583650" y="3109250"/>
            <a:chExt cx="570275" cy="272025"/>
          </a:xfrm>
        </p:grpSpPr>
        <p:sp>
          <p:nvSpPr>
            <p:cNvPr id="1475" name="Google Shape;1475;p43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43"/>
          <p:cNvGrpSpPr/>
          <p:nvPr/>
        </p:nvGrpSpPr>
        <p:grpSpPr>
          <a:xfrm rot="350572">
            <a:off x="6354209" y="1698794"/>
            <a:ext cx="711705" cy="793257"/>
            <a:chOff x="6554696" y="509501"/>
            <a:chExt cx="711709" cy="793261"/>
          </a:xfrm>
        </p:grpSpPr>
        <p:sp>
          <p:nvSpPr>
            <p:cNvPr id="1489" name="Google Shape;1489;p43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43"/>
          <p:cNvSpPr/>
          <p:nvPr/>
        </p:nvSpPr>
        <p:spPr>
          <a:xfrm rot="442426">
            <a:off x="8229710" y="-161880"/>
            <a:ext cx="102851" cy="551273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199BE1-0D38-4368-B314-905900673457}"/>
              </a:ext>
            </a:extLst>
          </p:cNvPr>
          <p:cNvSpPr txBox="1"/>
          <p:nvPr/>
        </p:nvSpPr>
        <p:spPr>
          <a:xfrm>
            <a:off x="1098147" y="1228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</a:rPr>
              <a:t>Що таке правопис?</a:t>
            </a:r>
            <a:endParaRPr lang="ru-RU" sz="3600" dirty="0">
              <a:latin typeface="Mistral" panose="03090702030407020403" pitchFamily="66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8F5D4D-6A30-46E5-9396-7C74D3D72B33}"/>
              </a:ext>
            </a:extLst>
          </p:cNvPr>
          <p:cNvSpPr txBox="1"/>
          <p:nvPr/>
        </p:nvSpPr>
        <p:spPr>
          <a:xfrm>
            <a:off x="859805" y="11251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Графіка (скорописна </a:t>
            </a:r>
            <a:r>
              <a:rPr lang="uk-UA" sz="1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гражданка</a:t>
            </a:r>
            <a:r>
              <a:rPr lang="uk-UA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B300D5-1ED5-43EE-BA77-1E3740086759}"/>
              </a:ext>
            </a:extLst>
          </p:cNvPr>
          <p:cNvSpPr txBox="1"/>
          <p:nvPr/>
        </p:nvSpPr>
        <p:spPr>
          <a:xfrm>
            <a:off x="4908254" y="327976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     Орфографія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A5F534-88E5-4BBD-B715-590D4C8BFC9E}"/>
              </a:ext>
            </a:extLst>
          </p:cNvPr>
          <p:cNvSpPr txBox="1"/>
          <p:nvPr/>
        </p:nvSpPr>
        <p:spPr>
          <a:xfrm>
            <a:off x="2145728" y="3437503"/>
            <a:ext cx="2059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розділові знаки, за допомогою яких позначають змістове та інтонаційне членування висловленої думки</a:t>
            </a:r>
            <a:endParaRPr lang="ru-RU" dirty="0"/>
          </a:p>
        </p:txBody>
      </p:sp>
      <p:sp>
        <p:nvSpPr>
          <p:cNvPr id="104" name="Google Shape;1434;p43">
            <a:extLst>
              <a:ext uri="{FF2B5EF4-FFF2-40B4-BE49-F238E27FC236}">
                <a16:creationId xmlns:a16="http://schemas.microsoft.com/office/drawing/2014/main" id="{8608464F-4890-4724-9FF2-02A13374DADF}"/>
              </a:ext>
            </a:extLst>
          </p:cNvPr>
          <p:cNvSpPr txBox="1"/>
          <p:nvPr/>
        </p:nvSpPr>
        <p:spPr>
          <a:xfrm>
            <a:off x="7931633" y="3051198"/>
            <a:ext cx="7884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2232BB2-3E24-41C3-A005-FC58A60450BD}"/>
              </a:ext>
            </a:extLst>
          </p:cNvPr>
          <p:cNvSpPr txBox="1"/>
          <p:nvPr/>
        </p:nvSpPr>
        <p:spPr>
          <a:xfrm>
            <a:off x="5419586" y="3886146"/>
            <a:ext cx="24343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закономірності поєднання букв для передавання на письмі звуків мови</a:t>
            </a:r>
            <a:endParaRPr lang="ru-RU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C7A23ED-8273-4DC3-A4D9-D67CA44E1344}"/>
              </a:ext>
            </a:extLst>
          </p:cNvPr>
          <p:cNvSpPr txBox="1"/>
          <p:nvPr/>
        </p:nvSpPr>
        <p:spPr>
          <a:xfrm>
            <a:off x="3705325" y="2101199"/>
            <a:ext cx="1691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правопис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0" y="1555142"/>
            <a:ext cx="2086939" cy="1240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339" y="2905829"/>
            <a:ext cx="1102620" cy="1353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7" y="3725052"/>
            <a:ext cx="1434175" cy="88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662" y="0"/>
            <a:ext cx="3368700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ГРАФІКА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767" y="2862514"/>
            <a:ext cx="2506200" cy="340800"/>
          </a:xfrm>
        </p:spPr>
        <p:txBody>
          <a:bodyPr/>
          <a:lstStyle/>
          <a:p>
            <a:r>
              <a:rPr lang="uk-UA" dirty="0" smtClean="0">
                <a:solidFill>
                  <a:srgbClr val="192CDC"/>
                </a:solidFill>
              </a:rPr>
              <a:t>Зараз пишемо скорописом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701565" y="3256008"/>
            <a:ext cx="3442435" cy="525715"/>
          </a:xfrm>
        </p:spPr>
        <p:txBody>
          <a:bodyPr/>
          <a:lstStyle/>
          <a:p>
            <a:r>
              <a:rPr lang="uk-UA" sz="1800" dirty="0">
                <a:solidFill>
                  <a:srgbClr val="192CDC"/>
                </a:solidFill>
              </a:rPr>
              <a:t>Латинський алфавіт для української мови можливий</a:t>
            </a:r>
            <a:endParaRPr lang="ru-RU" sz="1800" dirty="0">
              <a:solidFill>
                <a:srgbClr val="192CDC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10462" y="1035034"/>
            <a:ext cx="2506200" cy="406800"/>
          </a:xfrm>
        </p:spPr>
        <p:txBody>
          <a:bodyPr/>
          <a:lstStyle/>
          <a:p>
            <a:r>
              <a:rPr lang="uk-UA" dirty="0" smtClean="0">
                <a:solidFill>
                  <a:srgbClr val="192CDC"/>
                </a:solidFill>
              </a:rPr>
              <a:t>Система:  кирилиця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726229" y="917860"/>
            <a:ext cx="2506200" cy="406800"/>
          </a:xfrm>
        </p:spPr>
        <p:txBody>
          <a:bodyPr/>
          <a:lstStyle/>
          <a:p>
            <a:r>
              <a:rPr lang="uk-UA" dirty="0" smtClean="0"/>
              <a:t>Букви розташовані в алфавітному порядку 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410462" y="1760070"/>
            <a:ext cx="2506200" cy="572700"/>
          </a:xfrm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Походить із грецького уставного письма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5863280" y="1760070"/>
            <a:ext cx="2506200" cy="1080128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Букв 33 : 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унікальні і, Ї, Щ, Ґ</a:t>
            </a:r>
          </a:p>
          <a:p>
            <a:r>
              <a:rPr lang="uk-UA" b="1" i="1" dirty="0" smtClean="0">
                <a:solidFill>
                  <a:srgbClr val="192CDC"/>
                </a:solidFill>
              </a:rPr>
              <a:t>НЕМАЄ</a:t>
            </a:r>
            <a:r>
              <a:rPr lang="uk-UA" b="1" i="1" dirty="0" smtClean="0">
                <a:solidFill>
                  <a:srgbClr val="FF0000"/>
                </a:solidFill>
              </a:rPr>
              <a:t> букв для ЙО,ЬО, апострофа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347767" y="3467100"/>
            <a:ext cx="2506200" cy="572700"/>
          </a:xfrm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Встановився від поч.18 століття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5979306" y="3972572"/>
            <a:ext cx="2544583" cy="798974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Спроб уведення </a:t>
            </a:r>
            <a:r>
              <a:rPr lang="uk-UA" b="1" dirty="0" smtClean="0">
                <a:solidFill>
                  <a:srgbClr val="FF0000"/>
                </a:solidFill>
              </a:rPr>
              <a:t>латинки </a:t>
            </a:r>
            <a:r>
              <a:rPr lang="uk-UA" b="1" dirty="0">
                <a:solidFill>
                  <a:srgbClr val="FF0000"/>
                </a:solidFill>
              </a:rPr>
              <a:t>тільки в 19 столітті було </a:t>
            </a:r>
            <a:r>
              <a:rPr lang="uk-UA" b="1" u="sng" dirty="0" smtClean="0">
                <a:solidFill>
                  <a:srgbClr val="FF0000"/>
                </a:solidFill>
              </a:rPr>
              <a:t>три</a:t>
            </a:r>
            <a:endParaRPr lang="ru-RU" b="1" u="sng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318" y="518547"/>
            <a:ext cx="2687449" cy="3563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42" y="3301669"/>
            <a:ext cx="1833645" cy="1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25462" cy="3580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5075" y="129423"/>
            <a:ext cx="2501462" cy="553076"/>
          </a:xfrm>
        </p:spPr>
        <p:txBody>
          <a:bodyPr/>
          <a:lstStyle/>
          <a:p>
            <a:pPr algn="ctr"/>
            <a:r>
              <a:rPr lang="uk-UA" sz="2400" dirty="0"/>
              <a:t>Кирилиця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rgbClr val="FF0000"/>
                </a:solidFill>
              </a:rPr>
              <a:t>Устав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Півустав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Скоропис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67" y="2056386"/>
            <a:ext cx="5118538" cy="304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05" y="1639614"/>
            <a:ext cx="3130395" cy="35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483" y="0"/>
            <a:ext cx="3857472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Пунктуація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900" y="3414402"/>
            <a:ext cx="2506200" cy="340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Сучасна система розділових знаків склалася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467427" y="3619207"/>
            <a:ext cx="3467100" cy="92126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Найдавніший пунктуаційний знак - </a:t>
            </a:r>
            <a:r>
              <a:rPr lang="uk-UA" dirty="0" smtClean="0">
                <a:solidFill>
                  <a:srgbClr val="192CDC"/>
                </a:solidFill>
              </a:rPr>
              <a:t>крапка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-131291" y="789766"/>
            <a:ext cx="4382814" cy="406800"/>
          </a:xfrm>
        </p:spPr>
        <p:txBody>
          <a:bodyPr/>
          <a:lstStyle/>
          <a:p>
            <a:r>
              <a:rPr lang="uk-UA" i="1" dirty="0">
                <a:solidFill>
                  <a:srgbClr val="192CD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Щоб створити діалог, треба натовп розділових знаків.</a:t>
            </a:r>
          </a:p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6151061" y="1020125"/>
            <a:ext cx="2887835" cy="406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 найдавніших текстах </a:t>
            </a:r>
            <a:r>
              <a:rPr lang="uk-UA" dirty="0">
                <a:solidFill>
                  <a:srgbClr val="FF0000"/>
                </a:solidFill>
              </a:rPr>
              <a:t>(</a:t>
            </a:r>
            <a:r>
              <a:rPr lang="uk-UA" dirty="0" smtClean="0">
                <a:solidFill>
                  <a:srgbClr val="FF0000"/>
                </a:solidFill>
              </a:rPr>
              <a:t>Х-ХІІ ст.)  не було проміжків між словами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-121707" y="1390542"/>
            <a:ext cx="3857296" cy="911224"/>
          </a:xfrm>
        </p:spPr>
        <p:txBody>
          <a:bodyPr/>
          <a:lstStyle/>
          <a:p>
            <a:r>
              <a:rPr lang="uk-UA" sz="2400" b="1" i="1" dirty="0">
                <a:solidFill>
                  <a:schemeClr val="tx1">
                    <a:lumMod val="60000"/>
                    <a:lumOff val="40000"/>
                  </a:schemeClr>
                </a:solidFill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Усі знаки – розпачлива спроба письменника хоч якось передати інтонацію, безмірно щедру на відтінки.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84" y="1003353"/>
            <a:ext cx="2446372" cy="2999796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6151062" y="2075813"/>
            <a:ext cx="2506200" cy="894507"/>
          </a:xfrm>
        </p:spPr>
        <p:txBody>
          <a:bodyPr/>
          <a:lstStyle/>
          <a:p>
            <a:r>
              <a:rPr lang="uk-UA" b="1" i="1" dirty="0" smtClean="0">
                <a:solidFill>
                  <a:srgbClr val="192CDC"/>
                </a:solidFill>
              </a:rPr>
              <a:t>Бачили текст і читаючи ділили рядок на слова</a:t>
            </a:r>
            <a:endParaRPr lang="ru-RU" b="1" i="1" dirty="0">
              <a:solidFill>
                <a:srgbClr val="192CDC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906900" y="4336938"/>
            <a:ext cx="2506200" cy="572700"/>
          </a:xfrm>
        </p:spPr>
        <p:txBody>
          <a:bodyPr/>
          <a:lstStyle/>
          <a:p>
            <a:r>
              <a:rPr lang="uk-UA" sz="2400" b="1" dirty="0">
                <a:solidFill>
                  <a:srgbClr val="192CDC"/>
                </a:solidFill>
              </a:rPr>
              <a:t>в </a:t>
            </a:r>
            <a:r>
              <a:rPr lang="uk-UA" sz="2400" b="1" dirty="0" smtClean="0">
                <a:solidFill>
                  <a:srgbClr val="192CDC"/>
                </a:solidFill>
              </a:rPr>
              <a:t>17-18 </a:t>
            </a:r>
            <a:r>
              <a:rPr lang="uk-UA" sz="2400" b="1" dirty="0">
                <a:solidFill>
                  <a:srgbClr val="192CDC"/>
                </a:solidFill>
              </a:rPr>
              <a:t>столітті </a:t>
            </a:r>
            <a:endParaRPr lang="ru-RU" sz="2400" b="1" dirty="0">
              <a:solidFill>
                <a:srgbClr val="192CDC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54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272" y="164395"/>
            <a:ext cx="8520600" cy="413674"/>
          </a:xfrm>
        </p:spPr>
        <p:txBody>
          <a:bodyPr/>
          <a:lstStyle/>
          <a:p>
            <a:r>
              <a:rPr lang="uk-UA" sz="2800" i="1" dirty="0">
                <a:solidFill>
                  <a:srgbClr val="192CDC"/>
                </a:solidFill>
              </a:rPr>
              <a:t>З історії винайдення розділових знаків</a:t>
            </a:r>
            <a:endParaRPr lang="ru-RU" sz="2800" dirty="0">
              <a:solidFill>
                <a:srgbClr val="192CD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578" y="725214"/>
            <a:ext cx="8240111" cy="399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7C85D7"/>
                </a:solidFill>
              </a:rPr>
              <a:t>Пропуски </a:t>
            </a:r>
            <a:r>
              <a:rPr lang="ru-RU" sz="1250" b="1" dirty="0" err="1">
                <a:solidFill>
                  <a:srgbClr val="7C85D7"/>
                </a:solidFill>
              </a:rPr>
              <a:t>між</a:t>
            </a:r>
            <a:r>
              <a:rPr lang="ru-RU" sz="1250" b="1" dirty="0">
                <a:solidFill>
                  <a:srgbClr val="7C85D7"/>
                </a:solidFill>
              </a:rPr>
              <a:t> словами  </a:t>
            </a:r>
            <a:r>
              <a:rPr lang="ru-RU" sz="1250" b="1" dirty="0"/>
              <a:t>– </a:t>
            </a:r>
            <a:r>
              <a:rPr lang="ru-RU" sz="1250" b="1" dirty="0" err="1"/>
              <a:t>винахід</a:t>
            </a:r>
            <a:r>
              <a:rPr lang="ru-RU" sz="1250" b="1" dirty="0"/>
              <a:t> </a:t>
            </a:r>
            <a:r>
              <a:rPr lang="ru-RU" sz="1250" b="1" dirty="0" err="1"/>
              <a:t>ірландських</a:t>
            </a:r>
            <a:r>
              <a:rPr lang="ru-RU" sz="1250" b="1" dirty="0"/>
              <a:t> і </a:t>
            </a:r>
            <a:r>
              <a:rPr lang="ru-RU" sz="1250" b="1" dirty="0" err="1"/>
              <a:t>шотландських</a:t>
            </a:r>
            <a:r>
              <a:rPr lang="ru-RU" sz="1250" b="1" dirty="0"/>
              <a:t> </a:t>
            </a:r>
            <a:r>
              <a:rPr lang="ru-RU" sz="1250" b="1" dirty="0" err="1"/>
              <a:t>ченців</a:t>
            </a:r>
            <a:r>
              <a:rPr lang="ru-RU" sz="1250" b="1" dirty="0"/>
              <a:t>, </a:t>
            </a:r>
            <a:r>
              <a:rPr lang="ru-RU" sz="1250" b="1" dirty="0" err="1"/>
              <a:t>які</a:t>
            </a:r>
            <a:r>
              <a:rPr lang="ru-RU" sz="1250" b="1" dirty="0"/>
              <a:t> </a:t>
            </a:r>
            <a:r>
              <a:rPr lang="ru-RU" sz="1250" b="1" dirty="0" err="1"/>
              <a:t>втомилися</a:t>
            </a:r>
            <a:r>
              <a:rPr lang="ru-RU" sz="1250" b="1" dirty="0"/>
              <a:t> </a:t>
            </a:r>
            <a:r>
              <a:rPr lang="ru-RU" sz="1250" b="1" dirty="0" err="1"/>
              <a:t>розплутувати</a:t>
            </a:r>
            <a:r>
              <a:rPr lang="ru-RU" sz="1250" b="1" dirty="0"/>
              <a:t> </a:t>
            </a:r>
            <a:r>
              <a:rPr lang="ru-RU" sz="1250" b="1" dirty="0" err="1"/>
              <a:t>незнайомі</a:t>
            </a:r>
            <a:r>
              <a:rPr lang="ru-RU" sz="1250" b="1" dirty="0"/>
              <a:t> </a:t>
            </a:r>
            <a:r>
              <a:rPr lang="ru-RU" sz="1250" b="1" dirty="0" err="1"/>
              <a:t>латинські</a:t>
            </a:r>
            <a:r>
              <a:rPr lang="ru-RU" sz="1250" b="1" dirty="0"/>
              <a:t> слова.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Знак </a:t>
            </a:r>
            <a:r>
              <a:rPr lang="ru-RU" sz="1250" b="1" dirty="0" err="1">
                <a:solidFill>
                  <a:srgbClr val="192CDC"/>
                </a:solidFill>
              </a:rPr>
              <a:t>питання</a:t>
            </a:r>
            <a:r>
              <a:rPr lang="ru-RU" sz="1250" b="1" dirty="0">
                <a:solidFill>
                  <a:srgbClr val="192CDC"/>
                </a:solidFill>
              </a:rPr>
              <a:t> </a:t>
            </a:r>
            <a:r>
              <a:rPr lang="ru-RU" sz="1250" b="1" dirty="0"/>
              <a:t>походить </a:t>
            </a:r>
            <a:r>
              <a:rPr lang="ru-RU" sz="1250" b="1" dirty="0" err="1"/>
              <a:t>від</a:t>
            </a:r>
            <a:r>
              <a:rPr lang="ru-RU" sz="1250" b="1" dirty="0"/>
              <a:t> </a:t>
            </a:r>
            <a:r>
              <a:rPr lang="ru-RU" sz="1250" b="1" dirty="0" err="1"/>
              <a:t>латинського</a:t>
            </a:r>
            <a:r>
              <a:rPr lang="ru-RU" sz="1250" b="1" dirty="0"/>
              <a:t> слова «</a:t>
            </a:r>
            <a:r>
              <a:rPr lang="en-US" sz="1250" b="1" dirty="0" err="1"/>
              <a:t>Quaestio</a:t>
            </a:r>
            <a:r>
              <a:rPr lang="en-US" sz="1250" b="1" dirty="0"/>
              <a:t>», </a:t>
            </a:r>
            <a:r>
              <a:rPr lang="ru-RU" sz="1250" b="1" dirty="0"/>
              <a:t>яке </a:t>
            </a:r>
            <a:r>
              <a:rPr lang="ru-RU" sz="1250" b="1" dirty="0" err="1"/>
              <a:t>писалося</a:t>
            </a:r>
            <a:r>
              <a:rPr lang="ru-RU" sz="1250" b="1" dirty="0"/>
              <a:t> </a:t>
            </a:r>
            <a:r>
              <a:rPr lang="ru-RU" sz="1250" b="1" dirty="0" err="1"/>
              <a:t>після</a:t>
            </a:r>
            <a:r>
              <a:rPr lang="ru-RU" sz="1250" b="1" dirty="0"/>
              <a:t> </a:t>
            </a:r>
            <a:r>
              <a:rPr lang="ru-RU" sz="1250" b="1" dirty="0" err="1"/>
              <a:t>питального</a:t>
            </a:r>
            <a:r>
              <a:rPr lang="ru-RU" sz="1250" b="1" dirty="0"/>
              <a:t> </a:t>
            </a:r>
            <a:r>
              <a:rPr lang="ru-RU" sz="1250" b="1" dirty="0" err="1"/>
              <a:t>речення</a:t>
            </a:r>
            <a:r>
              <a:rPr lang="ru-RU" sz="1250" b="1" dirty="0"/>
              <a:t>: </a:t>
            </a:r>
            <a:r>
              <a:rPr lang="en-US" sz="1250" b="1" dirty="0" err="1"/>
              <a:t>Quaestio</a:t>
            </a:r>
            <a:r>
              <a:rPr lang="en-US" sz="1250" b="1" dirty="0"/>
              <a:t>        </a:t>
            </a:r>
            <a:r>
              <a:rPr lang="en-US" sz="1250" b="1" dirty="0" err="1"/>
              <a:t>Qo</a:t>
            </a:r>
            <a:r>
              <a:rPr lang="en-US" sz="1250" b="1" dirty="0"/>
              <a:t>        Q      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err="1" smtClean="0"/>
              <a:t>Аналогічна</a:t>
            </a:r>
            <a:r>
              <a:rPr lang="ru-RU" sz="1250" b="1" dirty="0" smtClean="0"/>
              <a:t> </a:t>
            </a:r>
            <a:r>
              <a:rPr lang="ru-RU" sz="1250" b="1" dirty="0"/>
              <a:t>доля у </a:t>
            </a:r>
            <a:r>
              <a:rPr lang="ru-RU" sz="1250" b="1" dirty="0">
                <a:solidFill>
                  <a:srgbClr val="192CDC"/>
                </a:solidFill>
              </a:rPr>
              <a:t>знака оклику</a:t>
            </a:r>
            <a:r>
              <a:rPr lang="ru-RU" sz="1250" b="1" dirty="0"/>
              <a:t>: </a:t>
            </a:r>
            <a:r>
              <a:rPr lang="ru-RU" sz="1250" b="1" dirty="0" err="1"/>
              <a:t>він</a:t>
            </a:r>
            <a:r>
              <a:rPr lang="ru-RU" sz="1250" b="1" dirty="0"/>
              <a:t> </a:t>
            </a:r>
            <a:r>
              <a:rPr lang="ru-RU" sz="1250" b="1" dirty="0" err="1"/>
              <a:t>похолить</a:t>
            </a:r>
            <a:r>
              <a:rPr lang="ru-RU" sz="1250" b="1" dirty="0"/>
              <a:t> </a:t>
            </a:r>
            <a:r>
              <a:rPr lang="ru-RU" sz="1250" b="1" dirty="0" err="1"/>
              <a:t>від</a:t>
            </a:r>
            <a:r>
              <a:rPr lang="ru-RU" sz="1250" b="1" dirty="0"/>
              <a:t> </a:t>
            </a:r>
            <a:r>
              <a:rPr lang="ru-RU" sz="1250" b="1" dirty="0" err="1" smtClean="0"/>
              <a:t>латинського</a:t>
            </a:r>
            <a:r>
              <a:rPr lang="ru-RU" sz="1250" b="1" dirty="0" smtClean="0"/>
              <a:t> </a:t>
            </a:r>
            <a:r>
              <a:rPr lang="ru-RU" sz="1250" b="1" dirty="0" err="1"/>
              <a:t>вигука</a:t>
            </a:r>
            <a:r>
              <a:rPr lang="ru-RU" sz="1250" b="1" dirty="0"/>
              <a:t> «</a:t>
            </a:r>
            <a:r>
              <a:rPr lang="ru-RU" sz="1250" b="1" dirty="0" err="1"/>
              <a:t>Іо</a:t>
            </a:r>
            <a:r>
              <a:rPr lang="ru-RU" sz="1250" b="1" dirty="0"/>
              <a:t>», яке </a:t>
            </a:r>
            <a:r>
              <a:rPr lang="ru-RU" sz="1250" b="1" dirty="0" err="1"/>
              <a:t>виявляло</a:t>
            </a:r>
            <a:r>
              <a:rPr lang="ru-RU" sz="1250" b="1" dirty="0"/>
              <a:t> </a:t>
            </a:r>
            <a:r>
              <a:rPr lang="ru-RU" sz="1250" b="1" dirty="0" err="1"/>
              <a:t>радість</a:t>
            </a:r>
            <a:r>
              <a:rPr lang="ru-RU" sz="1250" b="1" dirty="0"/>
              <a:t>: </a:t>
            </a:r>
            <a:r>
              <a:rPr lang="ru-RU" sz="1250" b="1" dirty="0" err="1"/>
              <a:t>Іо</a:t>
            </a:r>
            <a:r>
              <a:rPr lang="ru-RU" sz="1250" b="1" dirty="0"/>
              <a:t> ! </a:t>
            </a:r>
            <a:r>
              <a:rPr lang="ru-RU" sz="1250" b="1" dirty="0" err="1" smtClean="0"/>
              <a:t>З’явився</a:t>
            </a:r>
            <a:r>
              <a:rPr lang="ru-RU" sz="1250" b="1" dirty="0" smtClean="0"/>
              <a:t> </a:t>
            </a:r>
            <a:r>
              <a:rPr lang="ru-RU" sz="1250" b="1" dirty="0"/>
              <a:t>у 15 </a:t>
            </a:r>
            <a:r>
              <a:rPr lang="ru-RU" sz="1250" b="1" dirty="0" err="1" smtClean="0"/>
              <a:t>столітті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Лапки </a:t>
            </a:r>
            <a:r>
              <a:rPr lang="ru-RU" sz="1250" b="1" dirty="0" err="1"/>
              <a:t>прийшли</a:t>
            </a:r>
            <a:r>
              <a:rPr lang="ru-RU" sz="1250" b="1" dirty="0"/>
              <a:t> </a:t>
            </a:r>
            <a:r>
              <a:rPr lang="ru-RU" sz="1250" b="1" dirty="0" err="1"/>
              <a:t>із</a:t>
            </a:r>
            <a:r>
              <a:rPr lang="ru-RU" sz="1250" b="1" dirty="0"/>
              <a:t> франко-</a:t>
            </a:r>
            <a:r>
              <a:rPr lang="ru-RU" sz="1250" b="1" dirty="0" err="1"/>
              <a:t>німецької</a:t>
            </a:r>
            <a:r>
              <a:rPr lang="ru-RU" sz="1250" b="1" dirty="0"/>
              <a:t> </a:t>
            </a:r>
            <a:r>
              <a:rPr lang="ru-RU" sz="1250" b="1" dirty="0" err="1"/>
              <a:t>писемної</a:t>
            </a:r>
            <a:r>
              <a:rPr lang="ru-RU" sz="1250" b="1" dirty="0"/>
              <a:t> </a:t>
            </a:r>
            <a:r>
              <a:rPr lang="ru-RU" sz="1250" b="1" dirty="0" err="1"/>
              <a:t>культури</a:t>
            </a:r>
            <a:r>
              <a:rPr lang="ru-RU" sz="1250" b="1" dirty="0"/>
              <a:t>. Вони </a:t>
            </a:r>
            <a:r>
              <a:rPr lang="ru-RU" sz="1250" b="1" dirty="0" err="1"/>
              <a:t>вживалися</a:t>
            </a:r>
            <a:r>
              <a:rPr lang="ru-RU" sz="1250" b="1" dirty="0"/>
              <a:t> для </a:t>
            </a:r>
            <a:r>
              <a:rPr lang="ru-RU" sz="1250" b="1" dirty="0" err="1"/>
              <a:t>покликань</a:t>
            </a:r>
            <a:r>
              <a:rPr lang="ru-RU" sz="1250" b="1" dirty="0"/>
              <a:t> на </a:t>
            </a:r>
            <a:r>
              <a:rPr lang="ru-RU" sz="1250" b="1" dirty="0" err="1"/>
              <a:t>джерела</a:t>
            </a:r>
            <a:r>
              <a:rPr lang="ru-RU" sz="1250" b="1" dirty="0"/>
              <a:t> у </a:t>
            </a:r>
            <a:r>
              <a:rPr lang="ru-RU" sz="1250" b="1" dirty="0" err="1"/>
              <a:t>французьких</a:t>
            </a:r>
            <a:r>
              <a:rPr lang="ru-RU" sz="1250" b="1" dirty="0"/>
              <a:t> манускриптах і </a:t>
            </a:r>
            <a:r>
              <a:rPr lang="ru-RU" sz="1250" b="1" dirty="0" err="1"/>
              <a:t>мали</a:t>
            </a:r>
            <a:r>
              <a:rPr lang="ru-RU" sz="1250" b="1" dirty="0"/>
              <a:t> форму: ˂   </a:t>
            </a:r>
            <a:r>
              <a:rPr lang="ru-RU" sz="1250" b="1" dirty="0" smtClean="0"/>
              <a:t>˃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Дужки </a:t>
            </a:r>
            <a:r>
              <a:rPr lang="ru-RU" sz="1250" b="1" dirty="0"/>
              <a:t>( ), [], {} </a:t>
            </a:r>
            <a:r>
              <a:rPr lang="ru-RU" sz="1250" b="1" dirty="0" err="1"/>
              <a:t>зовсім</a:t>
            </a:r>
            <a:r>
              <a:rPr lang="ru-RU" sz="1250" b="1" dirty="0"/>
              <a:t> </a:t>
            </a:r>
            <a:r>
              <a:rPr lang="ru-RU" sz="1250" b="1" dirty="0" err="1"/>
              <a:t>новий</a:t>
            </a:r>
            <a:r>
              <a:rPr lang="ru-RU" sz="1250" b="1" dirty="0"/>
              <a:t> знак: у 17-18 ст. уже </a:t>
            </a:r>
            <a:r>
              <a:rPr lang="ru-RU" sz="1250" b="1" dirty="0" err="1"/>
              <a:t>використовували</a:t>
            </a:r>
            <a:r>
              <a:rPr lang="ru-RU" sz="1250" b="1" dirty="0"/>
              <a:t> для </a:t>
            </a:r>
            <a:r>
              <a:rPr lang="ru-RU" sz="1250" b="1" dirty="0" err="1"/>
              <a:t>уведення</a:t>
            </a:r>
            <a:r>
              <a:rPr lang="ru-RU" sz="1250" b="1" dirty="0"/>
              <a:t> </a:t>
            </a:r>
            <a:r>
              <a:rPr lang="ru-RU" sz="1250" b="1" dirty="0" err="1"/>
              <a:t>додаткової</a:t>
            </a:r>
            <a:r>
              <a:rPr lang="ru-RU" sz="1250" b="1" dirty="0"/>
              <a:t> </a:t>
            </a:r>
            <a:r>
              <a:rPr lang="ru-RU" sz="1250" b="1" dirty="0" err="1" smtClean="0"/>
              <a:t>інформації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err="1" smtClean="0"/>
              <a:t>Попередник</a:t>
            </a:r>
            <a:r>
              <a:rPr lang="ru-RU" sz="1250" b="1" dirty="0" smtClean="0"/>
              <a:t> </a:t>
            </a:r>
            <a:r>
              <a:rPr lang="ru-RU" sz="1250" b="1" dirty="0" err="1">
                <a:solidFill>
                  <a:srgbClr val="192CDC"/>
                </a:solidFill>
              </a:rPr>
              <a:t>сучасної</a:t>
            </a:r>
            <a:r>
              <a:rPr lang="ru-RU" sz="1250" b="1" dirty="0">
                <a:solidFill>
                  <a:srgbClr val="192CDC"/>
                </a:solidFill>
              </a:rPr>
              <a:t> </a:t>
            </a:r>
            <a:r>
              <a:rPr lang="ru-RU" sz="1250" b="1" dirty="0" err="1">
                <a:solidFill>
                  <a:srgbClr val="192CDC"/>
                </a:solidFill>
              </a:rPr>
              <a:t>крапки</a:t>
            </a:r>
            <a:r>
              <a:rPr lang="ru-RU" sz="1250" b="1" dirty="0">
                <a:solidFill>
                  <a:srgbClr val="192CDC"/>
                </a:solidFill>
              </a:rPr>
              <a:t> з комою, </a:t>
            </a:r>
            <a:r>
              <a:rPr lang="ru-RU" sz="1250" b="1" dirty="0" err="1"/>
              <a:t>або</a:t>
            </a:r>
            <a:r>
              <a:rPr lang="ru-RU" sz="1250" b="1" dirty="0"/>
              <a:t> ж </a:t>
            </a:r>
            <a:r>
              <a:rPr lang="ru-RU" sz="1250" b="1" dirty="0" err="1"/>
              <a:t>середника</a:t>
            </a:r>
            <a:r>
              <a:rPr lang="ru-RU" sz="1250" b="1" dirty="0"/>
              <a:t>, </a:t>
            </a:r>
            <a:r>
              <a:rPr lang="ru-RU" sz="1250" b="1" dirty="0" err="1"/>
              <a:t>який</a:t>
            </a:r>
            <a:r>
              <a:rPr lang="ru-RU" sz="1250" b="1" dirty="0"/>
              <a:t> </a:t>
            </a:r>
            <a:r>
              <a:rPr lang="ru-RU" sz="1250" b="1" dirty="0" err="1"/>
              <a:t>використовували</a:t>
            </a:r>
            <a:r>
              <a:rPr lang="ru-RU" sz="1250" b="1" dirty="0"/>
              <a:t> </a:t>
            </a:r>
            <a:r>
              <a:rPr lang="ru-RU" sz="1250" b="1" dirty="0" err="1"/>
              <a:t>наприкінці</a:t>
            </a:r>
            <a:r>
              <a:rPr lang="ru-RU" sz="1250" b="1" dirty="0"/>
              <a:t> </a:t>
            </a:r>
            <a:r>
              <a:rPr lang="ru-RU" sz="1250" b="1" dirty="0" err="1"/>
              <a:t>речення</a:t>
            </a:r>
            <a:r>
              <a:rPr lang="ru-RU" sz="1250" b="1" dirty="0"/>
              <a:t>, </a:t>
            </a:r>
            <a:r>
              <a:rPr lang="ru-RU" sz="1250" b="1" dirty="0" err="1"/>
              <a:t>середньовічний</a:t>
            </a:r>
            <a:r>
              <a:rPr lang="ru-RU" sz="1250" b="1" dirty="0"/>
              <a:t> </a:t>
            </a:r>
            <a:r>
              <a:rPr lang="en-US" sz="1250" b="1" dirty="0" err="1"/>
              <a:t>punctus</a:t>
            </a:r>
            <a:r>
              <a:rPr lang="en-US" sz="1250" b="1" dirty="0"/>
              <a:t> versus </a:t>
            </a:r>
            <a:r>
              <a:rPr lang="ru-RU" sz="1250" b="1" dirty="0"/>
              <a:t>походить з нотного письма, так само, як і </a:t>
            </a:r>
            <a:r>
              <a:rPr lang="en-US" sz="1250" b="1" dirty="0" err="1"/>
              <a:t>punctus</a:t>
            </a:r>
            <a:r>
              <a:rPr lang="en-US" sz="1250" b="1" dirty="0"/>
              <a:t> </a:t>
            </a:r>
            <a:r>
              <a:rPr lang="en-US" sz="1250" b="1" dirty="0" err="1"/>
              <a:t>elevatus</a:t>
            </a:r>
            <a:r>
              <a:rPr lang="en-US" sz="1250" b="1" dirty="0"/>
              <a:t> – </a:t>
            </a:r>
            <a:r>
              <a:rPr lang="ru-RU" sz="1250" b="1" dirty="0" err="1"/>
              <a:t>перевернутий</a:t>
            </a:r>
            <a:r>
              <a:rPr lang="ru-RU" sz="1250" b="1" dirty="0"/>
              <a:t> </a:t>
            </a:r>
            <a:r>
              <a:rPr lang="ru-RU" sz="1250" b="1" dirty="0" err="1"/>
              <a:t>середник</a:t>
            </a:r>
            <a:r>
              <a:rPr lang="ru-RU" sz="1250" b="1" dirty="0"/>
              <a:t>, </a:t>
            </a:r>
            <a:r>
              <a:rPr lang="ru-RU" sz="1250" b="1" dirty="0" err="1"/>
              <a:t>який</a:t>
            </a:r>
            <a:r>
              <a:rPr lang="ru-RU" sz="1250" b="1" dirty="0"/>
              <a:t> </a:t>
            </a:r>
            <a:r>
              <a:rPr lang="ru-RU" sz="1250" b="1" dirty="0" err="1"/>
              <a:t>згодом</a:t>
            </a:r>
            <a:r>
              <a:rPr lang="ru-RU" sz="1250" b="1" dirty="0"/>
              <a:t> </a:t>
            </a:r>
            <a:r>
              <a:rPr lang="ru-RU" sz="1250" b="1" dirty="0" err="1"/>
              <a:t>перетворився</a:t>
            </a:r>
            <a:r>
              <a:rPr lang="ru-RU" sz="1250" b="1" dirty="0"/>
              <a:t> </a:t>
            </a:r>
            <a:r>
              <a:rPr lang="ru-RU" sz="1250" b="1" dirty="0">
                <a:solidFill>
                  <a:srgbClr val="192CDC"/>
                </a:solidFill>
              </a:rPr>
              <a:t>на </a:t>
            </a:r>
            <a:r>
              <a:rPr lang="ru-RU" sz="1250" b="1" dirty="0" err="1" smtClean="0">
                <a:solidFill>
                  <a:srgbClr val="192CDC"/>
                </a:solidFill>
              </a:rPr>
              <a:t>двокрапку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/>
              <a:t>Знак </a:t>
            </a:r>
            <a:r>
              <a:rPr lang="ru-RU" sz="1250" b="1" dirty="0">
                <a:solidFill>
                  <a:srgbClr val="192CDC"/>
                </a:solidFill>
              </a:rPr>
              <a:t>§ (параграф) </a:t>
            </a:r>
            <a:r>
              <a:rPr lang="ru-RU" sz="1250" b="1" dirty="0"/>
              <a:t>походить </a:t>
            </a:r>
            <a:r>
              <a:rPr lang="ru-RU" sz="1250" b="1" dirty="0" err="1"/>
              <a:t>із</a:t>
            </a:r>
            <a:r>
              <a:rPr lang="ru-RU" sz="1250" b="1" dirty="0"/>
              <a:t> </a:t>
            </a:r>
            <a:r>
              <a:rPr lang="ru-RU" sz="1250" b="1" dirty="0" err="1"/>
              <a:t>грецької</a:t>
            </a:r>
            <a:r>
              <a:rPr lang="ru-RU" sz="1250" b="1" dirty="0"/>
              <a:t> та </a:t>
            </a:r>
            <a:r>
              <a:rPr lang="ru-RU" sz="1250" b="1" dirty="0" err="1"/>
              <a:t>первісно</a:t>
            </a:r>
            <a:r>
              <a:rPr lang="ru-RU" sz="1250" b="1" dirty="0"/>
              <a:t> </a:t>
            </a:r>
            <a:r>
              <a:rPr lang="ru-RU" sz="1250" b="1" dirty="0" err="1"/>
              <a:t>осзначав</a:t>
            </a:r>
            <a:r>
              <a:rPr lang="ru-RU" sz="1250" b="1" dirty="0"/>
              <a:t> «</a:t>
            </a:r>
            <a:r>
              <a:rPr lang="ru-RU" sz="1250" b="1" dirty="0" err="1"/>
              <a:t>запис</a:t>
            </a:r>
            <a:r>
              <a:rPr lang="ru-RU" sz="1250" b="1" dirty="0"/>
              <a:t> </a:t>
            </a:r>
            <a:r>
              <a:rPr lang="ru-RU" sz="1250" b="1" dirty="0" err="1"/>
              <a:t>назовні</a:t>
            </a:r>
            <a:r>
              <a:rPr lang="ru-RU" sz="1250" b="1" dirty="0"/>
              <a:t>». </a:t>
            </a:r>
            <a:r>
              <a:rPr lang="ru-RU" sz="1250" b="1" dirty="0" err="1"/>
              <a:t>Це</a:t>
            </a:r>
            <a:r>
              <a:rPr lang="ru-RU" sz="1250" b="1" dirty="0"/>
              <a:t> один </a:t>
            </a:r>
            <a:r>
              <a:rPr lang="ru-RU" sz="1250" b="1" dirty="0" err="1"/>
              <a:t>із</a:t>
            </a:r>
            <a:r>
              <a:rPr lang="ru-RU" sz="1250" b="1" dirty="0"/>
              <a:t> </a:t>
            </a:r>
            <a:r>
              <a:rPr lang="ru-RU" sz="1250" b="1" dirty="0" err="1"/>
              <a:t>найдавніших</a:t>
            </a:r>
            <a:r>
              <a:rPr lang="ru-RU" sz="1250" b="1" dirty="0"/>
              <a:t> </a:t>
            </a:r>
            <a:r>
              <a:rPr lang="ru-RU" sz="1250" b="1" dirty="0" err="1"/>
              <a:t>знаків</a:t>
            </a:r>
            <a:r>
              <a:rPr lang="ru-RU" sz="1250" b="1" dirty="0"/>
              <a:t>, </a:t>
            </a:r>
            <a:r>
              <a:rPr lang="ru-RU" sz="1250" b="1" dirty="0" err="1"/>
              <a:t>вважають</a:t>
            </a:r>
            <a:r>
              <a:rPr lang="ru-RU" sz="1250" b="1" dirty="0"/>
              <a:t>, </a:t>
            </a:r>
            <a:r>
              <a:rPr lang="ru-RU" sz="1250" b="1" dirty="0" err="1"/>
              <a:t>що</a:t>
            </a:r>
            <a:r>
              <a:rPr lang="ru-RU" sz="1250" b="1" dirty="0"/>
              <a:t> </a:t>
            </a:r>
            <a:r>
              <a:rPr lang="ru-RU" sz="1250" b="1" dirty="0" err="1"/>
              <a:t>його</a:t>
            </a:r>
            <a:r>
              <a:rPr lang="ru-RU" sz="1250" b="1" dirty="0"/>
              <a:t> </a:t>
            </a:r>
            <a:r>
              <a:rPr lang="ru-RU" sz="1250" b="1" dirty="0" err="1"/>
              <a:t>винайшов</a:t>
            </a:r>
            <a:r>
              <a:rPr lang="ru-RU" sz="1250" b="1" dirty="0"/>
              <a:t> Аристотель (</a:t>
            </a:r>
            <a:r>
              <a:rPr lang="ru-RU" sz="1250" b="1" dirty="0" err="1"/>
              <a:t>хоч</a:t>
            </a:r>
            <a:r>
              <a:rPr lang="ru-RU" sz="1250" b="1" dirty="0"/>
              <a:t> параграф у </a:t>
            </a:r>
            <a:r>
              <a:rPr lang="ru-RU" sz="1250" b="1" dirty="0" err="1"/>
              <a:t>нього</a:t>
            </a:r>
            <a:r>
              <a:rPr lang="ru-RU" sz="1250" b="1" dirty="0"/>
              <a:t> </a:t>
            </a:r>
            <a:r>
              <a:rPr lang="ru-RU" sz="1250" b="1" dirty="0" err="1"/>
              <a:t>був</a:t>
            </a:r>
            <a:r>
              <a:rPr lang="ru-RU" sz="1250" b="1" dirty="0"/>
              <a:t> у </a:t>
            </a:r>
            <a:r>
              <a:rPr lang="ru-RU" sz="1250" b="1" dirty="0" err="1"/>
              <a:t>вигляді</a:t>
            </a:r>
            <a:r>
              <a:rPr lang="ru-RU" sz="1250" b="1" dirty="0"/>
              <a:t> </a:t>
            </a:r>
            <a:r>
              <a:rPr lang="ru-RU" sz="1250" b="1" dirty="0" err="1"/>
              <a:t>скісної</a:t>
            </a:r>
            <a:r>
              <a:rPr lang="ru-RU" sz="1250" b="1" dirty="0"/>
              <a:t> </a:t>
            </a:r>
            <a:r>
              <a:rPr lang="ru-RU" sz="1250" b="1" dirty="0" err="1"/>
              <a:t>палички</a:t>
            </a:r>
            <a:r>
              <a:rPr lang="ru-RU" sz="1250" b="1" dirty="0"/>
              <a:t>) у ІУ </a:t>
            </a:r>
            <a:r>
              <a:rPr lang="ru-RU" sz="1250" b="1" dirty="0" err="1"/>
              <a:t>віці</a:t>
            </a:r>
            <a:r>
              <a:rPr lang="ru-RU" sz="1250" b="1" dirty="0"/>
              <a:t> до </a:t>
            </a:r>
            <a:r>
              <a:rPr lang="ru-RU" sz="1250" b="1" dirty="0" err="1"/>
              <a:t>н.е</a:t>
            </a:r>
            <a:r>
              <a:rPr lang="ru-RU" sz="1250" b="1" dirty="0"/>
              <a:t>. для того, </a:t>
            </a:r>
            <a:r>
              <a:rPr lang="ru-RU" sz="1250" b="1" dirty="0" err="1"/>
              <a:t>щоб</a:t>
            </a:r>
            <a:r>
              <a:rPr lang="ru-RU" sz="1250" b="1" dirty="0"/>
              <a:t> </a:t>
            </a:r>
            <a:r>
              <a:rPr lang="ru-RU" sz="1250" b="1" dirty="0" err="1"/>
              <a:t>позначати</a:t>
            </a:r>
            <a:r>
              <a:rPr lang="ru-RU" sz="1250" b="1" dirty="0"/>
              <a:t> </a:t>
            </a:r>
            <a:r>
              <a:rPr lang="ru-RU" sz="1250" b="1" dirty="0" err="1"/>
              <a:t>зміну</a:t>
            </a:r>
            <a:r>
              <a:rPr lang="ru-RU" sz="1250" b="1" dirty="0"/>
              <a:t> теми. </a:t>
            </a:r>
            <a:r>
              <a:rPr lang="ru-RU" sz="1250" b="1" dirty="0" err="1"/>
              <a:t>Сучасний</a:t>
            </a:r>
            <a:r>
              <a:rPr lang="ru-RU" sz="1250" b="1" dirty="0"/>
              <a:t> </a:t>
            </a:r>
            <a:r>
              <a:rPr lang="ru-RU" sz="1250" b="1" dirty="0" err="1"/>
              <a:t>вигляд</a:t>
            </a:r>
            <a:r>
              <a:rPr lang="ru-RU" sz="1250" b="1" dirty="0"/>
              <a:t> і </a:t>
            </a:r>
            <a:r>
              <a:rPr lang="ru-RU" sz="1250" b="1" dirty="0" err="1"/>
              <a:t>значення</a:t>
            </a:r>
            <a:r>
              <a:rPr lang="ru-RU" sz="1250" b="1" dirty="0"/>
              <a:t> </a:t>
            </a:r>
            <a:r>
              <a:rPr lang="ru-RU" sz="1250" b="1" dirty="0" err="1"/>
              <a:t>набув</a:t>
            </a:r>
            <a:r>
              <a:rPr lang="ru-RU" sz="1250" b="1" dirty="0"/>
              <a:t> у 18 </a:t>
            </a:r>
            <a:r>
              <a:rPr lang="ru-RU" sz="1250" b="1" dirty="0" err="1"/>
              <a:t>столітті</a:t>
            </a:r>
            <a:r>
              <a:rPr lang="ru-RU" sz="125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98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048" y="0"/>
            <a:ext cx="3368700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Орфографія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53" y="2376876"/>
            <a:ext cx="3930869" cy="749425"/>
          </a:xfrm>
        </p:spPr>
        <p:txBody>
          <a:bodyPr/>
          <a:lstStyle/>
          <a:p>
            <a:r>
              <a:rPr lang="ru-RU" sz="1600" dirty="0">
                <a:solidFill>
                  <a:srgbClr val="FF0000"/>
                </a:solidFill>
              </a:rPr>
              <a:t>Перший словник </a:t>
            </a:r>
            <a:r>
              <a:rPr lang="ru-RU" sz="1600" dirty="0" err="1">
                <a:solidFill>
                  <a:srgbClr val="FF0000"/>
                </a:solidFill>
              </a:rPr>
              <a:t>живої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української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мови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з'явився</a:t>
            </a:r>
            <a:r>
              <a:rPr lang="ru-RU" sz="1600" dirty="0">
                <a:solidFill>
                  <a:srgbClr val="FF0000"/>
                </a:solidFill>
              </a:rPr>
              <a:t> 1596 року </a:t>
            </a:r>
            <a:r>
              <a:rPr lang="ru-RU" sz="1600" dirty="0" err="1">
                <a:solidFill>
                  <a:srgbClr val="FF0000"/>
                </a:solidFill>
              </a:rPr>
              <a:t>завдяки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Лаврентію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Зизанію</a:t>
            </a:r>
            <a:r>
              <a:rPr lang="ru-RU" sz="16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498224" y="2955901"/>
            <a:ext cx="3572203" cy="340800"/>
          </a:xfrm>
        </p:spPr>
        <p:txBody>
          <a:bodyPr/>
          <a:lstStyle/>
          <a:p>
            <a:r>
              <a:rPr lang="uk-UA" dirty="0" smtClean="0"/>
              <a:t>Орфографічні правила викладено у правописі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0" y="743500"/>
            <a:ext cx="4561490" cy="406800"/>
          </a:xfrm>
        </p:spPr>
        <p:txBody>
          <a:bodyPr/>
          <a:lstStyle/>
          <a:p>
            <a:r>
              <a:rPr lang="uk-UA" dirty="0" err="1" smtClean="0"/>
              <a:t>Орфо</a:t>
            </a:r>
            <a:r>
              <a:rPr lang="uk-UA" dirty="0" smtClean="0"/>
              <a:t> - правильно, </a:t>
            </a:r>
            <a:r>
              <a:rPr lang="uk-UA" dirty="0" err="1" smtClean="0"/>
              <a:t>графо</a:t>
            </a:r>
            <a:r>
              <a:rPr lang="uk-UA" dirty="0" smtClean="0"/>
              <a:t> - пишу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498224" y="572700"/>
            <a:ext cx="3393527" cy="642806"/>
          </a:xfrm>
        </p:spPr>
        <p:txBody>
          <a:bodyPr/>
          <a:lstStyle/>
          <a:p>
            <a:r>
              <a:rPr lang="uk-UA" sz="1600" dirty="0" smtClean="0"/>
              <a:t>Українська мова покладається на фонетичний принцип орфографії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220716" y="1289963"/>
            <a:ext cx="3804745" cy="572700"/>
          </a:xfrm>
        </p:spPr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Регулюється правилами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5360276" y="1076957"/>
            <a:ext cx="3783723" cy="572700"/>
          </a:xfrm>
        </p:spPr>
        <p:txBody>
          <a:bodyPr/>
          <a:lstStyle/>
          <a:p>
            <a:r>
              <a:rPr lang="uk-UA" sz="40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Пиши, що чуєш, </a:t>
            </a:r>
          </a:p>
          <a:p>
            <a:r>
              <a:rPr lang="uk-UA" sz="40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а читай, що бачиш</a:t>
            </a:r>
            <a:endParaRPr lang="ru-RU" sz="40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283777" y="3182501"/>
            <a:ext cx="3804745" cy="572700"/>
          </a:xfrm>
        </p:spPr>
        <p:txBody>
          <a:bodyPr/>
          <a:lstStyle/>
          <a:p>
            <a:r>
              <a:rPr lang="ru-RU" sz="1400" b="1" dirty="0" smtClean="0"/>
              <a:t>Словник </a:t>
            </a:r>
            <a:r>
              <a:rPr lang="ru-RU" sz="1400" b="1" dirty="0" err="1" smtClean="0"/>
              <a:t>має</a:t>
            </a:r>
            <a:r>
              <a:rPr lang="ru-RU" sz="1400" b="1" dirty="0" smtClean="0"/>
              <a:t> </a:t>
            </a:r>
            <a:r>
              <a:rPr lang="ru-RU" sz="1400" b="1" dirty="0"/>
              <a:t>34 </a:t>
            </a:r>
            <a:r>
              <a:rPr lang="ru-RU" sz="1400" b="1" dirty="0" err="1"/>
              <a:t>сторінки</a:t>
            </a:r>
            <a:r>
              <a:rPr lang="ru-RU" sz="1400" b="1" dirty="0"/>
              <a:t> і </a:t>
            </a:r>
            <a:r>
              <a:rPr lang="ru-RU" sz="1400" b="1" dirty="0" err="1"/>
              <a:t>включає</a:t>
            </a:r>
            <a:r>
              <a:rPr lang="ru-RU" sz="1400" b="1" dirty="0"/>
              <a:t> в себе </a:t>
            </a:r>
            <a:r>
              <a:rPr lang="ru-RU" sz="1400" b="1" dirty="0" err="1"/>
              <a:t>церковнослов'янські</a:t>
            </a:r>
            <a:r>
              <a:rPr lang="ru-RU" sz="1400" b="1" dirty="0"/>
              <a:t> слова з </a:t>
            </a:r>
            <a:r>
              <a:rPr lang="ru-RU" sz="1400" b="1" dirty="0" err="1"/>
              <a:t>поясненням</a:t>
            </a:r>
            <a:r>
              <a:rPr lang="ru-RU" sz="1400" b="1" dirty="0"/>
              <a:t> </a:t>
            </a:r>
            <a:r>
              <a:rPr lang="ru-RU" sz="1400" b="1" dirty="0" err="1"/>
              <a:t>українською</a:t>
            </a:r>
            <a:r>
              <a:rPr lang="ru-RU" sz="1400" b="1" dirty="0"/>
              <a:t> живою </a:t>
            </a:r>
            <a:r>
              <a:rPr lang="ru-RU" sz="1400" b="1" dirty="0" err="1"/>
              <a:t>мовою</a:t>
            </a:r>
            <a:r>
              <a:rPr lang="ru-RU" sz="1400" dirty="0"/>
              <a:t>.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5498224" y="3468851"/>
            <a:ext cx="3645775" cy="572700"/>
          </a:xfrm>
        </p:spPr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Окремі слова </a:t>
            </a:r>
            <a:r>
              <a:rPr lang="uk-UA" sz="2400" dirty="0" err="1" smtClean="0">
                <a:solidFill>
                  <a:srgbClr val="FF0000"/>
                </a:solidFill>
              </a:rPr>
              <a:t>пояснено</a:t>
            </a:r>
            <a:r>
              <a:rPr lang="uk-UA" sz="2400" dirty="0" smtClean="0">
                <a:solidFill>
                  <a:srgbClr val="FF0000"/>
                </a:solidFill>
              </a:rPr>
              <a:t> у словниках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22" y="1576313"/>
            <a:ext cx="1551191" cy="24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4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225581"/>
            <a:ext cx="4440300" cy="1447800"/>
          </a:xfrm>
        </p:spPr>
        <p:txBody>
          <a:bodyPr/>
          <a:lstStyle/>
          <a:p>
            <a:r>
              <a:rPr lang="uk-UA" sz="4000" dirty="0">
                <a:solidFill>
                  <a:srgbClr val="FF0000"/>
                </a:solidFill>
              </a:rPr>
              <a:t>Історія українського правопису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850" y="3287049"/>
            <a:ext cx="4440300" cy="517695"/>
          </a:xfrm>
        </p:spPr>
        <p:txBody>
          <a:bodyPr/>
          <a:lstStyle/>
          <a:p>
            <a:r>
              <a:rPr lang="uk-UA" dirty="0" smtClean="0"/>
              <a:t>Як, хто й коли уклав правила письмового відтворення української мови?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51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5577144"/>
              </p:ext>
            </p:extLst>
          </p:nvPr>
        </p:nvGraphicFramePr>
        <p:xfrm>
          <a:off x="446688" y="1019622"/>
          <a:ext cx="8187559" cy="4057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08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 </a:t>
            </a:r>
            <a:r>
              <a:rPr lang="uk-UA" dirty="0"/>
              <a:t>ХІХ </a:t>
            </a:r>
            <a:r>
              <a:rPr lang="uk-UA" dirty="0" smtClean="0"/>
              <a:t>столітті авторських правописних систем було </a:t>
            </a:r>
            <a:r>
              <a:rPr lang="uk-UA" dirty="0"/>
              <a:t>близько </a:t>
            </a:r>
            <a:r>
              <a:rPr lang="uk-UA" dirty="0" smtClean="0"/>
              <a:t>50.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64" y="155536"/>
            <a:ext cx="1830538" cy="237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44" y="1887550"/>
            <a:ext cx="2066828" cy="2478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982" y="1887550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"...</a:t>
            </a:r>
            <a:r>
              <a:rPr lang="ru-RU" b="1" i="1" dirty="0">
                <a:solidFill>
                  <a:srgbClr val="7030A0"/>
                </a:solidFill>
              </a:rPr>
              <a:t>в </a:t>
            </a:r>
            <a:r>
              <a:rPr lang="ru-RU" b="1" i="1" dirty="0" err="1">
                <a:solidFill>
                  <a:srgbClr val="7030A0"/>
                </a:solidFill>
              </a:rPr>
              <a:t>українському</a:t>
            </a:r>
            <a:r>
              <a:rPr lang="ru-RU" b="1" i="1" dirty="0">
                <a:solidFill>
                  <a:srgbClr val="7030A0"/>
                </a:solidFill>
              </a:rPr>
              <a:t> культурному </a:t>
            </a:r>
            <a:r>
              <a:rPr lang="ru-RU" b="1" i="1" dirty="0" err="1">
                <a:solidFill>
                  <a:srgbClr val="7030A0"/>
                </a:solidFill>
              </a:rPr>
              <a:t>житті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немає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здається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другої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такої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ділянки</a:t>
            </a:r>
            <a:r>
              <a:rPr lang="ru-RU" b="1" i="1" dirty="0">
                <a:solidFill>
                  <a:srgbClr val="7030A0"/>
                </a:solidFill>
              </a:rPr>
              <a:t>, як </a:t>
            </a:r>
            <a:r>
              <a:rPr lang="ru-RU" b="1" i="1" dirty="0" err="1">
                <a:solidFill>
                  <a:srgbClr val="7030A0"/>
                </a:solidFill>
              </a:rPr>
              <a:t>правопис</a:t>
            </a:r>
            <a:r>
              <a:rPr lang="ru-RU" b="1" i="1" dirty="0">
                <a:solidFill>
                  <a:srgbClr val="7030A0"/>
                </a:solidFill>
              </a:rPr>
              <a:t>, де б </a:t>
            </a:r>
            <a:r>
              <a:rPr lang="ru-RU" b="1" i="1" dirty="0" err="1">
                <a:solidFill>
                  <a:srgbClr val="7030A0"/>
                </a:solidFill>
              </a:rPr>
              <a:t>стільки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сперечалися</a:t>
            </a:r>
            <a:r>
              <a:rPr lang="ru-RU" b="1" i="1" dirty="0">
                <a:solidFill>
                  <a:srgbClr val="7030A0"/>
                </a:solidFill>
              </a:rPr>
              <a:t> та не </a:t>
            </a:r>
            <a:r>
              <a:rPr lang="ru-RU" b="1" i="1" dirty="0" err="1">
                <a:solidFill>
                  <a:srgbClr val="7030A0"/>
                </a:solidFill>
              </a:rPr>
              <a:t>погоджувалися</a:t>
            </a:r>
            <a:r>
              <a:rPr lang="ru-RU" b="1" i="1" dirty="0">
                <a:solidFill>
                  <a:srgbClr val="7030A0"/>
                </a:solidFill>
              </a:rPr>
              <a:t>. А </a:t>
            </a:r>
            <a:r>
              <a:rPr lang="ru-RU" b="1" i="1" dirty="0" err="1">
                <a:solidFill>
                  <a:srgbClr val="7030A0"/>
                </a:solidFill>
              </a:rPr>
              <a:t>це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сталося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головним</a:t>
            </a:r>
            <a:r>
              <a:rPr lang="ru-RU" b="1" i="1" dirty="0">
                <a:solidFill>
                  <a:srgbClr val="7030A0"/>
                </a:solidFill>
              </a:rPr>
              <a:t> чином тому,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в </a:t>
            </a:r>
            <a:r>
              <a:rPr lang="ru-RU" b="1" i="1" dirty="0" err="1">
                <a:solidFill>
                  <a:srgbClr val="7030A0"/>
                </a:solidFill>
              </a:rPr>
              <a:t>питаннях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правопису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дуже</a:t>
            </a:r>
            <a:r>
              <a:rPr lang="ru-RU" b="1" i="1" dirty="0">
                <a:solidFill>
                  <a:srgbClr val="7030A0"/>
                </a:solidFill>
              </a:rPr>
              <a:t> часто </a:t>
            </a:r>
            <a:r>
              <a:rPr lang="ru-RU" b="1" i="1" dirty="0" err="1">
                <a:solidFill>
                  <a:srgbClr val="7030A0"/>
                </a:solidFill>
              </a:rPr>
              <a:t>виступали</a:t>
            </a:r>
            <a:r>
              <a:rPr lang="ru-RU" b="1" i="1" dirty="0">
                <a:solidFill>
                  <a:srgbClr val="7030A0"/>
                </a:solidFill>
              </a:rPr>
              <a:t> в нас і не </a:t>
            </a:r>
            <a:r>
              <a:rPr lang="ru-RU" b="1" i="1" dirty="0" err="1">
                <a:solidFill>
                  <a:srgbClr val="7030A0"/>
                </a:solidFill>
              </a:rPr>
              <a:t>фахові</a:t>
            </a:r>
            <a:r>
              <a:rPr lang="ru-RU" b="1" i="1" dirty="0">
                <a:solidFill>
                  <a:srgbClr val="7030A0"/>
                </a:solidFill>
              </a:rPr>
              <a:t> люди, </a:t>
            </a:r>
            <a:r>
              <a:rPr lang="ru-RU" b="1" i="1" dirty="0" err="1">
                <a:solidFill>
                  <a:srgbClr val="7030A0"/>
                </a:solidFill>
              </a:rPr>
              <a:t>які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історії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нашої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мови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звичайно</a:t>
            </a:r>
            <a:r>
              <a:rPr lang="ru-RU" b="1" i="1" dirty="0">
                <a:solidFill>
                  <a:srgbClr val="7030A0"/>
                </a:solidFill>
              </a:rPr>
              <a:t> не знали, і на </a:t>
            </a:r>
            <a:r>
              <a:rPr lang="ru-RU" b="1" i="1" dirty="0" err="1">
                <a:solidFill>
                  <a:srgbClr val="7030A0"/>
                </a:solidFill>
              </a:rPr>
              <a:t>правописні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питання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дивилися</a:t>
            </a:r>
            <a:r>
              <a:rPr lang="ru-RU" b="1" i="1" dirty="0">
                <a:solidFill>
                  <a:srgbClr val="7030A0"/>
                </a:solidFill>
              </a:rPr>
              <a:t> з </a:t>
            </a:r>
            <a:r>
              <a:rPr lang="ru-RU" b="1" i="1" dirty="0" err="1">
                <a:solidFill>
                  <a:srgbClr val="7030A0"/>
                </a:solidFill>
              </a:rPr>
              <a:t>погляду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одної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якоїсь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говірки</a:t>
            </a:r>
            <a:r>
              <a:rPr lang="ru-RU" b="1" dirty="0" smtClean="0">
                <a:solidFill>
                  <a:srgbClr val="7030A0"/>
                </a:solidFill>
              </a:rPr>
              <a:t>«</a:t>
            </a:r>
          </a:p>
          <a:p>
            <a:pPr algn="r">
              <a:lnSpc>
                <a:spcPct val="150000"/>
              </a:lnSpc>
            </a:pPr>
            <a:r>
              <a:rPr lang="uk-UA" b="1" dirty="0" smtClean="0">
                <a:solidFill>
                  <a:srgbClr val="7030A0"/>
                </a:solidFill>
              </a:rPr>
              <a:t>Іван Огієнко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0"/>
            <a:ext cx="8713075" cy="360000"/>
          </a:xfrm>
        </p:spPr>
        <p:txBody>
          <a:bodyPr/>
          <a:lstStyle/>
          <a:p>
            <a:r>
              <a:rPr lang="uk-UA" dirty="0" smtClean="0"/>
              <a:t>Український правопис ХІХ ст. був варіантним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9793" y="511200"/>
            <a:ext cx="2674841" cy="4506176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Венеря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якъ</a:t>
            </a:r>
            <a:r>
              <a:rPr lang="ru-RU" sz="1600" i="1" dirty="0">
                <a:latin typeface="Monotype Corsiva" panose="03010101010201010101" pitchFamily="66" charset="0"/>
              </a:rPr>
              <a:t> на все </a:t>
            </a:r>
            <a:r>
              <a:rPr lang="ru-RU" sz="1600" i="1" dirty="0" err="1">
                <a:latin typeface="Monotype Corsiva" panose="03010101010201010101" pitchFamily="66" charset="0"/>
              </a:rPr>
              <a:t>швидкая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Проворна, </a:t>
            </a:r>
            <a:r>
              <a:rPr lang="ru-RU" sz="1600" i="1" dirty="0" err="1">
                <a:latin typeface="Monotype Corsiva" panose="03010101010201010101" pitchFamily="66" charset="0"/>
              </a:rPr>
              <a:t>врагъ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ѣи</a:t>
            </a:r>
            <a:r>
              <a:rPr lang="ru-RU" sz="1600" i="1" dirty="0">
                <a:latin typeface="Monotype Corsiva" panose="03010101010201010101" pitchFamily="66" charset="0"/>
              </a:rPr>
              <a:t> не </a:t>
            </a:r>
            <a:r>
              <a:rPr lang="ru-RU" sz="1600" i="1" dirty="0" err="1">
                <a:latin typeface="Monotype Corsiva" panose="03010101010201010101" pitchFamily="66" charset="0"/>
              </a:rPr>
              <a:t>взявъ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Побачила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що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такъ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лякае</a:t>
            </a:r>
            <a:endParaRPr lang="ru-RU" sz="1600" i="1" dirty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Еолъ</a:t>
            </a:r>
            <a:r>
              <a:rPr lang="ru-RU" sz="1600" i="1" dirty="0">
                <a:latin typeface="Monotype Corsiva" panose="03010101010201010101" pitchFamily="66" charset="0"/>
              </a:rPr>
              <a:t> сынка, </a:t>
            </a:r>
            <a:r>
              <a:rPr lang="ru-RU" sz="1600" i="1" dirty="0" err="1">
                <a:latin typeface="Monotype Corsiva" panose="03010101010201010101" pitchFamily="66" charset="0"/>
              </a:rPr>
              <a:t>що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ажъ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захлявъ</a:t>
            </a:r>
            <a:r>
              <a:rPr lang="ru-RU" sz="1600" i="1" dirty="0">
                <a:latin typeface="Monotype Corsiva" panose="03010101010201010101" pitchFamily="66" charset="0"/>
              </a:rPr>
              <a:t>;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Умылася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причепурилась</a:t>
            </a:r>
            <a:endParaRPr lang="ru-RU" sz="1600" i="1" dirty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И </a:t>
            </a:r>
            <a:r>
              <a:rPr lang="ru-RU" sz="1600" i="1" dirty="0" err="1">
                <a:latin typeface="Monotype Corsiva" panose="03010101010201010101" pitchFamily="66" charset="0"/>
              </a:rPr>
              <a:t>якъ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въ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недѣлю</a:t>
            </a:r>
            <a:r>
              <a:rPr lang="ru-RU" sz="1600" i="1" dirty="0">
                <a:latin typeface="Monotype Corsiva" panose="03010101010201010101" pitchFamily="66" charset="0"/>
              </a:rPr>
              <a:t> нарядилась,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Хоть бы до дудки на </a:t>
            </a:r>
            <a:r>
              <a:rPr lang="ru-RU" sz="1600" i="1" dirty="0" err="1">
                <a:latin typeface="Monotype Corsiva" panose="03010101010201010101" pitchFamily="66" charset="0"/>
              </a:rPr>
              <a:t>танець</a:t>
            </a:r>
            <a:r>
              <a:rPr lang="ru-RU" sz="1600" i="1" dirty="0">
                <a:latin typeface="Monotype Corsiva" panose="03010101010201010101" pitchFamily="66" charset="0"/>
              </a:rPr>
              <a:t>!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Взяла </a:t>
            </a:r>
            <a:r>
              <a:rPr lang="ru-RU" sz="1600" i="1" dirty="0" err="1">
                <a:latin typeface="Monotype Corsiva" panose="03010101010201010101" pitchFamily="66" charset="0"/>
              </a:rPr>
              <a:t>очипокъ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грезетовый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Зъ</a:t>
            </a:r>
            <a:r>
              <a:rPr lang="ru-RU" sz="1600" i="1" dirty="0">
                <a:latin typeface="Monotype Corsiva" panose="03010101010201010101" pitchFamily="66" charset="0"/>
              </a:rPr>
              <a:t> усами </a:t>
            </a:r>
            <a:r>
              <a:rPr lang="ru-RU" sz="1600" i="1" dirty="0" err="1">
                <a:latin typeface="Monotype Corsiva" panose="03010101010201010101" pitchFamily="66" charset="0"/>
              </a:rPr>
              <a:t>кунтушъ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саетовый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Пишла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 smtClean="0">
                <a:latin typeface="Monotype Corsiva" panose="03010101010201010101" pitchFamily="66" charset="0"/>
              </a:rPr>
              <a:t>къ</a:t>
            </a:r>
            <a:r>
              <a:rPr lang="ru-RU" sz="1600" i="1" dirty="0" smtClean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Зевесу</a:t>
            </a:r>
            <a:r>
              <a:rPr lang="ru-RU" sz="1600" i="1" dirty="0">
                <a:latin typeface="Monotype Corsiva" panose="03010101010201010101" pitchFamily="66" charset="0"/>
              </a:rPr>
              <a:t> на </a:t>
            </a:r>
            <a:r>
              <a:rPr lang="ru-RU" sz="1600" i="1" dirty="0" err="1" smtClean="0">
                <a:latin typeface="Monotype Corsiva" panose="03010101010201010101" pitchFamily="66" charset="0"/>
              </a:rPr>
              <a:t>ралець</a:t>
            </a:r>
            <a:endParaRPr lang="ru-RU" sz="1600" i="1" dirty="0" smtClean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uk-UA" dirty="0" smtClean="0"/>
              <a:t>«Енеїда» </a:t>
            </a:r>
            <a:r>
              <a:rPr lang="uk-UA" dirty="0" err="1" smtClean="0"/>
              <a:t>І.Котляревський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4634" y="360000"/>
            <a:ext cx="260656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Кохайтеся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чорнобрыви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!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Та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Москалямы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 —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Москали —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чужи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люды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Роблять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лыхо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вамы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Москаль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любыть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жартуючы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Жартуючы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кыне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</a:p>
          <a:p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Пиде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свою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Московщыну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дивчына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гыне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…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Якъ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бы сама,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щебъ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ничого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то й стара маты,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родыла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на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свитъ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Божый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Мусыть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погыбаты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Серце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вьяне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спиваючы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Колы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знае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за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Люды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серця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спытають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скажуть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«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ледащо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!»…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Кохайтеся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чорнобрыви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Та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Москалямы</a:t>
            </a:r>
            <a:r>
              <a:rPr lang="ru-RU" sz="1600" dirty="0" smtClean="0">
                <a:solidFill>
                  <a:srgbClr val="202122"/>
                </a:solidFill>
                <a:latin typeface="Monotype Corsiva" panose="03010101010201010101" pitchFamily="66" charset="0"/>
              </a:rPr>
              <a:t>,   </a:t>
            </a:r>
          </a:p>
          <a:p>
            <a:r>
              <a:rPr lang="ru-RU" sz="1600" dirty="0" smtClean="0">
                <a:solidFill>
                  <a:srgbClr val="202122"/>
                </a:solidFill>
                <a:latin typeface="Monotype Corsiva" panose="03010101010201010101" pitchFamily="66" charset="0"/>
              </a:rPr>
              <a:t>«Катерина» </a:t>
            </a:r>
            <a:r>
              <a:rPr lang="ru-RU" sz="1600" dirty="0" err="1" smtClean="0">
                <a:solidFill>
                  <a:srgbClr val="202122"/>
                </a:solidFill>
                <a:latin typeface="Monotype Corsiva" panose="03010101010201010101" pitchFamily="66" charset="0"/>
              </a:rPr>
              <a:t>Т.Шевченко</a:t>
            </a:r>
            <a:endParaRPr lang="ru-RU" sz="1600" dirty="0">
              <a:solidFill>
                <a:srgbClr val="20212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511200"/>
            <a:ext cx="3405352" cy="39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4400" dirty="0">
                <a:solidFill>
                  <a:srgbClr val="192CDC"/>
                </a:solidFill>
              </a:rPr>
              <a:t>Інформаційно-лекційний блок</a:t>
            </a:r>
            <a:endParaRPr lang="ru-RU" sz="4400" dirty="0">
              <a:solidFill>
                <a:srgbClr val="192CD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0000"/>
                </a:solidFill>
              </a:rPr>
              <a:t>Ділова українська мова на щодень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8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009" y="93191"/>
            <a:ext cx="4824600" cy="993600"/>
          </a:xfrm>
        </p:spPr>
        <p:txBody>
          <a:bodyPr/>
          <a:lstStyle/>
          <a:p>
            <a:r>
              <a:rPr lang="uk-UA" dirty="0" smtClean="0"/>
              <a:t>Поділ України між імперіями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745" y="1250268"/>
            <a:ext cx="23275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Україна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була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поділена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трьома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державами: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Росією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близько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85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%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Австрією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(13%)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Угорщиною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(2%).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92" y="654627"/>
            <a:ext cx="6233390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227" y="155536"/>
            <a:ext cx="7704000" cy="360000"/>
          </a:xfrm>
        </p:spPr>
        <p:txBody>
          <a:bodyPr/>
          <a:lstStyle/>
          <a:p>
            <a:r>
              <a:rPr lang="uk-UA" dirty="0" smtClean="0"/>
              <a:t>Українізація 20-х років поставила питання правопису дуже гостро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7" y="1257545"/>
            <a:ext cx="7367155" cy="377640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4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9" y="1702600"/>
            <a:ext cx="2590486" cy="3371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26" y="1566671"/>
            <a:ext cx="2415505" cy="3459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06" y="2610882"/>
            <a:ext cx="2950720" cy="15546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764" y="186709"/>
            <a:ext cx="7925236" cy="1037100"/>
          </a:xfrm>
        </p:spPr>
        <p:txBody>
          <a:bodyPr/>
          <a:lstStyle/>
          <a:p>
            <a:pPr algn="ctr"/>
            <a:r>
              <a:rPr lang="ru-RU" dirty="0" smtClean="0"/>
              <a:t>У </a:t>
            </a:r>
            <a:r>
              <a:rPr lang="ru-RU" dirty="0"/>
              <a:t>1921 р. </a:t>
            </a:r>
            <a:r>
              <a:rPr lang="ru-RU" dirty="0" err="1"/>
              <a:t>вийшли</a:t>
            </a:r>
            <a:r>
              <a:rPr lang="ru-RU" dirty="0"/>
              <a:t> «</a:t>
            </a:r>
            <a:r>
              <a:rPr lang="ru-RU" dirty="0" err="1"/>
              <a:t>Найголовніші</a:t>
            </a:r>
            <a:r>
              <a:rPr lang="ru-RU" dirty="0"/>
              <a:t> правила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» 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 (</a:t>
            </a:r>
            <a:r>
              <a:rPr lang="ru-RU" dirty="0" err="1"/>
              <a:t>академічний</a:t>
            </a:r>
            <a:r>
              <a:rPr lang="ru-RU" dirty="0"/>
              <a:t> кодекс).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246747"/>
            <a:ext cx="8520600" cy="495531"/>
          </a:xfrm>
        </p:spPr>
        <p:txBody>
          <a:bodyPr/>
          <a:lstStyle/>
          <a:p>
            <a:r>
              <a:rPr lang="uk-UA" sz="2400" dirty="0"/>
              <a:t>Правопис запозичень за правописом 1921 р.</a:t>
            </a:r>
            <a:endParaRPr lang="ru-RU" sz="2400" dirty="0"/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463346"/>
              </p:ext>
            </p:extLst>
          </p:nvPr>
        </p:nvGraphicFramePr>
        <p:xfrm>
          <a:off x="311727" y="742280"/>
          <a:ext cx="8717973" cy="42167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17973">
                  <a:extLst>
                    <a:ext uri="{9D8B030D-6E8A-4147-A177-3AD203B41FA5}">
                      <a16:colId xmlns:a16="http://schemas.microsoft.com/office/drawing/2014/main" val="3031101835"/>
                    </a:ext>
                  </a:extLst>
                </a:gridCol>
              </a:tblGrid>
              <a:tr h="285261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слова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писати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так, як вони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вимовляються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своїй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доктор, вокзал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592810"/>
                  </a:ext>
                </a:extLst>
              </a:tr>
              <a:tr h="5083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Звук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 </a:t>
                      </a:r>
                      <a:r>
                        <a:rPr lang="ru-RU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імназія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теле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раф,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енерал,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азета,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терміноло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психоло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Але в чужих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прізвищах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точно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одрізняємо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Hugo),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ейль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рі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артман.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011037"/>
                  </a:ext>
                </a:extLst>
              </a:tr>
              <a:tr h="6656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У чужих словах звук л на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письмі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м'ягчимо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а, е, о, у, а не: я, є,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ю: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лекція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клуб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Окрім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рельєфний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барельєф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льє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мільйон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бульйон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166528"/>
                  </a:ext>
                </a:extLst>
              </a:tr>
              <a:tr h="10459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Звук ф у чужих словах, недавно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нашій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зукраїнізованих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 ф: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форма,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Франція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 словах, недавно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дуже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письмі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 т 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катедра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аритметика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Здебільша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правило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прикладається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й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ймень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напр.: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Теофан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Але є слова де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обидва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варіанти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можливі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Федір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або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Хведір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74853"/>
                  </a:ext>
                </a:extLst>
              </a:tr>
              <a:tr h="8557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У чужих словах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звук: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субота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,;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 н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отаких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словах: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манна, панна, ванна, Ганна, бонна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Але у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здебільша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лиш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чужоземних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в словах з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церковної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мови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згідно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вимовою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чужоземців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Едда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Міллер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386278"/>
                  </a:ext>
                </a:extLst>
              </a:tr>
              <a:tr h="855783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ru-RU" sz="1200" b="0" i="0" kern="1200" baseline="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зубних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д, т, з, с,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шиплячих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ж, ч, ш і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 у чужих словах (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іменнях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(а не і):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директор,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університет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всіх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инших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звуків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мітрополіт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хроніка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хрещених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іменнів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правило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прикладається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тоді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коли вони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заукраїнізовані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Мікель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Мікаела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 а коли вони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зукраїнізовані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Михайло,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Михалина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88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00" y="1530532"/>
            <a:ext cx="2483427" cy="3236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809" y="1635554"/>
            <a:ext cx="2691245" cy="3222443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92674" y="1635554"/>
            <a:ext cx="7533900" cy="2777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1889" y="228600"/>
            <a:ext cx="8073737" cy="800100"/>
          </a:xfrm>
        </p:spPr>
        <p:txBody>
          <a:bodyPr/>
          <a:lstStyle/>
          <a:p>
            <a:pPr algn="ctr"/>
            <a:r>
              <a:rPr lang="ru-RU" sz="1600" dirty="0"/>
              <a:t>1922р. у </a:t>
            </a:r>
            <a:r>
              <a:rPr lang="ru-RU" sz="1600" dirty="0" err="1"/>
              <a:t>Львові</a:t>
            </a:r>
            <a:r>
              <a:rPr lang="ru-RU" sz="1600" dirty="0"/>
              <a:t> </a:t>
            </a:r>
            <a:r>
              <a:rPr lang="ru-RU" sz="1600" dirty="0" err="1"/>
              <a:t>виходить</a:t>
            </a:r>
            <a:r>
              <a:rPr lang="ru-RU" sz="1600" dirty="0"/>
              <a:t> нова </a:t>
            </a:r>
            <a:r>
              <a:rPr lang="ru-RU" sz="1600" dirty="0" err="1"/>
              <a:t>редакція</a:t>
            </a:r>
            <a:r>
              <a:rPr lang="ru-RU" sz="1600" dirty="0"/>
              <a:t> «</a:t>
            </a:r>
            <a:r>
              <a:rPr lang="ru-RU" sz="1600" dirty="0" err="1"/>
              <a:t>Правописні</a:t>
            </a:r>
            <a:r>
              <a:rPr lang="ru-RU" sz="1600" dirty="0"/>
              <a:t> правила, </a:t>
            </a:r>
            <a:r>
              <a:rPr lang="ru-RU" sz="1600" dirty="0" err="1"/>
              <a:t>прийняті</a:t>
            </a:r>
            <a:r>
              <a:rPr lang="ru-RU" sz="1600" dirty="0"/>
              <a:t> НТШ»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впливом</a:t>
            </a:r>
            <a:r>
              <a:rPr lang="ru-RU" sz="1600" dirty="0"/>
              <a:t> </a:t>
            </a:r>
            <a:r>
              <a:rPr lang="ru-RU" sz="1600" dirty="0" err="1"/>
              <a:t>академічного</a:t>
            </a:r>
            <a:r>
              <a:rPr lang="ru-RU" sz="1600" dirty="0"/>
              <a:t> </a:t>
            </a:r>
            <a:r>
              <a:rPr lang="ru-RU" sz="1600" dirty="0" err="1"/>
              <a:t>правопису</a:t>
            </a:r>
            <a:r>
              <a:rPr lang="ru-RU" sz="1600" dirty="0"/>
              <a:t>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/>
              <a:t>був</a:t>
            </a:r>
            <a:r>
              <a:rPr lang="ru-RU" sz="1600" dirty="0"/>
              <a:t> великий </a:t>
            </a:r>
            <a:r>
              <a:rPr lang="ru-RU" sz="1600" dirty="0" err="1"/>
              <a:t>крок</a:t>
            </a:r>
            <a:r>
              <a:rPr lang="ru-RU" sz="1600" dirty="0"/>
              <a:t> у </a:t>
            </a:r>
            <a:r>
              <a:rPr lang="ru-RU" sz="1600" dirty="0" err="1"/>
              <a:t>створенні</a:t>
            </a:r>
            <a:r>
              <a:rPr lang="ru-RU" sz="1600" dirty="0"/>
              <a:t> </a:t>
            </a:r>
            <a:r>
              <a:rPr lang="ru-RU" sz="1600" dirty="0" err="1"/>
              <a:t>єдиного</a:t>
            </a:r>
            <a:r>
              <a:rPr lang="ru-RU" sz="1600" dirty="0"/>
              <a:t> </a:t>
            </a:r>
            <a:r>
              <a:rPr lang="ru-RU" sz="1600" dirty="0" err="1"/>
              <a:t>правопису</a:t>
            </a:r>
            <a:r>
              <a:rPr lang="ru-RU" sz="1600" dirty="0"/>
              <a:t>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українців</a:t>
            </a:r>
            <a:r>
              <a:rPr lang="ru-RU" sz="1600" dirty="0"/>
              <a:t>.</a:t>
            </a:r>
            <a:r>
              <a:rPr lang="ru-RU" dirty="0"/>
              <a:t> </a:t>
            </a:r>
            <a:br>
              <a:rPr lang="ru-RU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91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424000" cy="993600"/>
          </a:xfrm>
        </p:spPr>
        <p:txBody>
          <a:bodyPr/>
          <a:lstStyle/>
          <a:p>
            <a:r>
              <a:rPr lang="ru-RU" dirty="0"/>
              <a:t>У 1925 р. Рада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комісарів</a:t>
            </a:r>
            <a:r>
              <a:rPr lang="ru-RU" dirty="0"/>
              <a:t> </a:t>
            </a:r>
            <a:r>
              <a:rPr lang="ru-RU" dirty="0" err="1"/>
              <a:t>ухвалює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комісію</a:t>
            </a:r>
            <a:r>
              <a:rPr lang="ru-RU" dirty="0"/>
              <a:t> для </a:t>
            </a:r>
            <a:r>
              <a:rPr lang="ru-RU" dirty="0" err="1"/>
              <a:t>упорядкування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А. </a:t>
            </a:r>
            <a:r>
              <a:rPr lang="ru-RU" sz="1400" dirty="0" err="1" smtClean="0"/>
              <a:t>Кримський</a:t>
            </a:r>
            <a:r>
              <a:rPr lang="ru-RU" sz="1400" dirty="0" smtClean="0"/>
              <a:t>                В. </a:t>
            </a:r>
            <a:r>
              <a:rPr lang="ru-RU" sz="1400" dirty="0" err="1" smtClean="0"/>
              <a:t>Ганцов</a:t>
            </a:r>
            <a:r>
              <a:rPr lang="ru-RU" sz="1400" dirty="0" smtClean="0"/>
              <a:t>                                              О. </a:t>
            </a:r>
            <a:r>
              <a:rPr lang="ru-RU" sz="1400" dirty="0" err="1" smtClean="0"/>
              <a:t>Синявський</a:t>
            </a:r>
            <a:r>
              <a:rPr lang="ru-RU" sz="1400" dirty="0" smtClean="0"/>
              <a:t>                     С. </a:t>
            </a:r>
            <a:r>
              <a:rPr lang="ru-RU" sz="1400" dirty="0" err="1" smtClean="0"/>
              <a:t>Євремов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6" y="1909691"/>
            <a:ext cx="1972469" cy="2786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26" y="2026319"/>
            <a:ext cx="2172892" cy="267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018" y="2109355"/>
            <a:ext cx="1975275" cy="2587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035" y="2026319"/>
            <a:ext cx="173751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9" y="1465119"/>
            <a:ext cx="4334632" cy="25300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809" y="72736"/>
            <a:ext cx="7977191" cy="1504364"/>
          </a:xfrm>
        </p:spPr>
        <p:txBody>
          <a:bodyPr/>
          <a:lstStyle/>
          <a:p>
            <a:pPr algn="l"/>
            <a:r>
              <a:rPr lang="ru-RU" sz="2400" dirty="0"/>
              <a:t>1927р. 26 квітня-6 </a:t>
            </a:r>
            <a:r>
              <a:rPr lang="ru-RU" sz="2400" dirty="0" err="1"/>
              <a:t>червня</a:t>
            </a:r>
            <a:r>
              <a:rPr lang="ru-RU" sz="2400" dirty="0"/>
              <a:t> </a:t>
            </a:r>
            <a:r>
              <a:rPr lang="ru-RU" sz="2400" dirty="0" err="1"/>
              <a:t>відбулася</a:t>
            </a:r>
            <a:r>
              <a:rPr lang="ru-RU" sz="2400" dirty="0"/>
              <a:t> </a:t>
            </a:r>
            <a:r>
              <a:rPr lang="ru-RU" sz="2400" dirty="0" err="1"/>
              <a:t>харківська</a:t>
            </a:r>
            <a:r>
              <a:rPr lang="ru-RU" sz="2400" dirty="0"/>
              <a:t> </a:t>
            </a:r>
            <a:r>
              <a:rPr lang="ru-RU" sz="2400" dirty="0" err="1"/>
              <a:t>правописна</a:t>
            </a:r>
            <a:r>
              <a:rPr lang="ru-RU" sz="2400" dirty="0"/>
              <a:t> </a:t>
            </a:r>
            <a:r>
              <a:rPr lang="ru-RU" sz="2400" dirty="0" err="1"/>
              <a:t>конференція</a:t>
            </a:r>
            <a:r>
              <a:rPr lang="ru-RU" sz="2400" dirty="0"/>
              <a:t> (</a:t>
            </a:r>
            <a:r>
              <a:rPr lang="ru-RU" sz="2400" dirty="0" err="1"/>
              <a:t>понад</a:t>
            </a:r>
            <a:r>
              <a:rPr lang="ru-RU" sz="2400" dirty="0"/>
              <a:t> 50 </a:t>
            </a:r>
            <a:r>
              <a:rPr lang="ru-RU" sz="2400" dirty="0" err="1"/>
              <a:t>делегатів</a:t>
            </a:r>
            <a:r>
              <a:rPr lang="ru-RU" sz="2400" dirty="0"/>
              <a:t> з </a:t>
            </a:r>
            <a:r>
              <a:rPr lang="ru-RU" sz="2400" dirty="0" err="1"/>
              <a:t>усіх</a:t>
            </a:r>
            <a:r>
              <a:rPr lang="ru-RU" sz="2400" dirty="0"/>
              <a:t> земель </a:t>
            </a:r>
            <a:r>
              <a:rPr lang="ru-RU" sz="2400" dirty="0" err="1"/>
              <a:t>України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М. </a:t>
            </a:r>
            <a:r>
              <a:rPr lang="ru-RU" sz="2400" dirty="0" err="1" smtClean="0"/>
              <a:t>Скрипник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8" y="2286000"/>
            <a:ext cx="481263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455" y="155536"/>
            <a:ext cx="1911927" cy="1037100"/>
          </a:xfrm>
        </p:spPr>
        <p:txBody>
          <a:bodyPr/>
          <a:lstStyle/>
          <a:p>
            <a:pPr algn="ctr"/>
            <a:r>
              <a:rPr lang="uk-UA" sz="1400" dirty="0"/>
              <a:t>Правопис запозичень, запропонованих від галицької делегації 1927 р.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24" y="88239"/>
            <a:ext cx="6364776" cy="1388201"/>
          </a:xfrm>
          <a:prstGeom prst="rect">
            <a:avLst/>
          </a:prstGeom>
        </p:spPr>
      </p:pic>
      <p:sp>
        <p:nvSpPr>
          <p:cNvPr id="5" name="Текст 3"/>
          <p:cNvSpPr>
            <a:spLocks noGrp="1"/>
          </p:cNvSpPr>
          <p:nvPr>
            <p:ph type="subTitle" idx="1"/>
          </p:nvPr>
        </p:nvSpPr>
        <p:spPr>
          <a:xfrm>
            <a:off x="228600" y="1309255"/>
            <a:ext cx="8915400" cy="3834245"/>
          </a:xfrm>
        </p:spPr>
        <p:txBody>
          <a:bodyPr>
            <a:normAutofit fontScale="77500" lnSpcReduction="20000"/>
          </a:bodyPr>
          <a:lstStyle/>
          <a:p>
            <a:pPr algn="ctr" fontAlgn="base"/>
            <a:r>
              <a:rPr lang="ru-RU" b="1" dirty="0" err="1"/>
              <a:t>Правопис</a:t>
            </a:r>
            <a:r>
              <a:rPr lang="ru-RU" b="1" dirty="0"/>
              <a:t> чужих </a:t>
            </a:r>
            <a:r>
              <a:rPr lang="ru-RU" b="1" dirty="0" err="1"/>
              <a:t>слів</a:t>
            </a:r>
            <a:r>
              <a:rPr lang="ru-RU" b="1" dirty="0" smtClean="0"/>
              <a:t>.</a:t>
            </a:r>
            <a:endParaRPr lang="ru-RU" dirty="0"/>
          </a:p>
          <a:p>
            <a:pPr fontAlgn="base"/>
            <a:r>
              <a:rPr lang="ru-RU" dirty="0"/>
              <a:t>У §. 54 </a:t>
            </a:r>
            <a:r>
              <a:rPr lang="ru-RU" dirty="0" err="1"/>
              <a:t>Проєкту</a:t>
            </a:r>
            <a:r>
              <a:rPr lang="ru-RU" dirty="0"/>
              <a:t> </a:t>
            </a:r>
            <a:r>
              <a:rPr lang="ru-RU" dirty="0" err="1"/>
              <a:t>читається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чужомовне</a:t>
            </a:r>
            <a:r>
              <a:rPr lang="ru-RU" dirty="0"/>
              <a:t> </a:t>
            </a:r>
            <a:r>
              <a:rPr lang="en-US" b="1" dirty="0"/>
              <a:t>l</a:t>
            </a:r>
            <a:r>
              <a:rPr lang="en-US" dirty="0"/>
              <a:t> </a:t>
            </a:r>
            <a:r>
              <a:rPr lang="ru-RU" dirty="0"/>
              <a:t>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в одних </a:t>
            </a:r>
            <a:r>
              <a:rPr lang="ru-RU" dirty="0" err="1"/>
              <a:t>випадах</a:t>
            </a:r>
            <a:r>
              <a:rPr lang="ru-RU" dirty="0"/>
              <a:t> </a:t>
            </a:r>
            <a:r>
              <a:rPr lang="ru-RU" dirty="0" err="1"/>
              <a:t>передаємо</a:t>
            </a:r>
            <a:r>
              <a:rPr lang="ru-RU" dirty="0"/>
              <a:t>, як не </a:t>
            </a:r>
            <a:r>
              <a:rPr lang="ru-RU" dirty="0" err="1"/>
              <a:t>мягке</a:t>
            </a:r>
            <a:r>
              <a:rPr lang="ru-RU" dirty="0"/>
              <a:t>, </a:t>
            </a:r>
            <a:r>
              <a:rPr lang="ru-RU" dirty="0" err="1"/>
              <a:t>цебто</a:t>
            </a:r>
            <a:r>
              <a:rPr lang="ru-RU" dirty="0"/>
              <a:t> </a:t>
            </a:r>
            <a:r>
              <a:rPr lang="ru-RU" dirty="0" err="1"/>
              <a:t>ле</a:t>
            </a:r>
            <a:r>
              <a:rPr lang="ru-RU" dirty="0"/>
              <a:t>, ла, </a:t>
            </a:r>
            <a:r>
              <a:rPr lang="ru-RU" dirty="0" err="1"/>
              <a:t>ло</a:t>
            </a:r>
            <a:r>
              <a:rPr lang="ru-RU" dirty="0"/>
              <a:t>, </a:t>
            </a:r>
            <a:r>
              <a:rPr lang="ru-RU" dirty="0" err="1"/>
              <a:t>лу</a:t>
            </a:r>
            <a:r>
              <a:rPr lang="ru-RU" dirty="0"/>
              <a:t>, л, в </a:t>
            </a:r>
            <a:r>
              <a:rPr lang="ru-RU" dirty="0" err="1"/>
              <a:t>інших</a:t>
            </a:r>
            <a:r>
              <a:rPr lang="ru-RU" dirty="0"/>
              <a:t>, як </a:t>
            </a:r>
            <a:r>
              <a:rPr lang="ru-RU" dirty="0" err="1"/>
              <a:t>мягке</a:t>
            </a:r>
            <a:r>
              <a:rPr lang="ru-RU" dirty="0"/>
              <a:t>, </a:t>
            </a:r>
            <a:r>
              <a:rPr lang="ru-RU" dirty="0" err="1"/>
              <a:t>цебто</a:t>
            </a:r>
            <a:r>
              <a:rPr lang="ru-RU" dirty="0"/>
              <a:t> </a:t>
            </a:r>
            <a:r>
              <a:rPr lang="ru-RU" dirty="0" err="1"/>
              <a:t>лі</a:t>
            </a:r>
            <a:r>
              <a:rPr lang="ru-RU" dirty="0"/>
              <a:t>, ля, </a:t>
            </a:r>
            <a:r>
              <a:rPr lang="ru-RU" dirty="0" err="1"/>
              <a:t>льо</a:t>
            </a:r>
            <a:r>
              <a:rPr lang="ru-RU" dirty="0"/>
              <a:t>, </a:t>
            </a:r>
            <a:r>
              <a:rPr lang="ru-RU" dirty="0" err="1"/>
              <a:t>лю</a:t>
            </a:r>
            <a:r>
              <a:rPr lang="ru-RU" dirty="0"/>
              <a:t>, ль, </a:t>
            </a:r>
            <a:r>
              <a:rPr lang="ru-RU" dirty="0" err="1"/>
              <a:t>отже</a:t>
            </a:r>
            <a:r>
              <a:rPr lang="ru-RU" dirty="0"/>
              <a:t> </a:t>
            </a:r>
            <a:r>
              <a:rPr lang="ru-RU" dirty="0" err="1"/>
              <a:t>білет</a:t>
            </a:r>
            <a:r>
              <a:rPr lang="ru-RU" dirty="0"/>
              <a:t>, галера, </a:t>
            </a:r>
            <a:r>
              <a:rPr lang="ru-RU" dirty="0" err="1"/>
              <a:t>колега</a:t>
            </a:r>
            <a:r>
              <a:rPr lang="ru-RU" dirty="0"/>
              <a:t>, атлас, </a:t>
            </a:r>
            <a:r>
              <a:rPr lang="ru-RU" dirty="0" err="1"/>
              <a:t>класа</a:t>
            </a:r>
            <a:r>
              <a:rPr lang="ru-RU" dirty="0"/>
              <a:t>, лава, логика, флота; блуза, лупа, клуб, Лувр, </a:t>
            </a:r>
            <a:r>
              <a:rPr lang="ru-RU" dirty="0" err="1"/>
              <a:t>Поллукс</a:t>
            </a:r>
            <a:r>
              <a:rPr lang="ru-RU" dirty="0"/>
              <a:t>, балкон, консул, — але </a:t>
            </a:r>
            <a:r>
              <a:rPr lang="ru-RU" dirty="0" err="1"/>
              <a:t>заля</a:t>
            </a:r>
            <a:r>
              <a:rPr lang="ru-RU" dirty="0"/>
              <a:t>, </a:t>
            </a:r>
            <a:r>
              <a:rPr lang="ru-RU" dirty="0" err="1"/>
              <a:t>іслям</a:t>
            </a:r>
            <a:r>
              <a:rPr lang="ru-RU" dirty="0"/>
              <a:t>, канделябр, </a:t>
            </a:r>
            <a:r>
              <a:rPr lang="ru-RU" dirty="0" err="1"/>
              <a:t>ілюстрація</a:t>
            </a:r>
            <a:r>
              <a:rPr lang="ru-RU" dirty="0"/>
              <a:t>, </a:t>
            </a:r>
            <a:r>
              <a:rPr lang="ru-RU" dirty="0" err="1"/>
              <a:t>алькоголь</a:t>
            </a:r>
            <a:r>
              <a:rPr lang="ru-RU" dirty="0"/>
              <a:t>, </a:t>
            </a:r>
            <a:r>
              <a:rPr lang="ru-RU" dirty="0" err="1"/>
              <a:t>Вільсон</a:t>
            </a:r>
            <a:r>
              <a:rPr lang="ru-RU" dirty="0"/>
              <a:t>, </a:t>
            </a:r>
            <a:r>
              <a:rPr lang="ru-RU" dirty="0" err="1"/>
              <a:t>бінокль</a:t>
            </a:r>
            <a:r>
              <a:rPr lang="ru-RU" dirty="0"/>
              <a:t>, вексель, </a:t>
            </a:r>
            <a:r>
              <a:rPr lang="ru-RU" dirty="0" err="1"/>
              <a:t>Голяндія</a:t>
            </a:r>
            <a:r>
              <a:rPr lang="ru-RU" dirty="0"/>
              <a:t> і т. і.</a:t>
            </a:r>
          </a:p>
          <a:p>
            <a:pPr marL="127000" indent="0" fontAlgn="base">
              <a:buNone/>
            </a:pPr>
            <a:r>
              <a:rPr lang="ru-RU" dirty="0"/>
              <a:t> </a:t>
            </a:r>
          </a:p>
          <a:p>
            <a:pPr fontAlgn="base"/>
            <a:r>
              <a:rPr lang="ru-RU" dirty="0"/>
              <a:t>По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думці</a:t>
            </a:r>
            <a:r>
              <a:rPr lang="ru-RU" dirty="0"/>
              <a:t> нема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вичислених</a:t>
            </a:r>
            <a:r>
              <a:rPr lang="ru-RU" dirty="0"/>
              <a:t> в </a:t>
            </a:r>
            <a:r>
              <a:rPr lang="ru-RU" dirty="0" err="1"/>
              <a:t>сьому</a:t>
            </a:r>
            <a:r>
              <a:rPr lang="ru-RU" dirty="0"/>
              <a:t> §—і </a:t>
            </a:r>
            <a:r>
              <a:rPr lang="ru-RU" dirty="0" err="1"/>
              <a:t>випадках</a:t>
            </a:r>
            <a:r>
              <a:rPr lang="ru-RU" dirty="0"/>
              <a:t> і </a:t>
            </a:r>
            <a:r>
              <a:rPr lang="ru-RU" dirty="0" err="1"/>
              <a:t>примірах</a:t>
            </a:r>
            <a:r>
              <a:rPr lang="ru-RU" dirty="0"/>
              <a:t> одного </a:t>
            </a:r>
            <a:r>
              <a:rPr lang="ru-RU" dirty="0" err="1"/>
              <a:t>провідного</a:t>
            </a:r>
            <a:r>
              <a:rPr lang="ru-RU" dirty="0"/>
              <a:t> </a:t>
            </a:r>
            <a:r>
              <a:rPr lang="ru-RU" dirty="0" err="1"/>
              <a:t>критерія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мігби</a:t>
            </a:r>
            <a:r>
              <a:rPr lang="ru-RU" dirty="0"/>
              <a:t> </a:t>
            </a:r>
            <a:r>
              <a:rPr lang="ru-RU" dirty="0" err="1"/>
              <a:t>послужити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певним</a:t>
            </a:r>
            <a:r>
              <a:rPr lang="ru-RU" dirty="0"/>
              <a:t> </a:t>
            </a:r>
            <a:r>
              <a:rPr lang="ru-RU" dirty="0" err="1"/>
              <a:t>дороговказом</a:t>
            </a:r>
            <a:r>
              <a:rPr lang="ru-RU" dirty="0"/>
              <a:t> для </a:t>
            </a:r>
            <a:r>
              <a:rPr lang="ru-RU" dirty="0" err="1"/>
              <a:t>правопису</a:t>
            </a:r>
            <a:r>
              <a:rPr lang="ru-RU" dirty="0"/>
              <a:t> чужих </a:t>
            </a:r>
            <a:r>
              <a:rPr lang="ru-RU" dirty="0" err="1"/>
              <a:t>слів</a:t>
            </a:r>
            <a:r>
              <a:rPr lang="ru-RU" dirty="0"/>
              <a:t>. </a:t>
            </a:r>
            <a:r>
              <a:rPr lang="ru-RU" dirty="0" err="1"/>
              <a:t>Чому</a:t>
            </a:r>
            <a:r>
              <a:rPr lang="ru-RU" dirty="0"/>
              <a:t> Лувр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писатися</a:t>
            </a:r>
            <a:r>
              <a:rPr lang="ru-RU" dirty="0"/>
              <a:t> через </a:t>
            </a:r>
            <a:r>
              <a:rPr lang="ru-RU" b="1" dirty="0"/>
              <a:t>у</a:t>
            </a:r>
            <a:r>
              <a:rPr lang="ru-RU" dirty="0"/>
              <a:t> а Лютер через </a:t>
            </a:r>
            <a:r>
              <a:rPr lang="ru-RU" b="1" dirty="0"/>
              <a:t>ю</a:t>
            </a:r>
            <a:r>
              <a:rPr lang="ru-RU" dirty="0"/>
              <a:t>? </a:t>
            </a:r>
            <a:r>
              <a:rPr lang="ru-RU" dirty="0" err="1"/>
              <a:t>Чому</a:t>
            </a:r>
            <a:r>
              <a:rPr lang="ru-RU" dirty="0"/>
              <a:t> ложа, флота через </a:t>
            </a:r>
            <a:r>
              <a:rPr lang="ru-RU" b="1" dirty="0" err="1"/>
              <a:t>ло</a:t>
            </a:r>
            <a:r>
              <a:rPr lang="ru-RU" dirty="0"/>
              <a:t>, а </a:t>
            </a:r>
            <a:r>
              <a:rPr lang="ru-RU" dirty="0" err="1"/>
              <a:t>скрофульоз</a:t>
            </a:r>
            <a:r>
              <a:rPr lang="ru-RU" dirty="0"/>
              <a:t>, </a:t>
            </a:r>
            <a:r>
              <a:rPr lang="ru-RU" dirty="0" err="1"/>
              <a:t>целюльоза</a:t>
            </a:r>
            <a:r>
              <a:rPr lang="ru-RU" dirty="0"/>
              <a:t> через </a:t>
            </a:r>
            <a:r>
              <a:rPr lang="ru-RU" b="1" dirty="0" err="1"/>
              <a:t>льо</a:t>
            </a:r>
            <a:r>
              <a:rPr lang="ru-RU" dirty="0"/>
              <a:t> і т. і.? У такому </a:t>
            </a:r>
            <a:r>
              <a:rPr lang="ru-RU" dirty="0" err="1"/>
              <a:t>правописі</a:t>
            </a:r>
            <a:r>
              <a:rPr lang="ru-RU" dirty="0"/>
              <a:t> </a:t>
            </a:r>
            <a:r>
              <a:rPr lang="ru-RU" dirty="0" err="1"/>
              <a:t>хиба</a:t>
            </a:r>
            <a:r>
              <a:rPr lang="ru-RU" dirty="0"/>
              <a:t> </a:t>
            </a:r>
            <a:r>
              <a:rPr lang="ru-RU" dirty="0" err="1"/>
              <a:t>годі</a:t>
            </a:r>
            <a:r>
              <a:rPr lang="ru-RU" dirty="0"/>
              <a:t> буде </a:t>
            </a:r>
            <a:r>
              <a:rPr lang="ru-RU" dirty="0" err="1"/>
              <a:t>визнатися</a:t>
            </a:r>
            <a:r>
              <a:rPr lang="ru-RU" dirty="0"/>
              <a:t>.</a:t>
            </a:r>
          </a:p>
          <a:p>
            <a:pPr marL="127000" indent="0" fontAlgn="base">
              <a:buNone/>
            </a:pPr>
            <a:r>
              <a:rPr lang="ru-RU" dirty="0"/>
              <a:t> </a:t>
            </a:r>
          </a:p>
          <a:p>
            <a:pPr fontAlgn="base"/>
            <a:r>
              <a:rPr lang="ru-RU" dirty="0"/>
              <a:t>Ми, </a:t>
            </a:r>
            <a:r>
              <a:rPr lang="ru-RU" dirty="0" err="1"/>
              <a:t>Галичани</a:t>
            </a:r>
            <a:r>
              <a:rPr lang="ru-RU" dirty="0"/>
              <a:t>, не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остаємо</a:t>
            </a:r>
            <a:r>
              <a:rPr lang="ru-RU" dirty="0"/>
              <a:t> через </a:t>
            </a:r>
            <a:r>
              <a:rPr lang="ru-RU" dirty="0" err="1"/>
              <a:t>Поляків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західної</a:t>
            </a:r>
            <a:r>
              <a:rPr lang="ru-RU" dirty="0"/>
              <a:t> </a:t>
            </a:r>
            <a:r>
              <a:rPr lang="ru-RU" dirty="0" err="1"/>
              <a:t>вимови</a:t>
            </a:r>
            <a:r>
              <a:rPr lang="ru-RU" dirty="0"/>
              <a:t> чужих </a:t>
            </a:r>
            <a:r>
              <a:rPr lang="ru-RU" dirty="0" err="1"/>
              <a:t>слів</a:t>
            </a:r>
            <a:r>
              <a:rPr lang="ru-RU" dirty="0"/>
              <a:t>, але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імя</a:t>
            </a:r>
            <a:r>
              <a:rPr lang="ru-RU" dirty="0"/>
              <a:t> засади </a:t>
            </a:r>
            <a:r>
              <a:rPr lang="ru-RU" dirty="0" err="1"/>
              <a:t>найвірнійшої</a:t>
            </a:r>
            <a:r>
              <a:rPr lang="ru-RU" dirty="0"/>
              <a:t> по </a:t>
            </a:r>
            <a:r>
              <a:rPr lang="ru-RU" dirty="0" err="1"/>
              <a:t>можности</a:t>
            </a:r>
            <a:r>
              <a:rPr lang="ru-RU" dirty="0"/>
              <a:t>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вимови</a:t>
            </a:r>
            <a:r>
              <a:rPr lang="ru-RU" dirty="0"/>
              <a:t> </a:t>
            </a:r>
            <a:r>
              <a:rPr lang="ru-RU" dirty="0" err="1"/>
              <a:t>обстоюємо</a:t>
            </a:r>
            <a:r>
              <a:rPr lang="ru-RU" dirty="0"/>
              <a:t> </a:t>
            </a:r>
            <a:r>
              <a:rPr lang="ru-RU" dirty="0" err="1"/>
              <a:t>оден</a:t>
            </a:r>
            <a:r>
              <a:rPr lang="ru-RU" dirty="0"/>
              <a:t> </a:t>
            </a:r>
            <a:r>
              <a:rPr lang="ru-RU" dirty="0" err="1"/>
              <a:t>головний</a:t>
            </a:r>
            <a:r>
              <a:rPr lang="ru-RU" dirty="0"/>
              <a:t> принцип </a:t>
            </a:r>
            <a:r>
              <a:rPr lang="ru-RU" dirty="0" err="1"/>
              <a:t>цебто</a:t>
            </a:r>
            <a:r>
              <a:rPr lang="ru-RU" dirty="0"/>
              <a:t>: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чужі</a:t>
            </a:r>
            <a:r>
              <a:rPr lang="ru-RU" dirty="0"/>
              <a:t> слова,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здобули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силою </a:t>
            </a:r>
            <a:r>
              <a:rPr lang="ru-RU" dirty="0" err="1"/>
              <a:t>традиції</a:t>
            </a:r>
            <a:r>
              <a:rPr lang="ru-RU" dirty="0"/>
              <a:t> право </a:t>
            </a:r>
            <a:r>
              <a:rPr lang="ru-RU" dirty="0" err="1"/>
              <a:t>горожанства</a:t>
            </a:r>
            <a:r>
              <a:rPr lang="ru-RU" dirty="0"/>
              <a:t> на </a:t>
            </a:r>
            <a:r>
              <a:rPr lang="ru-RU" dirty="0" err="1"/>
              <a:t>усталену</a:t>
            </a:r>
            <a:r>
              <a:rPr lang="ru-RU" dirty="0"/>
              <a:t> </a:t>
            </a:r>
            <a:r>
              <a:rPr lang="ru-RU" dirty="0" err="1"/>
              <a:t>вимову</a:t>
            </a:r>
            <a:r>
              <a:rPr lang="ru-RU" dirty="0"/>
              <a:t>, </a:t>
            </a:r>
            <a:r>
              <a:rPr lang="ru-RU" dirty="0" err="1"/>
              <a:t>оставити</a:t>
            </a:r>
            <a:r>
              <a:rPr lang="ru-RU" dirty="0"/>
              <a:t> </a:t>
            </a:r>
            <a:r>
              <a:rPr lang="ru-RU" dirty="0" err="1"/>
              <a:t>нетиканими</a:t>
            </a:r>
            <a:r>
              <a:rPr lang="ru-RU" dirty="0"/>
              <a:t>, як ось прим. </a:t>
            </a:r>
            <a:r>
              <a:rPr lang="ru-RU" dirty="0" err="1"/>
              <a:t>латина</a:t>
            </a:r>
            <a:r>
              <a:rPr lang="ru-RU" dirty="0"/>
              <a:t>, </a:t>
            </a:r>
            <a:r>
              <a:rPr lang="ru-RU" dirty="0" err="1"/>
              <a:t>латинський</a:t>
            </a:r>
            <a:r>
              <a:rPr lang="ru-RU" dirty="0"/>
              <a:t>, </a:t>
            </a:r>
            <a:r>
              <a:rPr lang="ru-RU" dirty="0" err="1"/>
              <a:t>Латин</a:t>
            </a:r>
            <a:r>
              <a:rPr lang="ru-RU" dirty="0"/>
              <a:t>, формула, </a:t>
            </a:r>
            <a:r>
              <a:rPr lang="ru-RU" dirty="0" err="1"/>
              <a:t>лантух</a:t>
            </a:r>
            <a:r>
              <a:rPr lang="ru-RU" dirty="0"/>
              <a:t>, </a:t>
            </a:r>
            <a:r>
              <a:rPr lang="ru-RU" dirty="0" err="1"/>
              <a:t>лазур</a:t>
            </a:r>
            <a:r>
              <a:rPr lang="ru-RU" dirty="0"/>
              <a:t>, лавра, Литва, </a:t>
            </a:r>
            <a:r>
              <a:rPr lang="ru-RU" dirty="0" err="1"/>
              <a:t>Литава</a:t>
            </a:r>
            <a:r>
              <a:rPr lang="ru-RU" dirty="0"/>
              <a:t>, ленно, </a:t>
            </a:r>
            <a:r>
              <a:rPr lang="ru-RU" dirty="0" err="1"/>
              <a:t>лейбик</a:t>
            </a:r>
            <a:r>
              <a:rPr lang="ru-RU" dirty="0"/>
              <a:t>, Алтай, </a:t>
            </a:r>
            <a:r>
              <a:rPr lang="ru-RU" dirty="0" err="1"/>
              <a:t>Балкани</a:t>
            </a:r>
            <a:r>
              <a:rPr lang="ru-RU" dirty="0"/>
              <a:t>, Талмуд, Халдея, </a:t>
            </a:r>
            <a:r>
              <a:rPr lang="ru-RU" dirty="0" err="1"/>
              <a:t>адмірал</a:t>
            </a:r>
            <a:r>
              <a:rPr lang="ru-RU" dirty="0"/>
              <a:t>, арсенал, генерал, артикул, </a:t>
            </a:r>
            <a:r>
              <a:rPr lang="ru-RU" dirty="0" err="1"/>
              <a:t>ідеал</a:t>
            </a:r>
            <a:r>
              <a:rPr lang="ru-RU" dirty="0"/>
              <a:t>, журнал, </a:t>
            </a:r>
            <a:r>
              <a:rPr lang="ru-RU" dirty="0" err="1"/>
              <a:t>капітал</a:t>
            </a:r>
            <a:r>
              <a:rPr lang="ru-RU" dirty="0"/>
              <a:t>, протокол, скандал, титул і т. і. </a:t>
            </a:r>
            <a:r>
              <a:rPr lang="ru-RU" dirty="0" err="1"/>
              <a:t>Зате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 по </a:t>
            </a:r>
            <a:r>
              <a:rPr lang="ru-RU" dirty="0" err="1"/>
              <a:t>можности</a:t>
            </a:r>
            <a:r>
              <a:rPr lang="ru-RU" dirty="0"/>
              <a:t> </a:t>
            </a:r>
            <a:r>
              <a:rPr lang="ru-RU" dirty="0" err="1"/>
              <a:t>чужу</a:t>
            </a:r>
            <a:r>
              <a:rPr lang="ru-RU" dirty="0"/>
              <a:t> </a:t>
            </a:r>
            <a:r>
              <a:rPr lang="ru-RU" dirty="0" err="1"/>
              <a:t>вимову</a:t>
            </a:r>
            <a:r>
              <a:rPr lang="ru-RU" dirty="0"/>
              <a:t>, </a:t>
            </a:r>
            <a:r>
              <a:rPr lang="ru-RU" dirty="0" err="1"/>
              <a:t>тож</a:t>
            </a:r>
            <a:r>
              <a:rPr lang="ru-RU" dirty="0"/>
              <a:t> </a:t>
            </a:r>
            <a:r>
              <a:rPr lang="ru-RU" dirty="0" err="1"/>
              <a:t>требаби</a:t>
            </a:r>
            <a:r>
              <a:rPr lang="ru-RU" dirty="0"/>
              <a:t> </a:t>
            </a:r>
            <a:r>
              <a:rPr lang="ru-RU" dirty="0" err="1"/>
              <a:t>писати</a:t>
            </a:r>
            <a:r>
              <a:rPr lang="ru-RU" dirty="0"/>
              <a:t>: </a:t>
            </a:r>
            <a:r>
              <a:rPr lang="ru-RU" dirty="0" err="1"/>
              <a:t>білєт</a:t>
            </a:r>
            <a:r>
              <a:rPr lang="ru-RU" dirty="0"/>
              <a:t>, </a:t>
            </a:r>
            <a:r>
              <a:rPr lang="ru-RU" dirty="0" err="1"/>
              <a:t>ґалєра</a:t>
            </a:r>
            <a:r>
              <a:rPr lang="ru-RU" dirty="0"/>
              <a:t>, </a:t>
            </a:r>
            <a:r>
              <a:rPr lang="ru-RU" dirty="0" err="1"/>
              <a:t>калєндар</a:t>
            </a:r>
            <a:r>
              <a:rPr lang="ru-RU" dirty="0"/>
              <a:t>, </a:t>
            </a:r>
            <a:r>
              <a:rPr lang="ru-RU" dirty="0" err="1"/>
              <a:t>лєґенда</a:t>
            </a:r>
            <a:r>
              <a:rPr lang="ru-RU" dirty="0"/>
              <a:t>, </a:t>
            </a:r>
            <a:r>
              <a:rPr lang="ru-RU" dirty="0" err="1"/>
              <a:t>лябіринт</a:t>
            </a:r>
            <a:r>
              <a:rPr lang="ru-RU" dirty="0"/>
              <a:t>, </a:t>
            </a:r>
            <a:r>
              <a:rPr lang="ru-RU" dirty="0" err="1"/>
              <a:t>лява</a:t>
            </a:r>
            <a:r>
              <a:rPr lang="ru-RU" dirty="0"/>
              <a:t>, (а не лава, яке </a:t>
            </a:r>
            <a:r>
              <a:rPr lang="ru-RU" dirty="0" err="1"/>
              <a:t>мішалобися</a:t>
            </a:r>
            <a:r>
              <a:rPr lang="ru-RU" dirty="0"/>
              <a:t> з словом лава </a:t>
            </a:r>
            <a:r>
              <a:rPr lang="ru-RU" dirty="0" err="1"/>
              <a:t>нім</a:t>
            </a:r>
            <a:r>
              <a:rPr lang="ru-RU" dirty="0"/>
              <a:t>. </a:t>
            </a:r>
            <a:r>
              <a:rPr lang="en-US" dirty="0"/>
              <a:t>die Bank), </a:t>
            </a:r>
            <a:r>
              <a:rPr lang="ru-RU" dirty="0"/>
              <a:t>Ля-</a:t>
            </a:r>
            <a:r>
              <a:rPr lang="ru-RU" dirty="0" err="1"/>
              <a:t>Манш</a:t>
            </a:r>
            <a:r>
              <a:rPr lang="ru-RU" dirty="0"/>
              <a:t>, </a:t>
            </a:r>
            <a:r>
              <a:rPr lang="ru-RU" dirty="0" err="1"/>
              <a:t>шабльон</a:t>
            </a:r>
            <a:r>
              <a:rPr lang="ru-RU" dirty="0"/>
              <a:t>, </a:t>
            </a:r>
            <a:r>
              <a:rPr lang="ru-RU" dirty="0" err="1"/>
              <a:t>Льокарно</a:t>
            </a:r>
            <a:r>
              <a:rPr lang="ru-RU" dirty="0"/>
              <a:t>, </a:t>
            </a:r>
            <a:r>
              <a:rPr lang="ru-RU" dirty="0" err="1"/>
              <a:t>Льондон</a:t>
            </a:r>
            <a:r>
              <a:rPr lang="ru-RU" dirty="0"/>
              <a:t>, </a:t>
            </a:r>
            <a:r>
              <a:rPr lang="ru-RU" dirty="0" err="1"/>
              <a:t>Поллюкс</a:t>
            </a:r>
            <a:r>
              <a:rPr lang="ru-RU" dirty="0"/>
              <a:t>, </a:t>
            </a:r>
            <a:r>
              <a:rPr lang="ru-RU" dirty="0" err="1"/>
              <a:t>клюб</a:t>
            </a:r>
            <a:r>
              <a:rPr lang="ru-RU" dirty="0"/>
              <a:t> (а не клуб, </a:t>
            </a:r>
            <a:r>
              <a:rPr lang="ru-RU" dirty="0" err="1"/>
              <a:t>що</a:t>
            </a:r>
            <a:r>
              <a:rPr lang="ru-RU" dirty="0"/>
              <a:t> легко </a:t>
            </a:r>
            <a:r>
              <a:rPr lang="ru-RU" dirty="0" err="1"/>
              <a:t>помішати</a:t>
            </a:r>
            <a:r>
              <a:rPr lang="ru-RU" dirty="0"/>
              <a:t> з нашим </a:t>
            </a:r>
            <a:r>
              <a:rPr lang="ru-RU" dirty="0" err="1"/>
              <a:t>рідним</a:t>
            </a:r>
            <a:r>
              <a:rPr lang="ru-RU" dirty="0"/>
              <a:t> словом клуб — часть </a:t>
            </a:r>
            <a:r>
              <a:rPr lang="ru-RU" dirty="0" err="1"/>
              <a:t>тіла</a:t>
            </a:r>
            <a:r>
              <a:rPr lang="ru-RU" dirty="0"/>
              <a:t>) і т. і.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назвами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пропустити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Лемберг</a:t>
            </a:r>
            <a:r>
              <a:rPr lang="ru-RU" dirty="0"/>
              <a:t>. На те </a:t>
            </a:r>
            <a:r>
              <a:rPr lang="ru-RU" dirty="0" err="1"/>
              <a:t>місто</a:t>
            </a:r>
            <a:r>
              <a:rPr lang="ru-RU" dirty="0"/>
              <a:t> є </a:t>
            </a:r>
            <a:r>
              <a:rPr lang="ru-RU" dirty="0" err="1"/>
              <a:t>єдина</a:t>
            </a:r>
            <a:r>
              <a:rPr lang="ru-RU" dirty="0"/>
              <a:t> наша </a:t>
            </a:r>
            <a:r>
              <a:rPr lang="ru-RU" dirty="0" err="1"/>
              <a:t>назва</a:t>
            </a:r>
            <a:r>
              <a:rPr lang="ru-RU" dirty="0"/>
              <a:t>: </a:t>
            </a:r>
            <a:r>
              <a:rPr lang="ru-RU" dirty="0" err="1"/>
              <a:t>Львів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9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0100" y="1174173"/>
            <a:ext cx="7533900" cy="3363171"/>
          </a:xfrm>
        </p:spPr>
        <p:txBody>
          <a:bodyPr/>
          <a:lstStyle/>
          <a:p>
            <a:pPr lvl="0" algn="just"/>
            <a:r>
              <a:rPr lang="ru-RU" dirty="0" err="1"/>
              <a:t>Уживання</a:t>
            </a:r>
            <a:r>
              <a:rPr lang="ru-RU" dirty="0"/>
              <a:t> букв Г і Ґ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b="1" dirty="0"/>
              <a:t>гортанного звука г</a:t>
            </a:r>
            <a:r>
              <a:rPr lang="ru-RU" dirty="0"/>
              <a:t> та  </a:t>
            </a:r>
            <a:r>
              <a:rPr lang="ru-RU" b="1" dirty="0" err="1"/>
              <a:t>проривної</a:t>
            </a:r>
            <a:r>
              <a:rPr lang="ru-RU" b="1" dirty="0"/>
              <a:t> </a:t>
            </a:r>
            <a:r>
              <a:rPr lang="ru-RU" b="1" dirty="0" err="1"/>
              <a:t>фонеми</a:t>
            </a:r>
            <a:r>
              <a:rPr lang="ru-RU" b="1" dirty="0"/>
              <a:t> ґ: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сформульоване</a:t>
            </a:r>
            <a:r>
              <a:rPr lang="ru-RU" dirty="0"/>
              <a:t> </a:t>
            </a:r>
            <a:r>
              <a:rPr lang="ru-RU" dirty="0" err="1"/>
              <a:t>важке</a:t>
            </a:r>
            <a:r>
              <a:rPr lang="ru-RU" dirty="0"/>
              <a:t> правило: </a:t>
            </a:r>
            <a:r>
              <a:rPr lang="ru-RU" dirty="0" err="1"/>
              <a:t>чуже</a:t>
            </a:r>
            <a:r>
              <a:rPr lang="ru-RU" dirty="0"/>
              <a:t> г </a:t>
            </a:r>
            <a:r>
              <a:rPr lang="ru-RU" dirty="0" err="1"/>
              <a:t>передаємо</a:t>
            </a:r>
            <a:r>
              <a:rPr lang="ru-RU" dirty="0"/>
              <a:t> г у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запозиченнях</a:t>
            </a:r>
            <a:r>
              <a:rPr lang="ru-RU" dirty="0"/>
              <a:t>, особливо з </a:t>
            </a:r>
            <a:r>
              <a:rPr lang="ru-RU" dirty="0" err="1"/>
              <a:t>грецької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(</a:t>
            </a:r>
            <a:r>
              <a:rPr lang="ru-RU" i="1" dirty="0" err="1"/>
              <a:t>Англія,гегемонія</a:t>
            </a:r>
            <a:r>
              <a:rPr lang="ru-RU" i="1" dirty="0"/>
              <a:t>, </a:t>
            </a:r>
            <a:r>
              <a:rPr lang="ru-RU" i="1" dirty="0" err="1"/>
              <a:t>газета,генерал</a:t>
            </a:r>
            <a:r>
              <a:rPr lang="ru-RU" i="1" dirty="0"/>
              <a:t>),  </a:t>
            </a:r>
            <a:r>
              <a:rPr lang="ru-RU" dirty="0"/>
              <a:t>в </a:t>
            </a:r>
            <a:r>
              <a:rPr lang="ru-RU" dirty="0" err="1"/>
              <a:t>новіших</a:t>
            </a:r>
            <a:r>
              <a:rPr lang="ru-RU" dirty="0"/>
              <a:t> (</a:t>
            </a:r>
            <a:r>
              <a:rPr lang="ru-RU" dirty="0" err="1"/>
              <a:t>латинських</a:t>
            </a:r>
            <a:r>
              <a:rPr lang="ru-RU" dirty="0"/>
              <a:t>, </a:t>
            </a:r>
            <a:r>
              <a:rPr lang="ru-RU" dirty="0" err="1"/>
              <a:t>польських</a:t>
            </a:r>
            <a:r>
              <a:rPr lang="ru-RU" dirty="0"/>
              <a:t>, </a:t>
            </a:r>
            <a:r>
              <a:rPr lang="ru-RU" dirty="0" err="1"/>
              <a:t>англійських</a:t>
            </a:r>
            <a:r>
              <a:rPr lang="ru-RU" dirty="0"/>
              <a:t>) </a:t>
            </a:r>
            <a:r>
              <a:rPr lang="ru-RU" dirty="0" err="1"/>
              <a:t>запозиченнях</a:t>
            </a:r>
            <a:r>
              <a:rPr lang="ru-RU" dirty="0"/>
              <a:t> </a:t>
            </a:r>
            <a:r>
              <a:rPr lang="ru-RU" dirty="0" err="1"/>
              <a:t>передаємо</a:t>
            </a:r>
            <a:r>
              <a:rPr lang="ru-RU" dirty="0"/>
              <a:t> буквою ґ: </a:t>
            </a:r>
            <a:r>
              <a:rPr lang="ru-RU" i="1" dirty="0" err="1"/>
              <a:t>ґарантія</a:t>
            </a:r>
            <a:r>
              <a:rPr lang="ru-RU" i="1" dirty="0"/>
              <a:t>, </a:t>
            </a:r>
            <a:r>
              <a:rPr lang="ru-RU" i="1" dirty="0" err="1"/>
              <a:t>ґума</a:t>
            </a:r>
            <a:r>
              <a:rPr lang="ru-RU" i="1" dirty="0"/>
              <a:t>, </a:t>
            </a:r>
            <a:r>
              <a:rPr lang="ru-RU" i="1" dirty="0" err="1"/>
              <a:t>дириґент</a:t>
            </a:r>
            <a:r>
              <a:rPr lang="ru-RU" i="1" dirty="0"/>
              <a:t>, </a:t>
            </a:r>
            <a:r>
              <a:rPr lang="ru-RU" i="1" dirty="0" err="1"/>
              <a:t>лінґвіст</a:t>
            </a:r>
            <a:r>
              <a:rPr lang="ru-RU" i="1" dirty="0" smtClean="0"/>
              <a:t>.</a:t>
            </a:r>
          </a:p>
          <a:p>
            <a:pPr marL="127000" lvl="0" indent="0" algn="just">
              <a:buNone/>
            </a:pPr>
            <a:endParaRPr lang="ru-RU" dirty="0"/>
          </a:p>
          <a:p>
            <a:pPr lvl="0" algn="just"/>
            <a:r>
              <a:rPr lang="ru-RU" dirty="0"/>
              <a:t> Передача </a:t>
            </a:r>
            <a:r>
              <a:rPr lang="ru-RU" dirty="0" err="1"/>
              <a:t>іншомовних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з л (</a:t>
            </a:r>
            <a:r>
              <a:rPr lang="ru-RU" dirty="0" err="1"/>
              <a:t>м’яко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твердо). Тут </a:t>
            </a:r>
            <a:r>
              <a:rPr lang="ru-RU" dirty="0" err="1"/>
              <a:t>зійшлися</a:t>
            </a:r>
            <a:r>
              <a:rPr lang="ru-RU" dirty="0"/>
              <a:t> у </a:t>
            </a:r>
            <a:r>
              <a:rPr lang="ru-RU" dirty="0" err="1"/>
              <a:t>протистоянні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давні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уживання</a:t>
            </a:r>
            <a:r>
              <a:rPr lang="ru-RU" dirty="0"/>
              <a:t> </a:t>
            </a:r>
            <a:r>
              <a:rPr lang="ru-RU" dirty="0" err="1"/>
              <a:t>запозичень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i="1" dirty="0"/>
              <a:t>Л</a:t>
            </a:r>
            <a:r>
              <a:rPr lang="ru-RU" dirty="0"/>
              <a:t> : </a:t>
            </a:r>
            <a:r>
              <a:rPr lang="ru-RU" dirty="0" err="1"/>
              <a:t>грецька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твердим Л (</a:t>
            </a:r>
            <a:r>
              <a:rPr lang="ru-RU" i="1" dirty="0" err="1"/>
              <a:t>апостол,талан,лампада,скандал</a:t>
            </a:r>
            <a:r>
              <a:rPr lang="ru-RU" i="1" dirty="0"/>
              <a:t>, </a:t>
            </a:r>
            <a:r>
              <a:rPr lang="ru-RU" i="1" dirty="0" err="1"/>
              <a:t>клімат</a:t>
            </a:r>
            <a:r>
              <a:rPr lang="ru-RU" i="1" dirty="0"/>
              <a:t>, Платон, </a:t>
            </a:r>
            <a:r>
              <a:rPr lang="ru-RU" i="1" dirty="0" err="1"/>
              <a:t>Мелетій</a:t>
            </a:r>
            <a:r>
              <a:rPr lang="ru-RU" i="1" dirty="0"/>
              <a:t>, </a:t>
            </a:r>
            <a:r>
              <a:rPr lang="ru-RU" i="1" dirty="0" err="1"/>
              <a:t>Кирило</a:t>
            </a:r>
            <a:r>
              <a:rPr lang="ru-RU" i="1" dirty="0"/>
              <a:t>) </a:t>
            </a:r>
            <a:r>
              <a:rPr lang="ru-RU" dirty="0"/>
              <a:t>і </a:t>
            </a:r>
            <a:r>
              <a:rPr lang="ru-RU" dirty="0" err="1"/>
              <a:t>латинсько-польська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м’яким</a:t>
            </a:r>
            <a:r>
              <a:rPr lang="ru-RU" dirty="0"/>
              <a:t> </a:t>
            </a:r>
            <a:r>
              <a:rPr lang="ru-RU" i="1" dirty="0"/>
              <a:t>ЛЬ</a:t>
            </a:r>
            <a:r>
              <a:rPr lang="ru-RU" dirty="0"/>
              <a:t> (</a:t>
            </a:r>
            <a:r>
              <a:rPr lang="ru-RU" i="1" dirty="0" err="1"/>
              <a:t>колядувати</a:t>
            </a:r>
            <a:r>
              <a:rPr lang="ru-RU" i="1" dirty="0"/>
              <a:t>, </a:t>
            </a:r>
            <a:r>
              <a:rPr lang="ru-RU" i="1" dirty="0" err="1"/>
              <a:t>люципер</a:t>
            </a:r>
            <a:r>
              <a:rPr lang="ru-RU" i="1" dirty="0"/>
              <a:t>, </a:t>
            </a:r>
            <a:r>
              <a:rPr lang="ru-RU" i="1" dirty="0" err="1"/>
              <a:t>шухляда</a:t>
            </a:r>
            <a:r>
              <a:rPr lang="ru-RU" i="1" dirty="0"/>
              <a:t>, </a:t>
            </a:r>
            <a:r>
              <a:rPr lang="ru-RU" i="1" dirty="0" err="1"/>
              <a:t>фальш</a:t>
            </a:r>
            <a:r>
              <a:rPr lang="ru-RU" i="1" dirty="0"/>
              <a:t>, </a:t>
            </a:r>
            <a:r>
              <a:rPr lang="ru-RU" i="1" dirty="0" err="1"/>
              <a:t>люстро</a:t>
            </a:r>
            <a:r>
              <a:rPr lang="ru-RU" i="1" dirty="0"/>
              <a:t>, мораль, </a:t>
            </a:r>
            <a:r>
              <a:rPr lang="ru-RU" i="1" dirty="0" err="1"/>
              <a:t>лямпа</a:t>
            </a:r>
            <a:r>
              <a:rPr lang="ru-RU" i="1" dirty="0"/>
              <a:t>).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9318" y="540000"/>
            <a:ext cx="7644682" cy="1037100"/>
          </a:xfrm>
        </p:spPr>
        <p:txBody>
          <a:bodyPr/>
          <a:lstStyle/>
          <a:p>
            <a:pPr algn="ctr"/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 </a:t>
            </a:r>
            <a:r>
              <a:rPr lang="ru-RU" sz="2000" dirty="0" err="1"/>
              <a:t>н</a:t>
            </a:r>
            <a:r>
              <a:rPr lang="ru-RU" sz="2000" u="sng" dirty="0" err="1"/>
              <a:t>айважчі</a:t>
            </a:r>
            <a:r>
              <a:rPr lang="ru-RU" sz="2000" u="sng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тоді</a:t>
            </a:r>
            <a:r>
              <a:rPr lang="ru-RU" sz="2000" dirty="0"/>
              <a:t> </a:t>
            </a:r>
            <a:r>
              <a:rPr lang="ru-RU" sz="2000" dirty="0" err="1"/>
              <a:t>розв’язали</a:t>
            </a:r>
            <a:r>
              <a:rPr lang="ru-RU" sz="2000" dirty="0"/>
              <a:t> </a:t>
            </a:r>
            <a:r>
              <a:rPr lang="ru-RU" sz="2000" dirty="0" err="1"/>
              <a:t>компромісно</a:t>
            </a:r>
            <a:r>
              <a:rPr lang="ru-RU" sz="2000" dirty="0"/>
              <a:t>, і </a:t>
            </a:r>
            <a:r>
              <a:rPr lang="ru-RU" sz="2000" dirty="0" err="1"/>
              <a:t>виникають</a:t>
            </a:r>
            <a:r>
              <a:rPr lang="ru-RU" sz="2000" dirty="0"/>
              <a:t> вони й </a:t>
            </a:r>
            <a:r>
              <a:rPr lang="ru-RU" sz="2000" dirty="0" err="1"/>
              <a:t>тепер</a:t>
            </a:r>
            <a:r>
              <a:rPr lang="ru-RU" sz="2000" dirty="0"/>
              <a:t>: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7" y="3643754"/>
            <a:ext cx="3346994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6" y="99362"/>
            <a:ext cx="8811490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236092"/>
            <a:ext cx="4440300" cy="1447800"/>
          </a:xfrm>
        </p:spPr>
        <p:txBody>
          <a:bodyPr/>
          <a:lstStyle/>
          <a:p>
            <a:r>
              <a:rPr lang="uk-UA" sz="2800" dirty="0">
                <a:solidFill>
                  <a:srgbClr val="FF0000"/>
                </a:solidFill>
              </a:rPr>
              <a:t>Український правопис: історія, причини й суть змін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850" y="2898167"/>
            <a:ext cx="4440300" cy="612288"/>
          </a:xfrm>
        </p:spPr>
        <p:txBody>
          <a:bodyPr/>
          <a:lstStyle/>
          <a:p>
            <a:r>
              <a:rPr lang="uk-UA" b="1" i="1" dirty="0">
                <a:solidFill>
                  <a:srgbClr val="192CDC"/>
                </a:solidFill>
              </a:rPr>
              <a:t>Коротка історія українського правопису: </a:t>
            </a:r>
            <a:endParaRPr lang="uk-UA" b="1" i="1" dirty="0" smtClean="0">
              <a:solidFill>
                <a:srgbClr val="192CDC"/>
              </a:solidFill>
            </a:endParaRPr>
          </a:p>
          <a:p>
            <a:r>
              <a:rPr lang="uk-UA" b="1" i="1" dirty="0" smtClean="0">
                <a:solidFill>
                  <a:srgbClr val="192CDC"/>
                </a:solidFill>
              </a:rPr>
              <a:t>чому </a:t>
            </a:r>
            <a:r>
              <a:rPr lang="uk-UA" b="1" i="1" dirty="0">
                <a:solidFill>
                  <a:srgbClr val="192CDC"/>
                </a:solidFill>
              </a:rPr>
              <a:t>ми пишемо так</a:t>
            </a:r>
            <a:r>
              <a:rPr lang="uk-UA" b="1" i="1" dirty="0" smtClean="0">
                <a:solidFill>
                  <a:srgbClr val="192CDC"/>
                </a:solidFill>
              </a:rPr>
              <a:t>,</a:t>
            </a:r>
          </a:p>
          <a:p>
            <a:r>
              <a:rPr lang="uk-UA" b="1" i="1" dirty="0" smtClean="0">
                <a:solidFill>
                  <a:srgbClr val="192CDC"/>
                </a:solidFill>
              </a:rPr>
              <a:t> </a:t>
            </a:r>
            <a:r>
              <a:rPr lang="uk-UA" b="1" i="1" dirty="0">
                <a:solidFill>
                  <a:srgbClr val="192CDC"/>
                </a:solidFill>
              </a:rPr>
              <a:t>як пишемо? </a:t>
            </a:r>
            <a:endParaRPr lang="ru-RU" b="1" i="1" dirty="0">
              <a:solidFill>
                <a:srgbClr val="192CDC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70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999" y="103909"/>
            <a:ext cx="8340873" cy="831273"/>
          </a:xfrm>
        </p:spPr>
        <p:txBody>
          <a:bodyPr/>
          <a:lstStyle/>
          <a:p>
            <a:pPr algn="ctr"/>
            <a:r>
              <a:rPr lang="uk-UA" sz="1800" dirty="0"/>
              <a:t>П</a:t>
            </a:r>
            <a:r>
              <a:rPr lang="uk-UA" sz="1800" dirty="0" smtClean="0"/>
              <a:t>очинаючи </a:t>
            </a:r>
            <a:r>
              <a:rPr lang="uk-UA" sz="1800" dirty="0"/>
              <a:t>із 1933 року  без обговорення і дискусій,  директивно було змінено правопис із міркувань знищити бар’єр між російською та українською  мовами.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36137"/>
              </p:ext>
            </p:extLst>
          </p:nvPr>
        </p:nvGraphicFramePr>
        <p:xfrm>
          <a:off x="550718" y="1121640"/>
          <a:ext cx="8291945" cy="402185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8291945">
                  <a:extLst>
                    <a:ext uri="{9D8B030D-6E8A-4147-A177-3AD203B41FA5}">
                      <a16:colId xmlns:a16="http://schemas.microsoft.com/office/drawing/2014/main" val="1535884315"/>
                    </a:ext>
                  </a:extLst>
                </a:gridCol>
              </a:tblGrid>
              <a:tr h="4021859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 абетки вилучено літеру ґ.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Написання багатьох слів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увідповіднено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з російськими формами: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замість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радости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вісти – радості, вісті,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замість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катедра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міт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– кафедра, міф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послідовно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відкинуто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йотацію при збігові двох голосних, відповідно слова типу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матеріяльний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діяметр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атеїзм, </a:t>
                      </a:r>
                      <a:r>
                        <a:rPr lang="uk-UA" sz="1400" b="1" i="1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проєкт</a:t>
                      </a:r>
                      <a:r>
                        <a:rPr lang="uk-UA" sz="1400" b="1" i="1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дістали форму 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матеріальний, діаметр,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атеізм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проект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АЛЕ українській мові властива унікальна гармонія: голосний-приголосний-голосний-приголосний.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Гіатус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(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роззів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 їй не властивий.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замінено написання слів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авдієнція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авдиторія,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авкціон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бравнінґ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фавна 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аудієнція, аудиторія, аукціон, браунінг, фауна.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03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588"/>
            <a:ext cx="8786090" cy="49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93518"/>
            <a:ext cx="8666044" cy="48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909" y="498696"/>
            <a:ext cx="8520600" cy="841800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1960 році виходить 2-е, доповнене й виправлене повоєнне видання.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6028" y="1877159"/>
            <a:ext cx="4572000" cy="2315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49580"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Спричинене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воно тим, що в 1956 році видано «Правила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орфографии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пунктуации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тож «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ряді правописних моментів, спільних для української і російської мов, виникла певна неузгодженість, яку тепер, після опублікування «Правил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орфографии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пунктуации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можна усунути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8" y="1474083"/>
            <a:ext cx="2777884" cy="366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904" y="3882445"/>
            <a:ext cx="3346994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1174173"/>
            <a:ext cx="4249882" cy="3363171"/>
          </a:xfrm>
        </p:spPr>
        <p:txBody>
          <a:bodyPr/>
          <a:lstStyle/>
          <a:p>
            <a:pPr marL="127000" lvl="0" indent="0">
              <a:buNone/>
            </a:pPr>
            <a:endParaRPr lang="ru-RU" sz="1400" dirty="0" smtClean="0"/>
          </a:p>
          <a:p>
            <a:pPr marL="127000" lvl="0" indent="0">
              <a:buNone/>
            </a:pPr>
            <a:endParaRPr lang="ru-RU" sz="14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400" dirty="0" err="1" smtClean="0"/>
              <a:t>Головними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досягненнями</a:t>
            </a:r>
            <a:r>
              <a:rPr lang="ru-RU" sz="1400" dirty="0" smtClean="0"/>
              <a:t> стало </a:t>
            </a:r>
            <a:r>
              <a:rPr lang="ru-RU" sz="1400" dirty="0" err="1" smtClean="0"/>
              <a:t>відновлення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букви</a:t>
            </a:r>
            <a:r>
              <a:rPr lang="ru-RU" sz="1400" dirty="0" smtClean="0"/>
              <a:t> ґ та </a:t>
            </a:r>
            <a:r>
              <a:rPr lang="ru-RU" sz="1400" dirty="0" err="1" smtClean="0"/>
              <a:t>кличного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відмінка</a:t>
            </a:r>
            <a:r>
              <a:rPr lang="ru-RU" sz="1400" dirty="0" smtClean="0"/>
              <a:t> (за </a:t>
            </a:r>
            <a:r>
              <a:rPr lang="ru-RU" sz="1400" dirty="0" err="1" smtClean="0"/>
              <a:t>радянських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часів</a:t>
            </a:r>
            <a:r>
              <a:rPr lang="ru-RU" sz="1400" dirty="0" smtClean="0"/>
              <a:t> </a:t>
            </a:r>
            <a:r>
              <a:rPr lang="ru-RU" sz="1400" dirty="0" err="1" smtClean="0"/>
              <a:t>він</a:t>
            </a:r>
            <a:r>
              <a:rPr lang="ru-RU" sz="1400" dirty="0" smtClean="0"/>
              <a:t>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 smtClean="0"/>
              <a:t>необов'язковим</a:t>
            </a:r>
            <a:r>
              <a:rPr lang="ru-RU" sz="1400" dirty="0" smtClean="0"/>
              <a:t> і </a:t>
            </a:r>
            <a:r>
              <a:rPr lang="ru-RU" sz="1400" dirty="0" err="1" smtClean="0"/>
              <a:t>називався</a:t>
            </a:r>
            <a:r>
              <a:rPr lang="ru-RU" sz="1400" dirty="0" smtClean="0"/>
              <a:t> </a:t>
            </a:r>
            <a:r>
              <a:rPr lang="ru-RU" sz="1400" dirty="0" err="1" smtClean="0"/>
              <a:t>клична</a:t>
            </a:r>
            <a:r>
              <a:rPr lang="ru-RU" sz="1400" dirty="0" smtClean="0"/>
              <a:t> форма).</a:t>
            </a:r>
            <a:r>
              <a:rPr lang="uk-UA" sz="1400" dirty="0"/>
              <a:t> </a:t>
            </a:r>
            <a:endParaRPr lang="uk-UA" sz="1400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uk-UA" sz="1400" dirty="0"/>
              <a:t>З</a:t>
            </a:r>
            <a:r>
              <a:rPr lang="uk-UA" sz="1400" dirty="0" smtClean="0"/>
              <a:t>меншено </a:t>
            </a:r>
            <a:r>
              <a:rPr lang="uk-UA" sz="1400" dirty="0"/>
              <a:t>кількість винятків у відтворенні на письмі слів іншомовного </a:t>
            </a:r>
            <a:r>
              <a:rPr lang="uk-UA" sz="1400" dirty="0" smtClean="0"/>
              <a:t>походження.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400" dirty="0" smtClean="0"/>
              <a:t>В</a:t>
            </a:r>
            <a:r>
              <a:rPr lang="uk-UA" sz="1400" dirty="0" err="1" smtClean="0"/>
              <a:t>ідновлення</a:t>
            </a:r>
            <a:r>
              <a:rPr lang="uk-UA" sz="1400" dirty="0" smtClean="0"/>
              <a:t> </a:t>
            </a:r>
            <a:r>
              <a:rPr lang="uk-UA" sz="1400" dirty="0"/>
              <a:t>кличного відмінка (за радянських часів він був необов'язковим і називався клична форма) тощо. </a:t>
            </a:r>
            <a:endParaRPr lang="ru-RU" sz="1400" dirty="0"/>
          </a:p>
          <a:p>
            <a:pPr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0100" y="540000"/>
            <a:ext cx="7533900" cy="1037100"/>
          </a:xfrm>
        </p:spPr>
        <p:txBody>
          <a:bodyPr/>
          <a:lstStyle/>
          <a:p>
            <a:pPr algn="ctr"/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</a:t>
            </a:r>
            <a:r>
              <a:rPr lang="ru-RU" sz="2400" dirty="0" smtClean="0"/>
              <a:t> </a:t>
            </a:r>
            <a:r>
              <a:rPr lang="ru-RU" sz="2400" dirty="0" err="1" smtClean="0"/>
              <a:t>затверджено</a:t>
            </a:r>
            <a:r>
              <a:rPr lang="ru-RU" sz="2400" dirty="0" smtClean="0"/>
              <a:t> 14 листопада 1989, а 1990 року </a:t>
            </a:r>
            <a:r>
              <a:rPr lang="ru-RU" sz="2400" dirty="0" err="1" smtClean="0"/>
              <a:t>з'являється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третє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видання</a:t>
            </a:r>
            <a:r>
              <a:rPr lang="ru-RU" sz="2400" dirty="0" smtClean="0"/>
              <a:t> «</a:t>
            </a:r>
            <a:r>
              <a:rPr lang="ru-RU" sz="2400" dirty="0" err="1" smtClean="0"/>
              <a:t>Українського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правопису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24" y="3133745"/>
            <a:ext cx="2480211" cy="200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26" y="1614354"/>
            <a:ext cx="2935765" cy="18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75984"/>
            <a:ext cx="8863445" cy="49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30097"/>
            <a:ext cx="7704000" cy="360000"/>
          </a:xfrm>
        </p:spPr>
        <p:txBody>
          <a:bodyPr/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</a:rPr>
              <a:t>Стилістична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 err="1" smtClean="0">
                <a:solidFill>
                  <a:schemeClr val="tx1"/>
                </a:solidFill>
              </a:rPr>
              <a:t>порада</a:t>
            </a:r>
            <a:r>
              <a:rPr lang="ru-RU" i="1" dirty="0" smtClean="0">
                <a:solidFill>
                  <a:schemeClr val="tx1"/>
                </a:solidFill>
              </a:rPr>
              <a:t/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588580"/>
            <a:ext cx="7704000" cy="4288220"/>
          </a:xfrm>
        </p:spPr>
        <p:txBody>
          <a:bodyPr/>
          <a:lstStyle/>
          <a:p>
            <a:pPr marL="152400" indent="0" algn="ctr">
              <a:buNone/>
            </a:pPr>
            <a:r>
              <a:rPr lang="ru-RU" sz="1400" b="1" i="1" dirty="0" err="1">
                <a:solidFill>
                  <a:srgbClr val="FF0000"/>
                </a:solidFill>
              </a:rPr>
              <a:t>Вибачливі</a:t>
            </a:r>
            <a:r>
              <a:rPr lang="ru-RU" sz="1400" b="1" i="1" dirty="0">
                <a:solidFill>
                  <a:srgbClr val="FF0000"/>
                </a:solidFill>
              </a:rPr>
              <a:t> СЛОВА:</a:t>
            </a:r>
            <a:endParaRPr lang="ru-RU" sz="1400" b="1" i="1" dirty="0" smtClean="0"/>
          </a:p>
          <a:p>
            <a:pPr marL="152400" indent="0">
              <a:buNone/>
            </a:pP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вибачте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пробачте</a:t>
            </a:r>
            <a:r>
              <a:rPr lang="ru-RU" sz="1400" b="1" i="1" dirty="0"/>
              <a:t>, </a:t>
            </a:r>
            <a:r>
              <a:rPr lang="ru-RU" sz="1400" b="1" i="1" dirty="0" err="1"/>
              <a:t>перепрошую</a:t>
            </a:r>
            <a:r>
              <a:rPr lang="ru-RU" sz="1400" b="1" i="1" dirty="0"/>
              <a:t>, даруйте, прошу </a:t>
            </a:r>
            <a:r>
              <a:rPr lang="ru-RU" sz="1400" b="1" i="1" dirty="0" err="1"/>
              <a:t>вибачення</a:t>
            </a:r>
            <a:r>
              <a:rPr lang="ru-RU" sz="1400" b="1" i="1" dirty="0"/>
              <a:t>, прошу </a:t>
            </a:r>
            <a:r>
              <a:rPr lang="ru-RU" sz="1400" b="1" i="1" dirty="0" err="1" smtClean="0"/>
              <a:t>пробачення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endParaRPr lang="uk-UA" sz="1400" b="1" i="1" dirty="0"/>
          </a:p>
          <a:p>
            <a:pPr marL="152400" indent="0" algn="ctr">
              <a:lnSpc>
                <a:spcPct val="100000"/>
              </a:lnSpc>
              <a:buNone/>
            </a:pPr>
            <a:r>
              <a:rPr lang="uk-UA" sz="1400" b="1" i="1" dirty="0" err="1" smtClean="0">
                <a:solidFill>
                  <a:srgbClr val="FF0000"/>
                </a:solidFill>
              </a:rPr>
              <a:t>Заперливі</a:t>
            </a:r>
            <a:r>
              <a:rPr lang="uk-UA" sz="1400" b="1" i="1" dirty="0" smtClean="0">
                <a:solidFill>
                  <a:srgbClr val="FF0000"/>
                </a:solidFill>
              </a:rPr>
              <a:t> слова:</a:t>
            </a:r>
            <a:endParaRPr lang="ru-RU" sz="1400" b="1" i="1" dirty="0" smtClean="0">
              <a:solidFill>
                <a:srgbClr val="FF0000"/>
              </a:solidFill>
            </a:endParaRP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нас </a:t>
            </a:r>
            <a:r>
              <a:rPr lang="ru-RU" sz="1400" b="1" i="1" dirty="0" err="1"/>
              <a:t>це</a:t>
            </a:r>
            <a:r>
              <a:rPr lang="ru-RU" sz="1400" b="1" i="1" dirty="0"/>
              <a:t> не </a:t>
            </a:r>
            <a:r>
              <a:rPr lang="ru-RU" sz="1400" b="1" i="1" dirty="0" err="1"/>
              <a:t>влаштовує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я </a:t>
            </a:r>
            <a:r>
              <a:rPr lang="ru-RU" sz="1400" b="1" i="1" dirty="0"/>
              <a:t>не </a:t>
            </a:r>
            <a:r>
              <a:rPr lang="ru-RU" sz="1400" b="1" i="1" dirty="0" err="1"/>
              <a:t>згодний</a:t>
            </a:r>
            <a:r>
              <a:rPr lang="ru-RU" sz="1400" b="1" i="1" dirty="0"/>
              <a:t> (</a:t>
            </a:r>
            <a:r>
              <a:rPr lang="ru-RU" sz="1400" b="1" i="1" dirty="0" err="1"/>
              <a:t>згоден</a:t>
            </a:r>
            <a:r>
              <a:rPr lang="ru-RU" sz="1400" b="1" i="1" dirty="0"/>
              <a:t>)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це</a:t>
            </a:r>
            <a:r>
              <a:rPr lang="ru-RU" sz="1400" b="1" i="1" dirty="0" smtClean="0"/>
              <a:t> </a:t>
            </a:r>
            <a:r>
              <a:rPr lang="ru-RU" sz="1400" b="1" i="1" dirty="0"/>
              <a:t>не точно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не </a:t>
            </a:r>
            <a:r>
              <a:rPr lang="ru-RU" sz="1400" b="1" i="1" dirty="0" err="1"/>
              <a:t>можна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dirty="0" smtClean="0"/>
              <a:t>в </a:t>
            </a:r>
            <a:r>
              <a:rPr lang="ru-RU" sz="1400" dirty="0" err="1" smtClean="0"/>
              <a:t>жодному</a:t>
            </a:r>
            <a:r>
              <a:rPr lang="ru-RU" sz="1400" dirty="0" smtClean="0"/>
              <a:t> </a:t>
            </a:r>
            <a:r>
              <a:rPr lang="ru-RU" sz="1400" b="1" i="1" dirty="0" err="1" smtClean="0"/>
              <a:t>разі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це</a:t>
            </a:r>
            <a:r>
              <a:rPr lang="ru-RU" sz="1400" b="1" i="1" dirty="0" smtClean="0"/>
              <a:t> </a:t>
            </a:r>
            <a:r>
              <a:rPr lang="ru-RU" sz="1400" b="1" i="1" dirty="0" err="1"/>
              <a:t>неможливо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ви</a:t>
            </a:r>
            <a:r>
              <a:rPr lang="ru-RU" sz="1400" b="1" i="1" dirty="0" smtClean="0"/>
              <a:t> </a:t>
            </a:r>
            <a:r>
              <a:rPr lang="ru-RU" sz="1400" b="1" i="1" dirty="0"/>
              <a:t>не </a:t>
            </a:r>
            <a:r>
              <a:rPr lang="ru-RU" sz="1400" b="1" i="1" dirty="0" err="1"/>
              <a:t>маєте</a:t>
            </a:r>
            <a:r>
              <a:rPr lang="ru-RU" sz="1400" b="1" i="1" dirty="0"/>
              <a:t> </a:t>
            </a:r>
            <a:r>
              <a:rPr lang="ru-RU" sz="1400" b="1" i="1" dirty="0" err="1"/>
              <a:t>рації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про </a:t>
            </a:r>
            <a:r>
              <a:rPr lang="ru-RU" sz="1400" b="1" i="1" dirty="0" err="1"/>
              <a:t>це</a:t>
            </a:r>
            <a:r>
              <a:rPr lang="ru-RU" sz="1400" b="1" i="1" dirty="0"/>
              <a:t> не </a:t>
            </a:r>
            <a:r>
              <a:rPr lang="ru-RU" sz="1400" b="1" i="1" dirty="0" err="1"/>
              <a:t>може</a:t>
            </a:r>
            <a:r>
              <a:rPr lang="ru-RU" sz="1400" b="1" i="1" dirty="0"/>
              <a:t> бути й </a:t>
            </a:r>
            <a:r>
              <a:rPr lang="ru-RU" sz="1400" b="1" i="1" dirty="0" err="1" smtClean="0"/>
              <a:t>мови</a:t>
            </a:r>
            <a:endParaRPr lang="ru-RU" sz="1400" b="1" i="1" dirty="0" smtClean="0"/>
          </a:p>
          <a:p>
            <a:pPr marL="152400" indent="0" algn="ctr">
              <a:lnSpc>
                <a:spcPct val="100000"/>
              </a:lnSpc>
              <a:buNone/>
            </a:pPr>
            <a:r>
              <a:rPr lang="ru-RU" sz="1400" b="1" i="1" dirty="0">
                <a:solidFill>
                  <a:srgbClr val="FF0000"/>
                </a:solidFill>
              </a:rPr>
              <a:t>С т и м у л ю в а н </a:t>
            </a:r>
            <a:r>
              <a:rPr lang="ru-RU" sz="1400" b="1" i="1" dirty="0" err="1">
                <a:solidFill>
                  <a:srgbClr val="FF0000"/>
                </a:solidFill>
              </a:rPr>
              <a:t>н</a:t>
            </a:r>
            <a:r>
              <a:rPr lang="ru-RU" sz="1400" b="1" i="1" dirty="0">
                <a:solidFill>
                  <a:srgbClr val="FF0000"/>
                </a:solidFill>
              </a:rPr>
              <a:t> я </a:t>
            </a:r>
            <a:r>
              <a:rPr lang="ru-RU" sz="1400" b="1" i="1" dirty="0" smtClean="0">
                <a:solidFill>
                  <a:srgbClr val="FF0000"/>
                </a:solidFill>
              </a:rPr>
              <a:t>   р </a:t>
            </a:r>
            <a:r>
              <a:rPr lang="ru-RU" sz="1400" b="1" i="1" dirty="0">
                <a:solidFill>
                  <a:srgbClr val="FF0000"/>
                </a:solidFill>
              </a:rPr>
              <a:t>о з м о в </a:t>
            </a:r>
            <a:r>
              <a:rPr lang="ru-RU" sz="1400" b="1" i="1" dirty="0" smtClean="0">
                <a:solidFill>
                  <a:srgbClr val="FF0000"/>
                </a:solidFill>
              </a:rPr>
              <a:t>и: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/>
              <a:t>продовжуйте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ми </a:t>
            </a:r>
            <a:r>
              <a:rPr lang="ru-RU" sz="1400" b="1" i="1" dirty="0"/>
              <a:t>вас </a:t>
            </a:r>
            <a:r>
              <a:rPr lang="ru-RU" sz="1400" b="1" i="1" dirty="0" err="1"/>
              <a:t>слухаємо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а </a:t>
            </a:r>
            <a:r>
              <a:rPr lang="ru-RU" sz="1400" b="1" i="1" dirty="0" err="1"/>
              <a:t>що</a:t>
            </a:r>
            <a:r>
              <a:rPr lang="ru-RU" sz="1400" b="1" i="1" dirty="0"/>
              <a:t> </a:t>
            </a:r>
            <a:r>
              <a:rPr lang="ru-RU" sz="1400" b="1" i="1" dirty="0" err="1"/>
              <a:t>ви</a:t>
            </a:r>
            <a:r>
              <a:rPr lang="ru-RU" sz="1400" b="1" i="1" dirty="0"/>
              <a:t> можете </a:t>
            </a:r>
            <a:r>
              <a:rPr lang="ru-RU" sz="1400" b="1" i="1" dirty="0" err="1" smtClean="0"/>
              <a:t>сказати</a:t>
            </a:r>
            <a:r>
              <a:rPr lang="ru-RU" sz="1400" b="1" i="1" dirty="0"/>
              <a:t> </a:t>
            </a:r>
            <a:r>
              <a:rPr lang="ru-RU" sz="1400" b="1" i="1" dirty="0" smtClean="0"/>
              <a:t>про </a:t>
            </a:r>
            <a:r>
              <a:rPr lang="ru-RU" sz="1400" b="1" i="1" dirty="0" err="1"/>
              <a:t>це</a:t>
            </a:r>
            <a:r>
              <a:rPr lang="ru-RU" sz="1400" b="1" i="1" dirty="0"/>
              <a:t> (з </a:t>
            </a:r>
            <a:r>
              <a:rPr lang="ru-RU" sz="1400" b="1" i="1" dirty="0" err="1"/>
              <a:t>цього</a:t>
            </a:r>
            <a:r>
              <a:rPr lang="ru-RU" sz="1400" b="1" i="1" dirty="0"/>
              <a:t> приводу)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хто</a:t>
            </a:r>
            <a:r>
              <a:rPr lang="ru-RU" sz="1400" b="1" i="1" dirty="0" smtClean="0"/>
              <a:t> </a:t>
            </a:r>
            <a:r>
              <a:rPr lang="ru-RU" sz="1400" b="1" i="1" dirty="0" err="1"/>
              <a:t>ще</a:t>
            </a:r>
            <a:r>
              <a:rPr lang="ru-RU" sz="1400" b="1" i="1" dirty="0"/>
              <a:t> </a:t>
            </a:r>
            <a:r>
              <a:rPr lang="ru-RU" sz="1400" b="1" i="1" dirty="0" err="1"/>
              <a:t>бажає</a:t>
            </a:r>
            <a:r>
              <a:rPr lang="ru-RU" sz="1400" b="1" i="1" dirty="0"/>
              <a:t> </a:t>
            </a:r>
            <a:r>
              <a:rPr lang="ru-RU" sz="1400" b="1" i="1" dirty="0" err="1" smtClean="0"/>
              <a:t>висловитись</a:t>
            </a:r>
            <a:r>
              <a:rPr lang="ru-RU" sz="1400" b="1" i="1" dirty="0" smtClean="0"/>
              <a:t>?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>
                <a:solidFill>
                  <a:schemeClr val="bg2"/>
                </a:solidFill>
              </a:rPr>
              <a:t>розглянемо</a:t>
            </a:r>
            <a:r>
              <a:rPr lang="ru-RU" sz="1400" b="1" i="1" dirty="0" smtClean="0">
                <a:solidFill>
                  <a:schemeClr val="bg2"/>
                </a:solidFill>
              </a:rPr>
              <a:t> </a:t>
            </a:r>
            <a:r>
              <a:rPr lang="ru-RU" sz="1400" b="1" i="1" dirty="0" err="1" smtClean="0">
                <a:solidFill>
                  <a:schemeClr val="bg2"/>
                </a:solidFill>
              </a:rPr>
              <a:t>це</a:t>
            </a:r>
            <a:r>
              <a:rPr lang="ru-RU" sz="1400" b="1" i="1" dirty="0" smtClean="0">
                <a:solidFill>
                  <a:schemeClr val="bg2"/>
                </a:solidFill>
              </a:rPr>
              <a:t>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питання</a:t>
            </a:r>
            <a:r>
              <a:rPr lang="ru-RU" sz="1400" b="1" i="1" dirty="0">
                <a:solidFill>
                  <a:schemeClr val="bg2"/>
                </a:solidFill>
              </a:rPr>
              <a:t> </a:t>
            </a:r>
            <a:r>
              <a:rPr lang="ru-RU" sz="1400" b="1" i="1" dirty="0" smtClean="0">
                <a:solidFill>
                  <a:schemeClr val="bg2"/>
                </a:solidFill>
              </a:rPr>
              <a:t>з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Вашої</a:t>
            </a:r>
            <a:r>
              <a:rPr lang="ru-RU" sz="1400" b="1" i="1" dirty="0" smtClean="0">
                <a:solidFill>
                  <a:schemeClr val="bg2"/>
                </a:solidFill>
              </a:rPr>
              <a:t> точки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зору</a:t>
            </a:r>
            <a:r>
              <a:rPr lang="ru-RU" sz="1400" b="1" i="1" dirty="0" smtClean="0">
                <a:solidFill>
                  <a:schemeClr val="bg2"/>
                </a:solidFill>
              </a:rPr>
              <a:t>,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пані</a:t>
            </a:r>
            <a:r>
              <a:rPr lang="ru-RU" sz="1400" b="1" i="1" dirty="0" smtClean="0">
                <a:solidFill>
                  <a:schemeClr val="bg2"/>
                </a:solidFill>
              </a:rPr>
              <a:t> ІМ’Я</a:t>
            </a:r>
            <a:endParaRPr lang="ru-RU" sz="1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35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СТИЛІСТИЧНА ПОРАДА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800" b="1" i="1" dirty="0">
                <a:solidFill>
                  <a:srgbClr val="FF0000"/>
                </a:solidFill>
              </a:rPr>
              <a:t>К о р е к ц і я </a:t>
            </a:r>
            <a:r>
              <a:rPr lang="ru-RU" sz="1800" b="1" i="1" dirty="0" smtClean="0">
                <a:solidFill>
                  <a:srgbClr val="FF0000"/>
                </a:solidFill>
              </a:rPr>
              <a:t>   р </a:t>
            </a:r>
            <a:r>
              <a:rPr lang="ru-RU" sz="1800" b="1" i="1" dirty="0">
                <a:solidFill>
                  <a:srgbClr val="FF0000"/>
                </a:solidFill>
              </a:rPr>
              <a:t>о з м о в </a:t>
            </a:r>
            <a:r>
              <a:rPr lang="ru-RU" sz="1800" b="1" i="1" dirty="0" smtClean="0">
                <a:solidFill>
                  <a:srgbClr val="FF0000"/>
                </a:solidFill>
              </a:rPr>
              <a:t>и</a:t>
            </a:r>
          </a:p>
          <a:p>
            <a:endParaRPr lang="ru-RU" b="1" i="1" dirty="0" smtClean="0"/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/>
              <a:t>вибачте</a:t>
            </a:r>
            <a:r>
              <a:rPr lang="ru-RU" sz="1600" b="1" i="1" dirty="0"/>
              <a:t>, я </a:t>
            </a:r>
            <a:r>
              <a:rPr lang="ru-RU" sz="1600" b="1" i="1" dirty="0" err="1"/>
              <a:t>переб’ю</a:t>
            </a:r>
            <a:r>
              <a:rPr lang="ru-RU" sz="1600" b="1" i="1" dirty="0"/>
              <a:t> вас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вибачте</a:t>
            </a:r>
            <a:r>
              <a:rPr lang="ru-RU" sz="1600" b="1" i="1" dirty="0"/>
              <a:t>, але я хочу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smtClean="0"/>
              <a:t>прошу </a:t>
            </a:r>
            <a:r>
              <a:rPr lang="ru-RU" sz="1600" b="1" i="1" dirty="0" err="1"/>
              <a:t>вибачити</a:t>
            </a:r>
            <a:r>
              <a:rPr lang="ru-RU" sz="1600" b="1" i="1" dirty="0"/>
              <a:t>, </a:t>
            </a:r>
            <a:r>
              <a:rPr lang="ru-RU" sz="1600" b="1" i="1" dirty="0" err="1" smtClean="0"/>
              <a:t>що</a:t>
            </a:r>
            <a:r>
              <a:rPr lang="ru-RU" sz="1600" b="1" i="1" dirty="0"/>
              <a:t> </a:t>
            </a:r>
            <a:r>
              <a:rPr lang="ru-RU" sz="1600" b="1" i="1" dirty="0" smtClean="0"/>
              <a:t>перебиваю</a:t>
            </a:r>
            <a:r>
              <a:rPr lang="ru-RU" sz="1600" b="1" i="1" dirty="0"/>
              <a:t>, але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strike="sngStrike" dirty="0" smtClean="0"/>
              <a:t>не </a:t>
            </a:r>
            <a:r>
              <a:rPr lang="ru-RU" sz="1600" b="1" i="1" strike="sngStrike" dirty="0" err="1" smtClean="0"/>
              <a:t>відхиляйтесь</a:t>
            </a:r>
            <a:r>
              <a:rPr lang="ru-RU" sz="1600" b="1" i="1" strike="sngStrike" dirty="0" smtClean="0"/>
              <a:t> </a:t>
            </a:r>
            <a:r>
              <a:rPr lang="ru-RU" sz="1600" b="1" i="1" strike="sngStrike" dirty="0" err="1" smtClean="0"/>
              <a:t>від</a:t>
            </a:r>
            <a:r>
              <a:rPr lang="ru-RU" sz="1600" b="1" i="1" strike="sngStrike" dirty="0" smtClean="0"/>
              <a:t> теми</a:t>
            </a:r>
            <a:endParaRPr lang="ru-RU" sz="1600" b="1" i="1" strike="sngStrike" dirty="0"/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ви</a:t>
            </a:r>
            <a:r>
              <a:rPr lang="ru-RU" sz="1600" b="1" i="1" dirty="0" smtClean="0"/>
              <a:t> </a:t>
            </a:r>
            <a:r>
              <a:rPr lang="ru-RU" sz="1600" b="1" i="1" dirty="0" err="1"/>
              <a:t>відійшли</a:t>
            </a:r>
            <a:r>
              <a:rPr lang="ru-RU" sz="1600" b="1" i="1" dirty="0"/>
              <a:t> </a:t>
            </a:r>
            <a:r>
              <a:rPr lang="ru-RU" sz="1600" b="1" i="1" dirty="0" err="1"/>
              <a:t>від</a:t>
            </a:r>
            <a:r>
              <a:rPr lang="ru-RU" sz="1600" b="1" i="1" dirty="0"/>
              <a:t> теми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повернімося</a:t>
            </a:r>
            <a:r>
              <a:rPr lang="ru-RU" sz="1600" b="1" i="1" dirty="0" smtClean="0"/>
              <a:t> </a:t>
            </a:r>
            <a:r>
              <a:rPr lang="ru-RU" sz="1600" b="1" i="1" dirty="0"/>
              <a:t>до </a:t>
            </a:r>
            <a:r>
              <a:rPr lang="ru-RU" sz="1600" b="1" i="1" dirty="0" err="1"/>
              <a:t>нашої</a:t>
            </a:r>
            <a:r>
              <a:rPr lang="ru-RU" sz="1600" b="1" i="1" dirty="0"/>
              <a:t> теми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smtClean="0"/>
              <a:t>я </a:t>
            </a:r>
            <a:r>
              <a:rPr lang="ru-RU" sz="1600" b="1" i="1" dirty="0"/>
              <a:t>все ж </a:t>
            </a:r>
            <a:r>
              <a:rPr lang="ru-RU" sz="1600" b="1" i="1" dirty="0" err="1" smtClean="0"/>
              <a:t>хотів</a:t>
            </a:r>
            <a:r>
              <a:rPr lang="ru-RU" sz="1600" b="1" i="1" dirty="0" smtClean="0"/>
              <a:t> би </a:t>
            </a:r>
            <a:r>
              <a:rPr lang="ru-RU" sz="1600" b="1" i="1" dirty="0" err="1" smtClean="0"/>
              <a:t>повернутися</a:t>
            </a:r>
            <a:r>
              <a:rPr lang="ru-RU" sz="1600" b="1" i="1" dirty="0" smtClean="0"/>
              <a:t> </a:t>
            </a:r>
            <a:r>
              <a:rPr lang="ru-RU" sz="1600" b="1" i="1" dirty="0"/>
              <a:t>до </a:t>
            </a:r>
            <a:r>
              <a:rPr lang="ru-RU" sz="1600" b="1" i="1" dirty="0" err="1" smtClean="0"/>
              <a:t>розмови</a:t>
            </a:r>
            <a:r>
              <a:rPr lang="ru-RU" sz="1600" b="1" i="1" dirty="0"/>
              <a:t> </a:t>
            </a:r>
            <a:r>
              <a:rPr lang="ru-RU" sz="1600" b="1" i="1" dirty="0" smtClean="0"/>
              <a:t>(до </a:t>
            </a:r>
            <a:r>
              <a:rPr lang="ru-RU" sz="1600" b="1" i="1" dirty="0" err="1"/>
              <a:t>проблеми</a:t>
            </a:r>
            <a:r>
              <a:rPr lang="ru-RU" sz="1600" b="1" i="1" dirty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3460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Теорія правопису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Зміни й доповнення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76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 txBox="1">
            <a:spLocks noGrp="1"/>
          </p:cNvSpPr>
          <p:nvPr>
            <p:ph type="subTitle" idx="5"/>
          </p:nvPr>
        </p:nvSpPr>
        <p:spPr>
          <a:xfrm>
            <a:off x="630680" y="748107"/>
            <a:ext cx="3234794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dirty="0">
                <a:latin typeface="Monotype Corsiva" panose="03010101010201010101" pitchFamily="66" charset="0"/>
              </a:rPr>
              <a:t>З часу прийняття нової редакції </a:t>
            </a:r>
            <a:r>
              <a:rPr lang="uk-UA" dirty="0" smtClean="0">
                <a:latin typeface="Monotype Corsiva" panose="03010101010201010101" pitchFamily="66" charset="0"/>
              </a:rPr>
              <a:t>правопису </a:t>
            </a:r>
            <a:r>
              <a:rPr lang="uk-UA" dirty="0">
                <a:latin typeface="Monotype Corsiva" panose="03010101010201010101" pitchFamily="66" charset="0"/>
              </a:rPr>
              <a:t>діє перехідний період тривалістю кілька років, тобто написання за старими правилами не вважатиметься помилкою. Поступово будуть унесені зміни до </a:t>
            </a:r>
            <a:r>
              <a:rPr lang="uk-UA" dirty="0" smtClean="0">
                <a:latin typeface="Monotype Corsiva" panose="03010101010201010101" pitchFamily="66" charset="0"/>
              </a:rPr>
              <a:t>підручників.</a:t>
            </a:r>
            <a:endParaRPr lang="ru-RU" dirty="0">
              <a:latin typeface="Monotype Corsiva" panose="03010101010201010101" pitchFamily="66" charset="0"/>
            </a:endParaRPr>
          </a:p>
        </p:txBody>
      </p:sp>
      <p:grpSp>
        <p:nvGrpSpPr>
          <p:cNvPr id="851" name="Google Shape;851;p31"/>
          <p:cNvGrpSpPr/>
          <p:nvPr/>
        </p:nvGrpSpPr>
        <p:grpSpPr>
          <a:xfrm>
            <a:off x="509526" y="882727"/>
            <a:ext cx="3291566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355583" y="2990183"/>
            <a:ext cx="1569882" cy="507904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1"/>
          <p:cNvGrpSpPr/>
          <p:nvPr/>
        </p:nvGrpSpPr>
        <p:grpSpPr>
          <a:xfrm rot="474658">
            <a:off x="5208666" y="2048253"/>
            <a:ext cx="1557467" cy="585348"/>
            <a:chOff x="4345425" y="2175475"/>
            <a:chExt cx="800750" cy="176025"/>
          </a:xfrm>
        </p:grpSpPr>
        <p:sp>
          <p:nvSpPr>
            <p:cNvPr id="866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1"/>
          <p:cNvGrpSpPr/>
          <p:nvPr/>
        </p:nvGrpSpPr>
        <p:grpSpPr>
          <a:xfrm>
            <a:off x="-151268" y="4875415"/>
            <a:ext cx="1745583" cy="230173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623FD-9A4E-49B0-BC33-F9934EBF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29" y="881953"/>
            <a:ext cx="3243353" cy="176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838" y="2086109"/>
            <a:ext cx="2026114" cy="2862288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r>
              <a:rPr lang="uk-UA" sz="2800" dirty="0" smtClean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6"/>
          </p:nvPr>
        </p:nvSpPr>
        <p:spPr>
          <a:xfrm>
            <a:off x="5514229" y="1104768"/>
            <a:ext cx="2729346" cy="327345"/>
          </a:xfrm>
        </p:spPr>
        <p:txBody>
          <a:bodyPr/>
          <a:lstStyle/>
          <a:p>
            <a:r>
              <a:rPr lang="uk-UA" sz="2800" dirty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6" y="2159269"/>
            <a:ext cx="3346994" cy="149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5983984" y="1167092"/>
            <a:ext cx="2983225" cy="28571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481119" y="3533641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4203978" y="3515678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2224182" y="503472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870622" y="1362466"/>
            <a:ext cx="38805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. </a:t>
            </a:r>
            <a:r>
              <a:rPr lang="uk-UA" sz="1800" b="1" dirty="0"/>
              <a:t>Як написати за новим правописом слова:</a:t>
            </a:r>
            <a:endParaRPr lang="uk-UA" sz="1800" dirty="0"/>
          </a:p>
          <a:p>
            <a:r>
              <a:rPr lang="uk-UA" sz="1800" dirty="0"/>
              <a:t>А. Об’єкт, </a:t>
            </a:r>
            <a:r>
              <a:rPr lang="uk-UA" sz="1800" dirty="0" err="1"/>
              <a:t>проєкт</a:t>
            </a:r>
            <a:r>
              <a:rPr lang="uk-UA" sz="1800" dirty="0"/>
              <a:t>, ін’єкція</a:t>
            </a:r>
          </a:p>
          <a:p>
            <a:r>
              <a:rPr lang="uk-UA" sz="1800" dirty="0"/>
              <a:t>Б. Траєкторія, </a:t>
            </a:r>
            <a:r>
              <a:rPr lang="uk-UA" sz="1800" dirty="0" err="1"/>
              <a:t>проєкт</a:t>
            </a:r>
            <a:r>
              <a:rPr lang="uk-UA" sz="1800" dirty="0"/>
              <a:t>, проекція</a:t>
            </a:r>
          </a:p>
          <a:p>
            <a:r>
              <a:rPr lang="uk-UA" sz="1800" dirty="0"/>
              <a:t>В. </a:t>
            </a:r>
            <a:r>
              <a:rPr lang="uk-UA" sz="1800" dirty="0" err="1"/>
              <a:t>Телепроект</a:t>
            </a:r>
            <a:r>
              <a:rPr lang="uk-UA" sz="1800" dirty="0"/>
              <a:t>, суб’єкт, </a:t>
            </a:r>
            <a:r>
              <a:rPr lang="uk-UA" sz="1800" dirty="0" err="1"/>
              <a:t>фоє</a:t>
            </a:r>
            <a:endParaRPr lang="uk-UA" sz="1800" dirty="0"/>
          </a:p>
          <a:p>
            <a:r>
              <a:rPr lang="uk-UA" sz="1800" dirty="0"/>
              <a:t>Г </a:t>
            </a:r>
            <a:r>
              <a:rPr lang="uk-UA" sz="1800" dirty="0" err="1"/>
              <a:t>Траекторія</a:t>
            </a:r>
            <a:r>
              <a:rPr lang="uk-UA" sz="1800" dirty="0"/>
              <a:t>, </a:t>
            </a:r>
            <a:r>
              <a:rPr lang="uk-UA" sz="1800" dirty="0" err="1"/>
              <a:t>проєкція</a:t>
            </a:r>
            <a:r>
              <a:rPr lang="uk-UA" sz="1800" dirty="0"/>
              <a:t>, </a:t>
            </a:r>
            <a:r>
              <a:rPr lang="uk-UA" sz="1800" dirty="0" err="1" smtClean="0"/>
              <a:t>проєкт</a:t>
            </a:r>
            <a:endParaRPr lang="uk-U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1" name="Google Shape;2331;p55"/>
          <p:cNvGrpSpPr/>
          <p:nvPr/>
        </p:nvGrpSpPr>
        <p:grpSpPr>
          <a:xfrm>
            <a:off x="6684543" y="540006"/>
            <a:ext cx="1745583" cy="230173"/>
            <a:chOff x="1394800" y="3522000"/>
            <a:chExt cx="1048650" cy="138275"/>
          </a:xfrm>
        </p:grpSpPr>
        <p:sp>
          <p:nvSpPr>
            <p:cNvPr id="2332" name="Google Shape;2332;p55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5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5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5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5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5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5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5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5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1" name="Google Shape;2341;p55"/>
          <p:cNvGrpSpPr/>
          <p:nvPr/>
        </p:nvGrpSpPr>
        <p:grpSpPr>
          <a:xfrm rot="-1419281">
            <a:off x="417284" y="739429"/>
            <a:ext cx="755394" cy="711775"/>
            <a:chOff x="378575" y="1776375"/>
            <a:chExt cx="737425" cy="578050"/>
          </a:xfrm>
        </p:grpSpPr>
        <p:sp>
          <p:nvSpPr>
            <p:cNvPr id="2342" name="Google Shape;2342;p55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5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5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5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5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5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5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5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5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5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5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5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4" name="Google Shape;2354;p55"/>
          <p:cNvGrpSpPr/>
          <p:nvPr/>
        </p:nvGrpSpPr>
        <p:grpSpPr>
          <a:xfrm>
            <a:off x="2725674" y="4570781"/>
            <a:ext cx="1608138" cy="326735"/>
            <a:chOff x="1816609" y="3851001"/>
            <a:chExt cx="1093674" cy="222193"/>
          </a:xfrm>
        </p:grpSpPr>
        <p:sp>
          <p:nvSpPr>
            <p:cNvPr id="2355" name="Google Shape;2355;p55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5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5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5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5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5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5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5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5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E936A-FCBE-4F4A-B710-52F53536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48" y="1336316"/>
            <a:ext cx="2134152" cy="3179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22677-9CF6-48D2-AD09-BC12D913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41" y="1336316"/>
            <a:ext cx="2133785" cy="318238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B0EB659-9EC3-4973-B2B3-56E2E1F16B89}"/>
              </a:ext>
            </a:extLst>
          </p:cNvPr>
          <p:cNvSpPr txBox="1"/>
          <p:nvPr/>
        </p:nvSpPr>
        <p:spPr>
          <a:xfrm>
            <a:off x="1170405" y="2116728"/>
            <a:ext cx="1972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smtClean="0"/>
              <a:t>слова </a:t>
            </a:r>
            <a:r>
              <a:rPr lang="uk-UA" dirty="0"/>
              <a:t>переважно пишуться так, як вимовляються (цей принцип є </a:t>
            </a:r>
            <a:r>
              <a:rPr lang="uk-UA" dirty="0" err="1"/>
              <a:t>переважальним</a:t>
            </a:r>
            <a:r>
              <a:rPr lang="uk-UA" dirty="0"/>
              <a:t> в українській мові).</a:t>
            </a:r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A802F0-AAF1-4C15-8F71-70B2E80DF33B}"/>
              </a:ext>
            </a:extLst>
          </p:cNvPr>
          <p:cNvSpPr txBox="1"/>
          <p:nvPr/>
        </p:nvSpPr>
        <p:spPr>
          <a:xfrm>
            <a:off x="-185547" y="1342453"/>
            <a:ext cx="473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latin typeface="Monotype Corsiva" panose="03010101010201010101" pitchFamily="66" charset="0"/>
              </a:rPr>
              <a:t>Фонетичний</a:t>
            </a:r>
            <a:r>
              <a:rPr lang="uk-UA" sz="1800" dirty="0">
                <a:latin typeface="Monotype Corsiva" panose="03010101010201010101" pitchFamily="66" charset="0"/>
              </a:rPr>
              <a:t>:</a:t>
            </a:r>
            <a:r>
              <a:rPr lang="uk-UA" sz="1800" b="1" dirty="0">
                <a:latin typeface="Monotype Corsiva" panose="03010101010201010101" pitchFamily="66" charset="0"/>
              </a:rPr>
              <a:t> </a:t>
            </a:r>
            <a:endParaRPr lang="ru-RU" sz="1800" dirty="0">
              <a:latin typeface="Monotype Corsiva" panose="03010101010201010101" pitchFamily="66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0CA8FF-FAB2-4766-A158-10D28CD47BC3}"/>
              </a:ext>
            </a:extLst>
          </p:cNvPr>
          <p:cNvSpPr txBox="1"/>
          <p:nvPr/>
        </p:nvSpPr>
        <p:spPr>
          <a:xfrm>
            <a:off x="6168260" y="1604062"/>
            <a:ext cx="19932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написання </a:t>
            </a:r>
            <a:r>
              <a:rPr lang="uk-UA" dirty="0"/>
              <a:t>окремих слів </a:t>
            </a:r>
            <a:r>
              <a:rPr lang="uk-UA" dirty="0" smtClean="0"/>
              <a:t>або </a:t>
            </a:r>
            <a:r>
              <a:rPr lang="uk-UA" dirty="0"/>
              <a:t>літер (</a:t>
            </a:r>
            <a:r>
              <a:rPr lang="uk-UA" i="1" dirty="0"/>
              <a:t>щ</a:t>
            </a:r>
            <a:r>
              <a:rPr lang="uk-UA" dirty="0"/>
              <a:t>, </a:t>
            </a:r>
            <a:r>
              <a:rPr lang="uk-UA" i="1" dirty="0"/>
              <a:t>ї</a:t>
            </a:r>
            <a:r>
              <a:rPr lang="uk-UA" dirty="0"/>
              <a:t>, </a:t>
            </a:r>
            <a:r>
              <a:rPr lang="uk-UA" i="1" dirty="0"/>
              <a:t>ь; я, ю, є</a:t>
            </a:r>
            <a:r>
              <a:rPr lang="uk-UA" dirty="0"/>
              <a:t>) відбувається за усталеною традицією, а не пов'язане з їхньою вимовою чи граматичною </a:t>
            </a:r>
            <a:r>
              <a:rPr lang="uk-UA" dirty="0" smtClean="0"/>
              <a:t>будовою.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713B57-70FC-4814-9F1C-145C1C0E283A}"/>
              </a:ext>
            </a:extLst>
          </p:cNvPr>
          <p:cNvSpPr txBox="1"/>
          <p:nvPr/>
        </p:nvSpPr>
        <p:spPr>
          <a:xfrm>
            <a:off x="4793412" y="1418376"/>
            <a:ext cx="4689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Monotype Corsiva" panose="03010101010201010101" pitchFamily="66" charset="0"/>
              </a:rPr>
              <a:t>Традиційний </a:t>
            </a:r>
            <a:r>
              <a:rPr lang="uk-UA" dirty="0">
                <a:latin typeface="Monotype Corsiva" panose="03010101010201010101" pitchFamily="66" charset="0"/>
              </a:rPr>
              <a:t>або</a:t>
            </a:r>
            <a:r>
              <a:rPr lang="uk-UA" b="1" dirty="0">
                <a:latin typeface="Monotype Corsiva" panose="03010101010201010101" pitchFamily="66" charset="0"/>
              </a:rPr>
              <a:t> історичний</a:t>
            </a:r>
            <a:r>
              <a:rPr lang="uk-UA" dirty="0">
                <a:latin typeface="Monotype Corsiva" panose="03010101010201010101" pitchFamily="66" charset="0"/>
              </a:rPr>
              <a:t>: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649475" y="860577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2"/>
          <p:cNvGrpSpPr/>
          <p:nvPr/>
        </p:nvGrpSpPr>
        <p:grpSpPr>
          <a:xfrm rot="2556023">
            <a:off x="6280455" y="1142182"/>
            <a:ext cx="1144723" cy="1961055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4321689" y="4071103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4562838" y="664874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7C62090-4EE8-4E04-B340-C35CADEC39A7}"/>
              </a:ext>
            </a:extLst>
          </p:cNvPr>
          <p:cNvSpPr txBox="1"/>
          <p:nvPr/>
        </p:nvSpPr>
        <p:spPr>
          <a:xfrm>
            <a:off x="692274" y="1526519"/>
            <a:ext cx="4639842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dirty="0"/>
              <a:t>Пропоновані зміни є доволі суттєвими, але </a:t>
            </a:r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</a:t>
            </a:r>
            <a:r>
              <a:rPr lang="uk-UA" dirty="0"/>
              <a:t> глобальними, і </a:t>
            </a:r>
            <a:r>
              <a:rPr lang="uk-UA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 потребують </a:t>
            </a:r>
            <a:r>
              <a:rPr lang="uk-UA" dirty="0"/>
              <a:t>перенавчання. Загалом вони спрямовані на зменшення кількості винятків із правил та зняття різних тлумачень у написанні одного й того ж слова.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24043" y="901179"/>
            <a:ext cx="3638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3EE41-6564-43A8-9E5D-A7B8A9D3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046" y="53775"/>
            <a:ext cx="1667602" cy="11372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BB138-7B15-4668-835A-D5C1156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176" y="311245"/>
            <a:ext cx="4651651" cy="7620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6D2DF7-7C24-458C-BD04-E24F14D14363}"/>
              </a:ext>
            </a:extLst>
          </p:cNvPr>
          <p:cNvSpPr txBox="1"/>
          <p:nvPr/>
        </p:nvSpPr>
        <p:spPr>
          <a:xfrm>
            <a:off x="5888832" y="2171298"/>
            <a:ext cx="21337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варіантні доповнення до чинної норми (варіантні написання).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1493-FBD1-497D-B2AE-3EEA21EC3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793" y="1540496"/>
            <a:ext cx="2280117" cy="34006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65A9F2-3C45-43A4-BD15-27F82D9D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431" y="1562326"/>
            <a:ext cx="2280117" cy="34006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E506E31-4DAE-41CF-A3CE-0A522DCFFBD6}"/>
              </a:ext>
            </a:extLst>
          </p:cNvPr>
          <p:cNvSpPr txBox="1"/>
          <p:nvPr/>
        </p:nvSpPr>
        <p:spPr>
          <a:xfrm>
            <a:off x="1586425" y="2014310"/>
            <a:ext cx="228011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uk-UA" sz="2400" dirty="0" err="1">
                <a:latin typeface="Monotype Corsiva" panose="03010101010201010101" pitchFamily="66" charset="0"/>
              </a:rPr>
              <a:t>безваріантні</a:t>
            </a:r>
            <a:r>
              <a:rPr lang="uk-UA" sz="2400" dirty="0">
                <a:latin typeface="Monotype Corsiva" panose="03010101010201010101" pitchFamily="66" charset="0"/>
              </a:rPr>
              <a:t>, нові написання 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uk-UA" sz="2400" dirty="0" smtClean="0">
                <a:latin typeface="Monotype Corsiva" panose="03010101010201010101" pitchFamily="66" charset="0"/>
              </a:rPr>
              <a:t>(</a:t>
            </a:r>
            <a:r>
              <a:rPr lang="uk-UA" sz="2400" dirty="0">
                <a:latin typeface="Monotype Corsiva" panose="03010101010201010101" pitchFamily="66" charset="0"/>
              </a:rPr>
              <a:t>власне зміни в написанні слів)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sym typeface="Arial"/>
              </a:rPr>
              <a:t> 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E0E55C-EE44-4427-8A84-9F8B72898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592" y="659362"/>
            <a:ext cx="877900" cy="786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6FA4CF-27BC-4142-8C20-473A966A1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84803" y="681376"/>
            <a:ext cx="750192" cy="786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991" y="189929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Варіантність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1028715"/>
            <a:ext cx="7704000" cy="3440100"/>
          </a:xfrm>
        </p:spPr>
        <p:txBody>
          <a:bodyPr/>
          <a:lstStyle/>
          <a:p>
            <a:pPr lvl="0"/>
            <a:r>
              <a:rPr lang="uk-UA" sz="1800" dirty="0"/>
              <a:t>Буквосполучення </a:t>
            </a:r>
            <a:r>
              <a:rPr lang="uk-UA" sz="1800" b="1" dirty="0" err="1"/>
              <a:t>th</a:t>
            </a:r>
            <a:r>
              <a:rPr lang="uk-UA" sz="1800" dirty="0"/>
              <a:t> у словах грецького походження передаємо звичайно буквою </a:t>
            </a:r>
            <a:r>
              <a:rPr lang="uk-UA" sz="1800" b="1" dirty="0"/>
              <a:t>т</a:t>
            </a:r>
            <a:r>
              <a:rPr lang="uk-UA" sz="1800" dirty="0"/>
              <a:t>: </a:t>
            </a:r>
            <a:r>
              <a:rPr lang="uk-UA" sz="1800" i="1" dirty="0">
                <a:solidFill>
                  <a:srgbClr val="FF0000"/>
                </a:solidFill>
              </a:rPr>
              <a:t>антропологія, аптека, католик, театр, теорія, ритм</a:t>
            </a:r>
            <a:r>
              <a:rPr lang="uk-UA" sz="1800" i="1" dirty="0"/>
              <a:t>.</a:t>
            </a:r>
            <a:r>
              <a:rPr lang="uk-UA" sz="1800" dirty="0"/>
              <a:t> А в тих словах, де узвичаїлася традиція вимови і написання з </a:t>
            </a:r>
            <a:r>
              <a:rPr lang="uk-UA" sz="1800" b="1" dirty="0"/>
              <a:t>ф</a:t>
            </a:r>
            <a:r>
              <a:rPr lang="uk-UA" sz="1800" dirty="0"/>
              <a:t>, тепер можливі два варіанти: </a:t>
            </a:r>
            <a:r>
              <a:rPr lang="uk-UA" sz="1800" i="1" dirty="0">
                <a:solidFill>
                  <a:srgbClr val="FF0000"/>
                </a:solidFill>
              </a:rPr>
              <a:t>ефір і </a:t>
            </a:r>
            <a:r>
              <a:rPr lang="uk-UA" sz="1800" i="1" dirty="0" err="1">
                <a:solidFill>
                  <a:srgbClr val="FF0000"/>
                </a:solidFill>
              </a:rPr>
              <a:t>етер</a:t>
            </a:r>
            <a:r>
              <a:rPr lang="uk-UA" sz="1800" i="1" dirty="0">
                <a:solidFill>
                  <a:srgbClr val="FF0000"/>
                </a:solidFill>
              </a:rPr>
              <a:t>, міф і </a:t>
            </a:r>
            <a:r>
              <a:rPr lang="uk-UA" sz="1800" i="1" dirty="0" err="1">
                <a:solidFill>
                  <a:srgbClr val="FF0000"/>
                </a:solidFill>
              </a:rPr>
              <a:t>міт</a:t>
            </a:r>
            <a:r>
              <a:rPr lang="uk-UA" sz="1800" i="1" dirty="0">
                <a:solidFill>
                  <a:srgbClr val="FF0000"/>
                </a:solidFill>
              </a:rPr>
              <a:t>, кафедра і </a:t>
            </a:r>
            <a:r>
              <a:rPr lang="uk-UA" sz="1800" i="1" dirty="0" err="1">
                <a:solidFill>
                  <a:srgbClr val="FF0000"/>
                </a:solidFill>
              </a:rPr>
              <a:t>катедра</a:t>
            </a:r>
            <a:r>
              <a:rPr lang="uk-UA" sz="1800" i="1" dirty="0">
                <a:solidFill>
                  <a:srgbClr val="FF0000"/>
                </a:solidFill>
              </a:rPr>
              <a:t>, логарифм і </a:t>
            </a:r>
            <a:r>
              <a:rPr lang="uk-UA" sz="1800" i="1" dirty="0" err="1">
                <a:solidFill>
                  <a:srgbClr val="FF0000"/>
                </a:solidFill>
              </a:rPr>
              <a:t>логаритм</a:t>
            </a:r>
            <a:r>
              <a:rPr lang="uk-UA" sz="1800" dirty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  <a:p>
            <a:pPr lvl="0"/>
            <a:r>
              <a:rPr lang="uk-UA" sz="1800" i="1" dirty="0"/>
              <a:t> </a:t>
            </a:r>
            <a:r>
              <a:rPr lang="ru-RU" sz="1800" dirty="0"/>
              <a:t>У словах,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походять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давньогрецької</a:t>
            </a:r>
            <a:r>
              <a:rPr lang="ru-RU" sz="1800" dirty="0"/>
              <a:t> та </a:t>
            </a:r>
            <a:r>
              <a:rPr lang="ru-RU" sz="1800" dirty="0" err="1"/>
              <a:t>латинської</a:t>
            </a:r>
            <a:r>
              <a:rPr lang="ru-RU" sz="1800" dirty="0"/>
              <a:t> мов, </a:t>
            </a:r>
            <a:r>
              <a:rPr lang="ru-RU" sz="1800" dirty="0" err="1"/>
              <a:t>буквосполучення</a:t>
            </a:r>
            <a:r>
              <a:rPr lang="ru-RU" sz="1800" dirty="0"/>
              <a:t> </a:t>
            </a:r>
            <a:r>
              <a:rPr lang="ru-RU" sz="1800" b="1" dirty="0" err="1"/>
              <a:t>au</a:t>
            </a:r>
            <a:r>
              <a:rPr lang="ru-RU" sz="1800" dirty="0"/>
              <a:t> </a:t>
            </a:r>
            <a:r>
              <a:rPr lang="ru-RU" sz="1800" dirty="0" err="1"/>
              <a:t>звичайно</a:t>
            </a:r>
            <a:r>
              <a:rPr lang="ru-RU" sz="1800" dirty="0"/>
              <a:t> </a:t>
            </a:r>
            <a:r>
              <a:rPr lang="ru-RU" sz="1800" dirty="0" err="1"/>
              <a:t>передається</a:t>
            </a:r>
            <a:r>
              <a:rPr lang="ru-RU" sz="1800" dirty="0"/>
              <a:t> як </a:t>
            </a:r>
            <a:r>
              <a:rPr lang="ru-RU" sz="1800" b="1" dirty="0" err="1"/>
              <a:t>ав</a:t>
            </a:r>
            <a:r>
              <a:rPr lang="ru-RU" sz="1800" dirty="0"/>
              <a:t>: </a:t>
            </a:r>
            <a:r>
              <a:rPr lang="ru-RU" sz="1800" i="1" dirty="0">
                <a:solidFill>
                  <a:srgbClr val="FF0000"/>
                </a:solidFill>
              </a:rPr>
              <a:t>автор, </a:t>
            </a:r>
            <a:r>
              <a:rPr lang="ru-RU" sz="1800" i="1" dirty="0" err="1">
                <a:solidFill>
                  <a:srgbClr val="FF0000"/>
                </a:solidFill>
              </a:rPr>
              <a:t>автомобіль</a:t>
            </a:r>
            <a:r>
              <a:rPr lang="ru-RU" sz="1800" i="1" dirty="0">
                <a:solidFill>
                  <a:srgbClr val="FF0000"/>
                </a:solidFill>
              </a:rPr>
              <a:t>, лавра</a:t>
            </a:r>
            <a:r>
              <a:rPr lang="ru-RU" sz="1800" dirty="0">
                <a:solidFill>
                  <a:srgbClr val="FF0000"/>
                </a:solidFill>
              </a:rPr>
              <a:t>, </a:t>
            </a:r>
            <a:r>
              <a:rPr lang="ru-RU" sz="1800" i="1" dirty="0" err="1">
                <a:solidFill>
                  <a:srgbClr val="FF0000"/>
                </a:solidFill>
              </a:rPr>
              <a:t>Павло</a:t>
            </a:r>
            <a:r>
              <a:rPr lang="ru-RU" sz="1800" dirty="0"/>
              <a:t>. У тих словах, де </a:t>
            </a:r>
            <a:r>
              <a:rPr lang="ru-RU" sz="1800" dirty="0" err="1"/>
              <a:t>традиційно</a:t>
            </a:r>
            <a:r>
              <a:rPr lang="ru-RU" sz="1800" dirty="0"/>
              <a:t> </a:t>
            </a:r>
            <a:r>
              <a:rPr lang="ru-RU" sz="1800" dirty="0" err="1"/>
              <a:t>звучить</a:t>
            </a:r>
            <a:r>
              <a:rPr lang="ru-RU" sz="1800" dirty="0"/>
              <a:t> </a:t>
            </a:r>
            <a:r>
              <a:rPr lang="ru-RU" sz="1800" b="1" dirty="0"/>
              <a:t>ау</a:t>
            </a:r>
            <a:r>
              <a:rPr lang="ru-RU" sz="1800" dirty="0"/>
              <a:t>, </a:t>
            </a:r>
            <a:r>
              <a:rPr lang="ru-RU" sz="1800" dirty="0" err="1"/>
              <a:t>тепер</a:t>
            </a:r>
            <a:r>
              <a:rPr lang="ru-RU" sz="1800" dirty="0"/>
              <a:t> </a:t>
            </a:r>
            <a:r>
              <a:rPr lang="ru-RU" sz="1800" dirty="0" err="1"/>
              <a:t>допускаються</a:t>
            </a:r>
            <a:r>
              <a:rPr lang="ru-RU" sz="1800" dirty="0"/>
              <a:t> </a:t>
            </a:r>
            <a:r>
              <a:rPr lang="ru-RU" sz="1800" dirty="0" err="1"/>
              <a:t>варіанти</a:t>
            </a:r>
            <a:r>
              <a:rPr lang="ru-RU" sz="1800" dirty="0"/>
              <a:t> з </a:t>
            </a:r>
            <a:r>
              <a:rPr lang="ru-RU" sz="1800" b="1" dirty="0" err="1"/>
              <a:t>ав</a:t>
            </a:r>
            <a:r>
              <a:rPr lang="uk-UA" sz="1800" b="1" dirty="0"/>
              <a:t>,</a:t>
            </a:r>
            <a:r>
              <a:rPr lang="uk-UA" sz="1800" dirty="0"/>
              <a:t> можна й 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аудиторія</a:t>
            </a:r>
            <a:r>
              <a:rPr lang="ru-RU" sz="1800" i="1" dirty="0">
                <a:solidFill>
                  <a:srgbClr val="FF0000"/>
                </a:solidFill>
              </a:rPr>
              <a:t> і </a:t>
            </a:r>
            <a:r>
              <a:rPr lang="ru-RU" sz="1800" i="1" dirty="0" err="1">
                <a:solidFill>
                  <a:srgbClr val="FF0000"/>
                </a:solidFill>
              </a:rPr>
              <a:t>авдиторія</a:t>
            </a:r>
            <a:r>
              <a:rPr lang="ru-RU" sz="1800" i="1" dirty="0">
                <a:solidFill>
                  <a:srgbClr val="FF0000"/>
                </a:solidFill>
              </a:rPr>
              <a:t>, лауреат і </a:t>
            </a:r>
            <a:r>
              <a:rPr lang="ru-RU" sz="1800" i="1" dirty="0" err="1">
                <a:solidFill>
                  <a:srgbClr val="FF0000"/>
                </a:solidFill>
              </a:rPr>
              <a:t>лавреат</a:t>
            </a:r>
            <a:r>
              <a:rPr lang="ru-RU" sz="1800" i="1" dirty="0">
                <a:solidFill>
                  <a:srgbClr val="FF0000"/>
                </a:solidFill>
              </a:rPr>
              <a:t>, пауза і </a:t>
            </a:r>
            <a:r>
              <a:rPr lang="ru-RU" sz="1800" i="1" dirty="0" err="1">
                <a:solidFill>
                  <a:srgbClr val="FF0000"/>
                </a:solidFill>
              </a:rPr>
              <a:t>павза</a:t>
            </a:r>
            <a:r>
              <a:rPr lang="ru-RU" sz="1800" i="1" dirty="0">
                <a:solidFill>
                  <a:srgbClr val="FF0000"/>
                </a:solidFill>
              </a:rPr>
              <a:t>, фауна і фавна.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uk-UA" sz="1800" dirty="0"/>
              <a:t>передання </a:t>
            </a:r>
            <a:r>
              <a:rPr lang="ru-RU" sz="1800" dirty="0"/>
              <a:t>g</a:t>
            </a:r>
            <a:r>
              <a:rPr lang="uk-UA" sz="1800" dirty="0"/>
              <a:t> як г або ґ </a:t>
            </a:r>
            <a:r>
              <a:rPr lang="uk-UA" sz="1800" dirty="0">
                <a:solidFill>
                  <a:srgbClr val="FF0000"/>
                </a:solidFill>
              </a:rPr>
              <a:t>(</a:t>
            </a:r>
            <a:r>
              <a:rPr lang="uk-UA" sz="1800" i="1" dirty="0">
                <a:solidFill>
                  <a:srgbClr val="FF0000"/>
                </a:solidFill>
              </a:rPr>
              <a:t>Гегель/Геґель, </a:t>
            </a:r>
            <a:r>
              <a:rPr lang="uk-UA" sz="1800" i="1" dirty="0" err="1">
                <a:solidFill>
                  <a:srgbClr val="FF0000"/>
                </a:solidFill>
              </a:rPr>
              <a:t>Гемінгвей</a:t>
            </a:r>
            <a:r>
              <a:rPr lang="uk-UA" sz="1800" i="1" dirty="0">
                <a:solidFill>
                  <a:srgbClr val="FF0000"/>
                </a:solidFill>
              </a:rPr>
              <a:t>/</a:t>
            </a:r>
            <a:r>
              <a:rPr lang="uk-UA" sz="1800" i="1" dirty="0" err="1">
                <a:solidFill>
                  <a:srgbClr val="FF0000"/>
                </a:solidFill>
              </a:rPr>
              <a:t>Гемінґвей</a:t>
            </a:r>
            <a:r>
              <a:rPr lang="uk-UA" sz="1800" dirty="0">
                <a:solidFill>
                  <a:srgbClr val="FF0000"/>
                </a:solidFill>
              </a:rPr>
              <a:t>),</a:t>
            </a:r>
            <a:endParaRPr lang="ru-RU" sz="1800" dirty="0">
              <a:solidFill>
                <a:srgbClr val="FF0000"/>
              </a:solidFill>
            </a:endParaRPr>
          </a:p>
          <a:p>
            <a:pPr lvl="0"/>
            <a:r>
              <a:rPr lang="ru-RU" sz="1800" dirty="0" err="1"/>
              <a:t>закінчення</a:t>
            </a:r>
            <a:r>
              <a:rPr lang="ru-RU" sz="1800" dirty="0"/>
              <a:t> родового </a:t>
            </a:r>
            <a:r>
              <a:rPr lang="ru-RU" sz="1800" dirty="0" err="1"/>
              <a:t>відмінка</a:t>
            </a:r>
            <a:r>
              <a:rPr lang="ru-RU" sz="1800" dirty="0"/>
              <a:t> І </a:t>
            </a:r>
            <a:r>
              <a:rPr lang="ru-RU" sz="1800" dirty="0" err="1"/>
              <a:t>або</a:t>
            </a:r>
            <a:r>
              <a:rPr lang="ru-RU" sz="1800" dirty="0"/>
              <a:t> И у </a:t>
            </a:r>
            <a:r>
              <a:rPr lang="ru-RU" sz="1800" dirty="0" err="1"/>
              <a:t>художніх</a:t>
            </a:r>
            <a:r>
              <a:rPr lang="ru-RU" sz="1800" dirty="0"/>
              <a:t> текстах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радості</a:t>
            </a:r>
            <a:r>
              <a:rPr lang="ru-RU" sz="1800" i="1" dirty="0">
                <a:solidFill>
                  <a:srgbClr val="FF0000"/>
                </a:solidFill>
              </a:rPr>
              <a:t>/радости, </a:t>
            </a:r>
            <a:r>
              <a:rPr lang="ru-RU" sz="1800" i="1" dirty="0" err="1">
                <a:solidFill>
                  <a:srgbClr val="FF0000"/>
                </a:solidFill>
              </a:rPr>
              <a:t>Русі</a:t>
            </a:r>
            <a:r>
              <a:rPr lang="ru-RU" sz="1800" i="1" dirty="0">
                <a:solidFill>
                  <a:srgbClr val="FF0000"/>
                </a:solidFill>
              </a:rPr>
              <a:t>/Руси</a:t>
            </a:r>
            <a:r>
              <a:rPr lang="ru-RU" sz="1800" dirty="0">
                <a:solidFill>
                  <a:srgbClr val="FF0000"/>
                </a:solidFill>
              </a:rPr>
              <a:t>),</a:t>
            </a:r>
          </a:p>
          <a:p>
            <a:pPr lvl="0"/>
            <a:r>
              <a:rPr lang="ru-RU" sz="1800" dirty="0" smtClean="0"/>
              <a:t>початкова </a:t>
            </a:r>
            <a:r>
              <a:rPr lang="ru-RU" sz="1800" dirty="0" err="1" smtClean="0"/>
              <a:t>літера</a:t>
            </a:r>
            <a:r>
              <a:rPr lang="ru-RU" sz="1800" dirty="0" smtClean="0"/>
              <a:t> </a:t>
            </a:r>
            <a:r>
              <a:rPr lang="ru-RU" sz="1800" dirty="0"/>
              <a:t>в </a:t>
            </a:r>
            <a:r>
              <a:rPr lang="ru-RU" sz="1800" dirty="0" err="1"/>
              <a:t>іменниках</a:t>
            </a:r>
            <a:r>
              <a:rPr lang="ru-RU" sz="1800" dirty="0"/>
              <a:t> і/и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икавка</a:t>
            </a:r>
            <a:r>
              <a:rPr lang="ru-RU" sz="1800" i="1" dirty="0">
                <a:solidFill>
                  <a:srgbClr val="FF0000"/>
                </a:solidFill>
              </a:rPr>
              <a:t>/</a:t>
            </a:r>
            <a:r>
              <a:rPr lang="ru-RU" sz="1800" i="1" dirty="0" err="1">
                <a:solidFill>
                  <a:srgbClr val="FF0000"/>
                </a:solidFill>
              </a:rPr>
              <a:t>ікавка</a:t>
            </a:r>
            <a:r>
              <a:rPr lang="ru-RU" sz="1800" dirty="0">
                <a:solidFill>
                  <a:srgbClr val="FF0000"/>
                </a:solidFill>
              </a:rPr>
              <a:t>)</a:t>
            </a:r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" y="0"/>
            <a:ext cx="1119251" cy="17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Неврівноважені правила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ctr">
              <a:lnSpc>
                <a:spcPct val="150000"/>
              </a:lnSpc>
              <a:buNone/>
            </a:pPr>
            <a:r>
              <a:rPr lang="ru-RU" sz="1800" dirty="0"/>
              <a:t>У новому </a:t>
            </a:r>
            <a:r>
              <a:rPr lang="ru-RU" sz="1800" dirty="0" err="1"/>
              <a:t>правописі</a:t>
            </a:r>
            <a:r>
              <a:rPr lang="ru-RU" sz="1800" dirty="0"/>
              <a:t> </a:t>
            </a:r>
            <a:r>
              <a:rPr lang="ru-RU" sz="1800" dirty="0" err="1"/>
              <a:t>з’явилася</a:t>
            </a:r>
            <a:r>
              <a:rPr lang="ru-RU" sz="1800" dirty="0"/>
              <a:t> </a:t>
            </a:r>
            <a:r>
              <a:rPr lang="ru-RU" sz="1800" dirty="0" err="1"/>
              <a:t>стаття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регламентує</a:t>
            </a:r>
            <a:r>
              <a:rPr lang="ru-RU" sz="1800" dirty="0"/>
              <a:t> </a:t>
            </a:r>
            <a:r>
              <a:rPr lang="ru-RU" sz="1800" dirty="0" err="1"/>
              <a:t>правильне</a:t>
            </a:r>
            <a:r>
              <a:rPr lang="ru-RU" sz="1800" dirty="0"/>
              <a:t> </a:t>
            </a:r>
            <a:r>
              <a:rPr lang="ru-RU" sz="1800" dirty="0" err="1">
                <a:solidFill>
                  <a:srgbClr val="FF0000"/>
                </a:solidFill>
              </a:rPr>
              <a:t>написання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різних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сайтів</a:t>
            </a:r>
            <a:r>
              <a:rPr lang="ru-RU" sz="1800" dirty="0">
                <a:solidFill>
                  <a:srgbClr val="FF0000"/>
                </a:solidFill>
              </a:rPr>
              <a:t> і </a:t>
            </a:r>
            <a:r>
              <a:rPr lang="ru-RU" sz="1800" dirty="0" err="1">
                <a:solidFill>
                  <a:srgbClr val="FF0000"/>
                </a:solidFill>
              </a:rPr>
              <a:t>ресурсів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  <a:endParaRPr lang="ru-RU" sz="1800" dirty="0" smtClean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800" dirty="0" err="1" smtClean="0"/>
              <a:t>Назви</a:t>
            </a:r>
            <a:r>
              <a:rPr lang="ru-RU" sz="1800" dirty="0" smtClean="0"/>
              <a:t> </a:t>
            </a:r>
            <a:r>
              <a:rPr lang="ru-RU" sz="1800" dirty="0" err="1"/>
              <a:t>сайтів</a:t>
            </a:r>
            <a:r>
              <a:rPr lang="ru-RU" sz="1800" dirty="0"/>
              <a:t> без родового слова </a:t>
            </a:r>
            <a:r>
              <a:rPr lang="ru-RU" sz="1800" dirty="0" err="1"/>
              <a:t>пишемо</a:t>
            </a:r>
            <a:r>
              <a:rPr lang="ru-RU" sz="1800" dirty="0"/>
              <a:t> з </a:t>
            </a:r>
            <a:r>
              <a:rPr lang="ru-RU" sz="1800" dirty="0" err="1"/>
              <a:t>малої</a:t>
            </a:r>
            <a:r>
              <a:rPr lang="ru-RU" sz="1800" dirty="0"/>
              <a:t> </a:t>
            </a:r>
            <a:r>
              <a:rPr lang="ru-RU" sz="1800" dirty="0" err="1" smtClean="0"/>
              <a:t>літери</a:t>
            </a:r>
            <a:r>
              <a:rPr lang="uk-UA" sz="1800" dirty="0"/>
              <a:t> </a:t>
            </a:r>
            <a:r>
              <a:rPr lang="uk-UA" sz="1800" dirty="0" smtClean="0"/>
              <a:t>й </a:t>
            </a:r>
            <a:r>
              <a:rPr lang="uk-UA" sz="1800" dirty="0"/>
              <a:t>без лапок 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твітер</a:t>
            </a:r>
            <a:r>
              <a:rPr lang="ru-RU" sz="1800" i="1" dirty="0">
                <a:solidFill>
                  <a:srgbClr val="FF0000"/>
                </a:solidFill>
              </a:rPr>
              <a:t>, </a:t>
            </a:r>
            <a:r>
              <a:rPr lang="ru-RU" sz="1800" i="1" dirty="0" err="1" smtClean="0">
                <a:solidFill>
                  <a:srgbClr val="FF0000"/>
                </a:solidFill>
              </a:rPr>
              <a:t>ґуґл</a:t>
            </a:r>
            <a:r>
              <a:rPr lang="ru-RU" sz="1800" i="1" dirty="0" smtClean="0">
                <a:solidFill>
                  <a:srgbClr val="FF0000"/>
                </a:solidFill>
              </a:rPr>
              <a:t>, </a:t>
            </a:r>
            <a:r>
              <a:rPr lang="ru-RU" sz="1800" i="1" dirty="0" err="1" smtClean="0">
                <a:solidFill>
                  <a:srgbClr val="FF0000"/>
                </a:solidFill>
              </a:rPr>
              <a:t>зумі</a:t>
            </a:r>
            <a:r>
              <a:rPr lang="ru-RU" sz="1800" dirty="0" smtClean="0">
                <a:solidFill>
                  <a:srgbClr val="FF0000"/>
                </a:solidFill>
              </a:rPr>
              <a:t>);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сайтів</a:t>
            </a:r>
            <a:r>
              <a:rPr lang="ru-RU" sz="1800" dirty="0"/>
              <a:t> з </a:t>
            </a:r>
            <a:r>
              <a:rPr lang="ru-RU" sz="1800" dirty="0" err="1"/>
              <a:t>родовим</a:t>
            </a:r>
            <a:r>
              <a:rPr lang="ru-RU" sz="1800" dirty="0"/>
              <a:t> словом </a:t>
            </a:r>
            <a:r>
              <a:rPr lang="ru-RU" sz="1800" dirty="0" err="1"/>
              <a:t>пишемо</a:t>
            </a:r>
            <a:r>
              <a:rPr lang="ru-RU" sz="1800" dirty="0"/>
              <a:t>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літери</a:t>
            </a:r>
            <a:r>
              <a:rPr lang="ru-RU" sz="1800" dirty="0"/>
              <a:t> і в лапках </a:t>
            </a:r>
            <a:r>
              <a:rPr lang="ru-RU" sz="1800" dirty="0" smtClean="0"/>
              <a:t>(платформа «Зум», </a:t>
            </a:r>
            <a:r>
              <a:rPr lang="ru-RU" sz="1800" i="1" dirty="0" smtClean="0">
                <a:solidFill>
                  <a:srgbClr val="FF0000"/>
                </a:solidFill>
              </a:rPr>
              <a:t>мережа </a:t>
            </a:r>
            <a:r>
              <a:rPr lang="ru-RU" sz="1800" i="1" dirty="0">
                <a:solidFill>
                  <a:srgbClr val="FF0000"/>
                </a:solidFill>
              </a:rPr>
              <a:t>«</a:t>
            </a:r>
            <a:r>
              <a:rPr lang="ru-RU" sz="1800" i="1" dirty="0" err="1">
                <a:solidFill>
                  <a:srgbClr val="FF0000"/>
                </a:solidFill>
              </a:rPr>
              <a:t>Фейсбук</a:t>
            </a:r>
            <a:r>
              <a:rPr lang="ru-RU" sz="1800" i="1" dirty="0">
                <a:solidFill>
                  <a:srgbClr val="FF0000"/>
                </a:solidFill>
              </a:rPr>
              <a:t>», ресурс «</a:t>
            </a:r>
            <a:r>
              <a:rPr lang="ru-RU" sz="1800" i="1" dirty="0" err="1">
                <a:solidFill>
                  <a:srgbClr val="FF0000"/>
                </a:solidFill>
              </a:rPr>
              <a:t>Вікіпедія</a:t>
            </a:r>
            <a:r>
              <a:rPr lang="ru-RU" sz="1800" i="1" dirty="0">
                <a:solidFill>
                  <a:srgbClr val="FF0000"/>
                </a:solidFill>
              </a:rPr>
              <a:t>»)</a:t>
            </a:r>
            <a:r>
              <a:rPr lang="uk-UA" sz="1800" dirty="0">
                <a:solidFill>
                  <a:schemeClr val="bg2"/>
                </a:solidFill>
              </a:rPr>
              <a:t>. </a:t>
            </a:r>
            <a:r>
              <a:rPr lang="uk-UA" sz="1800" u="sng" dirty="0">
                <a:solidFill>
                  <a:schemeClr val="bg2"/>
                </a:solidFill>
              </a:rPr>
              <a:t>Але </a:t>
            </a:r>
            <a:r>
              <a:rPr lang="uk-UA" sz="1800" dirty="0">
                <a:solidFill>
                  <a:schemeClr val="bg2"/>
                </a:solidFill>
              </a:rPr>
              <a:t>назви сайтів, </a:t>
            </a:r>
            <a:r>
              <a:rPr lang="uk-UA" sz="1800" dirty="0" smtClean="0">
                <a:solidFill>
                  <a:schemeClr val="bg2"/>
                </a:solidFill>
              </a:rPr>
              <a:t>ужиті </a:t>
            </a:r>
            <a:r>
              <a:rPr lang="uk-UA" sz="1800" dirty="0">
                <a:solidFill>
                  <a:schemeClr val="bg2"/>
                </a:solidFill>
              </a:rPr>
              <a:t>як назви юридичних осіб, пишемо з великої літери </a:t>
            </a:r>
            <a:r>
              <a:rPr lang="uk-UA" sz="1800" dirty="0">
                <a:solidFill>
                  <a:srgbClr val="C00000"/>
                </a:solidFill>
              </a:rPr>
              <a:t>(</a:t>
            </a:r>
            <a:r>
              <a:rPr lang="uk-UA" sz="1800" i="1" dirty="0">
                <a:solidFill>
                  <a:srgbClr val="C00000"/>
                </a:solidFill>
              </a:rPr>
              <a:t>РНБО ввела санкції проти </a:t>
            </a:r>
            <a:r>
              <a:rPr lang="uk-UA" sz="1800" i="1" dirty="0" err="1" smtClean="0">
                <a:solidFill>
                  <a:srgbClr val="C00000"/>
                </a:solidFill>
              </a:rPr>
              <a:t>Яндекса</a:t>
            </a:r>
            <a:r>
              <a:rPr lang="uk-UA" sz="1800" i="1" dirty="0" smtClean="0">
                <a:solidFill>
                  <a:srgbClr val="C00000"/>
                </a:solidFill>
              </a:rPr>
              <a:t>).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4" y="-228594"/>
            <a:ext cx="971537" cy="153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61" y="0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655650" y="426027"/>
            <a:ext cx="4768350" cy="2553831"/>
          </a:xfrm>
        </p:spPr>
        <p:txBody>
          <a:bodyPr/>
          <a:lstStyle/>
          <a:p>
            <a:pPr algn="l"/>
            <a:r>
              <a:rPr lang="uk-UA" sz="2400" dirty="0">
                <a:latin typeface="Monotype Corsiva" panose="03010101010201010101" pitchFamily="66" charset="0"/>
              </a:rPr>
              <a:t>У правилах </a:t>
            </a:r>
            <a:r>
              <a:rPr lang="uk-UA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вживання великої букви </a:t>
            </a:r>
            <a:r>
              <a:rPr lang="uk-UA" sz="2400" dirty="0">
                <a:latin typeface="Monotype Corsiva" panose="03010101010201010101" pitchFamily="66" charset="0"/>
              </a:rPr>
              <a:t>також </a:t>
            </a:r>
            <a:r>
              <a:rPr lang="uk-UA" sz="2400" dirty="0" smtClean="0">
                <a:latin typeface="Monotype Corsiva" panose="03010101010201010101" pitchFamily="66" charset="0"/>
              </a:rPr>
              <a:t> </a:t>
            </a:r>
            <a:r>
              <a:rPr lang="uk-UA" sz="2400" dirty="0" err="1" smtClean="0">
                <a:latin typeface="Monotype Corsiva" panose="03010101010201010101" pitchFamily="66" charset="0"/>
              </a:rPr>
              <a:t>вібулися</a:t>
            </a:r>
            <a:r>
              <a:rPr lang="uk-UA" sz="2400" dirty="0" smtClean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деякі зміни: назви товарних знаків та марок виробів у загальному значенні пишемо </a:t>
            </a:r>
            <a:r>
              <a:rPr lang="uk-UA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 малої букви: 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у нього </a:t>
            </a:r>
            <a:r>
              <a:rPr lang="uk-UA" sz="2400" i="1" dirty="0" err="1">
                <a:solidFill>
                  <a:srgbClr val="192CDC"/>
                </a:solidFill>
                <a:latin typeface="Monotype Corsiva" panose="03010101010201010101" pitchFamily="66" charset="0"/>
              </a:rPr>
              <a:t>навенька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 «</a:t>
            </a:r>
            <a:r>
              <a:rPr lang="uk-UA" sz="2400" i="1" dirty="0" err="1">
                <a:solidFill>
                  <a:srgbClr val="192CDC"/>
                </a:solidFill>
                <a:latin typeface="Monotype Corsiva" panose="03010101010201010101" pitchFamily="66" charset="0"/>
              </a:rPr>
              <a:t>тойота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»</a:t>
            </a:r>
            <a:r>
              <a:rPr lang="uk-UA" sz="2400" i="1" dirty="0">
                <a:latin typeface="Monotype Corsiva" panose="03010101010201010101" pitchFamily="66" charset="0"/>
              </a:rPr>
              <a:t>. Але: 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автомобіль марки «КІА</a:t>
            </a:r>
            <a:r>
              <a:rPr lang="uk-UA" sz="2400" i="1" dirty="0" smtClean="0">
                <a:solidFill>
                  <a:srgbClr val="192CDC"/>
                </a:solidFill>
                <a:latin typeface="Monotype Corsiva" panose="03010101010201010101" pitchFamily="66" charset="0"/>
              </a:rPr>
              <a:t>», </a:t>
            </a:r>
            <a:r>
              <a:rPr lang="uk-UA" sz="2400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бо є родове слово  - </a:t>
            </a:r>
            <a:r>
              <a:rPr lang="uk-UA" sz="24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марка!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l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58743" y="3751902"/>
            <a:ext cx="7931966" cy="46170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uk-UA" dirty="0">
                <a:solidFill>
                  <a:srgbClr val="FF0000"/>
                </a:solidFill>
              </a:rPr>
              <a:t>Назви сайтів та інших </a:t>
            </a:r>
            <a:r>
              <a:rPr lang="uk-UA" dirty="0" smtClean="0">
                <a:solidFill>
                  <a:srgbClr val="FF0000"/>
                </a:solidFill>
              </a:rPr>
              <a:t>інтернетівських сервісів </a:t>
            </a:r>
            <a:r>
              <a:rPr lang="uk-UA" dirty="0">
                <a:solidFill>
                  <a:srgbClr val="FF0000"/>
                </a:solidFill>
              </a:rPr>
              <a:t>пишемо тільки українською мовою з обов'язковим </a:t>
            </a:r>
            <a:r>
              <a:rPr lang="uk-UA" dirty="0" smtClean="0">
                <a:solidFill>
                  <a:srgbClr val="FF0000"/>
                </a:solidFill>
              </a:rPr>
              <a:t>відмінюванням як українських слова</a:t>
            </a:r>
            <a:r>
              <a:rPr lang="uk-UA" dirty="0"/>
              <a:t>: </a:t>
            </a:r>
            <a:r>
              <a:rPr lang="uk-UA" i="1" dirty="0">
                <a:solidFill>
                  <a:srgbClr val="192CDC"/>
                </a:solidFill>
              </a:rPr>
              <a:t>твітер, </a:t>
            </a:r>
            <a:r>
              <a:rPr lang="uk-UA" i="1" dirty="0" err="1">
                <a:solidFill>
                  <a:srgbClr val="192CDC"/>
                </a:solidFill>
              </a:rPr>
              <a:t>ґуґл</a:t>
            </a:r>
            <a:r>
              <a:rPr lang="uk-UA" i="1" dirty="0">
                <a:solidFill>
                  <a:srgbClr val="192CDC"/>
                </a:solidFill>
              </a:rPr>
              <a:t>; </a:t>
            </a:r>
            <a:r>
              <a:rPr lang="uk-UA" i="1" dirty="0" err="1">
                <a:solidFill>
                  <a:srgbClr val="192CDC"/>
                </a:solidFill>
              </a:rPr>
              <a:t>Фейсбук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Вікіпедія</a:t>
            </a:r>
            <a:r>
              <a:rPr lang="uk-UA" i="1" dirty="0">
                <a:solidFill>
                  <a:srgbClr val="192CDC"/>
                </a:solidFill>
              </a:rPr>
              <a:t>; </a:t>
            </a:r>
            <a:r>
              <a:rPr lang="uk-UA" dirty="0">
                <a:solidFill>
                  <a:srgbClr val="192CDC"/>
                </a:solidFill>
              </a:rPr>
              <a:t>Р. в. однини</a:t>
            </a:r>
            <a:r>
              <a:rPr lang="uk-UA" i="1" dirty="0">
                <a:solidFill>
                  <a:srgbClr val="192CDC"/>
                </a:solidFill>
              </a:rPr>
              <a:t> </a:t>
            </a:r>
            <a:r>
              <a:rPr lang="uk-UA" i="1" dirty="0" err="1">
                <a:solidFill>
                  <a:srgbClr val="192CDC"/>
                </a:solidFill>
              </a:rPr>
              <a:t>фейсбука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ютуба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імейла</a:t>
            </a:r>
            <a:endParaRPr lang="ru-RU" dirty="0">
              <a:solidFill>
                <a:srgbClr val="192CD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09" y="823628"/>
            <a:ext cx="2737341" cy="2542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859">
            <a:off x="1189895" y="1244706"/>
            <a:ext cx="2144886" cy="1479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98" y="3053986"/>
            <a:ext cx="1719221" cy="237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730" y="6073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Неврівноважені правила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261" y="720000"/>
            <a:ext cx="7704000" cy="3440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По-різному </a:t>
            </a:r>
            <a:r>
              <a:rPr lang="ru-RU" sz="1800" dirty="0" err="1"/>
              <a:t>запропоновано</a:t>
            </a:r>
            <a:r>
              <a:rPr lang="ru-RU" sz="1800" dirty="0"/>
              <a:t> </a:t>
            </a:r>
            <a:r>
              <a:rPr lang="ru-RU" sz="1800" dirty="0" err="1"/>
              <a:t>писати</a:t>
            </a:r>
            <a:r>
              <a:rPr lang="ru-RU" sz="1800" dirty="0"/>
              <a:t>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товарних</a:t>
            </a:r>
            <a:r>
              <a:rPr lang="ru-RU" sz="1800" dirty="0"/>
              <a:t> </a:t>
            </a:r>
            <a:r>
              <a:rPr lang="ru-RU" sz="1800" dirty="0" err="1"/>
              <a:t>знаків</a:t>
            </a:r>
            <a:r>
              <a:rPr lang="ru-RU" sz="1800" dirty="0"/>
              <a:t>, марок </a:t>
            </a:r>
            <a:r>
              <a:rPr lang="ru-RU" sz="1800" dirty="0" err="1"/>
              <a:t>виробів</a:t>
            </a:r>
            <a:r>
              <a:rPr lang="ru-RU" sz="1800" dirty="0"/>
              <a:t>.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літери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Автомобілі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«</a:t>
            </a:r>
            <a:r>
              <a:rPr lang="ru-RU" sz="1800" i="1" dirty="0" err="1" smtClean="0">
                <a:solidFill>
                  <a:srgbClr val="FF0000"/>
                </a:solidFill>
              </a:rPr>
              <a:t>Запорожець</a:t>
            </a:r>
            <a:r>
              <a:rPr lang="ru-RU" sz="1800" i="1" dirty="0" smtClean="0">
                <a:solidFill>
                  <a:srgbClr val="FF0000"/>
                </a:solidFill>
              </a:rPr>
              <a:t>» </a:t>
            </a:r>
            <a:r>
              <a:rPr lang="ru-RU" sz="1800" i="1" dirty="0" err="1"/>
              <a:t>виробляли</a:t>
            </a:r>
            <a:r>
              <a:rPr lang="ru-RU" sz="1800" i="1" dirty="0"/>
              <a:t> з </a:t>
            </a:r>
            <a:r>
              <a:rPr lang="ru-RU" sz="1800" i="1" dirty="0" smtClean="0"/>
              <a:t>1971 </a:t>
            </a:r>
            <a:r>
              <a:rPr lang="ru-RU" sz="1800" i="1" dirty="0"/>
              <a:t>по </a:t>
            </a:r>
            <a:r>
              <a:rPr lang="ru-RU" sz="1800" i="1" dirty="0" smtClean="0"/>
              <a:t>1994 </a:t>
            </a:r>
            <a:r>
              <a:rPr lang="ru-RU" sz="1800" i="1" dirty="0" err="1"/>
              <a:t>рік</a:t>
            </a:r>
            <a:r>
              <a:rPr lang="ru-RU" sz="1800" i="1" dirty="0"/>
              <a:t>.</a:t>
            </a:r>
            <a:r>
              <a:rPr lang="ru-RU" sz="1800" dirty="0"/>
              <a:t> Але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таке</a:t>
            </a:r>
            <a:r>
              <a:rPr lang="ru-RU" sz="1800" dirty="0"/>
              <a:t> слово </a:t>
            </a:r>
            <a:r>
              <a:rPr lang="ru-RU" sz="1800" dirty="0" err="1"/>
              <a:t>вживається</a:t>
            </a:r>
            <a:r>
              <a:rPr lang="ru-RU" sz="1800" dirty="0"/>
              <a:t> як </a:t>
            </a:r>
            <a:r>
              <a:rPr lang="ru-RU" sz="1800" dirty="0" err="1"/>
              <a:t>загальна</a:t>
            </a:r>
            <a:r>
              <a:rPr lang="ru-RU" sz="1800" dirty="0"/>
              <a:t> </a:t>
            </a:r>
            <a:r>
              <a:rPr lang="ru-RU" sz="1800" dirty="0" err="1"/>
              <a:t>назва</a:t>
            </a:r>
            <a:r>
              <a:rPr lang="ru-RU" sz="1800" dirty="0"/>
              <a:t>, то з </a:t>
            </a:r>
            <a:r>
              <a:rPr lang="ru-RU" sz="1800" dirty="0" err="1"/>
              <a:t>малої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Він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приїхав</a:t>
            </a:r>
            <a:r>
              <a:rPr lang="ru-RU" sz="1800" i="1" dirty="0">
                <a:solidFill>
                  <a:srgbClr val="FF0000"/>
                </a:solidFill>
              </a:rPr>
              <a:t> на новому </a:t>
            </a:r>
            <a:r>
              <a:rPr lang="ru-RU" sz="1800" i="1" dirty="0" err="1">
                <a:solidFill>
                  <a:srgbClr val="FF0000"/>
                </a:solidFill>
              </a:rPr>
              <a:t>блискучому</a:t>
            </a:r>
            <a:r>
              <a:rPr lang="ru-RU" sz="1800" i="1" dirty="0">
                <a:solidFill>
                  <a:srgbClr val="FF0000"/>
                </a:solidFill>
              </a:rPr>
              <a:t> «</a:t>
            </a:r>
            <a:r>
              <a:rPr lang="ru-RU" sz="1800" i="1" dirty="0" err="1">
                <a:solidFill>
                  <a:srgbClr val="FF0000"/>
                </a:solidFill>
              </a:rPr>
              <a:t>фольксвагені</a:t>
            </a:r>
            <a:r>
              <a:rPr lang="ru-RU" sz="1800" i="1" dirty="0">
                <a:solidFill>
                  <a:srgbClr val="FF0000"/>
                </a:solidFill>
              </a:rPr>
              <a:t>».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uk-UA" sz="1800" dirty="0"/>
              <a:t>Отже,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виробничих</a:t>
            </a:r>
            <a:r>
              <a:rPr lang="ru-RU" sz="1800" dirty="0"/>
              <a:t> марок машин, </a:t>
            </a:r>
            <a:r>
              <a:rPr lang="ru-RU" sz="1800" dirty="0" err="1"/>
              <a:t>приладів</a:t>
            </a:r>
            <a:r>
              <a:rPr lang="ru-RU" sz="1800" dirty="0"/>
              <a:t> </a:t>
            </a:r>
            <a:r>
              <a:rPr lang="ru-RU" sz="1800" dirty="0" err="1"/>
              <a:t>тощо</a:t>
            </a:r>
            <a:r>
              <a:rPr lang="ru-RU" sz="1800" dirty="0"/>
              <a:t> </a:t>
            </a:r>
            <a:r>
              <a:rPr lang="ru-RU" sz="1800" dirty="0" err="1"/>
              <a:t>пропонують</a:t>
            </a:r>
            <a:r>
              <a:rPr lang="ru-RU" sz="1800" dirty="0"/>
              <a:t> </a:t>
            </a:r>
            <a:r>
              <a:rPr lang="ru-RU" sz="1800" dirty="0" err="1"/>
              <a:t>брати</a:t>
            </a:r>
            <a:r>
              <a:rPr lang="ru-RU" sz="1800" dirty="0"/>
              <a:t> в лапки і </a:t>
            </a:r>
            <a:r>
              <a:rPr lang="ru-RU" sz="1800" dirty="0" err="1"/>
              <a:t>писати</a:t>
            </a:r>
            <a:r>
              <a:rPr lang="ru-RU" sz="1800" dirty="0"/>
              <a:t>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букви</a:t>
            </a:r>
            <a:r>
              <a:rPr lang="ru-RU" sz="1800" dirty="0"/>
              <a:t> (</a:t>
            </a:r>
            <a:r>
              <a:rPr lang="ru-RU" sz="1800" dirty="0" err="1"/>
              <a:t>літак</a:t>
            </a:r>
            <a:r>
              <a:rPr lang="ru-RU" sz="1800" dirty="0"/>
              <a:t> "</a:t>
            </a:r>
            <a:r>
              <a:rPr lang="ru-RU" sz="1800" i="1" dirty="0" smtClean="0"/>
              <a:t>Руслан</a:t>
            </a:r>
            <a:r>
              <a:rPr lang="ru-RU" sz="1800" dirty="0"/>
              <a:t>"). Але "</a:t>
            </a:r>
            <a:r>
              <a:rPr lang="ru-RU" sz="1800" dirty="0" err="1"/>
              <a:t>назви</a:t>
            </a:r>
            <a:r>
              <a:rPr lang="ru-RU" sz="1800" dirty="0"/>
              <a:t> самих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виробів</a:t>
            </a:r>
            <a:r>
              <a:rPr lang="ru-RU" sz="1800" dirty="0"/>
              <a:t>" (</a:t>
            </a:r>
            <a:r>
              <a:rPr lang="ru-RU" sz="1800" dirty="0" err="1"/>
              <a:t>крім</a:t>
            </a:r>
            <a:r>
              <a:rPr lang="ru-RU" sz="1800" dirty="0"/>
              <a:t> тих,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збігаються</a:t>
            </a:r>
            <a:r>
              <a:rPr lang="ru-RU" sz="1800" dirty="0"/>
              <a:t> з </a:t>
            </a:r>
            <a:r>
              <a:rPr lang="ru-RU" sz="1800" dirty="0" err="1"/>
              <a:t>власними</a:t>
            </a:r>
            <a:r>
              <a:rPr lang="ru-RU" sz="1800" dirty="0"/>
              <a:t> </a:t>
            </a:r>
            <a:r>
              <a:rPr lang="ru-RU" sz="1800" dirty="0" err="1"/>
              <a:t>назвами</a:t>
            </a:r>
            <a:r>
              <a:rPr lang="ru-RU" sz="1800" dirty="0"/>
              <a:t>)" - </a:t>
            </a:r>
            <a:r>
              <a:rPr lang="uk-UA" sz="1800" dirty="0"/>
              <a:t>у</a:t>
            </a:r>
            <a:r>
              <a:rPr lang="ru-RU" sz="1800" dirty="0"/>
              <a:t> лапках і з </a:t>
            </a:r>
            <a:r>
              <a:rPr lang="ru-RU" sz="1800" dirty="0" err="1"/>
              <a:t>малої</a:t>
            </a:r>
            <a:r>
              <a:rPr lang="ru-RU" sz="1800" dirty="0"/>
              <a:t> ("</a:t>
            </a:r>
            <a:r>
              <a:rPr lang="ru-RU" sz="1800" i="1" dirty="0" err="1" smtClean="0">
                <a:solidFill>
                  <a:srgbClr val="FF0000"/>
                </a:solidFill>
              </a:rPr>
              <a:t>запороожець</a:t>
            </a:r>
            <a:r>
              <a:rPr lang="ru-RU" sz="1800" i="1" dirty="0" smtClean="0">
                <a:solidFill>
                  <a:srgbClr val="FF0000"/>
                </a:solidFill>
              </a:rPr>
              <a:t>","</a:t>
            </a:r>
            <a:r>
              <a:rPr lang="ru-RU" sz="1800" i="1" dirty="0" err="1" smtClean="0">
                <a:solidFill>
                  <a:srgbClr val="FF0000"/>
                </a:solidFill>
              </a:rPr>
              <a:t>бооїнг</a:t>
            </a:r>
            <a:r>
              <a:rPr lang="ru-RU" sz="1800" i="1" dirty="0">
                <a:solidFill>
                  <a:srgbClr val="FF0000"/>
                </a:solidFill>
              </a:rPr>
              <a:t>", "</a:t>
            </a:r>
            <a:r>
              <a:rPr lang="ru-RU" sz="1800" i="1" dirty="0" err="1">
                <a:solidFill>
                  <a:srgbClr val="FF0000"/>
                </a:solidFill>
              </a:rPr>
              <a:t>панасо́нік</a:t>
            </a:r>
            <a:r>
              <a:rPr lang="ru-RU" sz="1800" dirty="0"/>
              <a:t>"). </a:t>
            </a:r>
            <a:r>
              <a:rPr lang="ru-RU" sz="1800" dirty="0">
                <a:solidFill>
                  <a:srgbClr val="7C85D7"/>
                </a:solidFill>
              </a:rPr>
              <a:t>Але: "</a:t>
            </a:r>
            <a:r>
              <a:rPr lang="ru-RU" sz="1800" i="1" dirty="0" err="1">
                <a:solidFill>
                  <a:srgbClr val="7C85D7"/>
                </a:solidFill>
              </a:rPr>
              <a:t>Те́сла</a:t>
            </a:r>
            <a:r>
              <a:rPr lang="ru-RU" sz="1800" i="1" dirty="0">
                <a:solidFill>
                  <a:srgbClr val="7C85D7"/>
                </a:solidFill>
              </a:rPr>
              <a:t>", "</a:t>
            </a:r>
            <a:r>
              <a:rPr lang="ru-RU" sz="1800" i="1" dirty="0" err="1">
                <a:solidFill>
                  <a:srgbClr val="7C85D7"/>
                </a:solidFill>
              </a:rPr>
              <a:t>Та́врія</a:t>
            </a:r>
            <a:r>
              <a:rPr lang="ru-RU" sz="1800" dirty="0">
                <a:solidFill>
                  <a:srgbClr val="7C85D7"/>
                </a:solidFill>
              </a:rPr>
              <a:t>" - </a:t>
            </a:r>
            <a:r>
              <a:rPr lang="ru-RU" sz="1800" dirty="0" err="1">
                <a:solidFill>
                  <a:srgbClr val="7C85D7"/>
                </a:solidFill>
              </a:rPr>
              <a:t>бо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утворені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від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власних</a:t>
            </a:r>
            <a:r>
              <a:rPr lang="ru-RU" sz="1800" dirty="0">
                <a:solidFill>
                  <a:srgbClr val="7C85D7"/>
                </a:solidFill>
              </a:rPr>
              <a:t> назв.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4" y="-228594"/>
            <a:ext cx="971537" cy="153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61" y="0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uk-UA" dirty="0"/>
              <a:t>скасували вставний Й перед йотованими голосними (не </a:t>
            </a:r>
            <a:r>
              <a:rPr lang="uk-UA" i="1" dirty="0"/>
              <a:t>фойє, Гойя, Шантійї, а </a:t>
            </a:r>
            <a:r>
              <a:rPr lang="uk-UA" i="1" dirty="0" err="1">
                <a:solidFill>
                  <a:srgbClr val="FF0000"/>
                </a:solidFill>
              </a:rPr>
              <a:t>фоє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Гоя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Шантії</a:t>
            </a:r>
            <a:r>
              <a:rPr lang="uk-UA" dirty="0"/>
              <a:t>),</a:t>
            </a:r>
            <a:endParaRPr lang="ru-RU" dirty="0"/>
          </a:p>
          <a:p>
            <a:pPr lvl="0">
              <a:lnSpc>
                <a:spcPct val="200000"/>
              </a:lnSpc>
            </a:pPr>
            <a:r>
              <a:rPr lang="uk-UA" dirty="0" smtClean="0"/>
              <a:t>замінили </a:t>
            </a:r>
            <a:r>
              <a:rPr lang="uk-UA" dirty="0"/>
              <a:t>іменник </a:t>
            </a:r>
            <a:r>
              <a:rPr lang="uk-UA" i="1" dirty="0"/>
              <a:t>проект</a:t>
            </a:r>
            <a:r>
              <a:rPr lang="uk-UA" dirty="0"/>
              <a:t> на </a:t>
            </a:r>
            <a:r>
              <a:rPr lang="uk-UA" i="1" dirty="0" err="1" smtClean="0">
                <a:solidFill>
                  <a:srgbClr val="FF0000"/>
                </a:solidFill>
              </a:rPr>
              <a:t>проєкт</a:t>
            </a:r>
            <a:r>
              <a:rPr lang="uk-UA" dirty="0"/>
              <a:t>. За старим правописом слово «</a:t>
            </a:r>
            <a:r>
              <a:rPr lang="uk-UA" i="1" dirty="0"/>
              <a:t>траєкторія</a:t>
            </a:r>
            <a:r>
              <a:rPr lang="uk-UA" dirty="0"/>
              <a:t>» писалося через літеру «є», але інші слова аналогічного типу, як-от «</a:t>
            </a:r>
            <a:r>
              <a:rPr lang="uk-UA" i="1" dirty="0"/>
              <a:t>проект</a:t>
            </a:r>
            <a:r>
              <a:rPr lang="uk-UA" dirty="0"/>
              <a:t>», «</a:t>
            </a:r>
            <a:r>
              <a:rPr lang="uk-UA" i="1" dirty="0"/>
              <a:t>проектор</a:t>
            </a:r>
            <a:r>
              <a:rPr lang="uk-UA" dirty="0"/>
              <a:t>» писалися через літеру «е».</a:t>
            </a:r>
            <a:endParaRPr lang="ru-RU" dirty="0"/>
          </a:p>
          <a:p>
            <a:pPr>
              <a:lnSpc>
                <a:spcPct val="200000"/>
              </a:lnSpc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718" y="540000"/>
            <a:ext cx="7873282" cy="509482"/>
          </a:xfrm>
        </p:spPr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833" y="146140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00" y="744127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5486395" y="3680838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5B7B432-24E7-4410-BF24-9C92524EFB3A}"/>
              </a:ext>
            </a:extLst>
          </p:cNvPr>
          <p:cNvSpPr txBox="1"/>
          <p:nvPr/>
        </p:nvSpPr>
        <p:spPr>
          <a:xfrm>
            <a:off x="4855852" y="742884"/>
            <a:ext cx="32306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Найбільш </a:t>
            </a:r>
            <a:r>
              <a:rPr lang="uk-UA" sz="2400" dirty="0" err="1" smtClean="0">
                <a:latin typeface="Monotype Corsiva" panose="03010101010201010101" pitchFamily="66" charset="0"/>
              </a:rPr>
              <a:t>запам'ятовувана</a:t>
            </a:r>
            <a:r>
              <a:rPr lang="uk-UA" sz="2400" dirty="0" smtClean="0">
                <a:latin typeface="Monotype Corsiva" panose="03010101010201010101" pitchFamily="66" charset="0"/>
              </a:rPr>
              <a:t> зміна </a:t>
            </a:r>
            <a:r>
              <a:rPr lang="uk-UA" sz="2400" dirty="0">
                <a:latin typeface="Monotype Corsiva" panose="03010101010201010101" pitchFamily="66" charset="0"/>
              </a:rPr>
              <a:t>– написання слів 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</a:t>
            </a:r>
            <a:r>
              <a:rPr lang="uk-UA" sz="2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кт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</a:t>
            </a:r>
            <a:r>
              <a:rPr lang="uk-UA" sz="2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кція</a:t>
            </a:r>
            <a:r>
              <a:rPr lang="uk-UA" sz="2400" i="1" dirty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з літерою </a:t>
            </a:r>
            <a:r>
              <a:rPr lang="uk-UA" sz="2400" b="1" i="1" dirty="0">
                <a:latin typeface="Monotype Corsiva" panose="03010101010201010101" pitchFamily="66" charset="0"/>
              </a:rPr>
              <a:t>є, </a:t>
            </a:r>
            <a:r>
              <a:rPr lang="uk-UA" sz="2400" dirty="0">
                <a:latin typeface="Monotype Corsiva" panose="03010101010201010101" pitchFamily="66" charset="0"/>
              </a:rPr>
              <a:t>як і слова 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ін'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кція, тра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кторія, об'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кт</a:t>
            </a:r>
            <a:r>
              <a:rPr lang="uk-UA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та ін., що мають латинський корінь –</a:t>
            </a:r>
            <a:r>
              <a:rPr lang="en-US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ject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3" y="2327077"/>
            <a:ext cx="4113003" cy="2295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94900" y="1749734"/>
            <a:ext cx="7533900" cy="27771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uk-UA" dirty="0" smtClean="0"/>
              <a:t>скоригували </a:t>
            </a:r>
            <a:r>
              <a:rPr lang="uk-UA" dirty="0"/>
              <a:t>написання слів з </a:t>
            </a:r>
            <a:r>
              <a:rPr lang="uk-UA" dirty="0" err="1"/>
              <a:t>дефіcом</a:t>
            </a:r>
            <a:r>
              <a:rPr lang="uk-UA" dirty="0"/>
              <a:t>. Тепер без дефісу пишемо слова з першим іншомовним компонентом </a:t>
            </a:r>
            <a:r>
              <a:rPr lang="uk-UA" b="1" dirty="0"/>
              <a:t>веб-,прес- </a:t>
            </a:r>
            <a:r>
              <a:rPr lang="uk-UA" dirty="0"/>
              <a:t> </a:t>
            </a:r>
            <a:r>
              <a:rPr lang="uk-UA" b="1" dirty="0"/>
              <a:t>віце-, екс-, лейб-, обер-, штабс-, унтер-, міні-, міді-, максі-, топ-, поп- флеш-, веб-,</a:t>
            </a:r>
            <a:r>
              <a:rPr lang="uk-UA" dirty="0"/>
              <a:t> </a:t>
            </a:r>
            <a:r>
              <a:rPr lang="uk-UA" b="1" dirty="0"/>
              <a:t>мас, преміум</a:t>
            </a:r>
            <a:r>
              <a:rPr lang="uk-UA" dirty="0"/>
              <a:t>-, </a:t>
            </a:r>
            <a:r>
              <a:rPr lang="uk-UA" b="1" dirty="0"/>
              <a:t>прес-</a:t>
            </a:r>
            <a:r>
              <a:rPr lang="uk-UA" dirty="0"/>
              <a:t>: </a:t>
            </a:r>
            <a:r>
              <a:rPr lang="uk-UA" dirty="0" err="1">
                <a:solidFill>
                  <a:srgbClr val="FF0000"/>
                </a:solidFill>
              </a:rPr>
              <a:t>вебкамера</a:t>
            </a:r>
            <a:r>
              <a:rPr lang="uk-UA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пресконференція</a:t>
            </a:r>
            <a:r>
              <a:rPr lang="uk-UA" i="1" dirty="0">
                <a:solidFill>
                  <a:srgbClr val="FF0000"/>
                </a:solidFill>
              </a:rPr>
              <a:t>,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i="1" dirty="0" err="1">
                <a:solidFill>
                  <a:srgbClr val="FF0000"/>
                </a:solidFill>
              </a:rPr>
              <a:t>ексміністр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віцеконсул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попмузика</a:t>
            </a:r>
            <a:r>
              <a:rPr lang="uk-UA" i="1" dirty="0">
                <a:solidFill>
                  <a:srgbClr val="FF0000"/>
                </a:solidFill>
              </a:rPr>
              <a:t>,  </a:t>
            </a:r>
            <a:r>
              <a:rPr lang="uk-UA" i="1" dirty="0" err="1">
                <a:solidFill>
                  <a:srgbClr val="FF0000"/>
                </a:solidFill>
              </a:rPr>
              <a:t>лейбгвардієць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оберлейтенант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штабскапітан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унтерофіцер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контрадмірал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мінімаркет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мідіспідниця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максіформат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топменеджер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флешінтерв’ю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вебкамера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масмедіа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преміумклас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пресконференція</a:t>
            </a:r>
            <a:r>
              <a:rPr lang="uk-UA" dirty="0"/>
              <a:t> (за попереднім правописом слова з цими компонентами рекомендовано було писати через дефіс).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7527" y="540000"/>
            <a:ext cx="7426473" cy="415964"/>
          </a:xfrm>
        </p:spPr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006" y="177313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77" y="278549"/>
            <a:ext cx="2944623" cy="688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45" y="278549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0"/>
            <a:ext cx="4440300" cy="1447800"/>
          </a:xfrm>
        </p:spPr>
        <p:txBody>
          <a:bodyPr/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850" y="1569027"/>
            <a:ext cx="4440300" cy="2075623"/>
          </a:xfrm>
        </p:spPr>
        <p:txBody>
          <a:bodyPr/>
          <a:lstStyle/>
          <a:p>
            <a:pPr lvl="0"/>
            <a:r>
              <a:rPr lang="uk-UA" b="1" dirty="0"/>
              <a:t>На українському телебаченні є шоу. Як правильно написати його назву?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А. Супер Топ-модель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Б. Супер </a:t>
            </a:r>
            <a:r>
              <a:rPr lang="uk-UA" dirty="0" err="1"/>
              <a:t>топмодель</a:t>
            </a:r>
            <a:r>
              <a:rPr lang="uk-UA" dirty="0"/>
              <a:t>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В. </a:t>
            </a:r>
            <a:r>
              <a:rPr lang="uk-UA" dirty="0" err="1"/>
              <a:t>Супертопмодель</a:t>
            </a:r>
            <a:r>
              <a:rPr lang="uk-UA" dirty="0"/>
              <a:t>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Г. Супер-топ-модель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4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83699" y="602673"/>
            <a:ext cx="4578409" cy="2223654"/>
          </a:xfrm>
        </p:spPr>
        <p:txBody>
          <a:bodyPr/>
          <a:lstStyle/>
          <a:p>
            <a:pPr algn="l"/>
            <a:endParaRPr lang="uk-UA" sz="2400" dirty="0" smtClean="0">
              <a:latin typeface="Mistral" panose="03090702030407020403" pitchFamily="66" charset="0"/>
            </a:endParaRPr>
          </a:p>
          <a:p>
            <a:pPr algn="l"/>
            <a:endParaRPr lang="uk-UA" sz="2400" dirty="0">
              <a:latin typeface="Mistral" panose="03090702030407020403" pitchFamily="66" charset="0"/>
            </a:endParaRPr>
          </a:p>
          <a:p>
            <a:pPr algn="l"/>
            <a:r>
              <a:rPr lang="uk-UA" sz="2400" dirty="0" smtClean="0">
                <a:latin typeface="Mistral" panose="03090702030407020403" pitchFamily="66" charset="0"/>
              </a:rPr>
              <a:t>У </a:t>
            </a:r>
            <a:r>
              <a:rPr lang="uk-UA" sz="2400" dirty="0">
                <a:latin typeface="Mistral" panose="03090702030407020403" pitchFamily="66" charset="0"/>
              </a:rPr>
              <a:t>правописі сталися зміни й у написанні складних слів, </a:t>
            </a:r>
            <a:r>
              <a:rPr lang="uk-UA" sz="2400" dirty="0">
                <a:solidFill>
                  <a:srgbClr val="FF0000"/>
                </a:solidFill>
                <a:latin typeface="Mistral" panose="03090702030407020403" pitchFamily="66" charset="0"/>
              </a:rPr>
              <a:t>ВОНИ СПРОСТИЛИСЯ. </a:t>
            </a:r>
            <a:r>
              <a:rPr lang="uk-UA" sz="2400" dirty="0">
                <a:latin typeface="Mistral" panose="03090702030407020403" pitchFamily="66" charset="0"/>
              </a:rPr>
              <a:t>За попереднім правописом слова іншомовного походження з іншомовним компонентом рекомендували писати через дефіс, А в новому правописі – </a:t>
            </a:r>
            <a:r>
              <a:rPr lang="uk-UA" sz="2400" dirty="0" smtClean="0">
                <a:latin typeface="Mistral" panose="03090702030407020403" pitchFamily="66" charset="0"/>
              </a:rPr>
              <a:t>разом: </a:t>
            </a:r>
            <a:r>
              <a:rPr lang="uk-UA" sz="2800" dirty="0" err="1" smtClean="0">
                <a:solidFill>
                  <a:srgbClr val="2A4F88"/>
                </a:solidFill>
                <a:latin typeface="Monotype Corsiva" panose="03010101010201010101" pitchFamily="66" charset="0"/>
              </a:rPr>
              <a:t>бодіарт</a:t>
            </a:r>
            <a:r>
              <a:rPr lang="uk-UA" sz="2800" dirty="0" smtClean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віцеконсул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екопродукти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ексчемпіон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євроінтеграція,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кіберзагроза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</a:t>
            </a:r>
            <a:endParaRPr lang="ru-RU" sz="2800" dirty="0">
              <a:solidFill>
                <a:srgbClr val="2A4F88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09445" y="4256690"/>
            <a:ext cx="2952293" cy="658700"/>
          </a:xfrm>
        </p:spPr>
        <p:txBody>
          <a:bodyPr/>
          <a:lstStyle/>
          <a:p>
            <a:r>
              <a:rPr lang="uk-UA" dirty="0">
                <a:latin typeface="Mistral" panose="03090702030407020403" pitchFamily="66" charset="0"/>
              </a:rPr>
              <a:t>Український правопис 2019</a:t>
            </a:r>
            <a:r>
              <a:rPr lang="ru-RU" dirty="0">
                <a:latin typeface="Mistral" panose="03090702030407020403" pitchFamily="66" charset="0"/>
              </a:rPr>
              <a:t/>
            </a:r>
            <a:br>
              <a:rPr lang="ru-RU" dirty="0">
                <a:latin typeface="Mistral" panose="03090702030407020403" pitchFamily="66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47" y="1799388"/>
            <a:ext cx="2737341" cy="2542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26" y="0"/>
            <a:ext cx="1371719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99" y="2373272"/>
            <a:ext cx="1855295" cy="1141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932" y="3966972"/>
            <a:ext cx="1719221" cy="237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363" y="1403113"/>
            <a:ext cx="926672" cy="792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445" y="4360595"/>
            <a:ext cx="336219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94900" y="1749734"/>
            <a:ext cx="7533900" cy="27771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uk-UA" dirty="0"/>
              <a:t>Написання слів із першим компонентом </a:t>
            </a:r>
            <a:r>
              <a:rPr lang="uk-UA" b="1" dirty="0"/>
              <a:t>ПІВ (незмінною скам’янілою розмовною формою іменника половина</a:t>
            </a:r>
            <a:r>
              <a:rPr lang="uk-UA" dirty="0"/>
              <a:t>: </a:t>
            </a:r>
            <a:r>
              <a:rPr lang="uk-UA" i="1" dirty="0">
                <a:solidFill>
                  <a:srgbClr val="FF0000"/>
                </a:solidFill>
              </a:rPr>
              <a:t>пів року, пів країни, пів ящика</a:t>
            </a:r>
            <a:r>
              <a:rPr lang="uk-UA" dirty="0">
                <a:solidFill>
                  <a:srgbClr val="FF0000"/>
                </a:solidFill>
              </a:rPr>
              <a:t>, </a:t>
            </a:r>
            <a:r>
              <a:rPr lang="uk-UA" i="1" dirty="0">
                <a:solidFill>
                  <a:srgbClr val="FF0000"/>
                </a:solidFill>
              </a:rPr>
              <a:t>пів</a:t>
            </a:r>
            <a:r>
              <a:rPr lang="uk-UA" dirty="0">
                <a:solidFill>
                  <a:srgbClr val="FF0000"/>
                </a:solidFill>
              </a:rPr>
              <a:t> </a:t>
            </a:r>
            <a:r>
              <a:rPr lang="uk-UA" i="1" dirty="0">
                <a:solidFill>
                  <a:srgbClr val="FF0000"/>
                </a:solidFill>
              </a:rPr>
              <a:t>Києва, пів Європи</a:t>
            </a:r>
            <a:r>
              <a:rPr lang="uk-UA" dirty="0"/>
              <a:t>. Однак слова, у яких компонент </a:t>
            </a:r>
            <a:r>
              <a:rPr lang="uk-UA" b="1" dirty="0"/>
              <a:t>ПІВ</a:t>
            </a:r>
            <a:r>
              <a:rPr lang="uk-UA" dirty="0"/>
              <a:t> не має значення «половина чогось», пишуться разом: </a:t>
            </a:r>
            <a:r>
              <a:rPr lang="uk-UA" i="1" dirty="0">
                <a:solidFill>
                  <a:srgbClr val="FF0000"/>
                </a:solidFill>
              </a:rPr>
              <a:t>півкуля, півострів, півзахисник</a:t>
            </a:r>
            <a:r>
              <a:rPr lang="uk-UA" dirty="0">
                <a:solidFill>
                  <a:srgbClr val="FF0000"/>
                </a:solidFill>
              </a:rPr>
              <a:t>, </a:t>
            </a:r>
            <a:r>
              <a:rPr lang="uk-UA" i="1" dirty="0">
                <a:solidFill>
                  <a:srgbClr val="FF0000"/>
                </a:solidFill>
              </a:rPr>
              <a:t>півмісяць.</a:t>
            </a:r>
            <a:r>
              <a:rPr lang="uk-UA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7527" y="540000"/>
            <a:ext cx="7426473" cy="415964"/>
          </a:xfrm>
        </p:spPr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006" y="177313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12" y="955964"/>
            <a:ext cx="2944623" cy="688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80" y="955964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200000"/>
              </a:lnSpc>
            </a:pPr>
            <a:r>
              <a:rPr lang="uk-UA" sz="1800" dirty="0"/>
              <a:t>Назви, пов’язані з релігією, писали і пишемо з великої літери. Але в усталених словосполученнях розмовного мовлення, де слова </a:t>
            </a:r>
            <a:r>
              <a:rPr lang="uk-UA" sz="1800" b="1" dirty="0">
                <a:solidFill>
                  <a:srgbClr val="FF0000"/>
                </a:solidFill>
              </a:rPr>
              <a:t>Бог, Господь</a:t>
            </a:r>
            <a:r>
              <a:rPr lang="uk-UA" sz="1800" dirty="0"/>
              <a:t> та ін. не вживаються як їх найменування, їх пишемо з малої літери: </a:t>
            </a:r>
            <a:r>
              <a:rPr lang="uk-UA" sz="1800" i="1" dirty="0">
                <a:solidFill>
                  <a:srgbClr val="FF0000"/>
                </a:solidFill>
              </a:rPr>
              <a:t>бог </a:t>
            </a:r>
            <a:r>
              <a:rPr lang="uk-UA" sz="1800" i="1" dirty="0" err="1">
                <a:solidFill>
                  <a:srgbClr val="FF0000"/>
                </a:solidFill>
              </a:rPr>
              <a:t>зна</a:t>
            </a:r>
            <a:r>
              <a:rPr lang="uk-UA" sz="1800" i="1" dirty="0">
                <a:solidFill>
                  <a:srgbClr val="FF0000"/>
                </a:solidFill>
              </a:rPr>
              <a:t> що, </a:t>
            </a:r>
            <a:r>
              <a:rPr lang="uk-UA" sz="1800" i="1" dirty="0" err="1">
                <a:solidFill>
                  <a:srgbClr val="FF0000"/>
                </a:solidFill>
              </a:rPr>
              <a:t>господь</a:t>
            </a:r>
            <a:r>
              <a:rPr lang="uk-UA" sz="1800" i="1" dirty="0">
                <a:solidFill>
                  <a:srgbClr val="FF0000"/>
                </a:solidFill>
              </a:rPr>
              <a:t> з тобою, їй-богу, господи боже мій, дай боже, боже </a:t>
            </a:r>
            <a:r>
              <a:rPr lang="uk-UA" sz="1800" i="1" dirty="0" err="1">
                <a:solidFill>
                  <a:srgbClr val="FF0000"/>
                </a:solidFill>
              </a:rPr>
              <a:t>збав</a:t>
            </a:r>
            <a:r>
              <a:rPr lang="uk-UA" sz="1800" dirty="0"/>
              <a:t> тощо.</a:t>
            </a:r>
            <a:endParaRPr lang="ru-RU" sz="1800" dirty="0"/>
          </a:p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60" y="161742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09" y="4093629"/>
            <a:ext cx="3766078" cy="940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204" y="4093629"/>
            <a:ext cx="2942897" cy="6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Змінено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</a:pPr>
            <a:r>
              <a:rPr lang="uk-UA" sz="1400" b="1" dirty="0"/>
              <a:t>Узаконили  </a:t>
            </a:r>
            <a:r>
              <a:rPr lang="uk-UA" sz="1400" b="1" dirty="0" err="1"/>
              <a:t>фемінітиви</a:t>
            </a:r>
            <a:r>
              <a:rPr lang="uk-UA" sz="1400" b="1" dirty="0"/>
              <a:t>, тобто назв жінок за їх професійними, освітніми, посадовими ознаками, сферою діяльності тощо. У цьому параграфі детально розписано, якими суфіксами можна послуговуватися для утворення таких слів. Тобто поряд з уже звичними для нас словами </a:t>
            </a:r>
            <a:r>
              <a:rPr lang="uk-UA" sz="1400" b="1" i="1" dirty="0">
                <a:solidFill>
                  <a:srgbClr val="FF0000"/>
                </a:solidFill>
              </a:rPr>
              <a:t>вчителька, вихователька, касирка</a:t>
            </a:r>
            <a:r>
              <a:rPr lang="uk-UA" sz="1400" b="1" dirty="0">
                <a:solidFill>
                  <a:srgbClr val="FF0000"/>
                </a:solidFill>
              </a:rPr>
              <a:t>, </a:t>
            </a:r>
            <a:r>
              <a:rPr lang="uk-UA" sz="1400" b="1" i="1" dirty="0">
                <a:solidFill>
                  <a:srgbClr val="FF0000"/>
                </a:solidFill>
              </a:rPr>
              <a:t>прибиральниця,</a:t>
            </a:r>
            <a:r>
              <a:rPr lang="uk-UA" sz="1400" b="1" dirty="0"/>
              <a:t> запропоновано активно вживати й інші лексеми: </a:t>
            </a:r>
            <a:r>
              <a:rPr lang="uk-UA" sz="1400" b="1" i="1" dirty="0">
                <a:solidFill>
                  <a:srgbClr val="FF0000"/>
                </a:solidFill>
              </a:rPr>
              <a:t>юристка,</a:t>
            </a:r>
            <a:r>
              <a:rPr lang="uk-UA" sz="1400" b="1" dirty="0">
                <a:solidFill>
                  <a:srgbClr val="FF0000"/>
                </a:solidFill>
              </a:rPr>
              <a:t> </a:t>
            </a:r>
            <a:r>
              <a:rPr lang="uk-UA" sz="1400" b="1" i="1" dirty="0">
                <a:solidFill>
                  <a:srgbClr val="FF0000"/>
                </a:solidFill>
              </a:rPr>
              <a:t>дикторка, директорка, завідувачка, </a:t>
            </a:r>
            <a:r>
              <a:rPr lang="uk-UA" sz="1400" b="1" i="1" dirty="0" err="1">
                <a:solidFill>
                  <a:srgbClr val="FF0000"/>
                </a:solidFill>
              </a:rPr>
              <a:t>філологиня</a:t>
            </a:r>
            <a:r>
              <a:rPr lang="uk-UA" sz="1400" b="1" i="1" dirty="0">
                <a:solidFill>
                  <a:srgbClr val="FF0000"/>
                </a:solidFill>
              </a:rPr>
              <a:t>, </a:t>
            </a:r>
            <a:r>
              <a:rPr lang="uk-UA" sz="1400" b="1" i="1" dirty="0" err="1" smtClean="0">
                <a:solidFill>
                  <a:srgbClr val="FF0000"/>
                </a:solidFill>
              </a:rPr>
              <a:t>критикиня</a:t>
            </a:r>
            <a:r>
              <a:rPr lang="uk-UA" sz="1400" b="1" i="1" dirty="0" smtClean="0">
                <a:solidFill>
                  <a:srgbClr val="FF0000"/>
                </a:solidFill>
              </a:rPr>
              <a:t>, </a:t>
            </a:r>
            <a:r>
              <a:rPr lang="uk-UA" sz="1400" b="1" i="1" dirty="0" err="1">
                <a:solidFill>
                  <a:srgbClr val="FF0000"/>
                </a:solidFill>
              </a:rPr>
              <a:t>мисткиня</a:t>
            </a:r>
            <a:r>
              <a:rPr lang="uk-UA" sz="1400" b="1" dirty="0"/>
              <a:t> тощо. Ці слова не мають обмеженого розмовним стилем уживання, їх можна застосовувати і в офіційних документах як варіанти до узвичаєних чоловічих форм.</a:t>
            </a:r>
            <a:endParaRPr lang="ru-RU" sz="1400" b="1" dirty="0"/>
          </a:p>
          <a:p>
            <a:pPr algn="just">
              <a:lnSpc>
                <a:spcPct val="150000"/>
              </a:lnSpc>
            </a:pP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4183117"/>
            <a:ext cx="4062206" cy="850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166" y="4183118"/>
            <a:ext cx="4014951" cy="6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7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ФЕМІНІТИВИ: уживати чи знехтувати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 smtClean="0">
                <a:solidFill>
                  <a:schemeClr val="bg2"/>
                </a:solidFill>
              </a:rPr>
              <a:t>СУФІКСИ, якими утворюються українські </a:t>
            </a:r>
            <a:r>
              <a:rPr lang="uk-UA" sz="1800" dirty="0" err="1" smtClean="0">
                <a:solidFill>
                  <a:schemeClr val="bg2"/>
                </a:solidFill>
              </a:rPr>
              <a:t>фемінітиви</a:t>
            </a:r>
            <a:r>
              <a:rPr lang="uk-UA" sz="1800" dirty="0" smtClean="0">
                <a:solidFill>
                  <a:schemeClr val="bg2"/>
                </a:solidFill>
              </a:rPr>
              <a:t>:</a:t>
            </a:r>
          </a:p>
          <a:p>
            <a:endParaRPr lang="ru-RU" sz="1800" dirty="0">
              <a:solidFill>
                <a:schemeClr val="bg2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05122391"/>
              </p:ext>
            </p:extLst>
          </p:nvPr>
        </p:nvGraphicFramePr>
        <p:xfrm>
          <a:off x="809298" y="977462"/>
          <a:ext cx="7420302" cy="402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54756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203584">
            <a:off x="905143" y="1746337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6324405" y="2788705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9F56EE9-D1D4-4D6C-802B-F374ED37C9C7}"/>
              </a:ext>
            </a:extLst>
          </p:cNvPr>
          <p:cNvSpPr txBox="1"/>
          <p:nvPr/>
        </p:nvSpPr>
        <p:spPr>
          <a:xfrm>
            <a:off x="6631271" y="285188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1400" u="none" strike="noStrike" dirty="0" smtClean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61629D-FE5B-40CE-8B57-25EF98E69E02}"/>
              </a:ext>
            </a:extLst>
          </p:cNvPr>
          <p:cNvSpPr txBox="1"/>
          <p:nvPr/>
        </p:nvSpPr>
        <p:spPr>
          <a:xfrm>
            <a:off x="2141893" y="2346829"/>
            <a:ext cx="5602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22908" y="1136299"/>
            <a:ext cx="49366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1625" algn="just">
              <a:lnSpc>
                <a:spcPct val="150000"/>
              </a:lnSpc>
            </a:pPr>
            <a:r>
              <a:rPr lang="uk-UA" sz="20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Знято подвоєння у словах англійської, німецької та деяких інших мов із буквосполученням </a:t>
            </a:r>
            <a:r>
              <a:rPr lang="uk-UA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ck</a:t>
            </a:r>
            <a:r>
              <a:rPr lang="uk-UA" sz="20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що передається звуком </a:t>
            </a:r>
            <a:r>
              <a:rPr lang="uk-UA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k</a:t>
            </a:r>
            <a:r>
              <a:rPr lang="uk-UA" sz="2000" i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Брю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нер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Дже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сон,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Ді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енс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ерей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Што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манн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Сто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гольм, Шерло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endParaRPr lang="ru-RU" sz="2000" dirty="0">
              <a:solidFill>
                <a:srgbClr val="2A4F88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47" y="1981592"/>
            <a:ext cx="1820017" cy="1522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962" y="360523"/>
            <a:ext cx="926672" cy="7925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962" y="3794738"/>
            <a:ext cx="3745057" cy="774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191" y="3850233"/>
            <a:ext cx="311182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203584">
            <a:off x="905143" y="1746337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6324405" y="2788705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461629D-FE5B-40CE-8B57-25EF98E69E02}"/>
              </a:ext>
            </a:extLst>
          </p:cNvPr>
          <p:cNvSpPr txBox="1"/>
          <p:nvPr/>
        </p:nvSpPr>
        <p:spPr>
          <a:xfrm>
            <a:off x="6046173" y="2886600"/>
            <a:ext cx="2837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Mistral" panose="03090702030407020403" pitchFamily="66" charset="0"/>
              </a:rPr>
              <a:t>Український правопис 2019</a:t>
            </a:r>
            <a:endParaRPr lang="ru-RU" sz="1800" dirty="0">
              <a:latin typeface="Mistral" panose="03090702030407020403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2873" y="903453"/>
            <a:ext cx="4572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3200" dirty="0" smtClean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uk-UA" sz="3200" dirty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новим правописом прізвища російські на –ой передаємо через –</a:t>
            </a:r>
            <a:r>
              <a:rPr lang="uk-UA" sz="3200" dirty="0" err="1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uk-UA" sz="3200" dirty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97" y="2009846"/>
            <a:ext cx="1149375" cy="16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839311"/>
            <a:ext cx="4440300" cy="735724"/>
          </a:xfrm>
        </p:spPr>
        <p:txBody>
          <a:bodyPr/>
          <a:lstStyle/>
          <a:p>
            <a:r>
              <a:rPr lang="uk-UA" sz="3600" dirty="0" smtClean="0"/>
              <a:t>Практичні правописні поради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Український правопис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946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ЧЕРГУВАННЯ ГОЛОСНИХ І ПРИГОЛОСНИХ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54" y="1230219"/>
            <a:ext cx="6627092" cy="37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34506" y="118945"/>
            <a:ext cx="2121300" cy="1594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І/Й/ТА </a:t>
            </a:r>
          </a:p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У/В</a:t>
            </a:r>
          </a:p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З/ЗІ/ІЗ/ЗО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00855" y="118945"/>
            <a:ext cx="3315972" cy="993600"/>
          </a:xfrm>
        </p:spPr>
        <p:txBody>
          <a:bodyPr/>
          <a:lstStyle/>
          <a:p>
            <a:pPr algn="ctr"/>
            <a:r>
              <a:rPr lang="uk-UA" dirty="0" smtClean="0"/>
              <a:t>Позиційні чергування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62920376"/>
              </p:ext>
            </p:extLst>
          </p:nvPr>
        </p:nvGraphicFramePr>
        <p:xfrm>
          <a:off x="451944" y="5881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083" y="4127807"/>
            <a:ext cx="89127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Милозвучність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 –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це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здатність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мови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до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мелодійного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гармонійного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звучання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</a:rPr>
              <a:t>ГОЛОСНИЙ-ПРИГОЛОСНИЙ-ГОЛОСНИЙ-ПРИГОЛОСНИЙ</a:t>
            </a:r>
            <a:r>
              <a:rPr lang="ru-RU" sz="1800" dirty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ШИРОКИЙ, ПОДІЯ, ПІЩИНА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6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9113" y="0"/>
            <a:ext cx="4440300" cy="1447800"/>
          </a:xfrm>
        </p:spPr>
        <p:txBody>
          <a:bodyPr/>
          <a:lstStyle/>
          <a:p>
            <a: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2155" y="2036618"/>
            <a:ext cx="5673436" cy="652068"/>
          </a:xfrm>
        </p:spPr>
        <p:txBody>
          <a:bodyPr/>
          <a:lstStyle/>
          <a:p>
            <a:pPr lvl="0"/>
            <a:r>
              <a:rPr lang="uk-UA" b="1" dirty="0"/>
              <a:t>Як напишемо слова в реченні</a:t>
            </a:r>
            <a:endParaRPr lang="ru-RU" dirty="0"/>
          </a:p>
          <a:p>
            <a:pPr algn="just"/>
            <a:r>
              <a:rPr lang="uk-UA" i="1" dirty="0"/>
              <a:t>На веб/порталі потрібно розмістити оголошення, яке надіслав прес/секретар про </a:t>
            </a:r>
            <a:r>
              <a:rPr lang="uk-UA" i="1" dirty="0" smtClean="0"/>
              <a:t>прес/конференцію </a:t>
            </a:r>
            <a:r>
              <a:rPr lang="uk-UA" i="1" dirty="0"/>
              <a:t>щодо </a:t>
            </a:r>
            <a:r>
              <a:rPr lang="uk-UA" i="1" dirty="0" err="1"/>
              <a:t>етно</a:t>
            </a:r>
            <a:r>
              <a:rPr lang="uk-UA" i="1" dirty="0"/>
              <a:t>/фестивалю</a:t>
            </a:r>
            <a:r>
              <a:rPr lang="uk-UA" i="1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uk-UA" dirty="0"/>
              <a:t>А. Окремо</a:t>
            </a:r>
            <a:endParaRPr lang="ru-RU" dirty="0"/>
          </a:p>
          <a:p>
            <a:pPr algn="just"/>
            <a:r>
              <a:rPr lang="uk-UA" dirty="0"/>
              <a:t>Б. Через дефіс</a:t>
            </a:r>
            <a:endParaRPr lang="ru-RU" dirty="0"/>
          </a:p>
          <a:p>
            <a:pPr algn="just"/>
            <a:r>
              <a:rPr lang="uk-UA" dirty="0"/>
              <a:t>В. Правильно і окремо, і через дефіс</a:t>
            </a:r>
            <a:endParaRPr lang="ru-RU" dirty="0"/>
          </a:p>
          <a:p>
            <a:pPr algn="just"/>
            <a:r>
              <a:rPr lang="uk-UA" dirty="0"/>
              <a:t>Г. Разом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352" y="182649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У ВИПАДКУ З ТАКИМИ ЧЕРГУВАННЯМИ ДИВИМОСЯ НА ЗВУКОВЕ ОТОЧЕННЯ цих ЗВУКІВ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827" y="1492469"/>
            <a:ext cx="7798675" cy="365103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І ПИШЕМО: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FF0000"/>
                </a:solidFill>
              </a:rPr>
              <a:t>Між приголосними: Він іде;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FF0000"/>
                </a:solidFill>
              </a:rPr>
              <a:t>На початку речення, після </a:t>
            </a:r>
            <a:r>
              <a:rPr lang="ru-RU" sz="1400" dirty="0" err="1" smtClean="0"/>
              <a:t>коми</a:t>
            </a:r>
            <a:r>
              <a:rPr lang="ru-RU" sz="1400" dirty="0" smtClean="0"/>
              <a:t>, </a:t>
            </a:r>
            <a:r>
              <a:rPr lang="ru-RU" sz="1400" dirty="0" err="1" smtClean="0"/>
              <a:t>крапи</a:t>
            </a:r>
            <a:r>
              <a:rPr lang="ru-RU" sz="1400" dirty="0" smtClean="0"/>
              <a:t> </a:t>
            </a:r>
            <a:r>
              <a:rPr lang="ru-RU" sz="1400" dirty="0"/>
              <a:t>з комою, </a:t>
            </a:r>
            <a:r>
              <a:rPr lang="ru-RU" sz="1400" dirty="0" err="1" smtClean="0"/>
              <a:t>двокрапки</a:t>
            </a:r>
            <a:r>
              <a:rPr lang="ru-RU" sz="1400" dirty="0" smtClean="0"/>
              <a:t>, </a:t>
            </a:r>
            <a:r>
              <a:rPr lang="ru-RU" sz="1400" dirty="0" err="1" smtClean="0"/>
              <a:t>крапок</a:t>
            </a:r>
            <a:r>
              <a:rPr lang="ru-RU" sz="1400" dirty="0" smtClean="0"/>
              <a:t>, </a:t>
            </a:r>
            <a:r>
              <a:rPr lang="ru-RU" sz="1400" dirty="0"/>
              <a:t>перед словом </a:t>
            </a:r>
            <a:r>
              <a:rPr lang="ru-RU" sz="1400" dirty="0" err="1"/>
              <a:t>або</a:t>
            </a:r>
            <a:r>
              <a:rPr lang="ru-RU" sz="1400" dirty="0"/>
              <a:t> складом,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починає</a:t>
            </a:r>
            <a:r>
              <a:rPr lang="ru-RU" sz="1400" dirty="0"/>
              <a:t> буква,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передає</a:t>
            </a:r>
            <a:r>
              <a:rPr lang="ru-RU" sz="1400" dirty="0"/>
              <a:t> </a:t>
            </a:r>
            <a:r>
              <a:rPr lang="ru-RU" sz="1400" dirty="0" err="1"/>
              <a:t>приголосний</a:t>
            </a:r>
            <a:r>
              <a:rPr lang="ru-RU" sz="1400" dirty="0"/>
              <a:t> звук </a:t>
            </a:r>
            <a:r>
              <a:rPr lang="ru-RU" sz="1400" dirty="0" smtClean="0"/>
              <a:t>:</a:t>
            </a:r>
            <a:r>
              <a:rPr lang="ru-RU" sz="1400" i="1" dirty="0" err="1"/>
              <a:t>Він</a:t>
            </a:r>
            <a:r>
              <a:rPr lang="ru-RU" sz="1400" i="1" dirty="0"/>
              <a:t>, </a:t>
            </a:r>
            <a:r>
              <a:rPr lang="ru-RU" sz="1400" b="1" i="1" dirty="0" err="1"/>
              <a:t>і</a:t>
            </a:r>
            <a:r>
              <a:rPr lang="ru-RU" sz="1400" i="1" dirty="0" err="1"/>
              <a:t>мовірно</a:t>
            </a:r>
            <a:r>
              <a:rPr lang="ru-RU" sz="1400" i="1" dirty="0"/>
              <a:t>, </a:t>
            </a:r>
            <a:r>
              <a:rPr lang="ru-RU" sz="1400" i="1" dirty="0" err="1"/>
              <a:t>нічого</a:t>
            </a:r>
            <a:r>
              <a:rPr lang="ru-RU" sz="1400" i="1" dirty="0"/>
              <a:t> не </a:t>
            </a:r>
            <a:r>
              <a:rPr lang="ru-RU" sz="1400" i="1" dirty="0" err="1"/>
              <a:t>зробить</a:t>
            </a:r>
            <a:r>
              <a:rPr lang="ru-RU" sz="1400" i="1" dirty="0"/>
              <a:t>; </a:t>
            </a:r>
            <a:r>
              <a:rPr lang="ru-RU" sz="1400" b="1" i="1" dirty="0" err="1"/>
              <a:t>І</a:t>
            </a:r>
            <a:r>
              <a:rPr lang="ru-RU" sz="1400" i="1" dirty="0" err="1"/>
              <a:t>мовірне</a:t>
            </a:r>
            <a:r>
              <a:rPr lang="ru-RU" sz="1400" i="1" dirty="0"/>
              <a:t> </a:t>
            </a:r>
            <a:r>
              <a:rPr lang="ru-RU" sz="1400" i="1" dirty="0" err="1"/>
              <a:t>водопілля</a:t>
            </a:r>
            <a:r>
              <a:rPr lang="ru-RU" sz="1400" i="1" dirty="0"/>
              <a:t> </a:t>
            </a:r>
            <a:r>
              <a:rPr lang="ru-RU" sz="1400" i="1" dirty="0" err="1"/>
              <a:t>цього</a:t>
            </a:r>
            <a:r>
              <a:rPr lang="ru-RU" sz="1400" i="1" dirty="0"/>
              <a:t> року. </a:t>
            </a:r>
            <a:endParaRPr lang="uk-UA" sz="1400" b="1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uk-UA" sz="1400" b="1" i="1" dirty="0" smtClean="0">
                <a:solidFill>
                  <a:srgbClr val="FF0000"/>
                </a:solidFill>
              </a:rPr>
              <a:t>Й  ПИШЕМО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 smtClean="0"/>
              <a:t>голосними</a:t>
            </a:r>
            <a:r>
              <a:rPr lang="ru-RU" sz="1400" dirty="0" smtClean="0"/>
              <a:t>: </a:t>
            </a:r>
            <a:r>
              <a:rPr lang="ru-RU" sz="1400" i="1" dirty="0"/>
              <a:t>У садку </a:t>
            </a:r>
            <a:r>
              <a:rPr lang="ru-RU" sz="1400" i="1" dirty="0" err="1"/>
              <a:t>співали</a:t>
            </a:r>
            <a:r>
              <a:rPr lang="ru-RU" sz="1400" i="1" dirty="0"/>
              <a:t> Ольга </a:t>
            </a:r>
            <a:r>
              <a:rPr lang="ru-RU" sz="1400" b="1" i="1" dirty="0"/>
              <a:t>й </a:t>
            </a:r>
            <a:r>
              <a:rPr lang="ru-RU" sz="1400" i="1" dirty="0" err="1"/>
              <a:t>Андрій</a:t>
            </a:r>
            <a:r>
              <a:rPr lang="ru-RU" sz="1400" i="1" dirty="0"/>
              <a:t>; </a:t>
            </a:r>
            <a:r>
              <a:rPr lang="ru-RU" sz="1400" i="1" dirty="0" err="1"/>
              <a:t>Оце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уся</a:t>
            </a:r>
            <a:r>
              <a:rPr lang="ru-RU" sz="1400" i="1" dirty="0"/>
              <a:t> </a:t>
            </a:r>
            <a:r>
              <a:rPr lang="ru-RU" sz="1400" i="1" dirty="0" err="1"/>
              <a:t>врода</a:t>
            </a:r>
            <a:r>
              <a:rPr lang="ru-RU" sz="1400" i="1" dirty="0"/>
              <a:t> </a:t>
            </a:r>
            <a:r>
              <a:rPr lang="ru-RU" sz="1400" dirty="0"/>
              <a:t>(</a:t>
            </a:r>
            <a:r>
              <a:rPr lang="ru-RU" sz="1400" dirty="0" err="1"/>
              <a:t>Панас</a:t>
            </a:r>
            <a:r>
              <a:rPr lang="ru-RU" sz="1400" dirty="0"/>
              <a:t> </a:t>
            </a:r>
            <a:r>
              <a:rPr lang="ru-RU" sz="1400" dirty="0" err="1"/>
              <a:t>Мирний</a:t>
            </a:r>
            <a:r>
              <a:rPr lang="ru-RU" sz="1400" dirty="0"/>
              <a:t>); </a:t>
            </a:r>
            <a:r>
              <a:rPr lang="ru-RU" sz="1400" i="1" dirty="0" err="1"/>
              <a:t>Квітли</a:t>
            </a:r>
            <a:r>
              <a:rPr lang="ru-RU" sz="1400" i="1" dirty="0"/>
              <a:t> </a:t>
            </a:r>
            <a:r>
              <a:rPr lang="ru-RU" sz="1400" i="1" dirty="0" err="1"/>
              <a:t>вишні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одцвітали</a:t>
            </a:r>
            <a:r>
              <a:rPr lang="ru-RU" sz="1400" i="1" dirty="0"/>
              <a:t> </a:t>
            </a:r>
            <a:r>
              <a:rPr lang="ru-RU" sz="1400" dirty="0"/>
              <a:t>(Ф. </a:t>
            </a:r>
            <a:r>
              <a:rPr lang="ru-RU" sz="1400" dirty="0" err="1"/>
              <a:t>Малицький</a:t>
            </a:r>
            <a:r>
              <a:rPr lang="ru-RU" sz="1400" dirty="0"/>
              <a:t>); 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 smtClean="0"/>
              <a:t>голосним</a:t>
            </a:r>
            <a:r>
              <a:rPr lang="ru-RU" sz="1400" dirty="0" smtClean="0"/>
              <a:t> і </a:t>
            </a:r>
            <a:r>
              <a:rPr lang="ru-RU" sz="1400" dirty="0" err="1" smtClean="0"/>
              <a:t>приголосним</a:t>
            </a:r>
            <a:r>
              <a:rPr lang="ru-RU" sz="1400" dirty="0" smtClean="0"/>
              <a:t>: </a:t>
            </a:r>
            <a:r>
              <a:rPr lang="ru-RU" sz="1400" i="1" dirty="0" err="1"/>
              <a:t>Навчає</a:t>
            </a:r>
            <a:r>
              <a:rPr lang="ru-RU" sz="1400" i="1" dirty="0"/>
              <a:t> </a:t>
            </a:r>
            <a:r>
              <a:rPr lang="ru-RU" sz="1400" i="1" dirty="0" err="1"/>
              <a:t>баєчка</a:t>
            </a:r>
            <a:r>
              <a:rPr lang="ru-RU" sz="1400" i="1" dirty="0"/>
              <a:t> великого </a:t>
            </a:r>
            <a:r>
              <a:rPr lang="ru-RU" sz="1400" b="1" i="1" dirty="0"/>
              <a:t>й </a:t>
            </a:r>
            <a:r>
              <a:rPr lang="ru-RU" sz="1400" i="1" dirty="0"/>
              <a:t>малого </a:t>
            </a:r>
            <a:r>
              <a:rPr lang="ru-RU" sz="1400" dirty="0"/>
              <a:t>(Л. </a:t>
            </a:r>
            <a:r>
              <a:rPr lang="ru-RU" sz="1400" dirty="0" err="1"/>
              <a:t>Глібов</a:t>
            </a:r>
            <a:r>
              <a:rPr lang="ru-RU" sz="1400" dirty="0"/>
              <a:t>); </a:t>
            </a:r>
            <a:r>
              <a:rPr lang="ru-RU" sz="1400" i="1" dirty="0"/>
              <a:t>На </a:t>
            </a:r>
            <a:r>
              <a:rPr lang="ru-RU" sz="1400" i="1" dirty="0" err="1"/>
              <a:t>траві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квітках</a:t>
            </a:r>
            <a:r>
              <a:rPr lang="ru-RU" sz="1400" i="1" dirty="0"/>
              <a:t> росинки, </a:t>
            </a:r>
            <a:r>
              <a:rPr lang="ru-RU" sz="1400" i="1" dirty="0" err="1"/>
              <a:t>шелестіння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гомін</a:t>
            </a:r>
            <a:r>
              <a:rPr lang="ru-RU" sz="1400" i="1" dirty="0"/>
              <a:t> </a:t>
            </a:r>
            <a:r>
              <a:rPr lang="ru-RU" sz="1400" i="1" dirty="0" err="1"/>
              <a:t>гілки</a:t>
            </a:r>
            <a:r>
              <a:rPr lang="ru-RU" sz="1400" i="1" dirty="0"/>
              <a:t>, </a:t>
            </a:r>
            <a:r>
              <a:rPr lang="ru-RU" sz="1400" i="1" dirty="0" err="1"/>
              <a:t>щебетання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пісня</a:t>
            </a:r>
            <a:r>
              <a:rPr lang="ru-RU" sz="1400" i="1" dirty="0"/>
              <a:t> пташки </a:t>
            </a:r>
            <a:r>
              <a:rPr lang="ru-RU" sz="1400" dirty="0"/>
              <a:t>(Я. </a:t>
            </a:r>
            <a:r>
              <a:rPr lang="ru-RU" sz="1400" dirty="0" err="1"/>
              <a:t>Щоголів</a:t>
            </a:r>
            <a:r>
              <a:rPr lang="ru-RU" sz="1400" dirty="0"/>
              <a:t>); </a:t>
            </a:r>
            <a:r>
              <a:rPr lang="ru-RU" sz="1400" i="1" dirty="0" err="1"/>
              <a:t>Висока</a:t>
            </a:r>
            <a:r>
              <a:rPr lang="ru-RU" sz="1400" i="1" dirty="0"/>
              <a:t> </a:t>
            </a:r>
            <a:r>
              <a:rPr lang="ru-RU" sz="1400" b="1" i="1" dirty="0" err="1"/>
              <a:t>й</a:t>
            </a:r>
            <a:r>
              <a:rPr lang="ru-RU" sz="1400" i="1" dirty="0" err="1"/>
              <a:t>мовірність</a:t>
            </a:r>
            <a:r>
              <a:rPr lang="ru-RU" sz="1400" i="1" dirty="0"/>
              <a:t> </a:t>
            </a:r>
            <a:r>
              <a:rPr lang="ru-RU" sz="1400" i="1" dirty="0" err="1"/>
              <a:t>захворіти</a:t>
            </a:r>
            <a:r>
              <a:rPr lang="ru-RU" sz="1400" i="1" dirty="0"/>
              <a:t>; Вона </a:t>
            </a:r>
            <a:r>
              <a:rPr lang="ru-RU" sz="1400" b="1" i="1" dirty="0" err="1"/>
              <a:t>й</a:t>
            </a:r>
            <a:r>
              <a:rPr lang="ru-RU" sz="1400" i="1" dirty="0" err="1"/>
              <a:t>де</a:t>
            </a:r>
            <a:r>
              <a:rPr lang="ru-RU" sz="1400" i="1" dirty="0"/>
              <a:t>; </a:t>
            </a:r>
            <a:r>
              <a:rPr lang="ru-RU" sz="1400" i="1" dirty="0" err="1"/>
              <a:t>Високе</a:t>
            </a:r>
            <a:r>
              <a:rPr lang="ru-RU" sz="1400" i="1" dirty="0"/>
              <a:t> </a:t>
            </a:r>
            <a:r>
              <a:rPr lang="ru-RU" sz="1400" b="1" i="1" dirty="0" err="1"/>
              <a:t>й</a:t>
            </a:r>
            <a:r>
              <a:rPr lang="ru-RU" sz="1400" i="1" dirty="0" err="1"/>
              <a:t>мення</a:t>
            </a:r>
            <a:r>
              <a:rPr lang="ru-RU" sz="1400" i="1" dirty="0"/>
              <a:t> — </a:t>
            </a:r>
            <a:r>
              <a:rPr lang="ru-RU" sz="1400" i="1" dirty="0" err="1"/>
              <a:t>патріот</a:t>
            </a:r>
            <a:r>
              <a:rPr lang="ru-RU" sz="1400" i="1" dirty="0"/>
              <a:t>. 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39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73" y="130096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І чи 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573" y="490096"/>
            <a:ext cx="7704000" cy="3440100"/>
          </a:xfrm>
        </p:spPr>
        <p:txBody>
          <a:bodyPr/>
          <a:lstStyle/>
          <a:p>
            <a:pPr algn="ctr"/>
            <a:r>
              <a:rPr lang="ru-RU" sz="1800" u="sng" dirty="0" smtClean="0">
                <a:solidFill>
                  <a:srgbClr val="FF0000"/>
                </a:solidFill>
              </a:rPr>
              <a:t>АЛЕ (!)      </a:t>
            </a:r>
            <a:r>
              <a:rPr lang="ru-RU" sz="1800" u="sng" dirty="0" smtClean="0">
                <a:solidFill>
                  <a:srgbClr val="002060"/>
                </a:solidFill>
              </a:rPr>
              <a:t>Тільки І(і) </a:t>
            </a:r>
            <a:r>
              <a:rPr lang="ru-RU" sz="1800" u="sng" dirty="0" err="1">
                <a:solidFill>
                  <a:srgbClr val="002060"/>
                </a:solidFill>
              </a:rPr>
              <a:t>вживаємо</a:t>
            </a:r>
            <a:r>
              <a:rPr lang="ru-RU" sz="1800" u="sng" dirty="0">
                <a:solidFill>
                  <a:srgbClr val="002060"/>
                </a:solidFill>
              </a:rPr>
              <a:t>: </a:t>
            </a:r>
            <a:endParaRPr lang="ru-RU" sz="1800" u="sng" dirty="0" smtClean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7C85D7"/>
                </a:solidFill>
              </a:rPr>
              <a:t/>
            </a:r>
            <a:br>
              <a:rPr lang="ru-RU" sz="1800" dirty="0">
                <a:solidFill>
                  <a:srgbClr val="7C85D7"/>
                </a:solidFill>
              </a:rPr>
            </a:br>
            <a:r>
              <a:rPr lang="ru-RU" sz="1800" dirty="0">
                <a:solidFill>
                  <a:srgbClr val="7C85D7"/>
                </a:solidFill>
              </a:rPr>
              <a:t>1) </a:t>
            </a:r>
            <a:r>
              <a:rPr lang="ru-RU" sz="1800" dirty="0" err="1">
                <a:solidFill>
                  <a:srgbClr val="7C85D7"/>
                </a:solidFill>
              </a:rPr>
              <a:t>якщо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зіставляємо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поняття</a:t>
            </a:r>
            <a:r>
              <a:rPr lang="ru-RU" sz="1800" dirty="0">
                <a:solidFill>
                  <a:srgbClr val="FF0000"/>
                </a:solidFill>
              </a:rPr>
              <a:t>: </a:t>
            </a:r>
            <a:r>
              <a:rPr lang="ru-RU" sz="1800" i="1" dirty="0" err="1">
                <a:solidFill>
                  <a:srgbClr val="FF0000"/>
                </a:solidFill>
              </a:rPr>
              <a:t>Дні</a:t>
            </a:r>
            <a:r>
              <a:rPr lang="ru-RU" sz="1800" i="1" dirty="0">
                <a:solidFill>
                  <a:srgbClr val="FF0000"/>
                </a:solidFill>
              </a:rPr>
              <a:t> і </a:t>
            </a:r>
            <a:r>
              <a:rPr lang="ru-RU" sz="1800" i="1" dirty="0" err="1">
                <a:solidFill>
                  <a:srgbClr val="FF0000"/>
                </a:solidFill>
              </a:rPr>
              <a:t>ночі</a:t>
            </a:r>
            <a:r>
              <a:rPr lang="ru-RU" sz="1800" i="1" dirty="0">
                <a:solidFill>
                  <a:srgbClr val="FF0000"/>
                </a:solidFill>
              </a:rPr>
              <a:t>; Батьки і ; Правда і кривда; </a:t>
            </a:r>
            <a:r>
              <a:rPr lang="ru-RU" sz="1800" i="1" dirty="0" err="1">
                <a:solidFill>
                  <a:srgbClr val="FF0000"/>
                </a:solidFill>
              </a:rPr>
              <a:t>Просте</a:t>
            </a:r>
            <a:r>
              <a:rPr lang="ru-RU" sz="1800" i="1" dirty="0">
                <a:solidFill>
                  <a:srgbClr val="FF0000"/>
                </a:solidFill>
              </a:rPr>
              <a:t> і складне </a:t>
            </a:r>
            <a:r>
              <a:rPr lang="ru-RU" sz="1800" i="1" dirty="0" err="1">
                <a:solidFill>
                  <a:srgbClr val="FF0000"/>
                </a:solidFill>
              </a:rPr>
              <a:t>речення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7C85D7"/>
                </a:solidFill>
              </a:rPr>
              <a:t>2) перед словом, на початку якого стоять </a:t>
            </a:r>
            <a:r>
              <a:rPr lang="ru-RU" sz="1800" dirty="0" err="1">
                <a:solidFill>
                  <a:srgbClr val="7C85D7"/>
                </a:solidFill>
              </a:rPr>
              <a:t>букви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b="1" dirty="0">
                <a:solidFill>
                  <a:srgbClr val="7C85D7"/>
                </a:solidFill>
              </a:rPr>
              <a:t>й, є, ї, ю, я: </a:t>
            </a:r>
            <a:r>
              <a:rPr lang="ru-RU" sz="1800" i="1" dirty="0">
                <a:solidFill>
                  <a:srgbClr val="FF0000"/>
                </a:solidFill>
              </a:rPr>
              <a:t>Ольга і </a:t>
            </a:r>
            <a:r>
              <a:rPr lang="ru-RU" sz="1800" i="1" dirty="0" err="1">
                <a:solidFill>
                  <a:srgbClr val="FF0000"/>
                </a:solidFill>
              </a:rPr>
              <a:t>Йосип</a:t>
            </a:r>
            <a:r>
              <a:rPr lang="ru-RU" sz="1800" i="1" dirty="0">
                <a:solidFill>
                  <a:srgbClr val="FF0000"/>
                </a:solidFill>
              </a:rPr>
              <a:t> — </a:t>
            </a:r>
            <a:r>
              <a:rPr lang="ru-RU" sz="1800" i="1" dirty="0" err="1">
                <a:solidFill>
                  <a:srgbClr val="FF0000"/>
                </a:solidFill>
              </a:rPr>
              <a:t>друзі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i="1" dirty="0" err="1">
                <a:solidFill>
                  <a:srgbClr val="FF0000"/>
                </a:solidFill>
              </a:rPr>
              <a:t>Світлана</a:t>
            </a:r>
            <a:r>
              <a:rPr lang="ru-RU" sz="1800" i="1" dirty="0">
                <a:solidFill>
                  <a:srgbClr val="FF0000"/>
                </a:solidFill>
              </a:rPr>
              <a:t> і </a:t>
            </a:r>
            <a:r>
              <a:rPr lang="ru-RU" sz="1800" i="1" dirty="0" err="1">
                <a:solidFill>
                  <a:srgbClr val="FF0000"/>
                </a:solidFill>
              </a:rPr>
              <a:t>Єва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навчаються</a:t>
            </a:r>
            <a:r>
              <a:rPr lang="ru-RU" sz="1800" i="1" dirty="0">
                <a:solidFill>
                  <a:srgbClr val="FF0000"/>
                </a:solidFill>
              </a:rPr>
              <a:t> в </a:t>
            </a:r>
            <a:r>
              <a:rPr lang="ru-RU" sz="1800" i="1" dirty="0" err="1">
                <a:solidFill>
                  <a:srgbClr val="FF0000"/>
                </a:solidFill>
              </a:rPr>
              <a:t>коледжі</a:t>
            </a:r>
            <a:r>
              <a:rPr lang="ru-RU" sz="1800" i="1" dirty="0">
                <a:solidFill>
                  <a:srgbClr val="FF0000"/>
                </a:solidFill>
              </a:rPr>
              <a:t>; Василь і </a:t>
            </a:r>
            <a:r>
              <a:rPr lang="ru-RU" sz="1800" i="1" dirty="0" err="1">
                <a:solidFill>
                  <a:srgbClr val="FF0000"/>
                </a:solidFill>
              </a:rPr>
              <a:t>Юрій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повернулися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додому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i="1" dirty="0" err="1">
                <a:solidFill>
                  <a:srgbClr val="FF0000"/>
                </a:solidFill>
              </a:rPr>
              <a:t>Куди</a:t>
            </a:r>
            <a:r>
              <a:rPr lang="ru-RU" sz="1800" i="1" dirty="0">
                <a:solidFill>
                  <a:srgbClr val="FF0000"/>
                </a:solidFill>
              </a:rPr>
              <a:t>, для </a:t>
            </a:r>
            <a:r>
              <a:rPr lang="ru-RU" sz="1800" i="1" dirty="0" err="1">
                <a:solidFill>
                  <a:srgbClr val="FF0000"/>
                </a:solidFill>
              </a:rPr>
              <a:t>чого</a:t>
            </a:r>
            <a:r>
              <a:rPr lang="ru-RU" sz="1800" i="1" dirty="0">
                <a:solidFill>
                  <a:srgbClr val="FF0000"/>
                </a:solidFill>
              </a:rPr>
              <a:t>, </a:t>
            </a:r>
            <a:r>
              <a:rPr lang="ru-RU" sz="1800" i="1" dirty="0" err="1">
                <a:solidFill>
                  <a:srgbClr val="FF0000"/>
                </a:solidFill>
              </a:rPr>
              <a:t>хто</a:t>
            </a:r>
            <a:r>
              <a:rPr lang="ru-RU" sz="1800" i="1" dirty="0">
                <a:solidFill>
                  <a:srgbClr val="FF0000"/>
                </a:solidFill>
              </a:rPr>
              <a:t> і як? </a:t>
            </a:r>
            <a:r>
              <a:rPr lang="ru-RU" sz="1800" dirty="0">
                <a:solidFill>
                  <a:srgbClr val="7C85D7"/>
                </a:solidFill>
              </a:rPr>
              <a:t>(М. </a:t>
            </a:r>
            <a:r>
              <a:rPr lang="ru-RU" sz="1800" dirty="0" err="1">
                <a:solidFill>
                  <a:srgbClr val="7C85D7"/>
                </a:solidFill>
              </a:rPr>
              <a:t>Рильський</a:t>
            </a:r>
            <a:r>
              <a:rPr lang="ru-RU" sz="1800" dirty="0">
                <a:solidFill>
                  <a:srgbClr val="7C85D7"/>
                </a:solidFill>
              </a:rPr>
              <a:t>). </a:t>
            </a:r>
            <a:br>
              <a:rPr lang="ru-RU" sz="1800" dirty="0">
                <a:solidFill>
                  <a:srgbClr val="7C85D7"/>
                </a:solidFill>
              </a:rPr>
            </a:br>
            <a:r>
              <a:rPr lang="ru-RU" sz="1800" dirty="0" smtClean="0">
                <a:solidFill>
                  <a:srgbClr val="7C85D7"/>
                </a:solidFill>
              </a:rPr>
              <a:t>3) </a:t>
            </a:r>
            <a:r>
              <a:rPr lang="ru-RU" sz="1800" dirty="0" err="1" smtClean="0">
                <a:solidFill>
                  <a:srgbClr val="7C85D7"/>
                </a:solidFill>
              </a:rPr>
              <a:t>Після</a:t>
            </a:r>
            <a:r>
              <a:rPr lang="ru-RU" sz="1800" dirty="0" smtClean="0">
                <a:solidFill>
                  <a:srgbClr val="7C85D7"/>
                </a:solidFill>
              </a:rPr>
              <a:t> </a:t>
            </a:r>
            <a:r>
              <a:rPr lang="ru-RU" sz="1800" b="1" dirty="0">
                <a:solidFill>
                  <a:srgbClr val="7C85D7"/>
                </a:solidFill>
              </a:rPr>
              <a:t>букв й, я, ю, є, ї </a:t>
            </a:r>
            <a:r>
              <a:rPr lang="ru-RU" sz="1800" dirty="0" err="1">
                <a:solidFill>
                  <a:srgbClr val="7C85D7"/>
                </a:solidFill>
              </a:rPr>
              <a:t>вживаємо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єднальні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сполучники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і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або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та</a:t>
            </a:r>
            <a:r>
              <a:rPr lang="ru-RU" sz="1800" dirty="0" smtClean="0">
                <a:solidFill>
                  <a:srgbClr val="7C85D7"/>
                </a:solidFill>
              </a:rPr>
              <a:t>:  </a:t>
            </a:r>
          </a:p>
          <a:p>
            <a:r>
              <a:rPr lang="ru-RU" sz="1800" i="1" dirty="0" err="1" smtClean="0">
                <a:solidFill>
                  <a:srgbClr val="FF0000"/>
                </a:solidFill>
              </a:rPr>
              <a:t>Неподалік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вони </a:t>
            </a:r>
            <a:r>
              <a:rPr lang="ru-RU" sz="1800" i="1" dirty="0" err="1">
                <a:solidFill>
                  <a:srgbClr val="FF0000"/>
                </a:solidFill>
              </a:rPr>
              <a:t>побачили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зелений</a:t>
            </a:r>
            <a:r>
              <a:rPr lang="ru-RU" sz="1800" i="1" dirty="0">
                <a:solidFill>
                  <a:srgbClr val="FF0000"/>
                </a:solidFill>
              </a:rPr>
              <a:t> гай і </a:t>
            </a:r>
            <a:r>
              <a:rPr lang="ru-RU" sz="1800" i="1" dirty="0" err="1">
                <a:solidFill>
                  <a:srgbClr val="FF0000"/>
                </a:solidFill>
              </a:rPr>
              <a:t>широку</a:t>
            </a:r>
            <a:r>
              <a:rPr lang="ru-RU" sz="1800" i="1" dirty="0">
                <a:solidFill>
                  <a:srgbClr val="FF0000"/>
                </a:solidFill>
              </a:rPr>
              <a:t> долину </a:t>
            </a:r>
            <a:r>
              <a:rPr lang="ru-RU" sz="1800" dirty="0">
                <a:solidFill>
                  <a:srgbClr val="7C85D7"/>
                </a:solidFill>
              </a:rPr>
              <a:t>і </a:t>
            </a:r>
            <a:r>
              <a:rPr lang="ru-RU" sz="1800" i="1" dirty="0" err="1">
                <a:solidFill>
                  <a:srgbClr val="FF0000"/>
                </a:solidFill>
              </a:rPr>
              <a:t>Неподалік</a:t>
            </a:r>
            <a:r>
              <a:rPr lang="ru-RU" sz="1800" i="1" dirty="0">
                <a:solidFill>
                  <a:srgbClr val="FF0000"/>
                </a:solidFill>
              </a:rPr>
              <a:t> вони </a:t>
            </a:r>
            <a:r>
              <a:rPr lang="ru-RU" sz="1800" i="1" dirty="0" err="1">
                <a:solidFill>
                  <a:srgbClr val="FF0000"/>
                </a:solidFill>
              </a:rPr>
              <a:t>побачили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зелений</a:t>
            </a:r>
            <a:r>
              <a:rPr lang="ru-RU" sz="1800" i="1" dirty="0">
                <a:solidFill>
                  <a:srgbClr val="FF0000"/>
                </a:solidFill>
              </a:rPr>
              <a:t> гай та </a:t>
            </a:r>
            <a:r>
              <a:rPr lang="ru-RU" sz="1800" i="1" dirty="0" err="1">
                <a:solidFill>
                  <a:srgbClr val="FF0000"/>
                </a:solidFill>
              </a:rPr>
              <a:t>широку</a:t>
            </a:r>
            <a:r>
              <a:rPr lang="ru-RU" sz="1800" i="1" dirty="0">
                <a:solidFill>
                  <a:srgbClr val="FF0000"/>
                </a:solidFill>
              </a:rPr>
              <a:t> долину</a:t>
            </a:r>
            <a:r>
              <a:rPr lang="ru-RU" sz="1800" i="1" dirty="0" smtClean="0">
                <a:solidFill>
                  <a:srgbClr val="FF0000"/>
                </a:solidFill>
              </a:rPr>
              <a:t>;</a:t>
            </a: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</a:t>
            </a: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   </a:t>
            </a:r>
            <a:r>
              <a:rPr lang="ru-RU" sz="1800" i="1" dirty="0" err="1" smtClean="0">
                <a:solidFill>
                  <a:srgbClr val="FF0000"/>
                </a:solidFill>
              </a:rPr>
              <a:t>Теорія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і практика </a:t>
            </a:r>
            <a:r>
              <a:rPr lang="ru-RU" sz="1800" i="1" dirty="0" err="1">
                <a:solidFill>
                  <a:srgbClr val="FF0000"/>
                </a:solidFill>
              </a:rPr>
              <a:t>перекладів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і 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   </a:t>
            </a:r>
            <a:r>
              <a:rPr lang="ru-RU" sz="1800" i="1" dirty="0" err="1" smtClean="0">
                <a:solidFill>
                  <a:srgbClr val="FF0000"/>
                </a:solidFill>
              </a:rPr>
              <a:t>Теорія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та практика </a:t>
            </a:r>
            <a:r>
              <a:rPr lang="ru-RU" sz="1800" i="1" dirty="0" err="1" smtClean="0">
                <a:solidFill>
                  <a:srgbClr val="FF0000"/>
                </a:solidFill>
              </a:rPr>
              <a:t>перекладів</a:t>
            </a:r>
            <a:r>
              <a:rPr lang="ru-RU" sz="1800" i="1" dirty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93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24" y="130096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Позиційне чергування У\В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>
                <a:solidFill>
                  <a:srgbClr val="FF0000"/>
                </a:solidFill>
              </a:rPr>
              <a:t>У ПИШЕМО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1) </a:t>
            </a:r>
            <a:r>
              <a:rPr lang="ru-RU" sz="1400" dirty="0" err="1"/>
              <a:t>між</a:t>
            </a:r>
            <a:r>
              <a:rPr lang="ru-RU" sz="1400" dirty="0"/>
              <a:t> буквами,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приголосні</a:t>
            </a:r>
            <a:r>
              <a:rPr lang="ru-RU" sz="1400" dirty="0"/>
              <a:t>: </a:t>
            </a:r>
            <a:r>
              <a:rPr lang="ru-RU" sz="1400" i="1" dirty="0" err="1"/>
              <a:t>Десь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житі</a:t>
            </a:r>
            <a:r>
              <a:rPr lang="ru-RU" sz="1400" i="1" dirty="0"/>
              <a:t> кричав перепел; Наш </a:t>
            </a:r>
            <a:r>
              <a:rPr lang="ru-RU" sz="1400" b="1" i="1" dirty="0"/>
              <a:t>у</a:t>
            </a:r>
            <a:r>
              <a:rPr lang="ru-RU" sz="1400" i="1" dirty="0"/>
              <a:t>читель; </a:t>
            </a:r>
            <a:endParaRPr lang="ru-RU" sz="1400" dirty="0"/>
          </a:p>
          <a:p>
            <a:r>
              <a:rPr lang="ru-RU" sz="1400" dirty="0"/>
              <a:t>2) на початку </a:t>
            </a:r>
            <a:r>
              <a:rPr lang="ru-RU" sz="1400" dirty="0" err="1"/>
              <a:t>речення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слова перед буквою на </a:t>
            </a:r>
            <a:r>
              <a:rPr lang="ru-RU" sz="1400" dirty="0" err="1"/>
              <a:t>позначення</a:t>
            </a:r>
            <a:r>
              <a:rPr lang="ru-RU" sz="1400" dirty="0"/>
              <a:t> </a:t>
            </a:r>
            <a:r>
              <a:rPr lang="ru-RU" sz="1400" dirty="0" err="1"/>
              <a:t>приголосного</a:t>
            </a:r>
            <a:r>
              <a:rPr lang="ru-RU" sz="1400" dirty="0"/>
              <a:t>: </a:t>
            </a:r>
            <a:r>
              <a:rPr lang="ru-RU" sz="1400" b="1" i="1" dirty="0"/>
              <a:t>У </a:t>
            </a:r>
            <a:r>
              <a:rPr lang="ru-RU" sz="1400" i="1" dirty="0" err="1"/>
              <a:t>лісі</a:t>
            </a:r>
            <a:r>
              <a:rPr lang="ru-RU" sz="1400" i="1" dirty="0"/>
              <a:t> пахло </a:t>
            </a:r>
            <a:r>
              <a:rPr lang="ru-RU" sz="1400" i="1" dirty="0" err="1"/>
              <a:t>квітами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горі</a:t>
            </a:r>
            <a:r>
              <a:rPr lang="ru-RU" sz="1400" i="1" dirty="0"/>
              <a:t> </a:t>
            </a:r>
            <a:r>
              <a:rPr lang="ru-RU" sz="1400" i="1" dirty="0" err="1"/>
              <a:t>яскраво</a:t>
            </a:r>
            <a:r>
              <a:rPr lang="ru-RU" sz="1400" i="1" dirty="0"/>
              <a:t> </a:t>
            </a:r>
            <a:r>
              <a:rPr lang="ru-RU" sz="1400" i="1" dirty="0" err="1"/>
              <a:t>сяяло</a:t>
            </a:r>
            <a:r>
              <a:rPr lang="ru-RU" sz="1400" i="1" dirty="0"/>
              <a:t> </a:t>
            </a:r>
            <a:r>
              <a:rPr lang="ru-RU" sz="1400" i="1" dirty="0" err="1"/>
              <a:t>сонце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наслідок</a:t>
            </a:r>
            <a:r>
              <a:rPr lang="ru-RU" sz="1400" i="1" dirty="0"/>
              <a:t> </a:t>
            </a:r>
            <a:r>
              <a:rPr lang="ru-RU" sz="1400" i="1" dirty="0" err="1"/>
              <a:t>зливи</a:t>
            </a:r>
            <a:r>
              <a:rPr lang="ru-RU" sz="1400" i="1" dirty="0"/>
              <a:t> </a:t>
            </a:r>
            <a:r>
              <a:rPr lang="ru-RU" sz="1400" i="1" dirty="0" err="1"/>
              <a:t>пошкоджено</a:t>
            </a:r>
            <a:r>
              <a:rPr lang="ru-RU" sz="1400" i="1" dirty="0"/>
              <a:t> дороги; </a:t>
            </a:r>
            <a:endParaRPr lang="ru-RU" sz="1400" dirty="0"/>
          </a:p>
          <a:p>
            <a:r>
              <a:rPr lang="ru-RU" sz="1400" dirty="0"/>
              <a:t>3) на початку </a:t>
            </a:r>
            <a:r>
              <a:rPr lang="ru-RU" sz="1400" dirty="0" err="1"/>
              <a:t>речення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слова перед </a:t>
            </a:r>
            <a:r>
              <a:rPr lang="ru-RU" sz="1400" dirty="0" err="1"/>
              <a:t>двома</a:t>
            </a:r>
            <a:r>
              <a:rPr lang="ru-RU" sz="1400" dirty="0"/>
              <a:t>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трьома</a:t>
            </a:r>
            <a:r>
              <a:rPr lang="ru-RU" sz="1400" dirty="0"/>
              <a:t> буквами,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приголосні</a:t>
            </a:r>
            <a:r>
              <a:rPr lang="ru-RU" sz="1400" dirty="0"/>
              <a:t>: </a:t>
            </a:r>
            <a:r>
              <a:rPr lang="ru-RU" sz="1400" b="1" i="1" dirty="0"/>
              <a:t>У </a:t>
            </a:r>
            <a:r>
              <a:rPr lang="ru-RU" sz="1400" i="1" dirty="0" err="1"/>
              <a:t>присмерку</a:t>
            </a:r>
            <a:r>
              <a:rPr lang="ru-RU" sz="1400" i="1" dirty="0"/>
              <a:t> </a:t>
            </a:r>
            <a:r>
              <a:rPr lang="ru-RU" sz="1400" i="1" dirty="0" err="1"/>
              <a:t>літають</a:t>
            </a:r>
            <a:r>
              <a:rPr lang="ru-RU" sz="1400" i="1" dirty="0"/>
              <a:t> </a:t>
            </a:r>
            <a:r>
              <a:rPr lang="ru-RU" sz="1400" i="1" dirty="0" err="1"/>
              <a:t>ластівки</a:t>
            </a:r>
            <a:r>
              <a:rPr lang="ru-RU" sz="1400" i="1" dirty="0"/>
              <a:t> </a:t>
            </a:r>
            <a:r>
              <a:rPr lang="ru-RU" sz="1400" i="1" dirty="0" err="1"/>
              <a:t>низько</a:t>
            </a:r>
            <a:r>
              <a:rPr lang="ru-RU" sz="1400" dirty="0"/>
              <a:t>; </a:t>
            </a:r>
            <a:r>
              <a:rPr lang="ru-RU" sz="1400" b="1" i="1" dirty="0"/>
              <a:t>У </a:t>
            </a:r>
            <a:r>
              <a:rPr lang="ru-RU" sz="1400" i="1" dirty="0" err="1"/>
              <a:t>структурі</a:t>
            </a:r>
            <a:r>
              <a:rPr lang="ru-RU" sz="1400" i="1" dirty="0"/>
              <a:t> слова таких морфем </a:t>
            </a:r>
            <a:r>
              <a:rPr lang="ru-RU" sz="1400" i="1" dirty="0" err="1"/>
              <a:t>немає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троє</a:t>
            </a:r>
            <a:r>
              <a:rPr lang="ru-RU" sz="1400" i="1" dirty="0"/>
              <a:t> </a:t>
            </a:r>
            <a:r>
              <a:rPr lang="ru-RU" sz="1400" i="1" dirty="0" err="1"/>
              <a:t>склали</a:t>
            </a:r>
            <a:r>
              <a:rPr lang="ru-RU" sz="1400" i="1" dirty="0"/>
              <a:t> </a:t>
            </a:r>
            <a:r>
              <a:rPr lang="ru-RU" sz="1400" i="1" dirty="0" err="1"/>
              <a:t>папір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притул</a:t>
            </a:r>
            <a:r>
              <a:rPr lang="ru-RU" sz="1400" i="1" dirty="0"/>
              <a:t> </a:t>
            </a:r>
            <a:r>
              <a:rPr lang="ru-RU" sz="1400" i="1" dirty="0" err="1"/>
              <a:t>підійшли</a:t>
            </a:r>
            <a:r>
              <a:rPr lang="ru-RU" sz="1400" i="1" dirty="0"/>
              <a:t> до </a:t>
            </a:r>
            <a:r>
              <a:rPr lang="ru-RU" sz="1400" i="1" dirty="0" err="1"/>
              <a:t>юрби</a:t>
            </a:r>
            <a:r>
              <a:rPr lang="ru-RU" sz="1400" i="1" dirty="0"/>
              <a:t>; </a:t>
            </a:r>
            <a:endParaRPr lang="ru-RU" sz="1400" dirty="0"/>
          </a:p>
          <a:p>
            <a:r>
              <a:rPr lang="ru-RU" sz="1400" dirty="0"/>
              <a:t>4) </a:t>
            </a:r>
            <a:r>
              <a:rPr lang="ru-RU" sz="1400" dirty="0" err="1"/>
              <a:t>незалежно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кінця</a:t>
            </a:r>
            <a:r>
              <a:rPr lang="ru-RU" sz="1400" dirty="0"/>
              <a:t> </a:t>
            </a:r>
            <a:r>
              <a:rPr lang="ru-RU" sz="1400" dirty="0" err="1"/>
              <a:t>попереднього</a:t>
            </a:r>
            <a:r>
              <a:rPr lang="ru-RU" sz="1400" dirty="0"/>
              <a:t> слова перед </a:t>
            </a:r>
            <a:r>
              <a:rPr lang="ru-RU" sz="1400" dirty="0" err="1"/>
              <a:t>наступними</a:t>
            </a:r>
            <a:r>
              <a:rPr lang="ru-RU" sz="1400" dirty="0"/>
              <a:t> </a:t>
            </a:r>
            <a:r>
              <a:rPr lang="ru-RU" sz="1400" b="1" dirty="0"/>
              <a:t>в, ф, </a:t>
            </a:r>
            <a:r>
              <a:rPr lang="ru-RU" sz="1400" dirty="0"/>
              <a:t>а </a:t>
            </a:r>
            <a:r>
              <a:rPr lang="ru-RU" sz="1400" dirty="0" err="1"/>
              <a:t>також</a:t>
            </a:r>
            <a:r>
              <a:rPr lang="ru-RU" sz="1400" dirty="0"/>
              <a:t> перед </a:t>
            </a:r>
            <a:r>
              <a:rPr lang="ru-RU" sz="1400" dirty="0" err="1"/>
              <a:t>буквосполученнями</a:t>
            </a:r>
            <a:r>
              <a:rPr lang="ru-RU" sz="1400" dirty="0"/>
              <a:t> </a:t>
            </a:r>
            <a:r>
              <a:rPr lang="ru-RU" sz="1400" b="1" dirty="0" err="1"/>
              <a:t>льв</a:t>
            </a:r>
            <a:r>
              <a:rPr lang="ru-RU" sz="1400" b="1" dirty="0"/>
              <a:t>, </a:t>
            </a:r>
            <a:r>
              <a:rPr lang="ru-RU" sz="1400" b="1" dirty="0" err="1"/>
              <a:t>зв</a:t>
            </a:r>
            <a:r>
              <a:rPr lang="ru-RU" sz="1400" b="1" dirty="0"/>
              <a:t>, </a:t>
            </a:r>
            <a:r>
              <a:rPr lang="ru-RU" sz="1400" b="1" dirty="0" err="1"/>
              <a:t>св</a:t>
            </a:r>
            <a:r>
              <a:rPr lang="ru-RU" sz="1400" b="1" dirty="0"/>
              <a:t>, </a:t>
            </a:r>
            <a:r>
              <a:rPr lang="ru-RU" sz="1400" b="1" dirty="0" err="1"/>
              <a:t>дв</a:t>
            </a:r>
            <a:r>
              <a:rPr lang="ru-RU" sz="1400" b="1" dirty="0"/>
              <a:t>, </a:t>
            </a:r>
            <a:r>
              <a:rPr lang="ru-RU" sz="1400" b="1" dirty="0" err="1"/>
              <a:t>тв</a:t>
            </a:r>
            <a:r>
              <a:rPr lang="ru-RU" sz="1400" b="1" dirty="0"/>
              <a:t>, </a:t>
            </a:r>
            <a:r>
              <a:rPr lang="ru-RU" sz="1400" b="1" dirty="0" err="1"/>
              <a:t>гв</a:t>
            </a:r>
            <a:r>
              <a:rPr lang="ru-RU" sz="1400" b="1" dirty="0"/>
              <a:t>, </a:t>
            </a:r>
            <a:r>
              <a:rPr lang="ru-RU" sz="1400" b="1" dirty="0" err="1"/>
              <a:t>хв</a:t>
            </a:r>
            <a:r>
              <a:rPr lang="ru-RU" sz="1400" b="1" dirty="0"/>
              <a:t> </a:t>
            </a:r>
            <a:r>
              <a:rPr lang="ru-RU" sz="1400" dirty="0"/>
              <a:t>і под.: </a:t>
            </a:r>
            <a:r>
              <a:rPr lang="ru-RU" sz="1400" i="1" dirty="0" err="1"/>
              <a:t>Сидимо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вагоні</a:t>
            </a:r>
            <a:r>
              <a:rPr lang="ru-RU" sz="1400" i="1" dirty="0"/>
              <a:t>; Не </a:t>
            </a:r>
            <a:r>
              <a:rPr lang="ru-RU" sz="1400" i="1" dirty="0" err="1"/>
              <a:t>спитавши</a:t>
            </a:r>
            <a:r>
              <a:rPr lang="ru-RU" sz="1400" i="1" dirty="0"/>
              <a:t> броду, не </a:t>
            </a:r>
            <a:r>
              <a:rPr lang="ru-RU" sz="1400" i="1" dirty="0" err="1"/>
              <a:t>лізь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/>
              <a:t>воду </a:t>
            </a:r>
            <a:r>
              <a:rPr lang="ru-RU" sz="1400" dirty="0"/>
              <a:t>(</a:t>
            </a:r>
            <a:r>
              <a:rPr lang="ru-RU" sz="1400" dirty="0" err="1"/>
              <a:t>Укр</a:t>
            </a:r>
            <a:r>
              <a:rPr lang="ru-RU" sz="1400" dirty="0"/>
              <a:t>. </a:t>
            </a:r>
            <a:r>
              <a:rPr lang="ru-RU" sz="1400" dirty="0" err="1"/>
              <a:t>прислів’я</a:t>
            </a:r>
            <a:r>
              <a:rPr lang="ru-RU" sz="1400" dirty="0"/>
              <a:t>); </a:t>
            </a:r>
            <a:r>
              <a:rPr lang="ru-RU" sz="1400" i="1" dirty="0"/>
              <a:t>Хлопчик </a:t>
            </a:r>
            <a:r>
              <a:rPr lang="ru-RU" sz="1400" b="1" i="1" dirty="0"/>
              <a:t>у</a:t>
            </a:r>
            <a:r>
              <a:rPr lang="ru-RU" sz="1400" i="1" dirty="0"/>
              <a:t>волю </a:t>
            </a:r>
            <a:r>
              <a:rPr lang="ru-RU" sz="1400" i="1" dirty="0" err="1"/>
              <a:t>награвся</a:t>
            </a:r>
            <a:r>
              <a:rPr lang="ru-RU" sz="1400" i="1" dirty="0"/>
              <a:t>; </a:t>
            </a:r>
            <a:r>
              <a:rPr lang="ru-RU" sz="1400" i="1" dirty="0" err="1"/>
              <a:t>Велике</a:t>
            </a:r>
            <a:r>
              <a:rPr lang="ru-RU" sz="1400" i="1" dirty="0"/>
              <a:t> </a:t>
            </a:r>
            <a:r>
              <a:rPr lang="ru-RU" sz="1400" i="1" dirty="0" err="1"/>
              <a:t>значення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формуванні</a:t>
            </a:r>
            <a:r>
              <a:rPr lang="ru-RU" sz="1400" i="1" dirty="0"/>
              <a:t> характеру </a:t>
            </a:r>
            <a:r>
              <a:rPr lang="ru-RU" sz="1400" i="1" dirty="0" err="1"/>
              <a:t>має</a:t>
            </a:r>
            <a:r>
              <a:rPr lang="ru-RU" sz="1400" i="1" dirty="0"/>
              <a:t> </a:t>
            </a:r>
            <a:r>
              <a:rPr lang="ru-RU" sz="1400" i="1" dirty="0" err="1"/>
              <a:t>самовиховання</a:t>
            </a:r>
            <a:r>
              <a:rPr lang="ru-RU" sz="1400" i="1" dirty="0"/>
              <a:t>; </a:t>
            </a:r>
            <a:r>
              <a:rPr lang="ru-RU" sz="1400" i="1" dirty="0" err="1"/>
              <a:t>Забіг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фоє</a:t>
            </a:r>
            <a:r>
              <a:rPr lang="ru-RU" sz="1400" i="1" dirty="0"/>
              <a:t>; </a:t>
            </a:r>
            <a:r>
              <a:rPr lang="ru-RU" sz="1400" i="1" dirty="0" err="1"/>
              <a:t>Діти</a:t>
            </a:r>
            <a:r>
              <a:rPr lang="ru-RU" sz="1400" i="1" dirty="0"/>
              <a:t> </a:t>
            </a:r>
            <a:r>
              <a:rPr lang="ru-RU" sz="1400" i="1" dirty="0" err="1"/>
              <a:t>побували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Львові</a:t>
            </a:r>
            <a:r>
              <a:rPr lang="ru-RU" sz="1400" i="1" dirty="0"/>
              <a:t>; </a:t>
            </a:r>
            <a:r>
              <a:rPr lang="ru-RU" sz="1400" i="1" dirty="0" err="1"/>
              <a:t>Він</a:t>
            </a:r>
            <a:r>
              <a:rPr lang="ru-RU" sz="1400" i="1" dirty="0"/>
              <a:t> жив </a:t>
            </a:r>
            <a:r>
              <a:rPr lang="ru-RU" sz="1400" b="1" i="1" dirty="0"/>
              <a:t>у </a:t>
            </a:r>
            <a:r>
              <a:rPr lang="ru-RU" sz="1400" i="1" dirty="0" err="1"/>
              <a:t>Львові</a:t>
            </a:r>
            <a:r>
              <a:rPr lang="ru-RU" sz="1400" i="1" dirty="0"/>
              <a:t>; </a:t>
            </a:r>
            <a:r>
              <a:rPr lang="ru-RU" sz="1400" i="1" dirty="0" err="1"/>
              <a:t>Поринути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звучання</a:t>
            </a:r>
            <a:r>
              <a:rPr lang="ru-RU" sz="1400" i="1" dirty="0"/>
              <a:t> </a:t>
            </a:r>
            <a:r>
              <a:rPr lang="ru-RU" sz="1400" i="1" dirty="0" err="1"/>
              <a:t>пісні</a:t>
            </a:r>
            <a:r>
              <a:rPr lang="ru-RU" sz="1400" i="1" dirty="0"/>
              <a:t>; </a:t>
            </a:r>
            <a:r>
              <a:rPr lang="ru-RU" sz="1400" i="1" dirty="0" err="1"/>
              <a:t>Лікар</a:t>
            </a:r>
            <a:r>
              <a:rPr lang="ru-RU" sz="1400" i="1" dirty="0"/>
              <a:t> глянув </a:t>
            </a:r>
            <a:r>
              <a:rPr lang="ru-RU" sz="1400" b="1" i="1" dirty="0"/>
              <a:t>у </a:t>
            </a:r>
            <a:r>
              <a:rPr lang="ru-RU" sz="1400" i="1" dirty="0" err="1"/>
              <a:t>звужені</a:t>
            </a:r>
            <a:r>
              <a:rPr lang="ru-RU" sz="1400" i="1" dirty="0"/>
              <a:t> </a:t>
            </a:r>
            <a:r>
              <a:rPr lang="ru-RU" sz="1400" i="1" dirty="0" err="1"/>
              <a:t>очі</a:t>
            </a:r>
            <a:r>
              <a:rPr lang="ru-RU" sz="1400" i="1" dirty="0"/>
              <a:t> хворого; Прожили </a:t>
            </a:r>
            <a:r>
              <a:rPr lang="ru-RU" sz="1400" i="1" dirty="0" err="1"/>
              <a:t>рік</a:t>
            </a:r>
            <a:r>
              <a:rPr lang="ru-RU" sz="1400" i="1" dirty="0"/>
              <a:t> (роки) </a:t>
            </a:r>
            <a:r>
              <a:rPr lang="ru-RU" sz="1400" b="1" i="1" dirty="0"/>
              <a:t>у </a:t>
            </a:r>
            <a:r>
              <a:rPr lang="ru-RU" sz="1400" i="1" dirty="0" err="1"/>
              <a:t>своїй</a:t>
            </a:r>
            <a:r>
              <a:rPr lang="ru-RU" sz="1400" i="1" dirty="0"/>
              <a:t> </a:t>
            </a:r>
            <a:r>
              <a:rPr lang="ru-RU" sz="1400" i="1" dirty="0" err="1"/>
              <a:t>хаті</a:t>
            </a:r>
            <a:r>
              <a:rPr lang="ru-RU" sz="1400" i="1" dirty="0"/>
              <a:t>; Постукали </a:t>
            </a:r>
            <a:r>
              <a:rPr lang="ru-RU" sz="1400" b="1" i="1" dirty="0"/>
              <a:t>у </a:t>
            </a:r>
            <a:r>
              <a:rPr lang="ru-RU" sz="1400" i="1" dirty="0" err="1"/>
              <a:t>двері</a:t>
            </a:r>
            <a:r>
              <a:rPr lang="ru-RU" sz="1400" i="1" dirty="0"/>
              <a:t>; Юнак </a:t>
            </a:r>
            <a:r>
              <a:rPr lang="ru-RU" sz="1400" i="1" dirty="0" err="1"/>
              <a:t>переміг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двоборстві</a:t>
            </a:r>
            <a:r>
              <a:rPr lang="ru-RU" sz="1400" i="1" dirty="0"/>
              <a:t>; </a:t>
            </a:r>
            <a:r>
              <a:rPr lang="ru-RU" sz="1400" i="1" dirty="0" err="1"/>
              <a:t>Коріння</a:t>
            </a:r>
            <a:r>
              <a:rPr lang="ru-RU" sz="1400" i="1" dirty="0"/>
              <a:t> вросло </a:t>
            </a:r>
            <a:r>
              <a:rPr lang="ru-RU" sz="1400" b="1" i="1" dirty="0"/>
              <a:t>у </a:t>
            </a:r>
            <a:r>
              <a:rPr lang="ru-RU" sz="1400" i="1" dirty="0" err="1"/>
              <a:t>тверду</a:t>
            </a:r>
            <a:r>
              <a:rPr lang="ru-RU" sz="1400" i="1" dirty="0"/>
              <a:t> землю; </a:t>
            </a:r>
            <a:r>
              <a:rPr lang="ru-RU" sz="1400" i="1" dirty="0" err="1"/>
              <a:t>Чужинці</a:t>
            </a:r>
            <a:r>
              <a:rPr lang="ru-RU" sz="1400" i="1" dirty="0"/>
              <a:t> </a:t>
            </a:r>
            <a:r>
              <a:rPr lang="ru-RU" sz="1400" i="1" dirty="0" err="1"/>
              <a:t>живуть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твоєму</a:t>
            </a:r>
            <a:r>
              <a:rPr lang="ru-RU" sz="1400" i="1" dirty="0"/>
              <a:t> </a:t>
            </a:r>
            <a:r>
              <a:rPr lang="ru-RU" sz="1400" i="1" dirty="0" err="1"/>
              <a:t>будинку</a:t>
            </a:r>
            <a:r>
              <a:rPr lang="ru-RU" sz="1400" i="1" dirty="0"/>
              <a:t>; </a:t>
            </a:r>
            <a:r>
              <a:rPr lang="ru-RU" sz="1400" i="1" dirty="0" err="1"/>
              <a:t>Хлопці</a:t>
            </a:r>
            <a:r>
              <a:rPr lang="ru-RU" sz="1400" i="1" dirty="0"/>
              <a:t> служили </a:t>
            </a:r>
            <a:r>
              <a:rPr lang="ru-RU" sz="1400" b="1" i="1" dirty="0"/>
              <a:t>у </a:t>
            </a:r>
            <a:r>
              <a:rPr lang="ru-RU" sz="1400" i="1" dirty="0" err="1"/>
              <a:t>гвардії</a:t>
            </a:r>
            <a:r>
              <a:rPr lang="ru-RU" sz="1400" i="1" dirty="0"/>
              <a:t>; </a:t>
            </a:r>
            <a:r>
              <a:rPr lang="ru-RU" sz="1400" i="1" dirty="0" err="1"/>
              <a:t>Лікар</a:t>
            </a:r>
            <a:r>
              <a:rPr lang="ru-RU" sz="1400" i="1" dirty="0"/>
              <a:t> </a:t>
            </a:r>
            <a:r>
              <a:rPr lang="ru-RU" sz="1400" i="1" dirty="0" err="1"/>
              <a:t>побував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Гвінеї</a:t>
            </a:r>
            <a:r>
              <a:rPr lang="ru-RU" sz="1400" i="1" dirty="0"/>
              <a:t>; </a:t>
            </a:r>
            <a:r>
              <a:rPr lang="ru-RU" sz="1400" i="1" dirty="0" err="1"/>
              <a:t>Схили</a:t>
            </a:r>
            <a:r>
              <a:rPr lang="ru-RU" sz="1400" i="1" dirty="0"/>
              <a:t> гори </a:t>
            </a:r>
            <a:r>
              <a:rPr lang="ru-RU" sz="1400" i="1" dirty="0" err="1"/>
              <a:t>одягнені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/>
              <a:t>хвою; </a:t>
            </a:r>
            <a:r>
              <a:rPr lang="ru-RU" sz="1400" i="1" dirty="0" err="1"/>
              <a:t>Промінчик</a:t>
            </a:r>
            <a:r>
              <a:rPr lang="ru-RU" sz="1400" i="1" dirty="0"/>
              <a:t> </a:t>
            </a:r>
            <a:r>
              <a:rPr lang="ru-RU" sz="1400" i="1" dirty="0" err="1"/>
              <a:t>заграв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хвилях</a:t>
            </a:r>
            <a:r>
              <a:rPr lang="ru-RU" sz="1400" i="1" dirty="0"/>
              <a:t>. </a:t>
            </a:r>
            <a:endParaRPr lang="ru-RU" sz="1400" i="1" dirty="0" smtClean="0"/>
          </a:p>
          <a:p>
            <a:r>
              <a:rPr lang="ru-RU" sz="1400" dirty="0" smtClean="0"/>
              <a:t>5)</a:t>
            </a:r>
            <a:r>
              <a:rPr lang="ru-RU" sz="1400" dirty="0" err="1" smtClean="0"/>
              <a:t>після</a:t>
            </a:r>
            <a:r>
              <a:rPr lang="ru-RU" sz="1400" dirty="0" smtClean="0"/>
              <a:t> </a:t>
            </a:r>
            <a:r>
              <a:rPr lang="ru-RU" sz="1400" dirty="0"/>
              <a:t>паузи, </a:t>
            </a:r>
            <a:r>
              <a:rPr lang="ru-RU" sz="1400" dirty="0" err="1"/>
              <a:t>що</a:t>
            </a:r>
            <a:r>
              <a:rPr lang="ru-RU" sz="1400" dirty="0"/>
              <a:t> на </a:t>
            </a:r>
            <a:r>
              <a:rPr lang="ru-RU" sz="1400" dirty="0" err="1"/>
              <a:t>письмі</a:t>
            </a:r>
            <a:r>
              <a:rPr lang="ru-RU" sz="1400" dirty="0"/>
              <a:t> </a:t>
            </a:r>
            <a:r>
              <a:rPr lang="ru-RU" sz="1400" dirty="0" err="1"/>
              <a:t>позначена</a:t>
            </a:r>
            <a:r>
              <a:rPr lang="ru-RU" sz="1400" dirty="0"/>
              <a:t> комою, </a:t>
            </a:r>
            <a:r>
              <a:rPr lang="ru-RU" sz="1400" dirty="0" err="1"/>
              <a:t>крапкою</a:t>
            </a:r>
            <a:r>
              <a:rPr lang="ru-RU" sz="1400" dirty="0"/>
              <a:t> з комою, </a:t>
            </a:r>
            <a:r>
              <a:rPr lang="ru-RU" sz="1400" dirty="0" err="1"/>
              <a:t>двокрапкою</a:t>
            </a:r>
            <a:r>
              <a:rPr lang="ru-RU" sz="1400" dirty="0"/>
              <a:t>, тире, дужкою й </a:t>
            </a:r>
            <a:r>
              <a:rPr lang="ru-RU" sz="1400" dirty="0" err="1"/>
              <a:t>крапками</a:t>
            </a:r>
            <a:r>
              <a:rPr lang="ru-RU" sz="1400" dirty="0"/>
              <a:t>, перед буквою,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передає</a:t>
            </a:r>
            <a:r>
              <a:rPr lang="ru-RU" sz="1400" dirty="0"/>
              <a:t> </a:t>
            </a:r>
            <a:r>
              <a:rPr lang="ru-RU" sz="1400" dirty="0" err="1"/>
              <a:t>приголосний</a:t>
            </a:r>
            <a:r>
              <a:rPr lang="ru-RU" sz="1400" dirty="0"/>
              <a:t>: </a:t>
            </a:r>
            <a:r>
              <a:rPr lang="ru-RU" sz="1400" i="1" dirty="0"/>
              <a:t>До мене </a:t>
            </a:r>
            <a:r>
              <a:rPr lang="ru-RU" sz="1400" i="1" dirty="0" err="1"/>
              <a:t>зайшла</a:t>
            </a:r>
            <a:r>
              <a:rPr lang="ru-RU" sz="1400" i="1" dirty="0"/>
              <a:t> </a:t>
            </a:r>
            <a:r>
              <a:rPr lang="ru-RU" sz="1400" i="1" dirty="0" err="1"/>
              <a:t>товаришка</a:t>
            </a:r>
            <a:r>
              <a:rPr lang="ru-RU" sz="1400" i="1" dirty="0"/>
              <a:t>, </a:t>
            </a:r>
            <a:r>
              <a:rPr lang="ru-RU" sz="1400" b="1" i="1" dirty="0" err="1"/>
              <a:t>у</a:t>
            </a:r>
            <a:r>
              <a:rPr lang="ru-RU" sz="1400" i="1" dirty="0" err="1"/>
              <a:t>чителька</a:t>
            </a:r>
            <a:r>
              <a:rPr lang="ru-RU" sz="1400" i="1" dirty="0"/>
              <a:t> </a:t>
            </a:r>
            <a:r>
              <a:rPr lang="ru-RU" sz="1400" i="1" dirty="0" err="1"/>
              <a:t>із</a:t>
            </a:r>
            <a:r>
              <a:rPr lang="ru-RU" sz="1400" i="1" dirty="0"/>
              <a:t> </a:t>
            </a:r>
            <a:r>
              <a:rPr lang="ru-RU" sz="1400" i="1" dirty="0" err="1"/>
              <a:t>сусіднього</a:t>
            </a:r>
            <a:r>
              <a:rPr lang="ru-RU" sz="1400" i="1" dirty="0"/>
              <a:t> села; </a:t>
            </a:r>
            <a:r>
              <a:rPr lang="ru-RU" sz="1400" i="1" dirty="0" err="1"/>
              <a:t>Стоїть</a:t>
            </a:r>
            <a:r>
              <a:rPr lang="ru-RU" sz="1400" i="1" dirty="0"/>
              <a:t> на </a:t>
            </a:r>
            <a:r>
              <a:rPr lang="ru-RU" sz="1400" i="1" dirty="0" err="1"/>
              <a:t>видноколі</a:t>
            </a:r>
            <a:r>
              <a:rPr lang="ru-RU" sz="1400" i="1" dirty="0"/>
              <a:t> </a:t>
            </a:r>
            <a:r>
              <a:rPr lang="ru-RU" sz="1400" i="1" dirty="0" err="1"/>
              <a:t>мати</a:t>
            </a:r>
            <a:r>
              <a:rPr lang="ru-RU" sz="1400" i="1" dirty="0"/>
              <a:t> — </a:t>
            </a:r>
            <a:r>
              <a:rPr lang="ru-RU" sz="1400" b="1" i="1" dirty="0"/>
              <a:t>у </a:t>
            </a:r>
            <a:r>
              <a:rPr lang="ru-RU" sz="1400" i="1" dirty="0" err="1"/>
              <a:t>неї</a:t>
            </a:r>
            <a:r>
              <a:rPr lang="ru-RU" sz="1400" i="1" dirty="0"/>
              <a:t> </a:t>
            </a:r>
            <a:r>
              <a:rPr lang="ru-RU" sz="1400" i="1" dirty="0" err="1"/>
              <a:t>вчись</a:t>
            </a:r>
            <a:r>
              <a:rPr lang="ru-RU" sz="1400" i="1" dirty="0"/>
              <a:t> </a:t>
            </a:r>
            <a:r>
              <a:rPr lang="ru-RU" sz="1400" dirty="0"/>
              <a:t>(Б. </a:t>
            </a:r>
            <a:r>
              <a:rPr lang="ru-RU" sz="1400" dirty="0" err="1"/>
              <a:t>Олійник</a:t>
            </a:r>
            <a:r>
              <a:rPr lang="ru-RU" sz="1400" dirty="0"/>
              <a:t>); </a:t>
            </a:r>
            <a:r>
              <a:rPr lang="ru-RU" sz="1400" i="1" dirty="0" err="1"/>
              <a:t>Це</a:t>
            </a:r>
            <a:r>
              <a:rPr lang="ru-RU" sz="1400" i="1" dirty="0"/>
              <a:t> </a:t>
            </a:r>
            <a:r>
              <a:rPr lang="ru-RU" sz="1400" i="1" dirty="0" err="1"/>
              <a:t>було</a:t>
            </a:r>
            <a:r>
              <a:rPr lang="ru-RU" sz="1400" i="1" dirty="0"/>
              <a:t>... </a:t>
            </a:r>
            <a:r>
              <a:rPr lang="ru-RU" sz="1400" b="1" i="1" dirty="0"/>
              <a:t>у </a:t>
            </a:r>
            <a:r>
              <a:rPr lang="ru-RU" sz="1400" i="1" dirty="0" err="1"/>
              <a:t>Києві</a:t>
            </a:r>
            <a:r>
              <a:rPr lang="ru-RU" sz="1400" i="1" dirty="0"/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852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В ПИШЕМО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1) </a:t>
            </a:r>
            <a:r>
              <a:rPr lang="ru-RU" dirty="0" err="1"/>
              <a:t>між</a:t>
            </a:r>
            <a:r>
              <a:rPr lang="ru-RU" dirty="0"/>
              <a:t> буквами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голосних</a:t>
            </a:r>
            <a:r>
              <a:rPr lang="ru-RU" dirty="0"/>
              <a:t>: </a:t>
            </a:r>
            <a:r>
              <a:rPr lang="ru-RU" i="1" dirty="0"/>
              <a:t>У </a:t>
            </a:r>
            <a:r>
              <a:rPr lang="ru-RU" i="1" dirty="0" err="1"/>
              <a:t>нього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/>
              <a:t>очах </a:t>
            </a:r>
            <a:r>
              <a:rPr lang="ru-RU" i="1" dirty="0" err="1"/>
              <a:t>засвітилась</a:t>
            </a:r>
            <a:r>
              <a:rPr lang="ru-RU" i="1" dirty="0"/>
              <a:t> </a:t>
            </a:r>
            <a:r>
              <a:rPr lang="ru-RU" i="1" dirty="0" err="1"/>
              <a:t>відрада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dirty="0" err="1"/>
              <a:t>Панас</a:t>
            </a:r>
            <a:r>
              <a:rPr lang="ru-RU" dirty="0"/>
              <a:t> </a:t>
            </a:r>
            <a:r>
              <a:rPr lang="ru-RU" dirty="0" err="1"/>
              <a:t>Мирний</a:t>
            </a:r>
            <a:r>
              <a:rPr lang="ru-RU" dirty="0"/>
              <a:t>); </a:t>
            </a:r>
            <a:r>
              <a:rPr lang="ru-RU" i="1" dirty="0"/>
              <a:t>Вона </a:t>
            </a:r>
            <a:r>
              <a:rPr lang="ru-RU" i="1" dirty="0" err="1"/>
              <a:t>побувала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 err="1"/>
              <a:t>Одесі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2)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/>
              <a:t>В </a:t>
            </a:r>
            <a:r>
              <a:rPr lang="ru-RU" i="1" dirty="0"/>
              <a:t>очах </a:t>
            </a:r>
            <a:r>
              <a:rPr lang="ru-RU" i="1" dirty="0" err="1"/>
              <a:t>дівчини</a:t>
            </a:r>
            <a:r>
              <a:rPr lang="ru-RU" i="1" dirty="0"/>
              <a:t> </a:t>
            </a:r>
            <a:r>
              <a:rPr lang="ru-RU" i="1" dirty="0" err="1"/>
              <a:t>бриніла</a:t>
            </a:r>
            <a:r>
              <a:rPr lang="ru-RU" i="1" dirty="0"/>
              <a:t> </a:t>
            </a:r>
            <a:r>
              <a:rPr lang="ru-RU" i="1" dirty="0" err="1"/>
              <a:t>сльоза</a:t>
            </a:r>
            <a:r>
              <a:rPr lang="ru-RU" i="1" dirty="0"/>
              <a:t>; </a:t>
            </a:r>
            <a:r>
              <a:rPr lang="ru-RU" b="1" i="1" dirty="0"/>
              <a:t>В </a:t>
            </a:r>
            <a:r>
              <a:rPr lang="ru-RU" i="1" dirty="0" err="1"/>
              <a:t>Антарктиді</a:t>
            </a:r>
            <a:r>
              <a:rPr lang="ru-RU" i="1" dirty="0"/>
              <a:t> </a:t>
            </a:r>
            <a:r>
              <a:rPr lang="ru-RU" i="1" dirty="0" err="1"/>
              <a:t>працюють</a:t>
            </a:r>
            <a:r>
              <a:rPr lang="ru-RU" i="1" dirty="0"/>
              <a:t> </a:t>
            </a:r>
            <a:r>
              <a:rPr lang="ru-RU" i="1" dirty="0" err="1"/>
              <a:t>наукові</a:t>
            </a:r>
            <a:r>
              <a:rPr lang="ru-RU" i="1" dirty="0"/>
              <a:t> </a:t>
            </a:r>
            <a:r>
              <a:rPr lang="ru-RU" i="1" dirty="0" err="1"/>
              <a:t>експедиції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3) </a:t>
            </a:r>
            <a:r>
              <a:rPr lang="ru-RU" dirty="0" err="1"/>
              <a:t>після</a:t>
            </a:r>
            <a:r>
              <a:rPr lang="ru-RU" dirty="0"/>
              <a:t> слова, яке </a:t>
            </a:r>
            <a:r>
              <a:rPr lang="ru-RU" dirty="0" err="1"/>
              <a:t>завершує</a:t>
            </a:r>
            <a:r>
              <a:rPr lang="ru-RU" dirty="0"/>
              <a:t> буква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приголосного</a:t>
            </a:r>
            <a:r>
              <a:rPr lang="ru-RU" dirty="0"/>
              <a:t>, перед словом, яке </a:t>
            </a:r>
            <a:r>
              <a:rPr lang="ru-RU" dirty="0" err="1"/>
              <a:t>починає</a:t>
            </a:r>
            <a:r>
              <a:rPr lang="ru-RU" dirty="0"/>
              <a:t> буква,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передає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i="1" dirty="0" err="1"/>
              <a:t>Вартовий</a:t>
            </a:r>
            <a:r>
              <a:rPr lang="ru-RU" i="1" dirty="0"/>
              <a:t> </a:t>
            </a:r>
            <a:r>
              <a:rPr lang="ru-RU" i="1" dirty="0" err="1"/>
              <a:t>поглянув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 err="1"/>
              <a:t>отвір</a:t>
            </a:r>
            <a:r>
              <a:rPr lang="ru-RU" i="1" dirty="0"/>
              <a:t>.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4) перед </a:t>
            </a:r>
            <a:r>
              <a:rPr lang="ru-RU" dirty="0" err="1"/>
              <a:t>абревіатурою</a:t>
            </a:r>
            <a:r>
              <a:rPr lang="ru-RU" dirty="0"/>
              <a:t>, у </a:t>
            </a:r>
            <a:r>
              <a:rPr lang="ru-RU" dirty="0" err="1"/>
              <a:t>назві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вимовляють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/>
              <a:t>В </a:t>
            </a:r>
            <a:r>
              <a:rPr lang="ru-RU" i="1" dirty="0"/>
              <a:t>НБУ (</a:t>
            </a:r>
            <a:r>
              <a:rPr lang="ru-RU" b="1" i="1" dirty="0"/>
              <a:t>В </a:t>
            </a:r>
            <a:r>
              <a:rPr lang="ru-RU" i="1" dirty="0" err="1"/>
              <a:t>ен</a:t>
            </a:r>
            <a:r>
              <a:rPr lang="ru-RU" i="1" dirty="0"/>
              <a:t> </a:t>
            </a:r>
            <a:r>
              <a:rPr lang="ru-RU" i="1" dirty="0" err="1"/>
              <a:t>бе</a:t>
            </a:r>
            <a:r>
              <a:rPr lang="ru-RU" i="1" dirty="0"/>
              <a:t> у), </a:t>
            </a:r>
            <a:r>
              <a:rPr lang="ru-RU" b="1" i="1" dirty="0"/>
              <a:t>В </a:t>
            </a:r>
            <a:r>
              <a:rPr lang="ru-RU" i="1" dirty="0"/>
              <a:t>МВФ (</a:t>
            </a:r>
            <a:r>
              <a:rPr lang="ru-RU" b="1" i="1" dirty="0"/>
              <a:t>В </a:t>
            </a:r>
            <a:r>
              <a:rPr lang="ru-RU" i="1" dirty="0"/>
              <a:t>ем </a:t>
            </a:r>
            <a:r>
              <a:rPr lang="ru-RU" i="1" dirty="0" err="1"/>
              <a:t>ве</a:t>
            </a:r>
            <a:r>
              <a:rPr lang="ru-RU" i="1" dirty="0"/>
              <a:t> </a:t>
            </a:r>
            <a:r>
              <a:rPr lang="ru-RU" i="1" dirty="0" err="1"/>
              <a:t>еф</a:t>
            </a:r>
            <a:r>
              <a:rPr lang="ru-RU" i="1" dirty="0"/>
              <a:t>);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5)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скороченого</a:t>
            </a:r>
            <a:r>
              <a:rPr lang="ru-RU" dirty="0"/>
              <a:t> слова на </a:t>
            </a:r>
            <a:r>
              <a:rPr lang="ru-RU" dirty="0" err="1"/>
              <a:t>приголосний</a:t>
            </a:r>
            <a:r>
              <a:rPr lang="ru-RU" dirty="0"/>
              <a:t>, яке </a:t>
            </a:r>
            <a:r>
              <a:rPr lang="ru-RU" dirty="0" err="1"/>
              <a:t>вимовляють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з </a:t>
            </a:r>
            <a:r>
              <a:rPr lang="ru-RU" dirty="0" err="1"/>
              <a:t>кінцевим</a:t>
            </a:r>
            <a:r>
              <a:rPr lang="ru-RU" dirty="0"/>
              <a:t> </a:t>
            </a:r>
            <a:r>
              <a:rPr lang="ru-RU" dirty="0" err="1"/>
              <a:t>голосним</a:t>
            </a:r>
            <a:r>
              <a:rPr lang="ru-RU" dirty="0"/>
              <a:t>: </a:t>
            </a:r>
            <a:r>
              <a:rPr lang="ru-RU" i="1" dirty="0"/>
              <a:t>1990 р. </a:t>
            </a:r>
            <a:r>
              <a:rPr lang="ru-RU" b="1" i="1" dirty="0"/>
              <a:t>в </a:t>
            </a:r>
            <a:r>
              <a:rPr lang="ru-RU" i="1" dirty="0" err="1"/>
              <a:t>місті</a:t>
            </a:r>
            <a:r>
              <a:rPr lang="ru-RU" i="1" dirty="0"/>
              <a:t> </a:t>
            </a:r>
            <a:r>
              <a:rPr lang="ru-RU" i="1" dirty="0" err="1"/>
              <a:t>сталася</a:t>
            </a:r>
            <a:r>
              <a:rPr lang="ru-RU" i="1" dirty="0"/>
              <a:t> </a:t>
            </a:r>
            <a:r>
              <a:rPr lang="ru-RU" i="1" dirty="0" err="1"/>
              <a:t>незвичайна</a:t>
            </a:r>
            <a:r>
              <a:rPr lang="ru-RU" i="1" dirty="0"/>
              <a:t> </a:t>
            </a:r>
            <a:r>
              <a:rPr lang="ru-RU" i="1" dirty="0" err="1"/>
              <a:t>подія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6)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голосного</a:t>
            </a:r>
            <a:r>
              <a:rPr lang="ru-RU" dirty="0"/>
              <a:t> перед </a:t>
            </a:r>
            <a:r>
              <a:rPr lang="ru-RU" dirty="0" err="1"/>
              <a:t>більшістю</a:t>
            </a:r>
            <a:r>
              <a:rPr lang="ru-RU" dirty="0"/>
              <a:t> букв,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передають</a:t>
            </a:r>
            <a:r>
              <a:rPr lang="ru-RU" dirty="0"/>
              <a:t> </a:t>
            </a:r>
            <a:r>
              <a:rPr lang="ru-RU" dirty="0" err="1"/>
              <a:t>приголосні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b="1" dirty="0"/>
              <a:t>в, ф, </a:t>
            </a:r>
            <a:r>
              <a:rPr lang="ru-RU" b="1" dirty="0" err="1"/>
              <a:t>льв</a:t>
            </a:r>
            <a:r>
              <a:rPr lang="ru-RU" b="1" dirty="0"/>
              <a:t>, </a:t>
            </a:r>
            <a:r>
              <a:rPr lang="ru-RU" b="1" dirty="0" err="1"/>
              <a:t>зв</a:t>
            </a:r>
            <a:r>
              <a:rPr lang="ru-RU" b="1" dirty="0"/>
              <a:t>, </a:t>
            </a:r>
            <a:r>
              <a:rPr lang="ru-RU" b="1" dirty="0" err="1"/>
              <a:t>св</a:t>
            </a:r>
            <a:r>
              <a:rPr lang="ru-RU" b="1" dirty="0"/>
              <a:t>, </a:t>
            </a:r>
            <a:r>
              <a:rPr lang="ru-RU" b="1" dirty="0" err="1"/>
              <a:t>дв</a:t>
            </a:r>
            <a:r>
              <a:rPr lang="ru-RU" b="1" dirty="0"/>
              <a:t>, </a:t>
            </a:r>
            <a:r>
              <a:rPr lang="ru-RU" b="1" dirty="0" err="1"/>
              <a:t>тв</a:t>
            </a:r>
            <a:r>
              <a:rPr lang="ru-RU" b="1" dirty="0"/>
              <a:t>, </a:t>
            </a:r>
            <a:r>
              <a:rPr lang="ru-RU" b="1" dirty="0" err="1"/>
              <a:t>гв</a:t>
            </a:r>
            <a:r>
              <a:rPr lang="ru-RU" b="1" dirty="0"/>
              <a:t>, </a:t>
            </a:r>
            <a:r>
              <a:rPr lang="ru-RU" b="1" dirty="0" err="1"/>
              <a:t>хв</a:t>
            </a:r>
            <a:r>
              <a:rPr lang="ru-RU" b="1" dirty="0"/>
              <a:t> </a:t>
            </a:r>
            <a:r>
              <a:rPr lang="ru-RU" dirty="0"/>
              <a:t>і под.): </a:t>
            </a:r>
            <a:r>
              <a:rPr lang="ru-RU" i="1" dirty="0" err="1"/>
              <a:t>Пішла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/>
              <a:t>садок </a:t>
            </a:r>
            <a:r>
              <a:rPr lang="ru-RU" i="1" dirty="0" err="1"/>
              <a:t>вишневий</a:t>
            </a:r>
            <a:r>
              <a:rPr lang="ru-RU" i="1" dirty="0"/>
              <a:t> </a:t>
            </a:r>
            <a:r>
              <a:rPr lang="ru-RU" dirty="0"/>
              <a:t>(Т. Шевченко); </a:t>
            </a:r>
            <a:r>
              <a:rPr lang="ru-RU" i="1" dirty="0"/>
              <a:t>Люди </a:t>
            </a:r>
            <a:r>
              <a:rPr lang="ru-RU" b="1" i="1" dirty="0" err="1"/>
              <a:t>в</a:t>
            </a:r>
            <a:r>
              <a:rPr lang="ru-RU" i="1" dirty="0" err="1"/>
              <a:t>розкид</a:t>
            </a:r>
            <a:r>
              <a:rPr lang="ru-RU" i="1" dirty="0"/>
              <a:t> </a:t>
            </a:r>
            <a:r>
              <a:rPr lang="ru-RU" i="1" dirty="0" err="1"/>
              <a:t>розляглися</a:t>
            </a:r>
            <a:r>
              <a:rPr lang="ru-RU" i="1" dirty="0"/>
              <a:t> в </a:t>
            </a:r>
            <a:r>
              <a:rPr lang="ru-RU" i="1" dirty="0" err="1"/>
              <a:t>траві</a:t>
            </a:r>
            <a:r>
              <a:rPr lang="ru-RU" i="1" dirty="0"/>
              <a:t> </a:t>
            </a:r>
            <a:r>
              <a:rPr lang="ru-RU" dirty="0"/>
              <a:t>(К. </a:t>
            </a:r>
            <a:r>
              <a:rPr lang="ru-RU" dirty="0" err="1"/>
              <a:t>Гордієнко</a:t>
            </a:r>
            <a:r>
              <a:rPr lang="ru-RU" dirty="0"/>
              <a:t>); </a:t>
            </a:r>
            <a:r>
              <a:rPr lang="ru-RU" i="1" dirty="0"/>
              <a:t>Вона повернула </a:t>
            </a:r>
            <a:r>
              <a:rPr lang="ru-RU" b="1" i="1" dirty="0" err="1"/>
              <a:t>в</a:t>
            </a:r>
            <a:r>
              <a:rPr lang="ru-RU" i="1" dirty="0" err="1"/>
              <a:t>бік</a:t>
            </a:r>
            <a:r>
              <a:rPr lang="ru-RU" i="1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07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5615" y="619185"/>
            <a:ext cx="44038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Брати 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/>
              <a:t>часть</a:t>
            </a:r>
            <a:r>
              <a:rPr lang="ru-RU" sz="2400" dirty="0"/>
              <a:t>.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У </a:t>
            </a:r>
            <a:r>
              <a:rPr lang="ru-RU" sz="2400" dirty="0" err="1" smtClean="0"/>
              <a:t>прозорому</a:t>
            </a:r>
            <a:r>
              <a:rPr lang="ru-RU" sz="2400" dirty="0" smtClean="0"/>
              <a:t> </a:t>
            </a:r>
            <a:r>
              <a:rPr lang="ru-RU" sz="2400" dirty="0" err="1"/>
              <a:t>повітрі</a:t>
            </a:r>
            <a:r>
              <a:rPr lang="ru-RU" sz="2400" dirty="0"/>
              <a:t>. 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Із</a:t>
            </a:r>
            <a:r>
              <a:rPr lang="ru-RU" sz="2400" dirty="0">
                <a:solidFill>
                  <a:srgbClr val="FF0000"/>
                </a:solidFill>
              </a:rPr>
              <a:t>/з</a:t>
            </a:r>
            <a:r>
              <a:rPr lang="ru-RU" sz="2400" dirty="0"/>
              <a:t> року в </a:t>
            </a:r>
            <a:r>
              <a:rPr lang="ru-RU" sz="2400" dirty="0" err="1"/>
              <a:t>рік</a:t>
            </a:r>
            <a:r>
              <a:rPr lang="ru-RU" sz="2400" dirty="0"/>
              <a:t>. </a:t>
            </a:r>
          </a:p>
          <a:p>
            <a:r>
              <a:rPr lang="ru-RU" sz="2400" dirty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/>
              <a:t>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 smtClean="0"/>
              <a:t>оці</a:t>
            </a:r>
            <a:r>
              <a:rPr lang="ru-RU" sz="2400" dirty="0" smtClean="0"/>
              <a:t> не видно й </a:t>
            </a:r>
            <a:r>
              <a:rPr lang="ru-RU" sz="2400" dirty="0" err="1" smtClean="0"/>
              <a:t>колоди</a:t>
            </a:r>
            <a:r>
              <a:rPr lang="ru-RU" sz="2400" dirty="0" smtClean="0"/>
              <a:t>.  </a:t>
            </a:r>
            <a:endParaRPr lang="ru-RU" sz="2400" dirty="0"/>
          </a:p>
          <a:p>
            <a:r>
              <a:rPr lang="ru-RU" sz="2400" dirty="0" err="1"/>
              <a:t>Вітер</a:t>
            </a:r>
            <a:r>
              <a:rPr lang="ru-RU" sz="2400" dirty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/>
              <a:t> </a:t>
            </a:r>
            <a:r>
              <a:rPr lang="ru-RU" sz="2400" dirty="0"/>
              <a:t>лице. </a:t>
            </a:r>
          </a:p>
          <a:p>
            <a:r>
              <a:rPr lang="ru-RU" sz="2400" dirty="0"/>
              <a:t>Батьки </a:t>
            </a:r>
            <a:r>
              <a:rPr lang="ru-RU" sz="2400" b="1" dirty="0" smtClean="0">
                <a:solidFill>
                  <a:srgbClr val="FF0000"/>
                </a:solidFill>
              </a:rPr>
              <a:t>і </a:t>
            </a:r>
            <a:r>
              <a:rPr lang="ru-RU" sz="2400" dirty="0" err="1"/>
              <a:t>діти</a:t>
            </a:r>
            <a:r>
              <a:rPr lang="ru-RU" sz="2400" dirty="0"/>
              <a:t>  </a:t>
            </a:r>
          </a:p>
          <a:p>
            <a:r>
              <a:rPr lang="uk-UA" sz="2400" dirty="0"/>
              <a:t>Ольг</a:t>
            </a:r>
            <a:r>
              <a:rPr lang="uk-UA" sz="2400" dirty="0">
                <a:solidFill>
                  <a:srgbClr val="FF0000"/>
                </a:solidFill>
              </a:rPr>
              <a:t>а</a:t>
            </a:r>
            <a:r>
              <a:rPr lang="uk-UA" sz="2400" dirty="0"/>
              <a:t> і/й </a:t>
            </a:r>
            <a:r>
              <a:rPr lang="uk-UA" sz="2400" dirty="0">
                <a:solidFill>
                  <a:schemeClr val="tx1"/>
                </a:solidFill>
              </a:rPr>
              <a:t>Й</a:t>
            </a:r>
            <a:r>
              <a:rPr lang="uk-UA" sz="2400" dirty="0"/>
              <a:t>осип; </a:t>
            </a:r>
            <a:endParaRPr lang="uk-UA" sz="2400" dirty="0" smtClean="0"/>
          </a:p>
          <a:p>
            <a:r>
              <a:rPr lang="uk-UA" sz="2400" dirty="0" smtClean="0"/>
              <a:t>Ольг</a:t>
            </a:r>
            <a:r>
              <a:rPr lang="uk-UA" sz="2400" dirty="0" smtClean="0">
                <a:solidFill>
                  <a:schemeClr val="tx1"/>
                </a:solidFill>
              </a:rPr>
              <a:t>а</a:t>
            </a:r>
            <a:r>
              <a:rPr lang="uk-UA" sz="2400" dirty="0" smtClean="0"/>
              <a:t> </a:t>
            </a:r>
            <a:r>
              <a:rPr lang="uk-UA" sz="2400" dirty="0">
                <a:solidFill>
                  <a:srgbClr val="FF0000"/>
                </a:solidFill>
              </a:rPr>
              <a:t>і/й</a:t>
            </a:r>
            <a:r>
              <a:rPr lang="uk-UA" sz="2400" dirty="0"/>
              <a:t> </a:t>
            </a:r>
            <a:r>
              <a:rPr lang="uk-UA" sz="2400" dirty="0">
                <a:solidFill>
                  <a:schemeClr val="tx1"/>
                </a:solidFill>
              </a:rPr>
              <a:t>Є</a:t>
            </a:r>
            <a:r>
              <a:rPr lang="uk-UA" sz="2400" dirty="0"/>
              <a:t>ва</a:t>
            </a:r>
            <a:endParaRPr lang="ru-RU" sz="2400" dirty="0"/>
          </a:p>
          <a:p>
            <a:r>
              <a:rPr lang="ru-RU" sz="2400" dirty="0">
                <a:solidFill>
                  <a:srgbClr val="FF0000"/>
                </a:solidFill>
              </a:rPr>
              <a:t>У/В</a:t>
            </a:r>
            <a:r>
              <a:rPr lang="ru-RU" sz="2400" dirty="0"/>
              <a:t> </a:t>
            </a:r>
            <a:r>
              <a:rPr lang="ru-RU" sz="2400" dirty="0" err="1"/>
              <a:t>деяких</a:t>
            </a:r>
            <a:r>
              <a:rPr lang="ru-RU" sz="2400" dirty="0"/>
              <a:t>  </a:t>
            </a:r>
            <a:r>
              <a:rPr lang="ru-RU" sz="2400" dirty="0">
                <a:solidFill>
                  <a:srgbClr val="FF0000"/>
                </a:solidFill>
              </a:rPr>
              <a:t>у/</a:t>
            </a:r>
            <a:r>
              <a:rPr lang="ru-RU" sz="2400" dirty="0" err="1">
                <a:solidFill>
                  <a:srgbClr val="FF0000"/>
                </a:solidFill>
              </a:rPr>
              <a:t>в</a:t>
            </a:r>
            <a:r>
              <a:rPr lang="ru-RU" sz="2400" dirty="0" err="1"/>
              <a:t>правах</a:t>
            </a:r>
            <a:r>
              <a:rPr lang="ru-RU" sz="2400" dirty="0"/>
              <a:t> . 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І</a:t>
            </a:r>
            <a:r>
              <a:rPr lang="ru-RU" sz="2400" dirty="0" err="1"/>
              <a:t>з</a:t>
            </a:r>
            <a:r>
              <a:rPr lang="ru-RU" sz="2400" dirty="0"/>
              <a:t>/з самого ранк</a:t>
            </a:r>
            <a:r>
              <a:rPr lang="ru-RU" sz="2400" dirty="0">
                <a:solidFill>
                  <a:schemeClr val="tx1"/>
                </a:solidFill>
              </a:rPr>
              <a:t>у </a:t>
            </a:r>
            <a:r>
              <a:rPr lang="ru-RU" sz="2400" dirty="0">
                <a:solidFill>
                  <a:srgbClr val="FF0000"/>
                </a:solidFill>
              </a:rPr>
              <a:t>й/</a:t>
            </a:r>
            <a:r>
              <a:rPr lang="ru-RU" sz="2400" dirty="0" err="1">
                <a:solidFill>
                  <a:srgbClr val="FF0000"/>
                </a:solidFill>
              </a:rPr>
              <a:t>і</a:t>
            </a:r>
            <a:r>
              <a:rPr lang="ru-RU" sz="2400" dirty="0" err="1"/>
              <a:t>де</a:t>
            </a:r>
            <a:r>
              <a:rPr lang="ru-RU" sz="2400" dirty="0"/>
              <a:t> </a:t>
            </a:r>
            <a:r>
              <a:rPr lang="ru-RU" sz="2400" dirty="0" err="1"/>
              <a:t>білий</a:t>
            </a:r>
            <a:r>
              <a:rPr lang="ru-RU" sz="2400" dirty="0"/>
              <a:t>, </a:t>
            </a:r>
            <a:r>
              <a:rPr lang="ru-RU" sz="2400" dirty="0" err="1"/>
              <a:t>пухнастий</a:t>
            </a:r>
            <a:r>
              <a:rPr lang="ru-RU" sz="2400" dirty="0"/>
              <a:t> снег.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8897" y="844002"/>
            <a:ext cx="34526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В/</a:t>
            </a:r>
            <a:r>
              <a:rPr lang="ru-RU" sz="2400" dirty="0" err="1"/>
              <a:t>узаємна</a:t>
            </a:r>
            <a:r>
              <a:rPr lang="ru-RU" sz="2400" dirty="0"/>
              <a:t> </a:t>
            </a:r>
            <a:r>
              <a:rPr lang="ru-RU" sz="2400" dirty="0" err="1"/>
              <a:t>допомога</a:t>
            </a:r>
            <a:r>
              <a:rPr lang="ru-RU" sz="2400" dirty="0"/>
              <a:t>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У/в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сестри</a:t>
            </a:r>
            <a:r>
              <a:rPr lang="ru-RU" sz="2400" dirty="0"/>
              <a:t>. </a:t>
            </a:r>
          </a:p>
          <a:p>
            <a:r>
              <a:rPr lang="ru-RU" sz="2400" dirty="0"/>
              <a:t>Село тонуло </a:t>
            </a:r>
            <a:r>
              <a:rPr lang="ru-RU" sz="2400" dirty="0">
                <a:solidFill>
                  <a:srgbClr val="FF0000"/>
                </a:solidFill>
              </a:rPr>
              <a:t>у/в</a:t>
            </a:r>
            <a:r>
              <a:rPr lang="ru-RU" sz="2400" dirty="0"/>
              <a:t> </a:t>
            </a:r>
            <a:r>
              <a:rPr lang="ru-RU" sz="2400" dirty="0" err="1"/>
              <a:t>вечірніх</a:t>
            </a:r>
            <a:r>
              <a:rPr lang="ru-RU" sz="2400" dirty="0"/>
              <a:t> </a:t>
            </a:r>
            <a:r>
              <a:rPr lang="ru-RU" sz="2400" dirty="0" err="1"/>
              <a:t>сутінках</a:t>
            </a:r>
            <a:r>
              <a:rPr lang="ru-RU" sz="2400" dirty="0"/>
              <a:t>.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У/в </a:t>
            </a:r>
            <a:r>
              <a:rPr lang="ru-RU" sz="2400" dirty="0" err="1"/>
              <a:t>важких</a:t>
            </a:r>
            <a:r>
              <a:rPr lang="ru-RU" sz="2400" dirty="0"/>
              <a:t>  </a:t>
            </a:r>
            <a:r>
              <a:rPr lang="ru-RU" sz="2400" dirty="0">
                <a:solidFill>
                  <a:srgbClr val="FF0000"/>
                </a:solidFill>
              </a:rPr>
              <a:t>у/</a:t>
            </a:r>
            <a:r>
              <a:rPr lang="ru-RU" sz="2400" dirty="0" err="1">
                <a:solidFill>
                  <a:srgbClr val="FF0000"/>
                </a:solidFill>
              </a:rPr>
              <a:t>в</a:t>
            </a:r>
            <a:r>
              <a:rPr lang="ru-RU" sz="2400" dirty="0" err="1"/>
              <a:t>мовах</a:t>
            </a:r>
            <a:r>
              <a:rPr lang="ru-RU" sz="2400" dirty="0"/>
              <a:t>.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У/в</a:t>
            </a:r>
            <a:r>
              <a:rPr lang="ru-RU" sz="2400" dirty="0"/>
              <a:t> </a:t>
            </a:r>
            <a:r>
              <a:rPr lang="ru-RU" sz="2400" dirty="0" err="1"/>
              <a:t>боротьбі</a:t>
            </a:r>
            <a:r>
              <a:rPr lang="ru-RU" sz="2400" dirty="0"/>
              <a:t> з </a:t>
            </a:r>
            <a:r>
              <a:rPr lang="ru-RU" sz="2400" dirty="0" err="1"/>
              <a:t>непривітною</a:t>
            </a:r>
            <a:r>
              <a:rPr lang="ru-RU" sz="2400" dirty="0"/>
              <a:t> природою. </a:t>
            </a:r>
          </a:p>
          <a:p>
            <a:r>
              <a:rPr lang="ru-RU" sz="2400" dirty="0"/>
              <a:t>У/</a:t>
            </a:r>
            <a:r>
              <a:rPr lang="ru-RU" sz="2400" dirty="0" err="1"/>
              <a:t>впевнена</a:t>
            </a:r>
            <a:r>
              <a:rPr lang="ru-RU" sz="2400" dirty="0"/>
              <a:t> хода.</a:t>
            </a:r>
          </a:p>
          <a:p>
            <a:r>
              <a:rPr lang="ru-RU" sz="2400" dirty="0"/>
              <a:t> Людина  в/у </a:t>
            </a:r>
            <a:r>
              <a:rPr lang="ru-RU" sz="2400" dirty="0" err="1"/>
              <a:t>морі</a:t>
            </a:r>
            <a:r>
              <a:rPr lang="ru-RU" sz="2400" dirty="0"/>
              <a:t>.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У/в</a:t>
            </a:r>
            <a:r>
              <a:rPr lang="ru-RU" sz="2400" dirty="0"/>
              <a:t> </a:t>
            </a:r>
            <a:r>
              <a:rPr lang="ru-RU" sz="2400" dirty="0" err="1"/>
              <a:t>тилу</a:t>
            </a:r>
            <a:r>
              <a:rPr lang="ru-RU" sz="2400" dirty="0"/>
              <a:t> ворога.</a:t>
            </a:r>
          </a:p>
        </p:txBody>
      </p:sp>
    </p:spTree>
    <p:extLst>
      <p:ext uri="{BB962C8B-B14F-4D97-AF65-F5344CB8AC3E}">
        <p14:creationId xmlns:p14="http://schemas.microsoft.com/office/powerpoint/2010/main" val="1190301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103" y="88055"/>
            <a:ext cx="7704000" cy="360000"/>
          </a:xfrm>
        </p:spPr>
        <p:txBody>
          <a:bodyPr/>
          <a:lstStyle/>
          <a:p>
            <a:pPr algn="ctr"/>
            <a:r>
              <a:rPr lang="ru-RU" sz="2000" dirty="0" err="1" smtClean="0"/>
              <a:t>Вживання</a:t>
            </a:r>
            <a:r>
              <a:rPr lang="ru-RU" sz="2000" dirty="0" smtClean="0"/>
              <a:t> </a:t>
            </a:r>
            <a:r>
              <a:rPr lang="ru-RU" sz="2000" dirty="0" err="1"/>
              <a:t>прийменника</a:t>
            </a:r>
            <a:r>
              <a:rPr lang="ru-RU" sz="2000" dirty="0"/>
              <a:t> З та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варіантів</a:t>
            </a:r>
            <a:r>
              <a:rPr lang="ru-RU" sz="2000" dirty="0"/>
              <a:t> ІЗ, ЗІ (ЗО)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4896" y="448055"/>
            <a:ext cx="7704000" cy="34401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З </a:t>
            </a:r>
            <a:r>
              <a:rPr lang="ru-RU" dirty="0" err="1">
                <a:solidFill>
                  <a:srgbClr val="FF0000"/>
                </a:solidFill>
              </a:rPr>
              <a:t>уживаємо</a:t>
            </a:r>
            <a:r>
              <a:rPr lang="ru-RU" dirty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dirty="0"/>
              <a:t>1)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/>
              <a:t>З </a:t>
            </a:r>
            <a:r>
              <a:rPr lang="ru-RU" i="1" dirty="0"/>
              <a:t>одним </a:t>
            </a:r>
            <a:r>
              <a:rPr lang="ru-RU" i="1" dirty="0" err="1"/>
              <a:t>рибалкою</a:t>
            </a:r>
            <a:r>
              <a:rPr lang="ru-RU" i="1" dirty="0"/>
              <a:t>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дуже</a:t>
            </a:r>
            <a:r>
              <a:rPr lang="ru-RU" i="1" dirty="0"/>
              <a:t> подружив </a:t>
            </a:r>
            <a:r>
              <a:rPr lang="ru-RU" dirty="0"/>
              <a:t>(Л. </a:t>
            </a:r>
            <a:r>
              <a:rPr lang="ru-RU" dirty="0" err="1"/>
              <a:t>Глібов</a:t>
            </a:r>
            <a:r>
              <a:rPr lang="ru-RU" dirty="0"/>
              <a:t>); </a:t>
            </a:r>
            <a:r>
              <a:rPr lang="ru-RU" dirty="0" err="1"/>
              <a:t>усередині</a:t>
            </a:r>
            <a:r>
              <a:rPr lang="ru-RU" dirty="0"/>
              <a:t> </a:t>
            </a:r>
            <a:r>
              <a:rPr lang="ru-RU" dirty="0" err="1"/>
              <a:t>речення</a:t>
            </a:r>
            <a:r>
              <a:rPr lang="ru-RU" dirty="0"/>
              <a:t> перед такою самою буквою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</a:t>
            </a:r>
            <a:r>
              <a:rPr lang="ru-RU" dirty="0" err="1"/>
              <a:t>чи</a:t>
            </a:r>
            <a:r>
              <a:rPr lang="ru-RU" dirty="0"/>
              <a:t> паузи: </a:t>
            </a:r>
            <a:r>
              <a:rPr lang="ru-RU" i="1" dirty="0"/>
              <a:t>Диктант </a:t>
            </a:r>
            <a:r>
              <a:rPr lang="ru-RU" b="1" i="1" dirty="0"/>
              <a:t>з </a:t>
            </a:r>
            <a:r>
              <a:rPr lang="ru-RU" i="1" dirty="0" err="1"/>
              <a:t>української</a:t>
            </a:r>
            <a:r>
              <a:rPr lang="ru-RU" i="1" dirty="0"/>
              <a:t> </a:t>
            </a:r>
            <a:r>
              <a:rPr lang="ru-RU" i="1" dirty="0" err="1"/>
              <a:t>мови</a:t>
            </a:r>
            <a:r>
              <a:rPr lang="ru-RU" i="1" dirty="0"/>
              <a:t>; </a:t>
            </a:r>
            <a:endParaRPr lang="ru-RU" i="1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2</a:t>
            </a:r>
            <a:r>
              <a:rPr lang="ru-RU" dirty="0"/>
              <a:t>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приголосний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свистячих</a:t>
            </a:r>
            <a:r>
              <a:rPr lang="ru-RU" dirty="0"/>
              <a:t> </a:t>
            </a:r>
            <a:r>
              <a:rPr lang="ru-RU" b="1" dirty="0"/>
              <a:t>з, с, ц </a:t>
            </a:r>
            <a:r>
              <a:rPr lang="ru-RU" dirty="0"/>
              <a:t>та </a:t>
            </a:r>
            <a:r>
              <a:rPr lang="ru-RU" dirty="0" err="1"/>
              <a:t>шиплячих</a:t>
            </a:r>
            <a:r>
              <a:rPr lang="ru-RU" dirty="0"/>
              <a:t> </a:t>
            </a:r>
            <a:r>
              <a:rPr lang="ru-RU" b="1" dirty="0"/>
              <a:t>ч, ш, </a:t>
            </a:r>
            <a:r>
              <a:rPr lang="ru-RU" b="1" dirty="0" err="1"/>
              <a:t>шч</a:t>
            </a:r>
            <a:r>
              <a:rPr lang="ru-RU" dirty="0"/>
              <a:t>): </a:t>
            </a:r>
            <a:r>
              <a:rPr lang="ru-RU" b="1" i="1" dirty="0"/>
              <a:t>З </a:t>
            </a:r>
            <a:r>
              <a:rPr lang="ru-RU" i="1" dirty="0" err="1"/>
              <a:t>лісу</a:t>
            </a:r>
            <a:r>
              <a:rPr lang="ru-RU" i="1" dirty="0"/>
              <a:t> </a:t>
            </a:r>
            <a:r>
              <a:rPr lang="ru-RU" i="1" dirty="0" err="1"/>
              <a:t>потягло</a:t>
            </a:r>
            <a:r>
              <a:rPr lang="ru-RU" i="1" dirty="0"/>
              <a:t> </a:t>
            </a:r>
            <a:r>
              <a:rPr lang="ru-RU" i="1" dirty="0" err="1"/>
              <a:t>прохолодою</a:t>
            </a:r>
            <a:r>
              <a:rPr lang="ru-RU" i="1" dirty="0"/>
              <a:t>; </a:t>
            </a:r>
            <a:r>
              <a:rPr lang="ru-RU" b="1" i="1" dirty="0"/>
              <a:t>З </a:t>
            </a:r>
            <a:r>
              <a:rPr lang="ru-RU" i="1" dirty="0" err="1"/>
              <a:t>її</a:t>
            </a:r>
            <a:r>
              <a:rPr lang="ru-RU" i="1" dirty="0"/>
              <a:t> </a:t>
            </a:r>
            <a:r>
              <a:rPr lang="ru-RU" i="1" dirty="0" err="1"/>
              <a:t>приїздом</a:t>
            </a:r>
            <a:r>
              <a:rPr lang="ru-RU" i="1" dirty="0"/>
              <a:t> </a:t>
            </a:r>
            <a:r>
              <a:rPr lang="ru-RU" i="1" dirty="0" err="1"/>
              <a:t>якось</a:t>
            </a:r>
            <a:r>
              <a:rPr lang="ru-RU" i="1" dirty="0"/>
              <a:t> </a:t>
            </a:r>
            <a:r>
              <a:rPr lang="ru-RU" i="1" dirty="0" err="1"/>
              <a:t>повеселіла</a:t>
            </a:r>
            <a:r>
              <a:rPr lang="ru-RU" i="1" dirty="0"/>
              <a:t> хата </a:t>
            </a:r>
            <a:r>
              <a:rPr lang="ru-RU" dirty="0"/>
              <a:t>(Леся </a:t>
            </a:r>
            <a:r>
              <a:rPr lang="ru-RU" dirty="0" err="1"/>
              <a:t>Українка</a:t>
            </a:r>
            <a:r>
              <a:rPr lang="ru-RU" dirty="0"/>
              <a:t>);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uk-UA" dirty="0" smtClean="0"/>
              <a:t>3)</a:t>
            </a:r>
            <a:r>
              <a:rPr lang="ru-RU" dirty="0" smtClean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буквами, перша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, а друга — </a:t>
            </a:r>
            <a:r>
              <a:rPr lang="ru-RU" dirty="0" err="1"/>
              <a:t>приголосний</a:t>
            </a:r>
            <a:r>
              <a:rPr lang="ru-RU" dirty="0"/>
              <a:t>: </a:t>
            </a:r>
            <a:r>
              <a:rPr lang="ru-RU" i="1" dirty="0"/>
              <a:t>Як сонях той до </a:t>
            </a:r>
            <a:r>
              <a:rPr lang="ru-RU" i="1" dirty="0" err="1"/>
              <a:t>сонця</a:t>
            </a:r>
            <a:r>
              <a:rPr lang="ru-RU" i="1" dirty="0"/>
              <a:t>, до </a:t>
            </a:r>
            <a:r>
              <a:rPr lang="ru-RU" i="1" dirty="0" err="1"/>
              <a:t>Вкраїни</a:t>
            </a:r>
            <a:r>
              <a:rPr lang="ru-RU" i="1" dirty="0"/>
              <a:t> </a:t>
            </a:r>
            <a:r>
              <a:rPr lang="ru-RU" i="1" dirty="0" err="1"/>
              <a:t>свій</a:t>
            </a:r>
            <a:r>
              <a:rPr lang="ru-RU" i="1" dirty="0"/>
              <a:t> </a:t>
            </a:r>
            <a:r>
              <a:rPr lang="ru-RU" i="1" dirty="0" err="1"/>
              <a:t>погляд</a:t>
            </a:r>
            <a:r>
              <a:rPr lang="ru-RU" i="1" dirty="0"/>
              <a:t> я </a:t>
            </a:r>
            <a:r>
              <a:rPr lang="ru-RU" b="1" i="1" dirty="0"/>
              <a:t>з </a:t>
            </a:r>
            <a:r>
              <a:rPr lang="ru-RU" i="1" dirty="0" err="1"/>
              <a:t>любов’ю</a:t>
            </a:r>
            <a:r>
              <a:rPr lang="ru-RU" i="1" dirty="0"/>
              <a:t> </a:t>
            </a:r>
            <a:r>
              <a:rPr lang="ru-RU" i="1" dirty="0" err="1"/>
              <a:t>повертав</a:t>
            </a:r>
            <a:r>
              <a:rPr lang="ru-RU" i="1" dirty="0"/>
              <a:t> </a:t>
            </a:r>
            <a:r>
              <a:rPr lang="ru-RU" dirty="0"/>
              <a:t>(Ф. </a:t>
            </a:r>
            <a:r>
              <a:rPr lang="ru-RU" dirty="0" err="1"/>
              <a:t>Малицький</a:t>
            </a:r>
            <a:r>
              <a:rPr lang="ru-RU" dirty="0" smtClean="0"/>
              <a:t>).</a:t>
            </a:r>
          </a:p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Із</a:t>
            </a:r>
            <a:r>
              <a:rPr lang="ru-RU" b="1" dirty="0"/>
              <a:t> </a:t>
            </a:r>
            <a:r>
              <a:rPr lang="ru-RU" dirty="0" err="1"/>
              <a:t>уживаємо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перед буквами,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позначають</a:t>
            </a:r>
            <a:r>
              <a:rPr lang="ru-RU" dirty="0"/>
              <a:t> </a:t>
            </a:r>
            <a:r>
              <a:rPr lang="ru-RU" dirty="0" err="1"/>
              <a:t>свистячі</a:t>
            </a:r>
            <a:r>
              <a:rPr lang="ru-RU" dirty="0"/>
              <a:t> та </a:t>
            </a:r>
            <a:r>
              <a:rPr lang="ru-RU" dirty="0" err="1"/>
              <a:t>шиплячі</a:t>
            </a:r>
            <a:r>
              <a:rPr lang="ru-RU" dirty="0"/>
              <a:t> звуки (</a:t>
            </a:r>
            <a:r>
              <a:rPr lang="ru-RU" b="1" dirty="0"/>
              <a:t>з, с, ц, ч, ш, </a:t>
            </a:r>
            <a:r>
              <a:rPr lang="ru-RU" b="1" dirty="0" err="1"/>
              <a:t>шч</a:t>
            </a:r>
            <a:r>
              <a:rPr lang="ru-RU" dirty="0"/>
              <a:t>)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та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буквосполученнями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них </a:t>
            </a:r>
            <a:r>
              <a:rPr lang="ru-RU" dirty="0" err="1"/>
              <a:t>або</a:t>
            </a:r>
            <a:r>
              <a:rPr lang="ru-RU" dirty="0"/>
              <a:t> перед ними): </a:t>
            </a:r>
            <a:r>
              <a:rPr lang="ru-RU" i="1" dirty="0"/>
              <a:t>Перстень </a:t>
            </a:r>
            <a:r>
              <a:rPr lang="ru-RU" i="1" dirty="0" err="1"/>
              <a:t>виготовлено</a:t>
            </a:r>
            <a:r>
              <a:rPr lang="ru-RU" i="1" dirty="0"/>
              <a:t>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i="1" dirty="0"/>
              <a:t>золота; Родина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i="1" dirty="0"/>
              <a:t>семи душ; </a:t>
            </a:r>
            <a:endParaRPr lang="uk-UA" i="1" dirty="0"/>
          </a:p>
          <a:p>
            <a:pPr algn="just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Зі</a:t>
            </a:r>
            <a:r>
              <a:rPr lang="ru-RU" b="1" dirty="0"/>
              <a:t> </a:t>
            </a:r>
            <a:r>
              <a:rPr lang="ru-RU" dirty="0" err="1"/>
              <a:t>вживаємо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буквосполучення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 слова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початкові</a:t>
            </a:r>
            <a:r>
              <a:rPr lang="ru-RU" dirty="0"/>
              <a:t> </a:t>
            </a:r>
            <a:r>
              <a:rPr lang="ru-RU" b="1" dirty="0"/>
              <a:t>з, с, ш, </a:t>
            </a:r>
            <a:r>
              <a:rPr lang="ru-RU" b="1" dirty="0" err="1"/>
              <a:t>шч</a:t>
            </a:r>
            <a:r>
              <a:rPr lang="ru-RU" b="1" dirty="0"/>
              <a:t> </a:t>
            </a:r>
            <a:r>
              <a:rPr lang="ru-RU" dirty="0"/>
              <a:t>та </a:t>
            </a:r>
            <a:r>
              <a:rPr lang="ru-RU" dirty="0" err="1"/>
              <a:t>ін</a:t>
            </a:r>
            <a:r>
              <a:rPr lang="ru-RU" dirty="0"/>
              <a:t>.,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</a:t>
            </a:r>
            <a:r>
              <a:rPr lang="ru-RU" dirty="0" err="1"/>
              <a:t>чи</a:t>
            </a:r>
            <a:r>
              <a:rPr lang="ru-RU" dirty="0"/>
              <a:t> паузи: </a:t>
            </a:r>
            <a:r>
              <a:rPr lang="ru-RU" i="1" dirty="0"/>
              <a:t>Ви </a:t>
            </a:r>
            <a:r>
              <a:rPr lang="ru-RU" i="1" dirty="0" err="1"/>
              <a:t>зустріли</a:t>
            </a:r>
            <a:r>
              <a:rPr lang="ru-RU" i="1" dirty="0"/>
              <a:t> ворога… </a:t>
            </a:r>
            <a:r>
              <a:rPr lang="ru-RU" b="1" i="1" dirty="0" err="1"/>
              <a:t>зі</a:t>
            </a:r>
            <a:r>
              <a:rPr lang="ru-RU" b="1" i="1" dirty="0"/>
              <a:t> </a:t>
            </a:r>
            <a:r>
              <a:rPr lang="ru-RU" i="1" dirty="0" err="1"/>
              <a:t>зброєю</a:t>
            </a:r>
            <a:r>
              <a:rPr lang="ru-RU" i="1" dirty="0"/>
              <a:t> в руках </a:t>
            </a:r>
            <a:r>
              <a:rPr lang="ru-RU" dirty="0"/>
              <a:t>(Ю. </a:t>
            </a:r>
            <a:r>
              <a:rPr lang="ru-RU" dirty="0" err="1"/>
              <a:t>Яновський</a:t>
            </a:r>
            <a:r>
              <a:rPr lang="ru-RU" dirty="0"/>
              <a:t>); </a:t>
            </a:r>
            <a:r>
              <a:rPr lang="ru-RU" i="1" dirty="0" err="1" smtClean="0"/>
              <a:t>Доповідь</a:t>
            </a:r>
            <a:r>
              <a:rPr lang="ru-RU" i="1" dirty="0" smtClean="0"/>
              <a:t> </a:t>
            </a:r>
            <a:r>
              <a:rPr lang="ru-RU" b="1" i="1" dirty="0" err="1"/>
              <a:t>зі</a:t>
            </a:r>
            <a:r>
              <a:rPr lang="ru-RU" b="1" i="1" dirty="0"/>
              <a:t> </a:t>
            </a:r>
            <a:r>
              <a:rPr lang="ru-RU" i="1" dirty="0"/>
              <a:t>знаком </a:t>
            </a:r>
            <a:r>
              <a:rPr lang="ru-RU" i="1" dirty="0" err="1" smtClean="0"/>
              <a:t>запитання</a:t>
            </a:r>
            <a:r>
              <a:rPr lang="ru-RU" i="1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Зо</a:t>
            </a:r>
            <a:r>
              <a:rPr lang="ru-RU" b="1" dirty="0"/>
              <a:t> </a:t>
            </a:r>
            <a:r>
              <a:rPr lang="ru-RU" dirty="0"/>
              <a:t>як </a:t>
            </a:r>
            <a:r>
              <a:rPr lang="ru-RU" dirty="0" err="1"/>
              <a:t>фонетичний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</a:t>
            </a:r>
            <a:r>
              <a:rPr lang="ru-RU" dirty="0" err="1"/>
              <a:t>прийменника</a:t>
            </a:r>
            <a:r>
              <a:rPr lang="ru-RU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вживаємо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числівниками</a:t>
            </a:r>
            <a:r>
              <a:rPr lang="ru-RU" dirty="0"/>
              <a:t> </a:t>
            </a:r>
            <a:r>
              <a:rPr lang="ru-RU" i="1" dirty="0"/>
              <a:t>два, три: </a:t>
            </a:r>
            <a:r>
              <a:rPr lang="ru-RU" i="1" dirty="0" err="1"/>
              <a:t>Позичив</a:t>
            </a:r>
            <a:r>
              <a:rPr lang="ru-RU" i="1" dirty="0"/>
              <a:t> </a:t>
            </a:r>
            <a:r>
              <a:rPr lang="ru-RU" b="1" i="1" dirty="0" err="1"/>
              <a:t>зо</a:t>
            </a:r>
            <a:r>
              <a:rPr lang="ru-RU" b="1" i="1" dirty="0"/>
              <a:t> </a:t>
            </a:r>
            <a:r>
              <a:rPr lang="ru-RU" i="1" dirty="0" err="1"/>
              <a:t>дві</a:t>
            </a:r>
            <a:r>
              <a:rPr lang="ru-RU" i="1" dirty="0"/>
              <a:t> </a:t>
            </a:r>
            <a:r>
              <a:rPr lang="ru-RU" i="1" dirty="0" err="1"/>
              <a:t>сотні</a:t>
            </a:r>
            <a:r>
              <a:rPr lang="ru-RU" i="1" dirty="0"/>
              <a:t>; Проспав </a:t>
            </a:r>
            <a:r>
              <a:rPr lang="ru-RU" b="1" i="1" dirty="0" err="1"/>
              <a:t>зо</a:t>
            </a:r>
            <a:r>
              <a:rPr lang="ru-RU" b="1" i="1" dirty="0"/>
              <a:t> </a:t>
            </a:r>
            <a:r>
              <a:rPr lang="ru-RU" i="1" dirty="0"/>
              <a:t>три </a:t>
            </a:r>
            <a:r>
              <a:rPr lang="ru-RU" i="1" dirty="0" err="1"/>
              <a:t>години</a:t>
            </a:r>
            <a:r>
              <a:rPr lang="ru-RU" i="1" dirty="0"/>
              <a:t> </a:t>
            </a:r>
            <a:r>
              <a:rPr lang="ru-RU" dirty="0"/>
              <a:t>та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займенником</a:t>
            </a:r>
            <a:r>
              <a:rPr lang="ru-RU" dirty="0"/>
              <a:t> </a:t>
            </a:r>
            <a:r>
              <a:rPr lang="ru-RU" i="1" dirty="0"/>
              <a:t>мною: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був</a:t>
            </a:r>
            <a:r>
              <a:rPr lang="ru-RU" i="1" dirty="0"/>
              <a:t> </a:t>
            </a:r>
            <a:r>
              <a:rPr lang="ru-RU" b="1" i="1" dirty="0" err="1"/>
              <a:t>зі</a:t>
            </a:r>
            <a:r>
              <a:rPr lang="ru-RU" b="1" i="1" dirty="0"/>
              <a:t> (</a:t>
            </a:r>
            <a:r>
              <a:rPr lang="ru-RU" b="1" i="1" dirty="0" err="1"/>
              <a:t>зо</a:t>
            </a:r>
            <a:r>
              <a:rPr lang="ru-RU" b="1" i="1" dirty="0"/>
              <a:t>) </a:t>
            </a:r>
            <a:r>
              <a:rPr lang="ru-RU" i="1" dirty="0"/>
              <a:t>мною.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773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530" y="287752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Історичні чергування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85" y="895378"/>
            <a:ext cx="6794090" cy="41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3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Рекомендації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 smtClean="0"/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Запор</a:t>
            </a:r>
            <a:r>
              <a:rPr lang="uk-UA" sz="1600" b="1" dirty="0" err="1" smtClean="0">
                <a:solidFill>
                  <a:srgbClr val="FF0000"/>
                </a:solidFill>
              </a:rPr>
              <a:t>І</a:t>
            </a:r>
            <a:r>
              <a:rPr lang="uk-UA" sz="1600" b="1" dirty="0" err="1" smtClean="0"/>
              <a:t>жжя</a:t>
            </a:r>
            <a:r>
              <a:rPr lang="uk-UA" sz="1600" b="1" dirty="0" smtClean="0">
                <a:solidFill>
                  <a:srgbClr val="FF0000"/>
                </a:solidFill>
              </a:rPr>
              <a:t> О/І </a:t>
            </a:r>
            <a:r>
              <a:rPr lang="uk-UA" sz="1600" b="1" dirty="0" smtClean="0"/>
              <a:t>(ріг-роги)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Мелітоп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бо походить від грецького </a:t>
            </a:r>
            <a:r>
              <a:rPr lang="uk-UA" sz="1600" b="1" i="1" dirty="0" smtClean="0"/>
              <a:t>поліс</a:t>
            </a:r>
            <a:r>
              <a:rPr lang="uk-UA" sz="1600" b="1" dirty="0" smtClean="0"/>
              <a:t>-місто, а в іншомовних словах чергування не відбувається;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Маріуп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</a:t>
            </a:r>
            <a:r>
              <a:rPr lang="uk-UA" sz="1600" b="1" dirty="0"/>
              <a:t>бо походить від грецького </a:t>
            </a:r>
            <a:r>
              <a:rPr lang="uk-UA" sz="1600" b="1" i="1" dirty="0"/>
              <a:t>поліс</a:t>
            </a:r>
            <a:r>
              <a:rPr lang="uk-UA" sz="1600" b="1" dirty="0"/>
              <a:t>-місто, а в іншомовних словах чергування не відбувається</a:t>
            </a:r>
            <a:r>
              <a:rPr lang="uk-UA" sz="16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Сімфероп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</a:t>
            </a:r>
            <a:r>
              <a:rPr lang="uk-UA" sz="1600" b="1" dirty="0"/>
              <a:t>бо походить від грецького </a:t>
            </a:r>
            <a:r>
              <a:rPr lang="uk-UA" sz="1600" b="1" i="1" dirty="0"/>
              <a:t>поліс</a:t>
            </a:r>
            <a:r>
              <a:rPr lang="uk-UA" sz="1600" b="1" dirty="0"/>
              <a:t>-місто, а в іншомовних словах чергування не відбувається</a:t>
            </a:r>
            <a:r>
              <a:rPr lang="uk-UA" sz="16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FF0000"/>
                </a:solidFill>
              </a:rPr>
              <a:t>АЛЕ </a:t>
            </a:r>
            <a:r>
              <a:rPr lang="uk-UA" sz="1600" b="1" dirty="0" err="1" smtClean="0"/>
              <a:t>Терноп</a:t>
            </a:r>
            <a:r>
              <a:rPr lang="uk-UA" sz="1600" b="1" dirty="0" err="1" smtClean="0">
                <a:solidFill>
                  <a:srgbClr val="FF0000"/>
                </a:solidFill>
              </a:rPr>
              <a:t>І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бо походить від </a:t>
            </a:r>
            <a:r>
              <a:rPr lang="uk-UA" sz="1600" b="1" i="1" dirty="0" smtClean="0"/>
              <a:t>тернове поле</a:t>
            </a:r>
            <a:endParaRPr lang="uk-UA" sz="1600" b="1" i="1" dirty="0"/>
          </a:p>
          <a:p>
            <a:pPr>
              <a:lnSpc>
                <a:spcPct val="150000"/>
              </a:lnSpc>
            </a:pPr>
            <a:endParaRPr lang="uk-UA" sz="1600" dirty="0"/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94471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СПРОЩЕННЯ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FF0000"/>
                </a:solidFill>
              </a:rPr>
              <a:t>випадання</a:t>
            </a:r>
            <a:r>
              <a:rPr lang="uk-UA" sz="1800" dirty="0">
                <a:solidFill>
                  <a:schemeClr val="tx1"/>
                </a:solidFill>
              </a:rPr>
              <a:t> одного з кількох приголосних при їх збігу (саме так підтримується милозвучність української </a:t>
            </a:r>
            <a:r>
              <a:rPr lang="uk-UA" sz="1800" dirty="0" smtClean="0">
                <a:solidFill>
                  <a:schemeClr val="tx1"/>
                </a:solidFill>
              </a:rPr>
              <a:t>мови)</a:t>
            </a:r>
          </a:p>
          <a:p>
            <a:pPr marL="152400" indent="0" algn="ctr">
              <a:buNone/>
            </a:pPr>
            <a:endParaRPr lang="uk-UA" sz="1800" i="1" dirty="0">
              <a:solidFill>
                <a:schemeClr val="tx1"/>
              </a:solidFill>
            </a:endParaRPr>
          </a:p>
          <a:p>
            <a:pPr marL="152400" indent="0" algn="ctr">
              <a:buNone/>
            </a:pPr>
            <a:r>
              <a:rPr lang="uk-UA" sz="1800" i="1" dirty="0" smtClean="0">
                <a:solidFill>
                  <a:schemeClr val="tx1"/>
                </a:solidFill>
              </a:rPr>
              <a:t> </a:t>
            </a:r>
            <a:r>
              <a:rPr lang="uk-UA" sz="1800" i="1" dirty="0">
                <a:solidFill>
                  <a:schemeClr val="tx1"/>
                </a:solidFill>
              </a:rPr>
              <a:t>чес</a:t>
            </a:r>
            <a:r>
              <a:rPr lang="uk-UA" sz="1800" i="1" dirty="0">
                <a:solidFill>
                  <a:srgbClr val="FF0000"/>
                </a:solidFill>
              </a:rPr>
              <a:t>т</a:t>
            </a:r>
            <a:r>
              <a:rPr lang="uk-UA" sz="1800" i="1" dirty="0">
                <a:solidFill>
                  <a:schemeClr val="tx1"/>
                </a:solidFill>
              </a:rPr>
              <a:t>ь      </a:t>
            </a:r>
            <a:r>
              <a:rPr lang="uk-UA" sz="1800" i="1" dirty="0" err="1">
                <a:solidFill>
                  <a:schemeClr val="tx1"/>
                </a:solidFill>
              </a:rPr>
              <a:t>че</a:t>
            </a:r>
            <a:r>
              <a:rPr lang="uk-UA" sz="1800" i="1" dirty="0" err="1">
                <a:solidFill>
                  <a:srgbClr val="FF0000"/>
                </a:solidFill>
              </a:rPr>
              <a:t>стн</a:t>
            </a:r>
            <a:r>
              <a:rPr lang="uk-UA" sz="1800" i="1" dirty="0" err="1">
                <a:solidFill>
                  <a:schemeClr val="tx1"/>
                </a:solidFill>
              </a:rPr>
              <a:t>ий</a:t>
            </a:r>
            <a:r>
              <a:rPr lang="uk-UA" sz="1800" i="1" dirty="0">
                <a:solidFill>
                  <a:schemeClr val="tx1"/>
                </a:solidFill>
              </a:rPr>
              <a:t>: </a:t>
            </a:r>
            <a:r>
              <a:rPr lang="uk-UA" sz="1800" i="1" dirty="0" err="1">
                <a:solidFill>
                  <a:schemeClr val="tx1"/>
                </a:solidFill>
              </a:rPr>
              <a:t>стн</a:t>
            </a:r>
            <a:r>
              <a:rPr lang="uk-UA" sz="1800" i="1" dirty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     </a:t>
            </a:r>
            <a:r>
              <a:rPr lang="uk-UA" sz="1800" dirty="0" err="1">
                <a:solidFill>
                  <a:schemeClr val="tx1"/>
                </a:solidFill>
              </a:rPr>
              <a:t>сн</a:t>
            </a:r>
            <a:r>
              <a:rPr lang="uk-UA" sz="1800" dirty="0">
                <a:solidFill>
                  <a:schemeClr val="tx1"/>
                </a:solidFill>
              </a:rPr>
              <a:t/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2317" y="2039007"/>
            <a:ext cx="42042" cy="220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Стрелка вправо 5"/>
          <p:cNvSpPr/>
          <p:nvPr/>
        </p:nvSpPr>
        <p:spPr>
          <a:xfrm>
            <a:off x="3846786" y="2126505"/>
            <a:ext cx="262759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72000" y="2039007"/>
            <a:ext cx="84083" cy="220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5728138" y="2172224"/>
            <a:ext cx="231228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37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51" y="290519"/>
            <a:ext cx="8520600" cy="841800"/>
          </a:xfrm>
        </p:spPr>
        <p:txBody>
          <a:bodyPr/>
          <a:lstStyle/>
          <a:p>
            <a:r>
              <a:rPr lang="uk-UA" dirty="0" smtClean="0"/>
              <a:t>Спрощення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1" y="981842"/>
            <a:ext cx="882777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18437" y="354075"/>
            <a:ext cx="8609536" cy="3444498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Правопис не повинен воювати з мовою й накидати їй те, що їй чуже, а мусить підтримувати її й формулювати чи писати те, що в мові вже є чи позичається.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Реформувати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засобами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правопису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!</a:t>
            </a:r>
            <a:r>
              <a:rPr lang="ru-RU" sz="1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uk-UA" dirty="0">
                <a:latin typeface="Mistral" panose="03090702030407020403" pitchFamily="66" charset="0"/>
              </a:rPr>
              <a:t>Ю. </a:t>
            </a:r>
            <a:r>
              <a:rPr lang="ru-RU" dirty="0" err="1">
                <a:latin typeface="Mistral" panose="03090702030407020403" pitchFamily="66" charset="0"/>
              </a:rPr>
              <a:t>Шевельов</a:t>
            </a:r>
            <a:endParaRPr lang="ru-RU" dirty="0">
              <a:latin typeface="Mistral" panose="03090702030407020403" pitchFamily="66" charset="0"/>
            </a:endParaRPr>
          </a:p>
          <a:p>
            <a:r>
              <a:rPr lang="ru-RU" dirty="0"/>
              <a:t> </a:t>
            </a:r>
          </a:p>
          <a:p>
            <a:r>
              <a:rPr lang="ru-RU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Пиши, як </a:t>
            </a:r>
            <a:r>
              <a:rPr lang="ru-RU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чуєш</a:t>
            </a:r>
            <a:r>
              <a:rPr lang="ru-RU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а читай, як </a:t>
            </a:r>
            <a:r>
              <a:rPr lang="ru-RU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видиш</a:t>
            </a:r>
            <a:r>
              <a:rPr lang="uk-UA" i="1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latin typeface="Mistral" panose="03090702030407020403" pitchFamily="66" charset="0"/>
              </a:rPr>
              <a:t>"</a:t>
            </a:r>
            <a:r>
              <a:rPr lang="ru-RU" dirty="0" err="1">
                <a:latin typeface="Mistral" panose="03090702030407020403" pitchFamily="66" charset="0"/>
              </a:rPr>
              <a:t>Русал</a:t>
            </a:r>
            <a:r>
              <a:rPr lang="uk-UA" dirty="0">
                <a:latin typeface="Mistral" panose="03090702030407020403" pitchFamily="66" charset="0"/>
              </a:rPr>
              <a:t>ка </a:t>
            </a:r>
            <a:r>
              <a:rPr lang="ru-RU" dirty="0" err="1">
                <a:latin typeface="Mistral" panose="03090702030407020403" pitchFamily="66" charset="0"/>
              </a:rPr>
              <a:t>Дністров</a:t>
            </a:r>
            <a:r>
              <a:rPr lang="uk-UA" dirty="0" err="1">
                <a:latin typeface="Mistral" panose="03090702030407020403" pitchFamily="66" charset="0"/>
              </a:rPr>
              <a:t>ая</a:t>
            </a:r>
            <a:r>
              <a:rPr lang="ru-RU" dirty="0">
                <a:latin typeface="Mistral" panose="03090702030407020403" pitchFamily="66" charset="0"/>
              </a:rPr>
              <a:t>" 1837</a:t>
            </a:r>
            <a:r>
              <a:rPr lang="uk-UA" dirty="0">
                <a:latin typeface="Mistral" panose="03090702030407020403" pitchFamily="66" charset="0"/>
              </a:rPr>
              <a:t>р.</a:t>
            </a:r>
            <a:endParaRPr lang="ru-RU" dirty="0">
              <a:latin typeface="Mistral" panose="03090702030407020403" pitchFamily="66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49273" y="354075"/>
            <a:ext cx="2717482" cy="461700"/>
          </a:xfrm>
        </p:spPr>
        <p:txBody>
          <a:bodyPr/>
          <a:lstStyle/>
          <a:p>
            <a:r>
              <a:rPr lang="uk-UA" sz="2000" dirty="0" smtClean="0">
                <a:latin typeface="Mistral" panose="03090702030407020403" pitchFamily="66" charset="0"/>
              </a:rPr>
              <a:t>Український правопис 2019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5" y="1414818"/>
            <a:ext cx="1398877" cy="1850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54" y="2900183"/>
            <a:ext cx="1576119" cy="2131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8" y="-105766"/>
            <a:ext cx="713294" cy="999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754" y="2900183"/>
            <a:ext cx="1664352" cy="1261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69" y="1863790"/>
            <a:ext cx="335309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293" y="237967"/>
            <a:ext cx="8520600" cy="84180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Спрощення не відбувається на письмі!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036" r="3112" b="9857"/>
          <a:stretch/>
        </p:blipFill>
        <p:spPr>
          <a:xfrm>
            <a:off x="365395" y="1681655"/>
            <a:ext cx="8295129" cy="19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26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353581"/>
            <a:ext cx="8520600" cy="841800"/>
          </a:xfrm>
        </p:spPr>
        <p:txBody>
          <a:bodyPr/>
          <a:lstStyle/>
          <a:p>
            <a:r>
              <a:rPr lang="uk-UA" dirty="0" smtClean="0"/>
              <a:t>ПОДВОЄННЯ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0" y="1106019"/>
            <a:ext cx="883387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7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11" y="132864"/>
            <a:ext cx="8520600" cy="841800"/>
          </a:xfrm>
        </p:spPr>
        <p:txBody>
          <a:bodyPr/>
          <a:lstStyle/>
          <a:p>
            <a:r>
              <a:rPr lang="uk-UA" dirty="0" smtClean="0"/>
              <a:t>ПОДВОЄННЯ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67" y="1202927"/>
            <a:ext cx="7005463" cy="39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7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647871"/>
            <a:ext cx="8520600" cy="841800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 допомогою  питань  і  наголосу  </a:t>
            </a:r>
            <a:r>
              <a:rPr lang="uk-UA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розмежовують  </a:t>
            </a:r>
            <a:r>
              <a:rPr lang="uk-UA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дієприкметники  і  </a:t>
            </a:r>
            <a:r>
              <a:rPr lang="uk-UA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прикметники з подвоєнням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4097" y="1849821"/>
            <a:ext cx="7241627" cy="224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несказа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несказа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незрівня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незрівня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недоторка.......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недоторка......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0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686" y="353581"/>
            <a:ext cx="8520600" cy="841800"/>
          </a:xfrm>
        </p:spPr>
        <p:txBody>
          <a:bodyPr/>
          <a:lstStyle/>
          <a:p>
            <a:r>
              <a:rPr lang="uk-UA" dirty="0" smtClean="0"/>
              <a:t>ПОДОВЖЕННЯ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76" y="1105557"/>
            <a:ext cx="6742705" cy="37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4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50"/>
          <p:cNvGrpSpPr/>
          <p:nvPr/>
        </p:nvGrpSpPr>
        <p:grpSpPr>
          <a:xfrm flipH="1">
            <a:off x="1953644" y="2627650"/>
            <a:ext cx="5264531" cy="176025"/>
            <a:chOff x="4345425" y="2175475"/>
            <a:chExt cx="800750" cy="176025"/>
          </a:xfrm>
        </p:grpSpPr>
        <p:sp>
          <p:nvSpPr>
            <p:cNvPr id="2016" name="Google Shape;2016;p5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50"/>
          <p:cNvGrpSpPr/>
          <p:nvPr/>
        </p:nvGrpSpPr>
        <p:grpSpPr>
          <a:xfrm rot="697126">
            <a:off x="8221312" y="-564115"/>
            <a:ext cx="1305393" cy="1346461"/>
            <a:chOff x="1492000" y="427450"/>
            <a:chExt cx="1188000" cy="1225375"/>
          </a:xfrm>
        </p:grpSpPr>
        <p:sp>
          <p:nvSpPr>
            <p:cNvPr id="2030" name="Google Shape;2030;p50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0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0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0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50"/>
          <p:cNvGrpSpPr/>
          <p:nvPr/>
        </p:nvGrpSpPr>
        <p:grpSpPr>
          <a:xfrm rot="514806">
            <a:off x="1068419" y="466113"/>
            <a:ext cx="1118061" cy="876421"/>
            <a:chOff x="378575" y="1776375"/>
            <a:chExt cx="737425" cy="578050"/>
          </a:xfrm>
        </p:grpSpPr>
        <p:sp>
          <p:nvSpPr>
            <p:cNvPr id="2042" name="Google Shape;2042;p50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0"/>
          <p:cNvGrpSpPr/>
          <p:nvPr/>
        </p:nvGrpSpPr>
        <p:grpSpPr>
          <a:xfrm>
            <a:off x="6604940" y="3898502"/>
            <a:ext cx="1745583" cy="230173"/>
            <a:chOff x="1394800" y="3522000"/>
            <a:chExt cx="1048650" cy="138275"/>
          </a:xfrm>
        </p:grpSpPr>
        <p:sp>
          <p:nvSpPr>
            <p:cNvPr id="2055" name="Google Shape;2055;p5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4" name="Google Shape;2064;p50"/>
          <p:cNvSpPr txBox="1">
            <a:spLocks noGrp="1"/>
          </p:cNvSpPr>
          <p:nvPr>
            <p:ph type="title"/>
          </p:nvPr>
        </p:nvSpPr>
        <p:spPr>
          <a:xfrm>
            <a:off x="1638887" y="1647167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увагу!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6" y="3732400"/>
            <a:ext cx="926672" cy="79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Цикли нашої бесіди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744" y="1676960"/>
            <a:ext cx="2548349" cy="294462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07458165"/>
              </p:ext>
            </p:extLst>
          </p:nvPr>
        </p:nvGraphicFramePr>
        <p:xfrm>
          <a:off x="1253836" y="7196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560" y="58679"/>
            <a:ext cx="2054439" cy="1271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011" y="0"/>
            <a:ext cx="1841914" cy="21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4508400" y="328150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811444" y="762937"/>
            <a:ext cx="3300700" cy="17040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uk-UA" sz="4400" dirty="0" smtClean="0"/>
              <a:t>Правопис </a:t>
            </a:r>
            <a:br>
              <a:rPr lang="uk-UA" sz="4400" dirty="0" smtClean="0"/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613063" y="2490212"/>
            <a:ext cx="5333729" cy="2445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uk-UA" dirty="0" smtClean="0"/>
              <a:t>це </a:t>
            </a:r>
            <a:r>
              <a:rPr lang="uk-UA" dirty="0"/>
              <a:t>повний </a:t>
            </a:r>
            <a:r>
              <a:rPr lang="uk-UA" dirty="0" smtClean="0"/>
              <a:t>перелік правил </a:t>
            </a:r>
            <a:r>
              <a:rPr lang="uk-UA" dirty="0"/>
              <a:t>того, що таке </a:t>
            </a:r>
            <a:r>
              <a:rPr lang="uk-UA" dirty="0" smtClean="0"/>
              <a:t>українська мова </a:t>
            </a:r>
            <a:r>
              <a:rPr lang="uk-UA" dirty="0"/>
              <a:t>на сучасному </a:t>
            </a:r>
            <a:r>
              <a:rPr lang="uk-UA" dirty="0" smtClean="0"/>
              <a:t>етапі </a:t>
            </a:r>
          </a:p>
          <a:p>
            <a:pPr marL="152400" lvl="0" indent="0">
              <a:buNone/>
            </a:pPr>
            <a:r>
              <a:rPr lang="uk-UA" dirty="0" smtClean="0"/>
              <a:t>(як документ);</a:t>
            </a:r>
          </a:p>
          <a:p>
            <a:pPr marL="152400" lvl="0" indent="0">
              <a:buNone/>
            </a:pPr>
            <a:endParaRPr lang="uk-UA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гуманітарна проблема й неодмінний культурний </a:t>
            </a:r>
            <a:r>
              <a:rPr lang="uk-UA" dirty="0"/>
              <a:t>феномен розвиненого суспільства. </a:t>
            </a:r>
            <a:endParaRPr lang="ru-RU" dirty="0"/>
          </a:p>
          <a:p>
            <a:pPr marL="152400" lvl="0" indent="0">
              <a:buNone/>
            </a:pPr>
            <a:endParaRPr lang="uk-UA" dirty="0" smtClean="0"/>
          </a:p>
          <a:p>
            <a:pPr marL="152400" lvl="0" indent="0">
              <a:buNone/>
            </a:pPr>
            <a:endParaRPr lang="uk-UA" dirty="0"/>
          </a:p>
          <a:p>
            <a:pPr marL="152400" lvl="0" indent="0">
              <a:buNone/>
            </a:pPr>
            <a:endParaRPr lang="ru-RU" dirty="0"/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7014967" y="1674810"/>
            <a:ext cx="1210218" cy="1642966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6573617" y="3969531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6139110" y="297426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5122935" y="4142686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3298">
            <a:off x="5052712" y="654478"/>
            <a:ext cx="1272272" cy="1813665"/>
          </a:xfrm>
          <a:prstGeom prst="rect">
            <a:avLst/>
          </a:prstGeom>
        </p:spPr>
      </p:pic>
      <p:grpSp>
        <p:nvGrpSpPr>
          <p:cNvPr id="45" name="Google Shape;914;p32"/>
          <p:cNvGrpSpPr/>
          <p:nvPr/>
        </p:nvGrpSpPr>
        <p:grpSpPr>
          <a:xfrm flipH="1">
            <a:off x="6607497" y="3969531"/>
            <a:ext cx="2383432" cy="176025"/>
            <a:chOff x="4345425" y="2175475"/>
            <a:chExt cx="800750" cy="176025"/>
          </a:xfrm>
        </p:grpSpPr>
        <p:sp>
          <p:nvSpPr>
            <p:cNvPr id="46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914;p32"/>
          <p:cNvGrpSpPr/>
          <p:nvPr/>
        </p:nvGrpSpPr>
        <p:grpSpPr>
          <a:xfrm flipH="1">
            <a:off x="6647494" y="3969531"/>
            <a:ext cx="2383432" cy="176025"/>
            <a:chOff x="4345425" y="2175475"/>
            <a:chExt cx="800750" cy="176025"/>
          </a:xfrm>
        </p:grpSpPr>
        <p:sp>
          <p:nvSpPr>
            <p:cNvPr id="49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914;p32"/>
          <p:cNvGrpSpPr/>
          <p:nvPr/>
        </p:nvGrpSpPr>
        <p:grpSpPr>
          <a:xfrm flipH="1">
            <a:off x="6799894" y="4121931"/>
            <a:ext cx="2383432" cy="176025"/>
            <a:chOff x="4345425" y="2175475"/>
            <a:chExt cx="800750" cy="176025"/>
          </a:xfrm>
        </p:grpSpPr>
        <p:sp>
          <p:nvSpPr>
            <p:cNvPr id="52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68" y="1665035"/>
            <a:ext cx="579170" cy="676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16" y="296969"/>
            <a:ext cx="1700931" cy="2255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3298">
            <a:off x="5051931" y="653953"/>
            <a:ext cx="1272272" cy="181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3414</Words>
  <Application>Microsoft Office PowerPoint</Application>
  <PresentationFormat>Экран (16:9)</PresentationFormat>
  <Paragraphs>335</Paragraphs>
  <Slides>75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5" baseType="lpstr">
      <vt:lpstr>Muli</vt:lpstr>
      <vt:lpstr>Calibri</vt:lpstr>
      <vt:lpstr>Times New Roman</vt:lpstr>
      <vt:lpstr>Monotype Corsiva</vt:lpstr>
      <vt:lpstr>arial</vt:lpstr>
      <vt:lpstr>arial</vt:lpstr>
      <vt:lpstr>Mistral</vt:lpstr>
      <vt:lpstr>Itim</vt:lpstr>
      <vt:lpstr>Wingdings</vt:lpstr>
      <vt:lpstr>Online Notebook by Slidesgo</vt:lpstr>
      <vt:lpstr> Ділова українська мова на щодень   </vt:lpstr>
      <vt:lpstr>Інформаційно-лекційний блок</vt:lpstr>
      <vt:lpstr>Український правопис: історія, причини й суть змін</vt:lpstr>
      <vt:lpstr>Зміни в українському правописі:  лишити не можна, виправити!</vt:lpstr>
      <vt:lpstr>Зміни в українському правописі:  лишити не можна, виправити!</vt:lpstr>
      <vt:lpstr>Зміни в українському правописі:  лишити не можна, виправити!</vt:lpstr>
      <vt:lpstr>Український правопис 2019 </vt:lpstr>
      <vt:lpstr>Цикли нашої бесіди</vt:lpstr>
      <vt:lpstr>Правопис  </vt:lpstr>
      <vt:lpstr>Презентация PowerPoint</vt:lpstr>
      <vt:lpstr>ГРАФІКА</vt:lpstr>
      <vt:lpstr>Кирилиця Устав Півустав  Скоропис</vt:lpstr>
      <vt:lpstr>Пунктуація</vt:lpstr>
      <vt:lpstr>З історії винайдення розділових знаків</vt:lpstr>
      <vt:lpstr>Орфографія</vt:lpstr>
      <vt:lpstr>Історія українського правопису</vt:lpstr>
      <vt:lpstr>Презентация PowerPoint</vt:lpstr>
      <vt:lpstr>У ХІХ столітті авторських правописних систем було близько 50.  </vt:lpstr>
      <vt:lpstr>Український правопис ХІХ ст. був варіантним</vt:lpstr>
      <vt:lpstr>Поділ України між імперіями</vt:lpstr>
      <vt:lpstr>Українізація 20-х років поставила питання правопису дуже гостро</vt:lpstr>
      <vt:lpstr>У 1921 р. вийшли «Найголовніші правила українського правопису»  цієї комісії (академічний кодекс).  </vt:lpstr>
      <vt:lpstr>Правопис запозичень за правописом 1921 р.</vt:lpstr>
      <vt:lpstr>1922р. у Львові виходить нова редакція «Правописні правила, прийняті НТШ» під впливом академічного правопису.  Це був великий крок у створенні єдиного правопису всіх українців.   </vt:lpstr>
      <vt:lpstr>У 1925 р. Рада Народних комісарів ухвалює створити комісію для упорядкування правопису        А. Кримський                В. Ганцов                                              О. Синявський                     С. Євремов</vt:lpstr>
      <vt:lpstr>1927р. 26 квітня-6 червня відбулася харківська правописна конференція (понад 50 делегатів з усіх земель України)         М. Скрипник </vt:lpstr>
      <vt:lpstr>Правопис запозичень, запропонованих від галицької делегації 1927 р.</vt:lpstr>
      <vt:lpstr>Це ті найважчі питання, які тоді розв’язали компромісно, і виникають вони й тепер:  </vt:lpstr>
      <vt:lpstr>Презентация PowerPoint</vt:lpstr>
      <vt:lpstr>Починаючи із 1933 року  без обговорення і дискусій,  директивно було змінено правопис із міркувань знищити бар’єр між російською та українською  мовами.  </vt:lpstr>
      <vt:lpstr>Презентация PowerPoint</vt:lpstr>
      <vt:lpstr>Презентация PowerPoint</vt:lpstr>
      <vt:lpstr>У 1960 році виходить 2-е, доповнене й виправлене повоєнне видання. </vt:lpstr>
      <vt:lpstr>Новий варіант затверджено 14 листопада 1989, а 1990 року з'являється третє видання «Українського правопису»  </vt:lpstr>
      <vt:lpstr>Презентация PowerPoint</vt:lpstr>
      <vt:lpstr>Стилістична порада  </vt:lpstr>
      <vt:lpstr>СТИЛІСТИЧНА ПОРАДА</vt:lpstr>
      <vt:lpstr>Теорія правопису</vt:lpstr>
      <vt:lpstr>Презентация PowerPoint</vt:lpstr>
      <vt:lpstr>Презентация PowerPoint</vt:lpstr>
      <vt:lpstr>Презентация PowerPoint</vt:lpstr>
      <vt:lpstr>Презентация PowerPoint</vt:lpstr>
      <vt:lpstr>Варіантність</vt:lpstr>
      <vt:lpstr>Неврівноважені правила</vt:lpstr>
      <vt:lpstr>Назви сайтів та інших інтернетівських сервісів пишемо тільки українською мовою з обов'язковим відмінюванням як українських слова: твітер, ґуґл; Фейсбук, Вікіпедія; Р. в. однини фейсбука, ютуба, імейла</vt:lpstr>
      <vt:lpstr>Неврівноважені правила</vt:lpstr>
      <vt:lpstr>Змінено</vt:lpstr>
      <vt:lpstr>Презентация PowerPoint</vt:lpstr>
      <vt:lpstr>Змінено</vt:lpstr>
      <vt:lpstr>Український правопис 2019 </vt:lpstr>
      <vt:lpstr>Змінено</vt:lpstr>
      <vt:lpstr>Змінено</vt:lpstr>
      <vt:lpstr>Змінено</vt:lpstr>
      <vt:lpstr>ФЕМІНІТИВИ: уживати чи знехтувати</vt:lpstr>
      <vt:lpstr>Презентация PowerPoint</vt:lpstr>
      <vt:lpstr>Презентация PowerPoint</vt:lpstr>
      <vt:lpstr>Практичні правописні поради </vt:lpstr>
      <vt:lpstr>ЧЕРГУВАННЯ ГОЛОСНИХ І ПРИГОЛОСНИХ</vt:lpstr>
      <vt:lpstr>Позиційні чергування</vt:lpstr>
      <vt:lpstr>У ВИПАДКУ З ТАКИМИ ЧЕРГУВАННЯМИ ДИВИМОСЯ НА ЗВУКОВЕ ОТОЧЕННЯ цих ЗВУКІВ</vt:lpstr>
      <vt:lpstr>І чи Й</vt:lpstr>
      <vt:lpstr>Позиційне чергування У\В У ПИШЕМО</vt:lpstr>
      <vt:lpstr>В ПИШЕМО</vt:lpstr>
      <vt:lpstr>Презентация PowerPoint</vt:lpstr>
      <vt:lpstr>Вживання прийменника З та його варіантів ІЗ, ЗІ (ЗО) </vt:lpstr>
      <vt:lpstr>Історичні чергування</vt:lpstr>
      <vt:lpstr>Рекомендації</vt:lpstr>
      <vt:lpstr>СПРОЩЕННЯ</vt:lpstr>
      <vt:lpstr>Спрощення</vt:lpstr>
      <vt:lpstr>Спрощення не відбувається на письмі!</vt:lpstr>
      <vt:lpstr>ПОДВОЄННЯ</vt:lpstr>
      <vt:lpstr>ПОДВОЄННЯ</vt:lpstr>
      <vt:lpstr>За  допомогою  питань  і  наголосу  розмежовують  дієприкметники  і  прикметники з подвоєнням </vt:lpstr>
      <vt:lpstr>ПОДОВЖЕННЯ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NOTEBOOK</dc:title>
  <dc:creator>User</dc:creator>
  <cp:lastModifiedBy>admin</cp:lastModifiedBy>
  <cp:revision>176</cp:revision>
  <dcterms:modified xsi:type="dcterms:W3CDTF">2023-09-07T09:04:37Z</dcterms:modified>
</cp:coreProperties>
</file>