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0" r:id="rId4"/>
    <p:sldId id="314" r:id="rId5"/>
    <p:sldId id="315" r:id="rId6"/>
    <p:sldId id="316" r:id="rId7"/>
    <p:sldId id="317" r:id="rId8"/>
    <p:sldId id="318" r:id="rId9"/>
    <p:sldId id="319" r:id="rId10"/>
    <p:sldId id="271" r:id="rId11"/>
    <p:sldId id="260" r:id="rId12"/>
    <p:sldId id="261" r:id="rId13"/>
    <p:sldId id="262" r:id="rId14"/>
    <p:sldId id="269" r:id="rId15"/>
    <p:sldId id="268" r:id="rId16"/>
    <p:sldId id="267" r:id="rId17"/>
    <p:sldId id="281" r:id="rId18"/>
    <p:sldId id="266" r:id="rId19"/>
    <p:sldId id="265" r:id="rId20"/>
    <p:sldId id="264" r:id="rId21"/>
    <p:sldId id="263" r:id="rId22"/>
    <p:sldId id="273" r:id="rId23"/>
    <p:sldId id="274" r:id="rId24"/>
    <p:sldId id="276" r:id="rId25"/>
    <p:sldId id="278" r:id="rId26"/>
    <p:sldId id="279" r:id="rId27"/>
    <p:sldId id="309" r:id="rId28"/>
    <p:sldId id="280" r:id="rId29"/>
    <p:sldId id="282" r:id="rId30"/>
    <p:sldId id="284" r:id="rId31"/>
    <p:sldId id="287" r:id="rId32"/>
    <p:sldId id="286" r:id="rId33"/>
    <p:sldId id="302" r:id="rId34"/>
    <p:sldId id="291" r:id="rId35"/>
    <p:sldId id="292" r:id="rId36"/>
    <p:sldId id="295" r:id="rId37"/>
    <p:sldId id="293" r:id="rId38"/>
    <p:sldId id="297" r:id="rId39"/>
    <p:sldId id="321" r:id="rId40"/>
    <p:sldId id="30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8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91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1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6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4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4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3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7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7AEE-251D-49E1-8B90-EA819CE8E0BB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D19C05-81A0-4894-A584-E5F78A8F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9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2529226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Lecture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4106251"/>
            <a:ext cx="9892146" cy="109689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onsequences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of inter-ethnic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contacts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of cultures within 1 country: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7855"/>
            <a:ext cx="8596668" cy="450350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Mono</a:t>
            </a:r>
            <a:r>
              <a:rPr lang="en-US" sz="2800" dirty="0" err="1" smtClean="0"/>
              <a:t>culturalism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Bi</a:t>
            </a:r>
            <a:r>
              <a:rPr lang="en-US" sz="2800" dirty="0" smtClean="0"/>
              <a:t>culturalism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Multi</a:t>
            </a:r>
            <a:r>
              <a:rPr lang="en-US" sz="2800" dirty="0" smtClean="0"/>
              <a:t>culturalism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Uni</a:t>
            </a:r>
            <a:r>
              <a:rPr lang="en-US" sz="2800" dirty="0" err="1" smtClean="0"/>
              <a:t>culturalism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466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418"/>
          </a:xfrm>
        </p:spPr>
        <p:txBody>
          <a:bodyPr/>
          <a:lstStyle/>
          <a:p>
            <a:r>
              <a:rPr lang="en-US" dirty="0" err="1"/>
              <a:t>Monoculturalism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supporting the </a:t>
            </a:r>
            <a:r>
              <a:rPr lang="en-US" sz="2800" dirty="0"/>
              <a:t>culture of a single ethnic </a:t>
            </a:r>
            <a:r>
              <a:rPr lang="en-US" sz="2800" dirty="0" smtClean="0"/>
              <a:t>group.</a:t>
            </a:r>
            <a:endParaRPr lang="en-US" sz="2800" dirty="0" smtClean="0"/>
          </a:p>
          <a:p>
            <a:r>
              <a:rPr lang="en-US" sz="2800" dirty="0" smtClean="0"/>
              <a:t>aims </a:t>
            </a:r>
            <a:r>
              <a:rPr lang="en-US" sz="2800" dirty="0"/>
              <a:t>at preserving a homogeneous society through assimilation.</a:t>
            </a:r>
          </a:p>
          <a:p>
            <a:r>
              <a:rPr lang="en-US" sz="2800" i="1" dirty="0"/>
              <a:t>Mild form </a:t>
            </a:r>
            <a:r>
              <a:rPr lang="en-US" sz="2800" dirty="0"/>
              <a:t>- preservation of a country's national culture.</a:t>
            </a:r>
          </a:p>
          <a:p>
            <a:r>
              <a:rPr lang="en-US" sz="2800" i="1" dirty="0" smtClean="0"/>
              <a:t>Extreme </a:t>
            </a:r>
            <a:r>
              <a:rPr lang="en-US" sz="2800" i="1" dirty="0"/>
              <a:t>form </a:t>
            </a:r>
            <a:r>
              <a:rPr lang="en-US" sz="2800" dirty="0"/>
              <a:t>- </a:t>
            </a:r>
            <a:r>
              <a:rPr lang="en-US" sz="2800" b="1" i="1" dirty="0"/>
              <a:t>ethnocentric </a:t>
            </a:r>
            <a:r>
              <a:rPr lang="en-US" sz="2800" b="1" i="1" dirty="0" err="1"/>
              <a:t>monoculturalism</a:t>
            </a:r>
            <a:r>
              <a:rPr lang="en-US" sz="2800" b="1" i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supressing</a:t>
            </a:r>
            <a:r>
              <a:rPr lang="en-US" sz="2800" dirty="0"/>
              <a:t> different ethnic groups </a:t>
            </a:r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dirty="0" smtClean="0"/>
              <a:t>society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31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en-US" dirty="0"/>
              <a:t>Ethnocentrism (ethnocentricity)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/>
          <a:lstStyle/>
          <a:p>
            <a:r>
              <a:rPr lang="en-US" sz="2800" dirty="0"/>
              <a:t>the idea that one's ethnic background is superior to that of </a:t>
            </a:r>
            <a:r>
              <a:rPr lang="en-US" sz="2800" dirty="0" smtClean="0"/>
              <a:t>the others</a:t>
            </a:r>
            <a:r>
              <a:rPr lang="en-US" sz="2800" dirty="0"/>
              <a:t>.</a:t>
            </a:r>
          </a:p>
          <a:p>
            <a:r>
              <a:rPr lang="en-US" sz="2800" dirty="0"/>
              <a:t>a feeling of superiority </a:t>
            </a:r>
            <a:r>
              <a:rPr lang="en-US" sz="2800" dirty="0" smtClean="0"/>
              <a:t>can </a:t>
            </a:r>
            <a:r>
              <a:rPr lang="en-US" sz="2800" dirty="0"/>
              <a:t>project mono-cultural ideals.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036309"/>
            <a:ext cx="6449292" cy="362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9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0328"/>
            <a:ext cx="8596668" cy="803564"/>
          </a:xfrm>
        </p:spPr>
        <p:txBody>
          <a:bodyPr/>
          <a:lstStyle/>
          <a:p>
            <a:pPr algn="ctr"/>
            <a:r>
              <a:rPr lang="en-US" dirty="0" err="1"/>
              <a:t>Monoethnic</a:t>
            </a:r>
            <a:r>
              <a:rPr lang="en-US" dirty="0"/>
              <a:t> countries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1" y="1186391"/>
            <a:ext cx="6276109" cy="5546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62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r>
              <a:rPr lang="en-US" dirty="0"/>
              <a:t>Positive effects of </a:t>
            </a:r>
            <a:r>
              <a:rPr lang="en-US" dirty="0" err="1"/>
              <a:t>monoculturalism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4727"/>
            <a:ext cx="8596668" cy="458663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1. Common background and identity. It creates cohesion, unity, tradition. </a:t>
            </a:r>
          </a:p>
          <a:p>
            <a:pPr marL="0" indent="0">
              <a:buNone/>
            </a:pPr>
            <a:r>
              <a:rPr lang="en-US" sz="2800" dirty="0"/>
              <a:t>2. No ethnic conflicts. </a:t>
            </a:r>
          </a:p>
          <a:p>
            <a:pPr marL="0" indent="0">
              <a:buNone/>
            </a:pPr>
            <a:r>
              <a:rPr lang="en-US" sz="2800" dirty="0"/>
              <a:t>3. No language barrier and no educational problems. </a:t>
            </a:r>
          </a:p>
          <a:p>
            <a:pPr marL="0" indent="0">
              <a:buNone/>
            </a:pPr>
            <a:r>
              <a:rPr lang="en-US" sz="2800" dirty="0"/>
              <a:t>4. No fear of losing original ethnic identities </a:t>
            </a:r>
            <a:r>
              <a:rPr lang="en-US" sz="2800" dirty="0" smtClean="0"/>
              <a:t>         or </a:t>
            </a:r>
            <a:r>
              <a:rPr lang="en-US" sz="2800" dirty="0"/>
              <a:t>lifestyle.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75" y="3726873"/>
            <a:ext cx="4033169" cy="25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5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/>
              <a:t>Negative effects of </a:t>
            </a:r>
            <a:r>
              <a:rPr lang="en-US" dirty="0" err="1"/>
              <a:t>monoculturalism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3891"/>
            <a:ext cx="8951575" cy="469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No </a:t>
            </a:r>
            <a:r>
              <a:rPr lang="en-US" sz="2800" dirty="0" smtClean="0"/>
              <a:t>novelty, no </a:t>
            </a:r>
            <a:r>
              <a:rPr lang="en-US" sz="2800" dirty="0"/>
              <a:t>cultural </a:t>
            </a:r>
            <a:r>
              <a:rPr lang="en-US" sz="2800" dirty="0" smtClean="0"/>
              <a:t>exchange, no </a:t>
            </a:r>
            <a:r>
              <a:rPr lang="en-US" sz="2800" dirty="0"/>
              <a:t>growth.</a:t>
            </a:r>
          </a:p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dirty="0"/>
              <a:t>. Kids are </a:t>
            </a:r>
            <a:r>
              <a:rPr lang="en-US" sz="2800" dirty="0" smtClean="0"/>
              <a:t>opposing </a:t>
            </a:r>
            <a:r>
              <a:rPr lang="en-US" sz="2800" dirty="0"/>
              <a:t>themselves to other cultures, </a:t>
            </a:r>
            <a:r>
              <a:rPr lang="en-US" sz="2800" dirty="0" smtClean="0"/>
              <a:t>develop </a:t>
            </a:r>
            <a:r>
              <a:rPr lang="en-US" sz="2800" dirty="0"/>
              <a:t>racism towards other cultures and </a:t>
            </a:r>
            <a:r>
              <a:rPr lang="en-US" sz="2800" dirty="0" smtClean="0"/>
              <a:t>stereotypes.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3.  Some nationalism is good; too much could lead to </a:t>
            </a:r>
            <a:r>
              <a:rPr lang="en-US" sz="2800" dirty="0" smtClean="0"/>
              <a:t>radicalism and extremism (WW2).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435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/>
              <a:t>Multiculturalism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5455"/>
            <a:ext cx="8596668" cy="4655907"/>
          </a:xfrm>
        </p:spPr>
        <p:txBody>
          <a:bodyPr/>
          <a:lstStyle/>
          <a:p>
            <a:r>
              <a:rPr lang="en-US" sz="2800" dirty="0"/>
              <a:t>Co-existence of cultures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ideology and policy which </a:t>
            </a:r>
            <a:r>
              <a:rPr lang="en-US" sz="2800" dirty="0" smtClean="0"/>
              <a:t>means </a:t>
            </a:r>
            <a:r>
              <a:rPr lang="en-US" sz="2800" dirty="0"/>
              <a:t>equal respect to </a:t>
            </a:r>
            <a:r>
              <a:rPr lang="en-US" sz="2800" dirty="0" smtClean="0"/>
              <a:t>various </a:t>
            </a:r>
            <a:r>
              <a:rPr lang="en-US" sz="2800" dirty="0"/>
              <a:t>cultures in a society, through </a:t>
            </a:r>
            <a:r>
              <a:rPr lang="en-US" sz="2800" dirty="0" smtClean="0"/>
              <a:t>promoting cultural </a:t>
            </a:r>
            <a:r>
              <a:rPr lang="en-US" sz="2800" dirty="0"/>
              <a:t>diversity. </a:t>
            </a:r>
          </a:p>
          <a:p>
            <a:r>
              <a:rPr lang="en-US" sz="2800" dirty="0"/>
              <a:t>belief that members of different cultures can live peacefully alongside each other; assimilation is not necessary, </a:t>
            </a:r>
            <a:r>
              <a:rPr lang="en-US" sz="2800" dirty="0" smtClean="0"/>
              <a:t>even not desirable</a:t>
            </a:r>
            <a:r>
              <a:rPr lang="en-US" sz="28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Biculturalism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sz="2800" dirty="0" smtClean="0"/>
              <a:t>co-existence of </a:t>
            </a:r>
            <a:r>
              <a:rPr lang="en-US" sz="2800" dirty="0"/>
              <a:t>two originally distinct cultures.</a:t>
            </a:r>
          </a:p>
          <a:p>
            <a:r>
              <a:rPr lang="en-US" sz="2800" dirty="0"/>
              <a:t>typically </a:t>
            </a:r>
            <a:r>
              <a:rPr lang="en-US" sz="2800" dirty="0" smtClean="0"/>
              <a:t>appears </a:t>
            </a:r>
            <a:r>
              <a:rPr lang="en-US" sz="2800" dirty="0"/>
              <a:t>in countries that have emerged from a history of national or ethnic conflict in which neither side has gained complete victory.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14" y="2989881"/>
            <a:ext cx="2662814" cy="35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r>
              <a:rPr lang="en-US" dirty="0" smtClean="0"/>
              <a:t>“Cultural mosaic”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3891"/>
            <a:ext cx="8596668" cy="469747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the mix of ethnic groups, languages </a:t>
            </a:r>
            <a:r>
              <a:rPr lang="en-US" sz="2800" dirty="0" smtClean="0"/>
              <a:t>and                                           </a:t>
            </a:r>
            <a:r>
              <a:rPr lang="en-US" sz="2800" dirty="0"/>
              <a:t>cultures that co-exist within society. </a:t>
            </a:r>
            <a:endParaRPr lang="en-US" sz="2800" dirty="0" smtClean="0"/>
          </a:p>
          <a:p>
            <a:r>
              <a:rPr lang="en-US" sz="2800" dirty="0" smtClean="0"/>
              <a:t>= “salad bowl”.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02" y="1124816"/>
            <a:ext cx="2285613" cy="34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0509" y="4745149"/>
            <a:ext cx="48906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/>
              <a:t>Multi-lingual sign outside the mayor's office in Novi </a:t>
            </a:r>
            <a:r>
              <a:rPr lang="en-US" sz="1900" dirty="0" smtClean="0"/>
              <a:t>Sad (Serbia), </a:t>
            </a:r>
            <a:r>
              <a:rPr lang="en-US" sz="1900" dirty="0"/>
              <a:t>written </a:t>
            </a:r>
            <a:r>
              <a:rPr lang="en-US" sz="1900" dirty="0" smtClean="0"/>
              <a:t> in 4 </a:t>
            </a:r>
            <a:r>
              <a:rPr lang="en-US" sz="1900" dirty="0"/>
              <a:t>official languages of the city: Serbian, Hungarian, Slovak, and Pannonian </a:t>
            </a:r>
            <a:r>
              <a:rPr lang="en-US" sz="1900" dirty="0" err="1"/>
              <a:t>Rusyn</a:t>
            </a:r>
            <a:r>
              <a:rPr lang="en-US" sz="1900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7" y="3032825"/>
            <a:ext cx="5292970" cy="303327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8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en-US" dirty="0"/>
              <a:t>Pros of multiculturalism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57744"/>
            <a:ext cx="9159394" cy="5389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b="1" dirty="0" smtClean="0"/>
              <a:t>Cultural</a:t>
            </a:r>
            <a:r>
              <a:rPr lang="en-US" sz="2800" b="1" dirty="0"/>
              <a:t>: </a:t>
            </a:r>
            <a:r>
              <a:rPr lang="en-US" sz="2800" dirty="0"/>
              <a:t>tolerance. People are allowed to practice their own </a:t>
            </a:r>
            <a:r>
              <a:rPr lang="en-US" sz="2800" dirty="0" smtClean="0"/>
              <a:t>culture. </a:t>
            </a:r>
          </a:p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b="1" dirty="0"/>
              <a:t>Political: </a:t>
            </a:r>
            <a:r>
              <a:rPr lang="en-US" sz="2800" dirty="0"/>
              <a:t>democracy. </a:t>
            </a:r>
            <a:r>
              <a:rPr lang="en-US" sz="2800" dirty="0" smtClean="0"/>
              <a:t>Provides </a:t>
            </a:r>
            <a:r>
              <a:rPr lang="en-US" sz="2800" dirty="0"/>
              <a:t>public sense of free speech. Can help separate conflicting groups. 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b="1" dirty="0"/>
              <a:t>Economical: </a:t>
            </a:r>
            <a:r>
              <a:rPr lang="en-US" sz="2800" dirty="0"/>
              <a:t>Beneficial to immigrants and the host country. </a:t>
            </a:r>
          </a:p>
          <a:p>
            <a:pPr marL="0" indent="0">
              <a:buNone/>
            </a:pPr>
            <a:r>
              <a:rPr lang="en-US" sz="2800" dirty="0" smtClean="0"/>
              <a:t>	(a</a:t>
            </a:r>
            <a:r>
              <a:rPr lang="en-US" sz="2800" dirty="0"/>
              <a:t>) International companies boost the economy. </a:t>
            </a:r>
          </a:p>
          <a:p>
            <a:pPr marL="0" indent="0">
              <a:buNone/>
            </a:pPr>
            <a:r>
              <a:rPr lang="en-US" sz="2800" dirty="0" smtClean="0"/>
              <a:t>	(</a:t>
            </a:r>
            <a:r>
              <a:rPr lang="en-US" sz="2800" dirty="0"/>
              <a:t>b) A mix of cultural experiences helps in problem-solving, and can create a strong professional team. </a:t>
            </a:r>
          </a:p>
          <a:p>
            <a:pPr marL="0" indent="0">
              <a:buNone/>
            </a:pPr>
            <a:r>
              <a:rPr lang="en-US" sz="2800" dirty="0" smtClean="0"/>
              <a:t>	(</a:t>
            </a:r>
            <a:r>
              <a:rPr lang="en-US" sz="2800" dirty="0"/>
              <a:t>c) Skilled migrant </a:t>
            </a:r>
            <a:r>
              <a:rPr lang="en-US" sz="2800" dirty="0" err="1"/>
              <a:t>labour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</a:t>
            </a:r>
            <a:r>
              <a:rPr lang="en-US" sz="2800" dirty="0"/>
              <a:t>. </a:t>
            </a:r>
            <a:r>
              <a:rPr lang="en-US" sz="2800" b="1" dirty="0"/>
              <a:t>Educational: </a:t>
            </a:r>
            <a:r>
              <a:rPr lang="en-US" sz="2800" dirty="0"/>
              <a:t>Learning a new language. Kids are educated about equality, </a:t>
            </a:r>
            <a:r>
              <a:rPr lang="en-US" sz="2800" dirty="0" smtClean="0"/>
              <a:t>and </a:t>
            </a:r>
            <a:r>
              <a:rPr lang="en-US" sz="2800" dirty="0"/>
              <a:t>develop an attitude against racism.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0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16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49737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1. Positive and negative impacts of cultural interaction. Culture shock.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2. Social consequences of inter-ethnic contacts.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r>
              <a:rPr lang="en-US" sz="2400" dirty="0" err="1">
                <a:solidFill>
                  <a:schemeClr val="tx1"/>
                </a:solidFill>
              </a:rPr>
              <a:t>polyethnic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 err="1">
                <a:solidFill>
                  <a:schemeClr val="tx1"/>
                </a:solidFill>
              </a:rPr>
              <a:t>monoethnic</a:t>
            </a:r>
            <a:r>
              <a:rPr lang="en-US" sz="2400" dirty="0">
                <a:solidFill>
                  <a:schemeClr val="tx1"/>
                </a:solidFill>
              </a:rPr>
              <a:t> cultures;</a:t>
            </a:r>
          </a:p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r>
              <a:rPr lang="en-US" sz="2400" dirty="0" err="1">
                <a:solidFill>
                  <a:schemeClr val="tx1"/>
                </a:solidFill>
              </a:rPr>
              <a:t>uniculturalism</a:t>
            </a:r>
            <a:r>
              <a:rPr lang="en-US" sz="2400" dirty="0">
                <a:solidFill>
                  <a:schemeClr val="tx1"/>
                </a:solidFill>
              </a:rPr>
              <a:t>, multiculturalism</a:t>
            </a:r>
          </a:p>
          <a:p>
            <a:r>
              <a:rPr lang="en-US" sz="2400" dirty="0">
                <a:solidFill>
                  <a:schemeClr val="tx1"/>
                </a:solidFill>
              </a:rPr>
              <a:t>c) cultural </a:t>
            </a:r>
            <a:r>
              <a:rPr lang="en-US" sz="2400" dirty="0" smtClean="0">
                <a:solidFill>
                  <a:schemeClr val="tx1"/>
                </a:solidFill>
              </a:rPr>
              <a:t>diffusion</a:t>
            </a:r>
            <a:r>
              <a:rPr lang="uk-UA" sz="2400" dirty="0" smtClean="0">
                <a:solidFill>
                  <a:schemeClr val="tx1"/>
                </a:solidFill>
              </a:rPr>
              <a:t>, с</a:t>
            </a:r>
            <a:r>
              <a:rPr lang="en-US" sz="2400" dirty="0" err="1" smtClean="0">
                <a:solidFill>
                  <a:schemeClr val="tx1"/>
                </a:solidFill>
              </a:rPr>
              <a:t>ultural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conflicts.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3. Lingual consequences of inter-ethnic contacts.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r>
              <a:rPr lang="en-US" sz="2400" dirty="0" err="1">
                <a:solidFill>
                  <a:schemeClr val="tx1"/>
                </a:solidFill>
              </a:rPr>
              <a:t>multilinguism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diglossia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</a:rPr>
              <a:t>b) language </a:t>
            </a:r>
            <a:r>
              <a:rPr lang="en-US" sz="2400" dirty="0" smtClean="0">
                <a:solidFill>
                  <a:schemeClr val="tx1"/>
                </a:solidFill>
              </a:rPr>
              <a:t>mixation</a:t>
            </a:r>
            <a:r>
              <a:rPr lang="uk-UA" sz="2400" dirty="0" smtClean="0">
                <a:solidFill>
                  <a:schemeClr val="tx1"/>
                </a:solidFill>
              </a:rPr>
              <a:t>, с</a:t>
            </a:r>
            <a:r>
              <a:rPr lang="en-US" sz="2400" dirty="0" err="1" smtClean="0">
                <a:solidFill>
                  <a:schemeClr val="tx1"/>
                </a:solidFill>
              </a:rPr>
              <a:t>ontact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languages.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en-US" dirty="0"/>
              <a:t>Cons of multiculturalism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33054"/>
            <a:ext cx="9339503" cy="5624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1. People are not very unified. </a:t>
            </a:r>
          </a:p>
          <a:p>
            <a:pPr marL="0" indent="0">
              <a:buNone/>
            </a:pPr>
            <a:r>
              <a:rPr lang="en-US" sz="2800" dirty="0"/>
              <a:t>2. Differences in </a:t>
            </a:r>
            <a:r>
              <a:rPr lang="en-US" sz="2800" dirty="0" smtClean="0"/>
              <a:t>outlooks </a:t>
            </a:r>
            <a:r>
              <a:rPr lang="en-US" sz="2800" dirty="0"/>
              <a:t>cause conflicts between ethnic groups. </a:t>
            </a:r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smtClean="0"/>
              <a:t>Educational. </a:t>
            </a:r>
            <a:r>
              <a:rPr lang="en-US" sz="2800" dirty="0"/>
              <a:t>Children from ethnic minorities take time in getting accustomed to a new environment. </a:t>
            </a:r>
          </a:p>
          <a:p>
            <a:pPr marL="0" indent="0">
              <a:buNone/>
            </a:pPr>
            <a:r>
              <a:rPr lang="en-US" sz="2800" dirty="0"/>
              <a:t>3. Language </a:t>
            </a:r>
            <a:r>
              <a:rPr lang="en-US" sz="2800" dirty="0" smtClean="0"/>
              <a:t>barrier </a:t>
            </a:r>
            <a:r>
              <a:rPr lang="en-US" sz="2800" dirty="0"/>
              <a:t>can be a big trouble.  </a:t>
            </a:r>
          </a:p>
          <a:p>
            <a:pPr marL="0" indent="0">
              <a:buNone/>
            </a:pPr>
            <a:r>
              <a:rPr lang="en-US" sz="2800" dirty="0" smtClean="0"/>
              <a:t>4. Professional</a:t>
            </a:r>
            <a:r>
              <a:rPr lang="en-US" sz="2800" dirty="0"/>
              <a:t>. Managing a multicultural workforce </a:t>
            </a:r>
            <a:r>
              <a:rPr lang="en-US" sz="2800" dirty="0" smtClean="0"/>
              <a:t>is hard.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</a:t>
            </a:r>
            <a:r>
              <a:rPr lang="en-US" sz="2800" dirty="0"/>
              <a:t>. Fear </a:t>
            </a:r>
            <a:r>
              <a:rPr lang="en-US" sz="2800" dirty="0" smtClean="0"/>
              <a:t>of losing original </a:t>
            </a:r>
            <a:r>
              <a:rPr lang="en-US" sz="2800" dirty="0"/>
              <a:t>ethnic identities or </a:t>
            </a:r>
            <a:r>
              <a:rPr lang="en-US" sz="2800" dirty="0" smtClean="0"/>
              <a:t>lifestyle </a:t>
            </a:r>
            <a:r>
              <a:rPr lang="en-US" sz="2800" dirty="0" smtClean="0"/>
              <a:t>of minority </a:t>
            </a:r>
            <a:r>
              <a:rPr lang="en-US" sz="2800" dirty="0" smtClean="0"/>
              <a:t>groups.</a:t>
            </a:r>
          </a:p>
          <a:p>
            <a:pPr marL="0" indent="0">
              <a:buNone/>
            </a:pPr>
            <a:r>
              <a:rPr lang="en-US" sz="2800" dirty="0" smtClean="0"/>
              <a:t>6</a:t>
            </a:r>
            <a:r>
              <a:rPr lang="en-US" sz="2800" dirty="0"/>
              <a:t>. Risk of social </a:t>
            </a:r>
            <a:r>
              <a:rPr lang="en-US" sz="2800" dirty="0" smtClean="0"/>
              <a:t>conflicts and </a:t>
            </a:r>
            <a:r>
              <a:rPr lang="en-US" sz="2800" dirty="0"/>
              <a:t>even violence. It </a:t>
            </a:r>
            <a:r>
              <a:rPr lang="en-US" sz="2800" dirty="0" smtClean="0"/>
              <a:t>can </a:t>
            </a:r>
            <a:r>
              <a:rPr lang="en-US" sz="2800" dirty="0"/>
              <a:t>increase hate crimes.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81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 err="1"/>
              <a:t>Uniculturalism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52" y="1316183"/>
            <a:ext cx="9034702" cy="4711326"/>
          </a:xfrm>
        </p:spPr>
        <p:txBody>
          <a:bodyPr/>
          <a:lstStyle/>
          <a:p>
            <a:r>
              <a:rPr lang="en-US" sz="2800" dirty="0"/>
              <a:t>integration of cultures and the formation of a new one. Sometimes primary cultural identities are </a:t>
            </a:r>
            <a:r>
              <a:rPr lang="en-US" sz="2800" dirty="0" smtClean="0"/>
              <a:t>lost. </a:t>
            </a:r>
            <a:endParaRPr lang="en-US" sz="2800" dirty="0"/>
          </a:p>
          <a:p>
            <a:r>
              <a:rPr lang="en-US" sz="2800" dirty="0"/>
              <a:t>cultural differences </a:t>
            </a:r>
            <a:r>
              <a:rPr lang="en-US" sz="2800" dirty="0" smtClean="0"/>
              <a:t>(in </a:t>
            </a:r>
            <a:r>
              <a:rPr lang="en-US" sz="2800" dirty="0"/>
              <a:t>religion, language, </a:t>
            </a:r>
            <a:r>
              <a:rPr lang="en-US" sz="2800" dirty="0" smtClean="0"/>
              <a:t>customs) blend together </a:t>
            </a:r>
            <a:r>
              <a:rPr lang="en-US" sz="2800" dirty="0"/>
              <a:t>to form a new whole.</a:t>
            </a:r>
          </a:p>
          <a:p>
            <a:r>
              <a:rPr lang="en-US" sz="2800" dirty="0" smtClean="0"/>
              <a:t>heterogeneous </a:t>
            </a:r>
            <a:r>
              <a:rPr lang="en-US" sz="2800" dirty="0"/>
              <a:t>society </a:t>
            </a:r>
            <a:r>
              <a:rPr lang="en-US" sz="2800" dirty="0" smtClean="0"/>
              <a:t>becomes </a:t>
            </a:r>
            <a:r>
              <a:rPr lang="en-US" sz="2800" dirty="0"/>
              <a:t>more homogenous – different elements merge, melt together into a harmonious </a:t>
            </a:r>
            <a:r>
              <a:rPr lang="en-US" sz="2800" dirty="0" smtClean="0"/>
              <a:t>unity of </a:t>
            </a:r>
            <a:r>
              <a:rPr lang="en-US" sz="2800" dirty="0"/>
              <a:t>a common culture. </a:t>
            </a:r>
            <a:endParaRPr lang="en-US" sz="2800" dirty="0" smtClean="0"/>
          </a:p>
          <a:p>
            <a:r>
              <a:rPr lang="en-US" sz="2800" dirty="0">
                <a:solidFill>
                  <a:srgbClr val="FF0000"/>
                </a:solidFill>
              </a:rPr>
              <a:t>“Melting pot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smtClean="0"/>
              <a:t>metaphor</a:t>
            </a:r>
            <a:endParaRPr lang="en-US" sz="28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64" y="2546836"/>
            <a:ext cx="3048000" cy="42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873"/>
          </a:xfrm>
        </p:spPr>
        <p:txBody>
          <a:bodyPr/>
          <a:lstStyle/>
          <a:p>
            <a:r>
              <a:rPr lang="en-US" dirty="0"/>
              <a:t>Pros </a:t>
            </a:r>
            <a:r>
              <a:rPr lang="en-US" dirty="0" smtClean="0"/>
              <a:t>of </a:t>
            </a:r>
            <a:r>
              <a:rPr lang="en-US" dirty="0" err="1" smtClean="0"/>
              <a:t>uniculturalism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288473"/>
            <a:ext cx="9131685" cy="47528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1. People are more </a:t>
            </a:r>
            <a:r>
              <a:rPr lang="en-US" sz="2800" dirty="0" smtClean="0"/>
              <a:t>unified. Together </a:t>
            </a:r>
            <a:r>
              <a:rPr lang="en-US" sz="2800" dirty="0"/>
              <a:t>they make one new and unique culture.</a:t>
            </a:r>
          </a:p>
          <a:p>
            <a:pPr marL="0" indent="0">
              <a:buNone/>
            </a:pPr>
            <a:r>
              <a:rPr lang="en-US" sz="2800" dirty="0"/>
              <a:t>2. L</a:t>
            </a:r>
            <a:r>
              <a:rPr lang="en-US" sz="2800" dirty="0" smtClean="0"/>
              <a:t>ess conflict </a:t>
            </a:r>
            <a:r>
              <a:rPr lang="en-US" sz="2800" dirty="0"/>
              <a:t>and tensions between ethnic </a:t>
            </a:r>
            <a:r>
              <a:rPr lang="en-US" sz="2800" dirty="0" smtClean="0"/>
              <a:t>groups.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Can provide indigenous peoples with skills and opportunities to succeed.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7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 smtClean="0"/>
              <a:t>Cons </a:t>
            </a:r>
            <a:r>
              <a:rPr lang="en-US" dirty="0"/>
              <a:t>of </a:t>
            </a:r>
            <a:r>
              <a:rPr lang="en-US" dirty="0" err="1"/>
              <a:t>uniculturalism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891"/>
            <a:ext cx="10058399" cy="508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Having to put your cultural identity second to а new </a:t>
            </a:r>
            <a:r>
              <a:rPr lang="en-US" sz="2800" dirty="0" smtClean="0"/>
              <a:t>identity.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Loss of the absorbed culture (traditions and </a:t>
            </a:r>
            <a:r>
              <a:rPr lang="en-US" sz="2800" dirty="0" smtClean="0"/>
              <a:t>customs, native </a:t>
            </a:r>
            <a:r>
              <a:rPr lang="en-US" sz="2800" dirty="0"/>
              <a:t>language</a:t>
            </a:r>
            <a:r>
              <a:rPr lang="en-US" sz="2800" dirty="0" smtClean="0"/>
              <a:t>).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People are less tolerant of </a:t>
            </a:r>
            <a:r>
              <a:rPr lang="en-US" sz="2800" dirty="0" smtClean="0"/>
              <a:t>other </a:t>
            </a:r>
            <a:r>
              <a:rPr lang="en-US" sz="2800" dirty="0"/>
              <a:t>ethnical identities. </a:t>
            </a:r>
          </a:p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2800" dirty="0" smtClean="0"/>
              <a:t>No formal </a:t>
            </a:r>
            <a:r>
              <a:rPr lang="en-US" sz="2800" dirty="0"/>
              <a:t>governmental recognition of </a:t>
            </a:r>
            <a:r>
              <a:rPr lang="en-US" sz="2800" dirty="0" smtClean="0"/>
              <a:t>other</a:t>
            </a:r>
            <a:r>
              <a:rPr lang="en-US" sz="2800" dirty="0" smtClean="0"/>
              <a:t> </a:t>
            </a:r>
            <a:r>
              <a:rPr lang="en-US" sz="2800" dirty="0"/>
              <a:t>ethnic groups.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44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6582"/>
          </a:xfrm>
        </p:spPr>
        <p:txBody>
          <a:bodyPr/>
          <a:lstStyle/>
          <a:p>
            <a:r>
              <a:rPr lang="en-US" dirty="0"/>
              <a:t>Cultural diffusion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2327"/>
            <a:ext cx="8596668" cy="4739035"/>
          </a:xfrm>
        </p:spPr>
        <p:txBody>
          <a:bodyPr>
            <a:normAutofit/>
          </a:bodyPr>
          <a:lstStyle/>
          <a:p>
            <a:r>
              <a:rPr lang="en-US" sz="2800" dirty="0"/>
              <a:t>the spread of cultural beliefs and social activities from one ethnic group to another. </a:t>
            </a: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hrough </a:t>
            </a:r>
            <a:r>
              <a:rPr lang="en-US" sz="2800" dirty="0"/>
              <a:t>cultural diffusion, horizons are broadened and people become more culturally rich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Examples: jazz music, sushi, Holi.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0" y="4229100"/>
            <a:ext cx="4857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419100"/>
            <a:ext cx="2838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03" y="3952875"/>
            <a:ext cx="4714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7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en-US" dirty="0" smtClean="0"/>
              <a:t>Inter-cultural conflicts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3891"/>
            <a:ext cx="8596668" cy="4697471"/>
          </a:xfrm>
        </p:spPr>
        <p:txBody>
          <a:bodyPr>
            <a:normAutofit/>
          </a:bodyPr>
          <a:lstStyle/>
          <a:p>
            <a:r>
              <a:rPr lang="en-US" sz="2800" b="1" dirty="0"/>
              <a:t>Racial segregation </a:t>
            </a:r>
            <a:r>
              <a:rPr lang="en-US" sz="2800" dirty="0" smtClean="0"/>
              <a:t>– the </a:t>
            </a:r>
            <a:r>
              <a:rPr lang="en-US" sz="2800" dirty="0"/>
              <a:t>separation of people into racial or other ethnic groups in daily life. </a:t>
            </a:r>
            <a:endParaRPr lang="en-US" sz="2800" dirty="0" smtClean="0"/>
          </a:p>
          <a:p>
            <a:r>
              <a:rPr lang="en-US" sz="2800" b="1" dirty="0"/>
              <a:t>Ethnic cleansing </a:t>
            </a:r>
            <a:r>
              <a:rPr lang="en-US" sz="2800" dirty="0" smtClean="0"/>
              <a:t>– the </a:t>
            </a:r>
            <a:r>
              <a:rPr lang="en-US" sz="2800" dirty="0"/>
              <a:t>systematic forced removal of ethnic or religious groups from a given territory by a more powerful ethnic group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Genocide</a:t>
            </a:r>
            <a:r>
              <a:rPr lang="en-US" sz="2800" dirty="0"/>
              <a:t> – intentional actions to destroy a people in whole or in part based on </a:t>
            </a:r>
            <a:r>
              <a:rPr lang="en-US" sz="2800" dirty="0" smtClean="0"/>
              <a:t>a feeling </a:t>
            </a:r>
            <a:r>
              <a:rPr lang="en-US" sz="2800" dirty="0"/>
              <a:t>of ethnic supremacy.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350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inguistic results </a:t>
            </a:r>
            <a:r>
              <a:rPr lang="en-US" dirty="0"/>
              <a:t>of </a:t>
            </a:r>
            <a:r>
              <a:rPr lang="en-US" dirty="0" smtClean="0"/>
              <a:t>cultural contacts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4752889"/>
          </a:xfrm>
        </p:spPr>
        <p:txBody>
          <a:bodyPr/>
          <a:lstStyle/>
          <a:p>
            <a:r>
              <a:rPr lang="en-US" sz="2800" dirty="0"/>
              <a:t>death of old languages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anguage shift;</a:t>
            </a:r>
          </a:p>
          <a:p>
            <a:r>
              <a:rPr lang="en-US" sz="2800" dirty="0" smtClean="0"/>
              <a:t>language </a:t>
            </a:r>
            <a:r>
              <a:rPr lang="en-US" sz="2800" dirty="0" smtClean="0"/>
              <a:t>mixation;</a:t>
            </a:r>
            <a:endParaRPr lang="en-US" sz="2800" dirty="0"/>
          </a:p>
          <a:p>
            <a:r>
              <a:rPr lang="en-US" sz="2800" dirty="0"/>
              <a:t>appearance of new </a:t>
            </a:r>
            <a:r>
              <a:rPr lang="en-US" sz="2800" dirty="0" smtClean="0"/>
              <a:t>languages.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9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err="1"/>
              <a:t>mixation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4727"/>
            <a:ext cx="8596668" cy="45866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Languages </a:t>
            </a:r>
            <a:r>
              <a:rPr lang="en-US" sz="2800" dirty="0"/>
              <a:t>in contact can become mixed in various ways:</a:t>
            </a:r>
          </a:p>
          <a:p>
            <a:r>
              <a:rPr lang="en-US" sz="2800" dirty="0" smtClean="0"/>
              <a:t>incorporate </a:t>
            </a:r>
            <a:r>
              <a:rPr lang="en-US" sz="2800" dirty="0"/>
              <a:t>new words (borrowings), </a:t>
            </a:r>
            <a:endParaRPr lang="en-US" sz="2800" dirty="0" smtClean="0"/>
          </a:p>
          <a:p>
            <a:r>
              <a:rPr lang="en-US" sz="2800" dirty="0" smtClean="0"/>
              <a:t>change </a:t>
            </a:r>
            <a:r>
              <a:rPr lang="en-US" sz="2800" dirty="0"/>
              <a:t>the structure; </a:t>
            </a:r>
          </a:p>
          <a:p>
            <a:r>
              <a:rPr lang="en-US" sz="2800" dirty="0" smtClean="0"/>
              <a:t>give </a:t>
            </a:r>
            <a:r>
              <a:rPr lang="en-US" sz="2800" dirty="0"/>
              <a:t>rise to new languages (pidgins, creoles).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9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English borrowed words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343891"/>
            <a:ext cx="4184035" cy="46974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English borrowed from</a:t>
            </a:r>
            <a:r>
              <a:rPr lang="en-US" sz="2800" b="1" dirty="0" smtClean="0"/>
              <a:t>:</a:t>
            </a:r>
          </a:p>
          <a:p>
            <a:r>
              <a:rPr lang="en-US" sz="2800" dirty="0"/>
              <a:t>Hawaiian – </a:t>
            </a:r>
            <a:r>
              <a:rPr lang="en-US" sz="2800" i="1" dirty="0"/>
              <a:t>ukulele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dirty="0"/>
              <a:t>Bantu – </a:t>
            </a:r>
            <a:r>
              <a:rPr lang="en-US" sz="2800" i="1" dirty="0" smtClean="0"/>
              <a:t>gumbo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Czech – </a:t>
            </a:r>
            <a:r>
              <a:rPr lang="en-US" sz="2800" i="1" dirty="0"/>
              <a:t>polka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dirty="0"/>
              <a:t>Cantonese –</a:t>
            </a:r>
            <a:r>
              <a:rPr lang="en-US" sz="2800" i="1" dirty="0"/>
              <a:t> </a:t>
            </a:r>
            <a:r>
              <a:rPr lang="en-US" sz="2800" i="1" dirty="0" smtClean="0"/>
              <a:t>wok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Arabic – </a:t>
            </a:r>
            <a:r>
              <a:rPr lang="en-US" sz="2800" i="1" dirty="0" smtClean="0"/>
              <a:t>algebra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German – </a:t>
            </a:r>
            <a:r>
              <a:rPr lang="en-US" sz="2800" i="1" dirty="0" smtClean="0"/>
              <a:t>pretzel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Malay – </a:t>
            </a:r>
            <a:r>
              <a:rPr lang="en-US" sz="2800" i="1" dirty="0" smtClean="0"/>
              <a:t>paddy.</a:t>
            </a:r>
            <a:r>
              <a:rPr lang="en-US" sz="2800" dirty="0"/>
              <a:t>	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9970" y="1330036"/>
            <a:ext cx="4184034" cy="47113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English lent:</a:t>
            </a:r>
          </a:p>
          <a:p>
            <a:r>
              <a:rPr lang="en-US" sz="2800" i="1" dirty="0"/>
              <a:t>b</a:t>
            </a:r>
            <a:r>
              <a:rPr lang="en-US" sz="2800" i="1" dirty="0" smtClean="0"/>
              <a:t>oyfriend, gadget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Ukrainian;</a:t>
            </a:r>
          </a:p>
          <a:p>
            <a:r>
              <a:rPr lang="en-US" sz="2800" i="1" dirty="0" smtClean="0"/>
              <a:t>aerobics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German;</a:t>
            </a:r>
          </a:p>
          <a:p>
            <a:r>
              <a:rPr lang="en-US" sz="2800" i="1" dirty="0" err="1"/>
              <a:t>beefstake</a:t>
            </a:r>
            <a:r>
              <a:rPr lang="en-US" sz="2800" i="1" dirty="0"/>
              <a:t> </a:t>
            </a:r>
            <a:r>
              <a:rPr lang="en-US" sz="2800" dirty="0"/>
              <a:t>to many languages.</a:t>
            </a:r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18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r>
              <a:rPr lang="en-US" dirty="0"/>
              <a:t>Pidgin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6473" y="1316183"/>
            <a:ext cx="8747529" cy="4725180"/>
          </a:xfrm>
        </p:spPr>
        <p:txBody>
          <a:bodyPr/>
          <a:lstStyle/>
          <a:p>
            <a:r>
              <a:rPr lang="en-US" sz="2800" dirty="0"/>
              <a:t>A pidgin originates when speakers of two or more </a:t>
            </a:r>
            <a:r>
              <a:rPr lang="en-US" sz="2800" dirty="0" smtClean="0"/>
              <a:t>languages </a:t>
            </a:r>
            <a:r>
              <a:rPr lang="en-US" sz="2800" dirty="0" smtClean="0"/>
              <a:t>need </a:t>
            </a:r>
            <a:r>
              <a:rPr lang="en-US" sz="2800" dirty="0"/>
              <a:t>to communicate with each other for certain limited </a:t>
            </a:r>
            <a:r>
              <a:rPr lang="en-US" sz="2800" dirty="0" smtClean="0"/>
              <a:t>purposes</a:t>
            </a:r>
            <a:r>
              <a:rPr lang="en-US" sz="2800" dirty="0"/>
              <a:t>, especially trade.</a:t>
            </a:r>
          </a:p>
          <a:p>
            <a:r>
              <a:rPr lang="en-US" sz="2800" dirty="0"/>
              <a:t>Pidgin shares features of two </a:t>
            </a:r>
            <a:r>
              <a:rPr lang="en-US" sz="2800" dirty="0" smtClean="0"/>
              <a:t>languages, </a:t>
            </a:r>
            <a:r>
              <a:rPr lang="en-US" sz="2800" dirty="0"/>
              <a:t>one of which is in dominant </a:t>
            </a:r>
            <a:r>
              <a:rPr lang="en-US" sz="2800" dirty="0" smtClean="0"/>
              <a:t>position.</a:t>
            </a:r>
          </a:p>
          <a:p>
            <a:r>
              <a:rPr lang="en-US" sz="2800" dirty="0" smtClean="0"/>
              <a:t>Most pidgins are English-, </a:t>
            </a:r>
            <a:r>
              <a:rPr lang="en-US" sz="2800" dirty="0" smtClean="0"/>
              <a:t>French-, Spanish-, Portuguese-, </a:t>
            </a:r>
            <a:r>
              <a:rPr lang="en-US" sz="2800" dirty="0"/>
              <a:t>or </a:t>
            </a:r>
            <a:r>
              <a:rPr lang="en-US" sz="2800" dirty="0" smtClean="0"/>
              <a:t>Dutch-based. </a:t>
            </a:r>
            <a:endParaRPr lang="en-US" sz="2800" dirty="0"/>
          </a:p>
          <a:p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0" y="387928"/>
            <a:ext cx="8596668" cy="720436"/>
          </a:xfrm>
        </p:spPr>
        <p:txBody>
          <a:bodyPr/>
          <a:lstStyle/>
          <a:p>
            <a:pPr algn="ctr"/>
            <a:r>
              <a:rPr lang="en-US" dirty="0" smtClean="0"/>
              <a:t>Key words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6750"/>
              </p:ext>
            </p:extLst>
          </p:nvPr>
        </p:nvGraphicFramePr>
        <p:xfrm>
          <a:off x="207819" y="1060036"/>
          <a:ext cx="10099964" cy="5899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284"/>
                <a:gridCol w="2418226"/>
                <a:gridCol w="1967678"/>
                <a:gridCol w="3594776"/>
              </a:tblGrid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</a:rPr>
                        <a:t>impact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tx1"/>
                          </a:solidFill>
                          <a:effectLst/>
                        </a:rPr>
                        <a:t>вплив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tx1"/>
                          </a:solidFill>
                          <a:effectLst/>
                        </a:rPr>
                        <a:t>праця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5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consequence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наслідок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recognition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визнання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marginal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граничний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violence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насилля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homogeneous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однорідний 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to merge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зливатися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heterogeneous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неоднорідний 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tension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напруга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co-existence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співіснуввання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diffusion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розповсюдження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revitalization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відродження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cleansing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чистка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affirmation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ствердження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removal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витіснення, переміщення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</a:rPr>
                        <a:t>to immerse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занурюватись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shift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зсув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64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</a:rPr>
                        <a:t>home-sickness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туга за домівкою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mixation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змішування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host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корінний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borrowing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запозичення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зверхній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</a:rPr>
                        <a:t>adjunct</a:t>
                      </a:r>
                      <a:endParaRPr lang="ru-RU" sz="2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допоміжний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</a:rPr>
                        <a:t>to implement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впровадити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transition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перехід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592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/>
              <a:t>Features of pidgin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sz="2800" dirty="0" smtClean="0"/>
              <a:t>narrow </a:t>
            </a:r>
            <a:r>
              <a:rPr lang="en-US" sz="2800" dirty="0"/>
              <a:t>range of functions;</a:t>
            </a:r>
          </a:p>
          <a:p>
            <a:r>
              <a:rPr lang="en-US" sz="2800" dirty="0"/>
              <a:t>limited vocabulary;</a:t>
            </a:r>
          </a:p>
          <a:p>
            <a:r>
              <a:rPr lang="en-US" sz="2800" dirty="0"/>
              <a:t>simplified </a:t>
            </a:r>
            <a:r>
              <a:rPr lang="en-US" sz="2800" dirty="0" smtClean="0"/>
              <a:t>grammar and phonology;</a:t>
            </a:r>
            <a:endParaRPr lang="en-US" sz="2800" dirty="0"/>
          </a:p>
          <a:p>
            <a:r>
              <a:rPr lang="en-US" sz="2800" dirty="0"/>
              <a:t>isn’t a native language of a</a:t>
            </a:r>
            <a:r>
              <a:rPr lang="en-US" sz="2800" dirty="0" smtClean="0"/>
              <a:t>ny                                particular </a:t>
            </a:r>
            <a:r>
              <a:rPr lang="en-US" sz="2800" dirty="0"/>
              <a:t>social </a:t>
            </a:r>
            <a:r>
              <a:rPr lang="en-US" sz="2800" dirty="0" smtClean="0"/>
              <a:t>group.</a:t>
            </a:r>
            <a:endParaRPr lang="en-US" sz="2800" dirty="0" smtClean="0"/>
          </a:p>
          <a:p>
            <a:endParaRPr lang="en-US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42" y="2748396"/>
            <a:ext cx="3099262" cy="38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86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English-based </a:t>
            </a:r>
            <a:r>
              <a:rPr lang="en-US" dirty="0"/>
              <a:t>pidgins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5" y="1208750"/>
            <a:ext cx="9308133" cy="60925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/>
          <a:lstStyle/>
          <a:p>
            <a:r>
              <a:rPr lang="en-US" dirty="0" smtClean="0"/>
              <a:t>English-based pidgins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16182"/>
            <a:ext cx="8868449" cy="5541818"/>
          </a:xfrm>
        </p:spPr>
        <p:txBody>
          <a:bodyPr numCol="2">
            <a:normAutofit/>
          </a:bodyPr>
          <a:lstStyle/>
          <a:p>
            <a:r>
              <a:rPr lang="en-US" sz="2200" dirty="0" smtClean="0"/>
              <a:t>American </a:t>
            </a:r>
            <a:r>
              <a:rPr lang="en-US" sz="2200" dirty="0"/>
              <a:t>Indian Pidgin English</a:t>
            </a:r>
          </a:p>
          <a:p>
            <a:r>
              <a:rPr lang="en-US" sz="2200" dirty="0" smtClean="0"/>
              <a:t>Cameroonian </a:t>
            </a:r>
            <a:r>
              <a:rPr lang="en-US" sz="2200" dirty="0"/>
              <a:t>Pidgin English</a:t>
            </a:r>
          </a:p>
          <a:p>
            <a:r>
              <a:rPr lang="en-US" sz="2200" dirty="0" smtClean="0"/>
              <a:t>Chinese </a:t>
            </a:r>
            <a:r>
              <a:rPr lang="en-US" sz="2200" dirty="0"/>
              <a:t>Pidgin English</a:t>
            </a:r>
          </a:p>
          <a:p>
            <a:r>
              <a:rPr lang="en-US" sz="2200" dirty="0" smtClean="0"/>
              <a:t>Butler </a:t>
            </a:r>
            <a:r>
              <a:rPr lang="en-US" sz="2200" dirty="0"/>
              <a:t>English (India)</a:t>
            </a:r>
          </a:p>
          <a:p>
            <a:r>
              <a:rPr lang="en-US" sz="2200" dirty="0" smtClean="0"/>
              <a:t>Hawaiian </a:t>
            </a:r>
            <a:r>
              <a:rPr lang="en-US" sz="2200" dirty="0"/>
              <a:t>Pidgin English</a:t>
            </a:r>
          </a:p>
          <a:p>
            <a:r>
              <a:rPr lang="en-US" sz="2200" dirty="0" smtClean="0"/>
              <a:t>Japanese </a:t>
            </a:r>
            <a:r>
              <a:rPr lang="en-US" sz="2200" dirty="0"/>
              <a:t>Bamboo English</a:t>
            </a:r>
          </a:p>
          <a:p>
            <a:r>
              <a:rPr lang="en-US" sz="2200" dirty="0" smtClean="0"/>
              <a:t>Japanese </a:t>
            </a:r>
            <a:r>
              <a:rPr lang="en-US" sz="2200" dirty="0"/>
              <a:t>Pidgin English</a:t>
            </a:r>
          </a:p>
          <a:p>
            <a:r>
              <a:rPr lang="en-US" sz="2200" dirty="0" smtClean="0"/>
              <a:t>Korean </a:t>
            </a:r>
            <a:r>
              <a:rPr lang="en-US" sz="2200" dirty="0"/>
              <a:t>Bamboo English</a:t>
            </a:r>
          </a:p>
          <a:p>
            <a:r>
              <a:rPr lang="en-US" sz="2200" dirty="0" smtClean="0"/>
              <a:t>Liberian </a:t>
            </a:r>
            <a:r>
              <a:rPr lang="en-US" sz="2200" dirty="0"/>
              <a:t>Interior Pidgin English</a:t>
            </a:r>
          </a:p>
          <a:p>
            <a:r>
              <a:rPr lang="en-US" sz="2200" dirty="0" smtClean="0"/>
              <a:t>Micronesian </a:t>
            </a:r>
            <a:r>
              <a:rPr lang="en-US" sz="2200" dirty="0"/>
              <a:t>Pidgin </a:t>
            </a:r>
            <a:r>
              <a:rPr lang="en-US" sz="2200" dirty="0" smtClean="0"/>
              <a:t>English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Nigerian </a:t>
            </a:r>
            <a:r>
              <a:rPr lang="en-US" sz="2200" dirty="0"/>
              <a:t>Pidgin</a:t>
            </a:r>
          </a:p>
          <a:p>
            <a:r>
              <a:rPr lang="en-US" sz="2200" dirty="0" smtClean="0"/>
              <a:t>Papua </a:t>
            </a:r>
            <a:r>
              <a:rPr lang="en-US" sz="2200" dirty="0"/>
              <a:t>New Guinea Pidgin</a:t>
            </a:r>
          </a:p>
          <a:p>
            <a:r>
              <a:rPr lang="en-US" sz="2200" dirty="0" err="1"/>
              <a:t>Tok</a:t>
            </a:r>
            <a:r>
              <a:rPr lang="en-US" sz="2200" dirty="0"/>
              <a:t> </a:t>
            </a:r>
            <a:r>
              <a:rPr lang="en-US" sz="2200" dirty="0" err="1"/>
              <a:t>Pisin</a:t>
            </a:r>
            <a:endParaRPr lang="en-US" sz="2200" dirty="0"/>
          </a:p>
          <a:p>
            <a:r>
              <a:rPr lang="en-US" sz="2200" dirty="0" smtClean="0"/>
              <a:t>Papuan </a:t>
            </a:r>
            <a:r>
              <a:rPr lang="en-US" sz="2200" dirty="0"/>
              <a:t>Pidgin </a:t>
            </a:r>
            <a:r>
              <a:rPr lang="en-US" sz="2200" dirty="0" smtClean="0"/>
              <a:t>English</a:t>
            </a:r>
            <a:endParaRPr lang="en-US" sz="2200" dirty="0"/>
          </a:p>
          <a:p>
            <a:r>
              <a:rPr lang="en-US" sz="2200" dirty="0" smtClean="0"/>
              <a:t>Queensland </a:t>
            </a:r>
            <a:r>
              <a:rPr lang="en-US" sz="2200" dirty="0"/>
              <a:t>Kanaka English</a:t>
            </a:r>
          </a:p>
          <a:p>
            <a:r>
              <a:rPr lang="en-US" sz="2200" dirty="0" smtClean="0"/>
              <a:t>Samoan </a:t>
            </a:r>
            <a:r>
              <a:rPr lang="en-US" sz="2200" dirty="0"/>
              <a:t>Plantation Pidgin</a:t>
            </a:r>
          </a:p>
          <a:p>
            <a:r>
              <a:rPr lang="en-US" sz="2200" dirty="0" smtClean="0"/>
              <a:t>Solomon </a:t>
            </a:r>
            <a:r>
              <a:rPr lang="en-US" sz="2200" dirty="0"/>
              <a:t>Islands </a:t>
            </a:r>
            <a:r>
              <a:rPr lang="en-US" sz="2200" dirty="0" smtClean="0"/>
              <a:t>Pidgin</a:t>
            </a:r>
            <a:endParaRPr lang="en-US" sz="2200" dirty="0"/>
          </a:p>
          <a:p>
            <a:r>
              <a:rPr lang="en-US" sz="2200" dirty="0" smtClean="0"/>
              <a:t>Thai </a:t>
            </a:r>
            <a:r>
              <a:rPr lang="en-US" sz="2200" dirty="0"/>
              <a:t>Pidgin English</a:t>
            </a:r>
          </a:p>
          <a:p>
            <a:r>
              <a:rPr lang="en-US" sz="2200" dirty="0"/>
              <a:t>Vanuatu </a:t>
            </a:r>
            <a:r>
              <a:rPr lang="en-US" sz="2200" dirty="0" err="1"/>
              <a:t>Bislama</a:t>
            </a:r>
            <a:endParaRPr lang="en-US" sz="2200" dirty="0"/>
          </a:p>
          <a:p>
            <a:r>
              <a:rPr lang="en-US" sz="2200" dirty="0" smtClean="0"/>
              <a:t>West </a:t>
            </a:r>
            <a:r>
              <a:rPr lang="en-US" sz="2200" dirty="0"/>
              <a:t>African Pidgin English </a:t>
            </a:r>
            <a:r>
              <a:rPr lang="en-US" sz="2200" dirty="0" smtClean="0"/>
              <a:t>(multiple varieties</a:t>
            </a:r>
            <a:r>
              <a:rPr lang="en-US" sz="22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6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44" y="595744"/>
            <a:ext cx="9699720" cy="1115788"/>
          </a:xfrm>
        </p:spPr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idgins and creoles based on European languages</a:t>
            </a:r>
            <a:endParaRPr lang="ru-RU" dirty="0"/>
          </a:p>
        </p:txBody>
      </p:sp>
      <p:pic>
        <p:nvPicPr>
          <p:cNvPr id="1026" name="Picture 2" descr="D:\MoyDOC\Desktop\Re_ Re[2]_\11-Table1.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187"/>
            <a:ext cx="12192000" cy="39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84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that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0873"/>
            <a:ext cx="8596668" cy="4600489"/>
          </a:xfrm>
        </p:spPr>
        <p:txBody>
          <a:bodyPr/>
          <a:lstStyle/>
          <a:p>
            <a:r>
              <a:rPr lang="en-US" sz="2800" dirty="0"/>
              <a:t>Pidgins are not "broken" languages, </a:t>
            </a:r>
            <a:r>
              <a:rPr lang="en-US" sz="2800" dirty="0" smtClean="0"/>
              <a:t>not "primitive</a:t>
            </a:r>
            <a:r>
              <a:rPr lang="en-US" sz="2800" dirty="0"/>
              <a:t>" speech </a:t>
            </a:r>
            <a:r>
              <a:rPr lang="en-US" sz="2800" dirty="0" smtClean="0"/>
              <a:t>of </a:t>
            </a:r>
            <a:r>
              <a:rPr lang="en-US" sz="2800" dirty="0"/>
              <a:t>simple peoples.</a:t>
            </a:r>
          </a:p>
          <a:p>
            <a:r>
              <a:rPr lang="en-US" sz="2800" dirty="0"/>
              <a:t>Pidgins are demonstrably creative adaptations of natural languages, with a structure and rules of their own.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4" y="3581790"/>
            <a:ext cx="5320145" cy="29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37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418"/>
          </a:xfrm>
        </p:spPr>
        <p:txBody>
          <a:bodyPr/>
          <a:lstStyle/>
          <a:p>
            <a:r>
              <a:rPr lang="en-US" dirty="0"/>
              <a:t>Creole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274618"/>
            <a:ext cx="9545781" cy="522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term derives </a:t>
            </a:r>
            <a:r>
              <a:rPr lang="en-US" sz="2800" dirty="0"/>
              <a:t>from French </a:t>
            </a:r>
            <a:r>
              <a:rPr lang="en-US" sz="2800" b="1" i="1" dirty="0"/>
              <a:t>"creole</a:t>
            </a:r>
            <a:r>
              <a:rPr lang="en-US" sz="2800" b="1" i="1" dirty="0" smtClean="0"/>
              <a:t>"</a:t>
            </a:r>
            <a:r>
              <a:rPr lang="en-US" sz="2800" dirty="0" smtClean="0"/>
              <a:t> (coming </a:t>
            </a:r>
            <a:r>
              <a:rPr lang="en-US" sz="2800" dirty="0"/>
              <a:t>from Portuguese </a:t>
            </a:r>
            <a:r>
              <a:rPr lang="en-US" sz="2800" i="1" dirty="0"/>
              <a:t>"</a:t>
            </a:r>
            <a:r>
              <a:rPr lang="en-US" sz="2800" i="1" dirty="0" err="1" smtClean="0"/>
              <a:t>crioulo</a:t>
            </a:r>
            <a:r>
              <a:rPr lang="en-US" sz="2800" i="1" dirty="0" smtClean="0"/>
              <a:t>“ </a:t>
            </a:r>
            <a:r>
              <a:rPr lang="en-US" sz="2800" dirty="0" smtClean="0"/>
              <a:t>or Spanish </a:t>
            </a:r>
            <a:r>
              <a:rPr lang="en-US" sz="2800" i="1" dirty="0"/>
              <a:t>"</a:t>
            </a:r>
            <a:r>
              <a:rPr lang="en-US" sz="2800" i="1" dirty="0" err="1"/>
              <a:t>criollo</a:t>
            </a:r>
            <a:r>
              <a:rPr lang="en-US" sz="2800" i="1" dirty="0"/>
              <a:t>"</a:t>
            </a:r>
            <a:r>
              <a:rPr lang="en-US" sz="2800" dirty="0"/>
              <a:t>) </a:t>
            </a:r>
            <a:r>
              <a:rPr lang="en-US" sz="2800" dirty="0" smtClean="0"/>
              <a:t>meaning </a:t>
            </a:r>
            <a:r>
              <a:rPr lang="en-US" sz="2800" i="1" dirty="0" smtClean="0"/>
              <a:t>“to </a:t>
            </a:r>
            <a:r>
              <a:rPr lang="en-US" sz="2800" i="1" dirty="0"/>
              <a:t>nurse, breed, bring </a:t>
            </a:r>
            <a:r>
              <a:rPr lang="en-US" sz="2800" i="1" dirty="0" smtClean="0"/>
              <a:t>up”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Referred </a:t>
            </a:r>
            <a:r>
              <a:rPr lang="en-US" sz="2800" dirty="0"/>
              <a:t>to customs and language </a:t>
            </a:r>
            <a:r>
              <a:rPr lang="en-US" sz="2800" dirty="0" smtClean="0"/>
              <a:t>of </a:t>
            </a:r>
            <a:r>
              <a:rPr lang="en-US" sz="2800" dirty="0"/>
              <a:t>the colonies and later to any language derived from a pidgin based on a European </a:t>
            </a:r>
            <a:r>
              <a:rPr lang="en-US" sz="2800" dirty="0" smtClean="0"/>
              <a:t>language. </a:t>
            </a:r>
          </a:p>
          <a:p>
            <a:r>
              <a:rPr lang="en-US" sz="2800" dirty="0" smtClean="0"/>
              <a:t>A language that rises in the process of “creolization</a:t>
            </a:r>
            <a:r>
              <a:rPr lang="en-US" sz="2800" dirty="0"/>
              <a:t>” – expansion of a pidgin to other language </a:t>
            </a:r>
            <a:r>
              <a:rPr lang="en-US" sz="2800" dirty="0" smtClean="0"/>
              <a:t>functions.</a:t>
            </a:r>
          </a:p>
          <a:p>
            <a:r>
              <a:rPr lang="en-US" sz="2800" dirty="0"/>
              <a:t>A creole is a pidgin that has become the first language of a speech community.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50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r>
              <a:rPr lang="en-US" dirty="0"/>
              <a:t>Similar </a:t>
            </a:r>
            <a:r>
              <a:rPr lang="en-US" dirty="0" smtClean="0"/>
              <a:t>features </a:t>
            </a:r>
            <a:r>
              <a:rPr lang="en-US" dirty="0"/>
              <a:t>of </a:t>
            </a:r>
            <a:r>
              <a:rPr lang="en-US" dirty="0" smtClean="0"/>
              <a:t>creoles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037"/>
            <a:ext cx="8596668" cy="4711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SVO </a:t>
            </a:r>
            <a:r>
              <a:rPr lang="en-US" sz="2800" dirty="0"/>
              <a:t>word order, </a:t>
            </a:r>
          </a:p>
          <a:p>
            <a:r>
              <a:rPr lang="en-US" sz="2800" dirty="0" smtClean="0"/>
              <a:t>pre-verbal </a:t>
            </a:r>
            <a:r>
              <a:rPr lang="en-US" sz="2800" dirty="0"/>
              <a:t>negation, </a:t>
            </a:r>
          </a:p>
          <a:p>
            <a:r>
              <a:rPr lang="en-US" sz="2800" dirty="0" smtClean="0"/>
              <a:t>lack </a:t>
            </a:r>
            <a:r>
              <a:rPr lang="en-US" sz="2800" dirty="0"/>
              <a:t>of a formal passive voice, </a:t>
            </a:r>
          </a:p>
          <a:p>
            <a:r>
              <a:rPr lang="en-US" sz="2800" dirty="0" smtClean="0"/>
              <a:t>questions </a:t>
            </a:r>
            <a:r>
              <a:rPr lang="en-US" sz="2800" dirty="0"/>
              <a:t>with the same forms as statements,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/>
              <a:t>"When eye no see, </a:t>
            </a:r>
            <a:r>
              <a:rPr lang="en-US" sz="2800" b="1" dirty="0" err="1"/>
              <a:t>mout</a:t>
            </a:r>
            <a:r>
              <a:rPr lang="en-US" sz="2800" b="1" dirty="0"/>
              <a:t> no </a:t>
            </a:r>
            <a:r>
              <a:rPr lang="en-US" sz="2800" b="1" dirty="0" err="1" smtClean="0"/>
              <a:t>tok</a:t>
            </a:r>
            <a:r>
              <a:rPr lang="en-US" sz="2800" b="1" dirty="0"/>
              <a:t>." </a:t>
            </a:r>
            <a:r>
              <a:rPr lang="en-US" sz="2800" dirty="0"/>
              <a:t>(Trinidad)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239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 smtClean="0"/>
              <a:t>Pisin</a:t>
            </a:r>
            <a:r>
              <a:rPr lang="en-US" dirty="0"/>
              <a:t> </a:t>
            </a:r>
            <a:r>
              <a:rPr lang="en-US" dirty="0" smtClean="0"/>
              <a:t>(Neo-Melanesian 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037"/>
            <a:ext cx="8596668" cy="4711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creole </a:t>
            </a:r>
            <a:r>
              <a:rPr lang="en-US" sz="2800" dirty="0"/>
              <a:t>spoken by about 1 </a:t>
            </a:r>
            <a:r>
              <a:rPr lang="en-US" sz="2800" dirty="0" smtClean="0"/>
              <a:t>mln. </a:t>
            </a:r>
            <a:r>
              <a:rPr lang="en-US" sz="2800" dirty="0"/>
              <a:t>people </a:t>
            </a:r>
            <a:r>
              <a:rPr lang="en-US" sz="2800" dirty="0" smtClean="0"/>
              <a:t>in Papua </a:t>
            </a:r>
            <a:r>
              <a:rPr lang="en-US" sz="2800" dirty="0"/>
              <a:t>New </a:t>
            </a:r>
            <a:r>
              <a:rPr lang="en-US" sz="2800" dirty="0" smtClean="0"/>
              <a:t>Guinea.</a:t>
            </a:r>
            <a:endParaRPr lang="en-US" sz="2800" dirty="0"/>
          </a:p>
          <a:p>
            <a:r>
              <a:rPr lang="en-US" sz="2800" dirty="0" smtClean="0"/>
              <a:t>3/4 </a:t>
            </a:r>
            <a:r>
              <a:rPr lang="en-US" sz="2800" dirty="0"/>
              <a:t>of the </a:t>
            </a:r>
            <a:r>
              <a:rPr lang="en-US" sz="2800" dirty="0" smtClean="0"/>
              <a:t>vocabulary </a:t>
            </a:r>
            <a:r>
              <a:rPr lang="en-US" sz="2800" dirty="0"/>
              <a:t>derives from </a:t>
            </a:r>
            <a:r>
              <a:rPr lang="en-US" sz="2800" dirty="0" smtClean="0"/>
              <a:t>English</a:t>
            </a:r>
            <a:r>
              <a:rPr lang="en-US" sz="2800" dirty="0"/>
              <a:t>;</a:t>
            </a:r>
            <a:endParaRPr lang="en-US" sz="2800" dirty="0" smtClean="0"/>
          </a:p>
          <a:p>
            <a:r>
              <a:rPr lang="en-US" sz="2800" dirty="0" smtClean="0"/>
              <a:t>some </a:t>
            </a:r>
            <a:r>
              <a:rPr lang="en-US" sz="2800" dirty="0"/>
              <a:t>15% </a:t>
            </a:r>
            <a:r>
              <a:rPr lang="en-US" sz="2800" dirty="0" smtClean="0"/>
              <a:t>- from </a:t>
            </a:r>
            <a:r>
              <a:rPr lang="en-US" sz="2800" dirty="0"/>
              <a:t>indigenous New Guinea languages, especially </a:t>
            </a:r>
            <a:r>
              <a:rPr lang="en-US" sz="2800" dirty="0" err="1"/>
              <a:t>Tolai</a:t>
            </a:r>
            <a:r>
              <a:rPr lang="en-US" sz="2800" dirty="0"/>
              <a:t> (</a:t>
            </a:r>
            <a:r>
              <a:rPr lang="en-US" sz="2800" dirty="0" err="1"/>
              <a:t>Kuanua</a:t>
            </a:r>
            <a:r>
              <a:rPr lang="en-US" sz="2800" dirty="0" smtClean="0"/>
              <a:t>); </a:t>
            </a:r>
          </a:p>
          <a:p>
            <a:r>
              <a:rPr lang="en-US" sz="2800" dirty="0" smtClean="0"/>
              <a:t>other come from </a:t>
            </a:r>
            <a:r>
              <a:rPr lang="en-US" sz="2800" dirty="0"/>
              <a:t>various </a:t>
            </a:r>
            <a:r>
              <a:rPr lang="en-US" sz="2800" dirty="0" smtClean="0"/>
              <a:t>languages</a:t>
            </a:r>
            <a:r>
              <a:rPr lang="en-US" sz="2800" dirty="0"/>
              <a:t>, including German.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116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Pisin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582"/>
            <a:ext cx="8813030" cy="4932217"/>
          </a:xfrm>
        </p:spPr>
        <p:txBody>
          <a:bodyPr/>
          <a:lstStyle/>
          <a:p>
            <a:r>
              <a:rPr lang="en-US" sz="2800" b="1" i="1" dirty="0" err="1" smtClean="0"/>
              <a:t>Mi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kukim</a:t>
            </a:r>
            <a:r>
              <a:rPr lang="en-US" sz="2800" b="1" i="1" dirty="0"/>
              <a:t> </a:t>
            </a:r>
            <a:r>
              <a:rPr lang="en-US" sz="2800" b="1" i="1" dirty="0" err="1"/>
              <a:t>kaikai</a:t>
            </a:r>
            <a:r>
              <a:rPr lang="en-US" sz="2800" b="1" i="1" dirty="0"/>
              <a:t> </a:t>
            </a:r>
            <a:r>
              <a:rPr lang="en-US" sz="2800" b="1" i="1" dirty="0" err="1"/>
              <a:t>bilong</a:t>
            </a:r>
            <a:r>
              <a:rPr lang="en-US" sz="2800" b="1" i="1" dirty="0"/>
              <a:t> </a:t>
            </a:r>
            <a:r>
              <a:rPr lang="en-US" sz="2800" b="1" i="1" dirty="0" smtClean="0"/>
              <a:t>mi. </a:t>
            </a:r>
            <a:r>
              <a:rPr lang="en-US" sz="2800" dirty="0"/>
              <a:t>– I cook my food. </a:t>
            </a:r>
          </a:p>
          <a:p>
            <a:r>
              <a:rPr lang="en-US" sz="2800" b="1" i="1" dirty="0" err="1"/>
              <a:t>Wanpela</a:t>
            </a:r>
            <a:r>
              <a:rPr lang="en-US" sz="2800" b="1" i="1" dirty="0"/>
              <a:t> </a:t>
            </a:r>
            <a:r>
              <a:rPr lang="en-US" sz="2800" b="1" i="1" dirty="0" err="1"/>
              <a:t>lek</a:t>
            </a:r>
            <a:r>
              <a:rPr lang="en-US" sz="2800" b="1" i="1" dirty="0"/>
              <a:t> </a:t>
            </a:r>
            <a:r>
              <a:rPr lang="en-US" sz="2800" b="1" i="1" dirty="0" err="1"/>
              <a:t>bilong</a:t>
            </a:r>
            <a:r>
              <a:rPr lang="en-US" sz="2800" b="1" i="1" dirty="0"/>
              <a:t> mi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bruk</a:t>
            </a:r>
            <a:r>
              <a:rPr lang="en-US" sz="2800" b="1" i="1" dirty="0" smtClean="0"/>
              <a:t>. </a:t>
            </a:r>
            <a:r>
              <a:rPr lang="en-US" sz="2800" dirty="0"/>
              <a:t>–  One of my legs is broken.</a:t>
            </a:r>
          </a:p>
          <a:p>
            <a:r>
              <a:rPr lang="en-US" sz="2800" b="1" i="1" dirty="0" err="1"/>
              <a:t>Em</a:t>
            </a:r>
            <a:r>
              <a:rPr lang="en-US" sz="2800" b="1" i="1" dirty="0"/>
              <a:t>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i="1" dirty="0" err="1"/>
              <a:t>krosim</a:t>
            </a:r>
            <a:r>
              <a:rPr lang="en-US" sz="2800" b="1" i="1" dirty="0"/>
              <a:t> </a:t>
            </a:r>
            <a:r>
              <a:rPr lang="en-US" sz="2800" b="1" i="1" dirty="0" smtClean="0"/>
              <a:t>mi. </a:t>
            </a:r>
            <a:r>
              <a:rPr lang="en-US" sz="2800" dirty="0"/>
              <a:t>–  He scolded me.</a:t>
            </a:r>
          </a:p>
          <a:p>
            <a:r>
              <a:rPr lang="en-US" sz="2800" b="1" i="1" dirty="0" err="1"/>
              <a:t>Ol</a:t>
            </a:r>
            <a:r>
              <a:rPr lang="en-US" sz="2800" b="1" i="1" dirty="0"/>
              <a:t>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i="1" dirty="0" err="1"/>
              <a:t>kapsaitim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bensin</a:t>
            </a:r>
            <a:r>
              <a:rPr lang="en-US" sz="2800" b="1" i="1" dirty="0" smtClean="0"/>
              <a:t>. </a:t>
            </a:r>
            <a:r>
              <a:rPr lang="en-US" sz="2800" dirty="0"/>
              <a:t>–  They spilled the gasoline.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281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354"/>
            <a:ext cx="8575964" cy="624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8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b="1" dirty="0"/>
              <a:t>Negative impacts of cultural interactions in a globalized world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Marginalization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Homogenization. </a:t>
            </a:r>
            <a:endParaRPr lang="en-US" sz="3000" dirty="0" smtClean="0"/>
          </a:p>
          <a:p>
            <a:r>
              <a:rPr lang="en-US" sz="3000" dirty="0"/>
              <a:t>Assimilation. </a:t>
            </a:r>
            <a:endParaRPr lang="en-US" sz="3000" dirty="0" smtClean="0"/>
          </a:p>
          <a:p>
            <a:r>
              <a:rPr lang="en-US" sz="3000" dirty="0"/>
              <a:t>Acculturation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Loss of culture. </a:t>
            </a:r>
            <a:endParaRPr lang="en-US" sz="3000" dirty="0" smtClean="0"/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08" y="2210066"/>
            <a:ext cx="4584154" cy="4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42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74619"/>
            <a:ext cx="9256375" cy="5098472"/>
          </a:xfrm>
        </p:spPr>
        <p:txBody>
          <a:bodyPr>
            <a:noAutofit/>
          </a:bodyPr>
          <a:lstStyle/>
          <a:p>
            <a:r>
              <a:rPr lang="en-US" sz="2800" dirty="0"/>
              <a:t>Contact languages (pidgins and creoles) are </a:t>
            </a:r>
            <a:r>
              <a:rPr lang="en-US" sz="2800" dirty="0" smtClean="0"/>
              <a:t>results of </a:t>
            </a:r>
            <a:r>
              <a:rPr lang="en-US" sz="2800" dirty="0"/>
              <a:t>linguistic change.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serve for utilitarian </a:t>
            </a:r>
            <a:r>
              <a:rPr lang="en-US" sz="2800" dirty="0" smtClean="0"/>
              <a:t>purposes.</a:t>
            </a:r>
          </a:p>
          <a:p>
            <a:r>
              <a:rPr lang="en-US" sz="2800" dirty="0" smtClean="0"/>
              <a:t>Existence </a:t>
            </a:r>
            <a:r>
              <a:rPr lang="en-US" sz="2800" dirty="0"/>
              <a:t>of pidgins </a:t>
            </a:r>
            <a:r>
              <a:rPr lang="en-US" sz="2800" dirty="0" smtClean="0"/>
              <a:t>reveals </a:t>
            </a:r>
            <a:r>
              <a:rPr lang="en-US" sz="2800" dirty="0"/>
              <a:t>the flexible character of a language, its ability to develop and adapt itself to the current needs of the speakers.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grammatical and lexical changes that occur in pidgins </a:t>
            </a:r>
            <a:r>
              <a:rPr lang="en-US" sz="2800" dirty="0" smtClean="0"/>
              <a:t>and creoles reveal the </a:t>
            </a:r>
            <a:r>
              <a:rPr lang="en-US" sz="2800" dirty="0"/>
              <a:t>language mechanisms of self-organization and self-regulation.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153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6989"/>
          </a:xfrm>
        </p:spPr>
        <p:txBody>
          <a:bodyPr/>
          <a:lstStyle/>
          <a:p>
            <a:pPr algn="ctr"/>
            <a:r>
              <a:rPr lang="en-US" sz="3800" b="1" dirty="0"/>
              <a:t>Positive impacts of cultural </a:t>
            </a:r>
            <a:r>
              <a:rPr lang="en-US" sz="3800" b="1" dirty="0" smtClean="0"/>
              <a:t>interaction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492" y="1589278"/>
            <a:ext cx="8946541" cy="4195481"/>
          </a:xfrm>
        </p:spPr>
        <p:txBody>
          <a:bodyPr>
            <a:normAutofit/>
          </a:bodyPr>
          <a:lstStyle/>
          <a:p>
            <a:r>
              <a:rPr lang="en-US" sz="3000" dirty="0"/>
              <a:t>Co-existence of cultures. </a:t>
            </a:r>
            <a:endParaRPr lang="en-US" sz="3000" dirty="0" smtClean="0"/>
          </a:p>
          <a:p>
            <a:r>
              <a:rPr lang="en-US" sz="3000" dirty="0"/>
              <a:t>Reasonable accommodation. </a:t>
            </a:r>
            <a:endParaRPr lang="en-US" sz="3000" dirty="0" smtClean="0"/>
          </a:p>
          <a:p>
            <a:r>
              <a:rPr lang="en-US" sz="3000" dirty="0"/>
              <a:t>Cultural revitalization. </a:t>
            </a:r>
            <a:endParaRPr lang="en-US" sz="3000" dirty="0" smtClean="0"/>
          </a:p>
          <a:p>
            <a:r>
              <a:rPr lang="en-US" sz="3000" dirty="0"/>
              <a:t>Affirmation of identity. </a:t>
            </a:r>
            <a:endParaRPr lang="ru-RU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44" y="3348507"/>
            <a:ext cx="4565915" cy="303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9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pPr algn="ctr"/>
            <a:r>
              <a:rPr lang="en-US" sz="4000" b="1" dirty="0"/>
              <a:t>Culture shock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67" y="1442434"/>
            <a:ext cx="8946541" cy="4676842"/>
          </a:xfrm>
        </p:spPr>
        <p:txBody>
          <a:bodyPr>
            <a:normAutofit/>
          </a:bodyPr>
          <a:lstStyle/>
          <a:p>
            <a:r>
              <a:rPr lang="en-US" sz="3000" dirty="0"/>
              <a:t>mental  stress  caused  by  the  strain  of  having  to rapidly adjust to different </a:t>
            </a:r>
            <a:r>
              <a:rPr lang="en-US" sz="3000" dirty="0" smtClean="0"/>
              <a:t>cultures;</a:t>
            </a:r>
          </a:p>
          <a:p>
            <a:r>
              <a:rPr lang="en-US" sz="3000" dirty="0"/>
              <a:t>the shock of change that an individual </a:t>
            </a:r>
            <a:r>
              <a:rPr lang="en-US" sz="3000" dirty="0" smtClean="0"/>
              <a:t>feel</a:t>
            </a:r>
            <a:r>
              <a:rPr lang="en-US" sz="3000" dirty="0" smtClean="0"/>
              <a:t>s </a:t>
            </a:r>
            <a:r>
              <a:rPr lang="en-US" sz="3000" dirty="0"/>
              <a:t>through interaction with </a:t>
            </a:r>
            <a:r>
              <a:rPr lang="en-US" sz="3000" dirty="0" smtClean="0"/>
              <a:t>others.</a:t>
            </a:r>
            <a:endParaRPr lang="ru-RU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64" y="3999629"/>
            <a:ext cx="4781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1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4110"/>
          </a:xfrm>
        </p:spPr>
        <p:txBody>
          <a:bodyPr/>
          <a:lstStyle/>
          <a:p>
            <a:pPr algn="ctr"/>
            <a:r>
              <a:rPr lang="en-US" sz="4000" b="1" dirty="0" smtClean="0"/>
              <a:t>Stages </a:t>
            </a:r>
            <a:r>
              <a:rPr lang="en-US" sz="4000" b="1" dirty="0"/>
              <a:t>of culture shock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06" y="1442434"/>
            <a:ext cx="8946541" cy="4896117"/>
          </a:xfrm>
        </p:spPr>
        <p:txBody>
          <a:bodyPr/>
          <a:lstStyle/>
          <a:p>
            <a:r>
              <a:rPr lang="en-US" sz="3000" dirty="0"/>
              <a:t>‘romance’ </a:t>
            </a:r>
            <a:r>
              <a:rPr lang="en-US" sz="3000" dirty="0" smtClean="0"/>
              <a:t>stage; </a:t>
            </a:r>
          </a:p>
          <a:p>
            <a:r>
              <a:rPr lang="en-US" sz="3000" dirty="0"/>
              <a:t>‘home-sickness</a:t>
            </a:r>
            <a:r>
              <a:rPr lang="en-US" sz="3000" dirty="0" smtClean="0"/>
              <a:t>’;</a:t>
            </a:r>
          </a:p>
          <a:p>
            <a:r>
              <a:rPr lang="en-US" sz="3000" dirty="0" smtClean="0"/>
              <a:t>solution-oriented stage.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03" y="1344477"/>
            <a:ext cx="6763034" cy="5072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4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0020"/>
          </a:xfrm>
        </p:spPr>
        <p:txBody>
          <a:bodyPr/>
          <a:lstStyle/>
          <a:p>
            <a:pPr algn="ctr"/>
            <a:r>
              <a:rPr lang="en-US" sz="4000" b="1" dirty="0" smtClean="0"/>
              <a:t>“The </a:t>
            </a:r>
            <a:r>
              <a:rPr lang="en-US" sz="4000" b="1" dirty="0"/>
              <a:t>Lost Boys of </a:t>
            </a:r>
            <a:r>
              <a:rPr lang="en-US" sz="4000" b="1" dirty="0" smtClean="0"/>
              <a:t>Sudan”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4" y="1262130"/>
            <a:ext cx="10483402" cy="498626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Fragment of the documentary film “God </a:t>
            </a:r>
            <a:r>
              <a:rPr lang="en-US" sz="3000" dirty="0"/>
              <a:t>Grew Tired of </a:t>
            </a:r>
            <a:r>
              <a:rPr lang="en-US" sz="3000" dirty="0" smtClean="0"/>
              <a:t>Us”. </a:t>
            </a:r>
            <a:endParaRPr lang="en-US" sz="3000" dirty="0"/>
          </a:p>
          <a:p>
            <a:r>
              <a:rPr lang="en-US" sz="3000" dirty="0" smtClean="0"/>
              <a:t>The </a:t>
            </a:r>
            <a:r>
              <a:rPr lang="en-US" sz="3000" dirty="0"/>
              <a:t>Dinka are the largest ethnic group in southern </a:t>
            </a:r>
            <a:r>
              <a:rPr lang="en-US" sz="3000" dirty="0" smtClean="0"/>
              <a:t>Sudan.</a:t>
            </a:r>
          </a:p>
          <a:p>
            <a:r>
              <a:rPr lang="en-US" sz="3000" dirty="0"/>
              <a:t>In </a:t>
            </a:r>
            <a:r>
              <a:rPr lang="en-US" sz="3000" dirty="0" smtClean="0"/>
              <a:t>1987 </a:t>
            </a:r>
            <a:r>
              <a:rPr lang="en-US" sz="3000" dirty="0"/>
              <a:t>Sudan's Muslim government </a:t>
            </a:r>
            <a:r>
              <a:rPr lang="en-US" sz="3000" dirty="0" smtClean="0"/>
              <a:t>                            pronounced </a:t>
            </a:r>
            <a:r>
              <a:rPr lang="en-US" sz="3000" dirty="0"/>
              <a:t>death to all males </a:t>
            </a:r>
            <a:r>
              <a:rPr lang="en-US" sz="3000" dirty="0" smtClean="0"/>
              <a:t>                                      in </a:t>
            </a:r>
            <a:r>
              <a:rPr lang="en-US" sz="3000" dirty="0"/>
              <a:t>the Christian </a:t>
            </a:r>
            <a:r>
              <a:rPr lang="en-US" sz="3000" dirty="0" smtClean="0"/>
              <a:t>south.</a:t>
            </a:r>
            <a:endParaRPr lang="ru-RU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05" y="3116687"/>
            <a:ext cx="4556053" cy="341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b="1" dirty="0"/>
              <a:t>“The Lost Boys of Sudan”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4" y="1519708"/>
            <a:ext cx="9393030" cy="472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	1</a:t>
            </a:r>
            <a:r>
              <a:rPr lang="en-US" sz="2800" dirty="0"/>
              <a:t>. What questions and fears do the Lost Boys have about life in the United States?</a:t>
            </a:r>
          </a:p>
          <a:p>
            <a:pPr marL="0" indent="0">
              <a:buNone/>
            </a:pPr>
            <a:r>
              <a:rPr lang="en-US" sz="2800" dirty="0" smtClean="0"/>
              <a:t>	2</a:t>
            </a:r>
            <a:r>
              <a:rPr lang="en-US" sz="2800" dirty="0"/>
              <a:t>. After their arrival in the United States, what do the Lost Boys learn or </a:t>
            </a:r>
            <a:r>
              <a:rPr lang="en-US" sz="2800" dirty="0" smtClean="0"/>
              <a:t>see </a:t>
            </a:r>
            <a:r>
              <a:rPr lang="en-US" sz="2800" dirty="0"/>
              <a:t>that is new to them? </a:t>
            </a:r>
          </a:p>
          <a:p>
            <a:pPr marL="0" indent="0">
              <a:buNone/>
            </a:pPr>
            <a:r>
              <a:rPr lang="en-US" sz="2800" dirty="0" smtClean="0"/>
              <a:t>	3</a:t>
            </a:r>
            <a:r>
              <a:rPr lang="en-US" sz="2800" dirty="0"/>
              <a:t>. What are the challenges the Lost Boys face in the USA?</a:t>
            </a:r>
          </a:p>
          <a:p>
            <a:pPr marL="0" indent="0">
              <a:buNone/>
            </a:pPr>
            <a:r>
              <a:rPr lang="en-US" sz="2800" dirty="0" smtClean="0"/>
              <a:t>	4</a:t>
            </a:r>
            <a:r>
              <a:rPr lang="en-US" sz="2800" dirty="0"/>
              <a:t>. What feelings do they have?</a:t>
            </a:r>
            <a:endParaRPr lang="ru-RU" sz="2800" dirty="0"/>
          </a:p>
          <a:p>
            <a:pPr marL="0" indent="0">
              <a:buNone/>
            </a:pPr>
            <a:r>
              <a:rPr lang="en-US" sz="2800" dirty="0" smtClean="0"/>
              <a:t>	5</a:t>
            </a:r>
            <a:r>
              <a:rPr lang="en-US" sz="2800" dirty="0"/>
              <a:t>. Do they easily adapt for living in American community?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0CDA-50FD-4146-B9C4-4E4BE99F05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194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1597</Words>
  <Application>Microsoft Office PowerPoint</Application>
  <PresentationFormat>Произвольный</PresentationFormat>
  <Paragraphs>262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Lecture 8</vt:lpstr>
      <vt:lpstr>Outline</vt:lpstr>
      <vt:lpstr>Key words</vt:lpstr>
      <vt:lpstr>Negative impacts of cultural interactions in a globalized world</vt:lpstr>
      <vt:lpstr>Positive impacts of cultural interaction</vt:lpstr>
      <vt:lpstr>Culture shock</vt:lpstr>
      <vt:lpstr>Stages of culture shock</vt:lpstr>
      <vt:lpstr>“The Lost Boys of Sudan” </vt:lpstr>
      <vt:lpstr>“The Lost Boys of Sudan” </vt:lpstr>
      <vt:lpstr>Correlation of cultures within 1 country:</vt:lpstr>
      <vt:lpstr>Monoculturalism</vt:lpstr>
      <vt:lpstr>Ethnocentrism (ethnocentricity)</vt:lpstr>
      <vt:lpstr>Monoethnic countries</vt:lpstr>
      <vt:lpstr>Positive effects of monoculturalism</vt:lpstr>
      <vt:lpstr>Negative effects of monoculturalism</vt:lpstr>
      <vt:lpstr>Multiculturalism</vt:lpstr>
      <vt:lpstr>Biculturalism</vt:lpstr>
      <vt:lpstr>“Cultural mosaic”</vt:lpstr>
      <vt:lpstr>Pros of multiculturalism</vt:lpstr>
      <vt:lpstr>Cons of multiculturalism</vt:lpstr>
      <vt:lpstr>Uniculturalism</vt:lpstr>
      <vt:lpstr>Pros of uniculturalism</vt:lpstr>
      <vt:lpstr>Cons of uniculturalism</vt:lpstr>
      <vt:lpstr>Cultural diffusion</vt:lpstr>
      <vt:lpstr>Inter-cultural conflicts</vt:lpstr>
      <vt:lpstr>Linguistic results of cultural contacts</vt:lpstr>
      <vt:lpstr>Language mixation</vt:lpstr>
      <vt:lpstr>Examples of English borrowed words</vt:lpstr>
      <vt:lpstr>Pidgin</vt:lpstr>
      <vt:lpstr>Features of pidgin</vt:lpstr>
      <vt:lpstr>Distribution of English-based pidgins</vt:lpstr>
      <vt:lpstr>English-based pidgins</vt:lpstr>
      <vt:lpstr>Pidgins and creoles based on European languages</vt:lpstr>
      <vt:lpstr>Mind that </vt:lpstr>
      <vt:lpstr>Creole</vt:lpstr>
      <vt:lpstr>Similar features of creoles</vt:lpstr>
      <vt:lpstr>Tok Pisin (Neo-Melanesian )</vt:lpstr>
      <vt:lpstr>Examples of Tok Pisin</vt:lpstr>
      <vt:lpstr>Презентация PowerPoint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ФИФ</dc:creator>
  <cp:lastModifiedBy>Marina</cp:lastModifiedBy>
  <cp:revision>57</cp:revision>
  <dcterms:created xsi:type="dcterms:W3CDTF">2018-10-12T07:48:18Z</dcterms:created>
  <dcterms:modified xsi:type="dcterms:W3CDTF">2019-12-03T22:05:48Z</dcterms:modified>
</cp:coreProperties>
</file>