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D145-3C5D-4775-87B5-E491A5D9CE8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BD316-0717-43DA-8F28-B6B99F190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5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BD316-0717-43DA-8F28-B6B99F1904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4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0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0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7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2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9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5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7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3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7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8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830E-A7AA-4CC9-97FB-7A1FFD3D6BD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4C86C-B4FD-4606-997B-0CE71148A98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55015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95549">
            <a:off x="40403" y="41705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реабілітація </a:t>
            </a:r>
            <a:r>
              <a:rPr lang="uk-UA" sz="540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</a:t>
            </a:r>
            <a:br>
              <a:rPr lang="uk-UA" sz="5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>
                <a:latin typeface="Times New Roman" panose="02020603050405020304" pitchFamily="18" charset="0"/>
                <a:cs typeface="Times New Roman" panose="02020603050405020304" pitchFamily="18" charset="0"/>
              </a:rPr>
              <a:t>вікових груп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63" y="77182"/>
            <a:ext cx="1200727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18-64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кардіо-респіраторної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кістково-м'язових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неінфекційних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18-64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300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анаеробним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задіяні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4" y="3740727"/>
            <a:ext cx="6641088" cy="30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" y="151179"/>
            <a:ext cx="555105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65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кардіо-респіраторної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кістково-м'язових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неінфекційних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когнітивних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старше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проблемами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суглобів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анаеробним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задіяні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станом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5" y="1173018"/>
            <a:ext cx="605905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1" y="197346"/>
            <a:ext cx="116932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старшому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супроводжуєтьсяизмінами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набіохімічному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пом'якшити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невеликих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кисневого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55" y="3558887"/>
            <a:ext cx="6052271" cy="31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727" y="215498"/>
            <a:ext cx="91809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Особам,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Тим,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таких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ішемічної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гіпертензія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діабет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старше 40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старше 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309" y="1979029"/>
            <a:ext cx="5153173" cy="46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1344" y="67117"/>
            <a:ext cx="10566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тренованості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характеру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782" y="1111562"/>
            <a:ext cx="48398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культурою, часом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Правильно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звикання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регулярно: практика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найважчими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звикаєте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ритму,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вжевідсутність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незвичним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04973" y="1111562"/>
            <a:ext cx="4012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вправи,які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строго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лікар-спеціаліст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ЛФК),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підібрати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характер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займаючисьбезсистемно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піддаєтеся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просто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нашкодити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4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02" y="159021"/>
            <a:ext cx="41177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пройти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Але, в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пропоноване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занадто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спрощений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всю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больові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°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02909" y="159021"/>
            <a:ext cx="689032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так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зараз,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в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 для такого самоконтролю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ортостатичної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Прокинувшись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ліжка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 за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встаньте,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 за 10 секунд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помножте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6.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результати.У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величина пульсу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встали,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12-24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хвилину.Спостерігаючи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початку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значить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собіневеликий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перепочинок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31142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" y="151026"/>
            <a:ext cx="7499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тих,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Три рази в 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витратьте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встаньте,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розпряміться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спускайтеся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сходах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шляху на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їздите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паркуватися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100-200 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Прогулюйтеся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магазину і назад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регулярно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958880"/>
            <a:ext cx="5107709" cy="38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6982" y="334926"/>
            <a:ext cx="9365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разової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90" y="1634837"/>
            <a:ext cx="8660722" cy="44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18" y="-217654"/>
            <a:ext cx="90239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безумовним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Ходьба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локомоторное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боку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ходьби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для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переоцінити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думку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20%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протипоказані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неминуча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суглобів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такому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454" y="37687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(3-4 км / год) по 30-50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 4-5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 - по 30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 3-5 раз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поетапно.Безумовно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лісопарковій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свіжому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доріжках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35" y="754949"/>
            <a:ext cx="2938601" cy="60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72550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7979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виснажливою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велике.Особливо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вечірній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день.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заспокійливий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гіпофіза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ендорфінів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ейфорії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пригнічують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голоду і болю,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товариськими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імунну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гемоглобіну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нормалізує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ЛПВЩ,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н д о к р и н н о - м е т о б о л і ч н о г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антиатеросклеротичному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ефекту,нормалізації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964" y="1625600"/>
            <a:ext cx="5246255" cy="34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" y="65605"/>
            <a:ext cx="117117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фундамент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діабету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типу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раку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комплексному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відстрочує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Альцгеймера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слабоумства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73" y="2724727"/>
            <a:ext cx="5929745" cy="40211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310" y="4188405"/>
            <a:ext cx="5578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ВООЗ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3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3200" y="117693"/>
            <a:ext cx="422101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ходьба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рекомендована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суглоби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приземлення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ходьба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ланки опорно-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і 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лісопарковій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чистим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свіжим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фактор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загартовування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вестибулярний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аналізатор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травматизму,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підбирати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перепаду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Оптимальною температурою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ходьби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температура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 до -8 ° 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-8 до -12 ° 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" y="886691"/>
            <a:ext cx="7611052" cy="45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0527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91" y="101600"/>
            <a:ext cx="117486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різнобічну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опорно-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прохолодній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тонус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спазми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лімфообіг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3) гидростатическом і гидродинамическом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теплоємності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теплоємності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горизонтальному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фактором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психоемоційну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18" y="3517920"/>
            <a:ext cx="7767782" cy="32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4364" y="317373"/>
            <a:ext cx="449810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принципом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при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ходьба. Одна година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енерговитратами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ккал.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частота пульсу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(130-140 уд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зону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аеробно-анаеробних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ЧСС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150-170 уд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644235"/>
            <a:ext cx="6482965" cy="55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2" y="116891"/>
            <a:ext cx="526472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Їзда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як 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сидячи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сідлі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велосипеда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стовп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суглоби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люди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суглобах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Оптимальна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- 20-25 км / год.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велотренажери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«Гребля»,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доріжка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веслування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ходьби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Робота на тренажерах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заощадити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спортзалі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тренажер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91" y="218491"/>
            <a:ext cx="3546186" cy="60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3104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6" y="122995"/>
            <a:ext cx="11212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Присідання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вправазміцнює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стоячи, ноги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плечей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згинання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розгинання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занадто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присідання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амплітудою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(Полуприседания).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прямо,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2" y="1458047"/>
            <a:ext cx="6415087" cy="51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73" y="2308324"/>
            <a:ext cx="7131917" cy="4475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008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будь-яку роботу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30-40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до 150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ходьба,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пробіжки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велотренажері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92371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605" y="1074784"/>
            <a:ext cx="4780539" cy="33032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97346"/>
            <a:ext cx="930101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опорно-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амплітудою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розтягування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сухожилля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день.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плавно,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Розтягнення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шийному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хребта.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стоячи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сидячи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праву руку,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зігнуту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сторону,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рукою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схиляємо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легкого натягу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міняємо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виконуємо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нахилів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вперед і назад.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Розтягнення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плечового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пояса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покращує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лопаток,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амплітуду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руках. з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стоячи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пробуємо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з'єднати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за спиною,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лопатками,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права рука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міняємо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домогтися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контакту рук,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(рушник).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нахилів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вигинів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тулуба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6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18" y="1163782"/>
            <a:ext cx="9190181" cy="5486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146" y="0"/>
            <a:ext cx="11055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хотілося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спланували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торезультати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Насолоджуйтесь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21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727" y="556599"/>
            <a:ext cx="90331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1.Фізична активність за ВООЗ це?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2.Які є види і форми фізичної активності?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 фізично неактивних людей ризик до яких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5.Методи самоконтролю?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тренованості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характеру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тих,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10.Вправи для розвитку витривалості?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11.Вправи для розвитку гнучкості?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99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526" y="3625561"/>
            <a:ext cx="10515600" cy="1325563"/>
          </a:xfrm>
        </p:spPr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9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7446" y="117693"/>
            <a:ext cx="669455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ходьба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їзда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самих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зонах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школах,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дому.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той же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силу стану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до того 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234913"/>
            <a:ext cx="5403178" cy="37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824" y="178609"/>
            <a:ext cx="11243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(13-15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нормам.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 не половина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хлопчиків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вагою,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чверть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824" y="1765147"/>
            <a:ext cx="11840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комфортною.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видах транспорту,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гіподинамії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42" y="2797687"/>
            <a:ext cx="5809672" cy="39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095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018" y="471054"/>
            <a:ext cx="118410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гіпертензія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35-53%,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ішемічна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 30%,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діабет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 27%, раку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товстої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кишки – на 21-25%.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ліпідного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тригліцеридів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ХС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ліпопротеїдів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антиатерогенного ХС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ліпопротеїдів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факторами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міокарда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мікроциркуляції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ендотелію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тромбоутворення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нівелюючи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дисбаланс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діабету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скелетно-м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молодому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максимального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Декальцінаціі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остеопорозу.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злоякісних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товстої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кишки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82575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11491" y="856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Регулярність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Поступовість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Адекватність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135" y="210026"/>
            <a:ext cx="4527535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 -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кращий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виштовхуватість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пронизаним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капілярами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прокидаються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роботу.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капіляри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характер, то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невисока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частота пульсу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Підрахуйте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ліжку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55-60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60-70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добре; 70-80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задовільно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&gt; 80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погано.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19" y="1706252"/>
            <a:ext cx="7060676" cy="4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963" y="317143"/>
            <a:ext cx="103077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60%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(1200 ккал)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Енерговитрати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малорухливому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ккал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ккал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ккал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ккал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+ 1200 ккал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+ 500 ккал (робота,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+ 300 ккал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ваги на 400-500 г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6-12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схуднете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вагу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6" y="3362037"/>
            <a:ext cx="4433454" cy="3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43351" y="161880"/>
            <a:ext cx="35790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Методи</a:t>
            </a:r>
            <a:r>
              <a:rPr lang="ru-RU" sz="2400" b="1" dirty="0"/>
              <a:t> самоконтролю</a:t>
            </a:r>
          </a:p>
          <a:p>
            <a:r>
              <a:rPr lang="ru-RU" dirty="0" err="1"/>
              <a:t>Визначте</a:t>
            </a:r>
            <a:r>
              <a:rPr lang="ru-RU" dirty="0"/>
              <a:t> пульс до і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. У </a:t>
            </a:r>
            <a:r>
              <a:rPr lang="ru-RU" dirty="0" err="1"/>
              <a:t>нормі</a:t>
            </a:r>
            <a:r>
              <a:rPr lang="ru-RU" dirty="0"/>
              <a:t> пульс через 10 </a:t>
            </a:r>
            <a:r>
              <a:rPr lang="ru-RU" dirty="0" err="1"/>
              <a:t>хв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вихідного</a:t>
            </a:r>
            <a:r>
              <a:rPr lang="ru-RU" dirty="0"/>
              <a:t> на 10-25%. Для </a:t>
            </a:r>
            <a:r>
              <a:rPr lang="ru-RU" dirty="0" err="1"/>
              <a:t>літніх</a:t>
            </a:r>
            <a:r>
              <a:rPr lang="ru-RU" dirty="0"/>
              <a:t> і </a:t>
            </a:r>
            <a:r>
              <a:rPr lang="ru-RU" dirty="0" err="1"/>
              <a:t>нетренованих</a:t>
            </a:r>
            <a:r>
              <a:rPr lang="ru-RU" dirty="0"/>
              <a:t> людей </a:t>
            </a:r>
            <a:r>
              <a:rPr lang="ru-RU" dirty="0" err="1"/>
              <a:t>допускається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вихідних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на 10-14 уд. / </a:t>
            </a:r>
            <a:r>
              <a:rPr lang="ru-RU" dirty="0" err="1"/>
              <a:t>хв</a:t>
            </a:r>
            <a:r>
              <a:rPr lang="ru-RU" dirty="0"/>
              <a:t>.</a:t>
            </a:r>
          </a:p>
          <a:p>
            <a:r>
              <a:rPr lang="ru-RU" dirty="0"/>
              <a:t>«</a:t>
            </a:r>
            <a:r>
              <a:rPr lang="ru-RU" dirty="0" err="1"/>
              <a:t>Розмовний</a:t>
            </a:r>
            <a:r>
              <a:rPr lang="ru-RU" dirty="0"/>
              <a:t> тест»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:</a:t>
            </a:r>
          </a:p>
          <a:p>
            <a:r>
              <a:rPr lang="ru-RU" dirty="0"/>
              <a:t>• говорите </a:t>
            </a:r>
            <a:r>
              <a:rPr lang="ru-RU" dirty="0" err="1"/>
              <a:t>вільно</a:t>
            </a:r>
            <a:r>
              <a:rPr lang="ru-RU" dirty="0"/>
              <a:t> - ⇑ </a:t>
            </a:r>
            <a:r>
              <a:rPr lang="ru-RU" dirty="0" err="1"/>
              <a:t>інтенсивність</a:t>
            </a:r>
            <a:endParaRPr lang="ru-RU" dirty="0"/>
          </a:p>
          <a:p>
            <a:r>
              <a:rPr lang="ru-RU" dirty="0"/>
              <a:t>• коротко, </a:t>
            </a:r>
            <a:r>
              <a:rPr lang="ru-RU" dirty="0" err="1"/>
              <a:t>глибоко</a:t>
            </a:r>
            <a:r>
              <a:rPr lang="ru-RU" dirty="0"/>
              <a:t> </a:t>
            </a:r>
            <a:r>
              <a:rPr lang="ru-RU" dirty="0" err="1"/>
              <a:t>вдихаючи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фразами, - норма</a:t>
            </a:r>
          </a:p>
          <a:p>
            <a:r>
              <a:rPr lang="ru-RU" dirty="0"/>
              <a:t>• в </a:t>
            </a:r>
            <a:r>
              <a:rPr lang="ru-RU" dirty="0" err="1"/>
              <a:t>змозі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2 слова, насилу можете </a:t>
            </a:r>
            <a:r>
              <a:rPr lang="ru-RU" dirty="0" err="1"/>
              <a:t>віддихатися</a:t>
            </a:r>
            <a:r>
              <a:rPr lang="ru-RU" dirty="0"/>
              <a:t> - </a:t>
            </a:r>
            <a:r>
              <a:rPr lang="ru-RU" dirty="0" err="1"/>
              <a:t>перенапруження</a:t>
            </a:r>
            <a:r>
              <a:rPr lang="ru-RU" dirty="0"/>
              <a:t>.</a:t>
            </a:r>
          </a:p>
          <a:p>
            <a:r>
              <a:rPr lang="ru-RU" dirty="0"/>
              <a:t>Пульс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вранці</a:t>
            </a:r>
            <a:r>
              <a:rPr lang="ru-RU" dirty="0"/>
              <a:t> в </a:t>
            </a:r>
            <a:r>
              <a:rPr lang="ru-RU" dirty="0" err="1"/>
              <a:t>спокої</a:t>
            </a:r>
            <a:r>
              <a:rPr lang="ru-RU" dirty="0"/>
              <a:t> </a:t>
            </a:r>
            <a:r>
              <a:rPr lang="ru-RU" dirty="0" err="1"/>
              <a:t>лежачи</a:t>
            </a:r>
            <a:r>
              <a:rPr lang="ru-RU" dirty="0"/>
              <a:t> в </a:t>
            </a:r>
            <a:r>
              <a:rPr lang="ru-RU" dirty="0" err="1"/>
              <a:t>ліжку</a:t>
            </a:r>
            <a:r>
              <a:rPr lang="ru-RU" dirty="0"/>
              <a:t> (55-60 уд / </a:t>
            </a:r>
            <a:r>
              <a:rPr lang="ru-RU" dirty="0" err="1"/>
              <a:t>хв</a:t>
            </a:r>
            <a:r>
              <a:rPr lang="ru-RU" dirty="0"/>
              <a:t>. - </a:t>
            </a:r>
            <a:r>
              <a:rPr lang="ru-RU" dirty="0" err="1"/>
              <a:t>відмінно</a:t>
            </a:r>
            <a:r>
              <a:rPr lang="ru-RU" dirty="0"/>
              <a:t>!). У </a:t>
            </a:r>
            <a:r>
              <a:rPr lang="ru-RU" dirty="0" err="1"/>
              <a:t>нормі</a:t>
            </a:r>
            <a:r>
              <a:rPr lang="ru-RU" dirty="0"/>
              <a:t> </a:t>
            </a:r>
            <a:r>
              <a:rPr lang="ru-RU" dirty="0" err="1"/>
              <a:t>щоденні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пульсу не </a:t>
            </a:r>
            <a:r>
              <a:rPr lang="ru-RU" dirty="0" err="1"/>
              <a:t>перевищують</a:t>
            </a:r>
            <a:r>
              <a:rPr lang="ru-RU" dirty="0"/>
              <a:t> 2-5 уд. / </a:t>
            </a:r>
            <a:r>
              <a:rPr lang="ru-RU" dirty="0" err="1"/>
              <a:t>хв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82510" y="36580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МЧЧС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формулою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220 -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655" y="860832"/>
            <a:ext cx="4096041" cy="28144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544" y="231758"/>
            <a:ext cx="405476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Заняття</a:t>
            </a:r>
            <a:r>
              <a:rPr lang="ru-RU" dirty="0"/>
              <a:t>:</a:t>
            </a:r>
          </a:p>
          <a:p>
            <a:r>
              <a:rPr lang="ru-RU" dirty="0"/>
              <a:t>• </a:t>
            </a:r>
            <a:r>
              <a:rPr lang="ru-RU" b="1" dirty="0"/>
              <a:t>Частота не </a:t>
            </a:r>
            <a:r>
              <a:rPr lang="ru-RU" b="1" dirty="0" err="1"/>
              <a:t>менше</a:t>
            </a:r>
            <a:r>
              <a:rPr lang="ru-RU" b="1" dirty="0"/>
              <a:t> 5 </a:t>
            </a:r>
            <a:r>
              <a:rPr lang="ru-RU" b="1" dirty="0" err="1"/>
              <a:t>разів</a:t>
            </a:r>
            <a:r>
              <a:rPr lang="ru-RU" b="1" dirty="0"/>
              <a:t> на </a:t>
            </a:r>
            <a:r>
              <a:rPr lang="ru-RU" b="1" dirty="0" err="1"/>
              <a:t>тиждень</a:t>
            </a:r>
            <a:r>
              <a:rPr lang="ru-RU" b="1" dirty="0"/>
              <a:t>, </a:t>
            </a:r>
            <a:r>
              <a:rPr lang="ru-RU" b="1" dirty="0" err="1"/>
              <a:t>краще</a:t>
            </a:r>
            <a:r>
              <a:rPr lang="ru-RU" b="1" dirty="0"/>
              <a:t> </a:t>
            </a:r>
            <a:r>
              <a:rPr lang="ru-RU" b="1" dirty="0" err="1"/>
              <a:t>щодня</a:t>
            </a:r>
            <a:r>
              <a:rPr lang="ru-RU" b="1" dirty="0"/>
              <a:t>;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• </a:t>
            </a:r>
            <a:r>
              <a:rPr lang="ru-RU" b="1" dirty="0" err="1"/>
              <a:t>Тривалість</a:t>
            </a:r>
            <a:r>
              <a:rPr lang="ru-RU" b="1" dirty="0"/>
              <a:t> 30-60 </a:t>
            </a:r>
            <a:r>
              <a:rPr lang="ru-RU" b="1" dirty="0" err="1"/>
              <a:t>хвилин</a:t>
            </a:r>
            <a:r>
              <a:rPr lang="ru-RU" b="1" dirty="0"/>
              <a:t>;</a:t>
            </a:r>
          </a:p>
          <a:p>
            <a:r>
              <a:rPr lang="ru-RU" b="1" dirty="0"/>
              <a:t>1. </a:t>
            </a:r>
            <a:r>
              <a:rPr lang="ru-RU" b="1" dirty="0" err="1"/>
              <a:t>Розминка</a:t>
            </a:r>
            <a:r>
              <a:rPr lang="ru-RU" b="1" dirty="0"/>
              <a:t> - 5-10 </a:t>
            </a:r>
            <a:r>
              <a:rPr lang="ru-RU" b="1" dirty="0" err="1"/>
              <a:t>хв</a:t>
            </a:r>
            <a:r>
              <a:rPr lang="ru-RU" b="1" dirty="0"/>
              <a:t>.,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dirty="0" err="1"/>
              <a:t>складатися</a:t>
            </a:r>
            <a:r>
              <a:rPr lang="ru-RU" dirty="0"/>
              <a:t> з легких потягиваний, легких </a:t>
            </a:r>
            <a:r>
              <a:rPr lang="ru-RU" dirty="0" err="1"/>
              <a:t>гімнастичних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endParaRPr lang="ru-RU" dirty="0"/>
          </a:p>
          <a:p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низької</a:t>
            </a:r>
            <a:r>
              <a:rPr lang="ru-RU" dirty="0"/>
              <a:t> </a:t>
            </a:r>
            <a:r>
              <a:rPr lang="ru-RU" dirty="0" err="1"/>
              <a:t>інтенсивності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ходьби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нешвидко</a:t>
            </a:r>
            <a:r>
              <a:rPr lang="ru-RU" dirty="0"/>
              <a:t> </a:t>
            </a:r>
            <a:r>
              <a:rPr lang="ru-RU" dirty="0" err="1"/>
              <a:t>їзди</a:t>
            </a:r>
            <a:r>
              <a:rPr lang="ru-RU" dirty="0"/>
              <a:t> на </a:t>
            </a:r>
            <a:r>
              <a:rPr lang="ru-RU" dirty="0" err="1"/>
              <a:t>велосипеді</a:t>
            </a:r>
            <a:r>
              <a:rPr lang="ru-RU" dirty="0"/>
              <a:t>);</a:t>
            </a:r>
          </a:p>
          <a:p>
            <a:r>
              <a:rPr lang="ru-RU" dirty="0"/>
              <a:t>2. </a:t>
            </a:r>
            <a:r>
              <a:rPr lang="ru-RU" dirty="0" err="1"/>
              <a:t>Основне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- 20-40 </a:t>
            </a:r>
            <a:r>
              <a:rPr lang="ru-RU" dirty="0" err="1"/>
              <a:t>хв</a:t>
            </a:r>
            <a:r>
              <a:rPr lang="ru-RU" dirty="0"/>
              <a:t>.,</a:t>
            </a:r>
          </a:p>
          <a:p>
            <a:r>
              <a:rPr lang="ru-RU" dirty="0"/>
              <a:t>3. </a:t>
            </a:r>
            <a:r>
              <a:rPr lang="ru-RU" dirty="0" err="1"/>
              <a:t>Розслаблення</a:t>
            </a:r>
            <a:r>
              <a:rPr lang="ru-RU" dirty="0"/>
              <a:t> - 5-10 </a:t>
            </a:r>
            <a:r>
              <a:rPr lang="ru-RU" dirty="0" err="1"/>
              <a:t>хв</a:t>
            </a:r>
            <a:r>
              <a:rPr lang="ru-RU" dirty="0"/>
              <a:t>.,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складатися</a:t>
            </a:r>
            <a:r>
              <a:rPr lang="ru-RU" dirty="0"/>
              <a:t> з легких потягиваний, легких </a:t>
            </a:r>
            <a:r>
              <a:rPr lang="ru-RU" dirty="0" err="1"/>
              <a:t>гімнастичних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низької</a:t>
            </a:r>
            <a:r>
              <a:rPr lang="ru-RU" dirty="0"/>
              <a:t> </a:t>
            </a:r>
            <a:r>
              <a:rPr lang="ru-RU" dirty="0" err="1"/>
              <a:t>інтенсивності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ходьба);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• </a:t>
            </a:r>
            <a:r>
              <a:rPr lang="ru-RU" b="1" dirty="0" err="1"/>
              <a:t>Інтенсивність</a:t>
            </a:r>
            <a:r>
              <a:rPr lang="ru-RU" dirty="0"/>
              <a:t>:</a:t>
            </a:r>
          </a:p>
          <a:p>
            <a:r>
              <a:rPr lang="ru-RU" dirty="0"/>
              <a:t>1. </a:t>
            </a:r>
            <a:r>
              <a:rPr lang="ru-RU" dirty="0" err="1"/>
              <a:t>Помірна</a:t>
            </a:r>
            <a:r>
              <a:rPr lang="ru-RU" dirty="0"/>
              <a:t> (50-70% МЧСС),</a:t>
            </a:r>
          </a:p>
          <a:p>
            <a:r>
              <a:rPr lang="ru-RU" dirty="0"/>
              <a:t>2. </a:t>
            </a:r>
            <a:r>
              <a:rPr lang="ru-RU" dirty="0" err="1"/>
              <a:t>Інтенсивна</a:t>
            </a:r>
            <a:r>
              <a:rPr lang="ru-RU" dirty="0"/>
              <a:t> (≥ 70 МЧСС).</a:t>
            </a:r>
          </a:p>
        </p:txBody>
      </p:sp>
    </p:spTree>
    <p:extLst>
      <p:ext uri="{BB962C8B-B14F-4D97-AF65-F5344CB8AC3E}">
        <p14:creationId xmlns:p14="http://schemas.microsoft.com/office/powerpoint/2010/main" val="46572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9682" y="0"/>
            <a:ext cx="2632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5-17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435" y="4039489"/>
            <a:ext cx="11979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скелетно-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неінфекційних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рази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3" y="752881"/>
            <a:ext cx="9744362" cy="2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178</TotalTime>
  <Words>3880</Words>
  <Application>Microsoft Office PowerPoint</Application>
  <PresentationFormat>Широкоэкранный</PresentationFormat>
  <Paragraphs>237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La mente</vt:lpstr>
      <vt:lpstr>Фізична реабілітація різних  вікових груп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Фізична активність</dc:title>
  <dc:creator>User</dc:creator>
  <cp:lastModifiedBy>Пользователь</cp:lastModifiedBy>
  <cp:revision>20</cp:revision>
  <dcterms:created xsi:type="dcterms:W3CDTF">2020-03-22T08:18:31Z</dcterms:created>
  <dcterms:modified xsi:type="dcterms:W3CDTF">2024-09-12T20:41:29Z</dcterms:modified>
</cp:coreProperties>
</file>