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0" r:id="rId3"/>
    <p:sldId id="257" r:id="rId4"/>
    <p:sldId id="294" r:id="rId5"/>
    <p:sldId id="295" r:id="rId6"/>
    <p:sldId id="258" r:id="rId7"/>
    <p:sldId id="259" r:id="rId8"/>
    <p:sldId id="260" r:id="rId9"/>
    <p:sldId id="261" r:id="rId10"/>
    <p:sldId id="262" r:id="rId11"/>
    <p:sldId id="263" r:id="rId12"/>
    <p:sldId id="327" r:id="rId13"/>
    <p:sldId id="265" r:id="rId14"/>
    <p:sldId id="328" r:id="rId15"/>
    <p:sldId id="338" r:id="rId16"/>
    <p:sldId id="266" r:id="rId17"/>
    <p:sldId id="267" r:id="rId18"/>
    <p:sldId id="335" r:id="rId19"/>
    <p:sldId id="336" r:id="rId20"/>
    <p:sldId id="268" r:id="rId21"/>
    <p:sldId id="337" r:id="rId22"/>
    <p:sldId id="334" r:id="rId23"/>
    <p:sldId id="269" r:id="rId24"/>
    <p:sldId id="270" r:id="rId25"/>
    <p:sldId id="333" r:id="rId26"/>
    <p:sldId id="330" r:id="rId27"/>
    <p:sldId id="271" r:id="rId28"/>
    <p:sldId id="272" r:id="rId29"/>
    <p:sldId id="296" r:id="rId30"/>
    <p:sldId id="273" r:id="rId31"/>
    <p:sldId id="274" r:id="rId32"/>
    <p:sldId id="299" r:id="rId33"/>
    <p:sldId id="298" r:id="rId34"/>
    <p:sldId id="297" r:id="rId35"/>
    <p:sldId id="329" r:id="rId36"/>
    <p:sldId id="331" r:id="rId37"/>
    <p:sldId id="275" r:id="rId38"/>
    <p:sldId id="277" r:id="rId39"/>
    <p:sldId id="278" r:id="rId40"/>
    <p:sldId id="332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  <p:sldId id="292" r:id="rId54"/>
    <p:sldId id="293" r:id="rId55"/>
    <p:sldId id="311" r:id="rId56"/>
    <p:sldId id="30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7720B3-63D2-45C4-9EB1-25B731BA6E1D}">
          <p14:sldIdLst>
            <p14:sldId id="256"/>
            <p14:sldId id="310"/>
            <p14:sldId id="257"/>
            <p14:sldId id="294"/>
            <p14:sldId id="295"/>
            <p14:sldId id="258"/>
            <p14:sldId id="259"/>
            <p14:sldId id="260"/>
            <p14:sldId id="261"/>
            <p14:sldId id="262"/>
            <p14:sldId id="263"/>
            <p14:sldId id="327"/>
            <p14:sldId id="265"/>
            <p14:sldId id="328"/>
            <p14:sldId id="338"/>
            <p14:sldId id="266"/>
            <p14:sldId id="267"/>
            <p14:sldId id="335"/>
            <p14:sldId id="336"/>
            <p14:sldId id="268"/>
            <p14:sldId id="337"/>
            <p14:sldId id="334"/>
            <p14:sldId id="269"/>
            <p14:sldId id="270"/>
            <p14:sldId id="333"/>
            <p14:sldId id="330"/>
            <p14:sldId id="271"/>
            <p14:sldId id="272"/>
            <p14:sldId id="296"/>
            <p14:sldId id="273"/>
            <p14:sldId id="274"/>
            <p14:sldId id="299"/>
            <p14:sldId id="298"/>
            <p14:sldId id="297"/>
            <p14:sldId id="329"/>
            <p14:sldId id="331"/>
            <p14:sldId id="275"/>
            <p14:sldId id="277"/>
            <p14:sldId id="278"/>
            <p14:sldId id="332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11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F328B-2B7C-4C65-BC2F-C38F8830433A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D39F954-8267-46CE-AB6F-D7C72DF3A31A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одиниці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виступають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вигляді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спадкових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певною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частотою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виникати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2E22C-8CC3-4246-9735-0334971121E3}" type="parTrans" cxnId="{4244E3E2-F42C-4B8F-989D-6AAFA1632035}">
      <dgm:prSet/>
      <dgm:spPr/>
      <dgm:t>
        <a:bodyPr/>
        <a:lstStyle/>
        <a:p>
          <a:endParaRPr lang="ru-RU"/>
        </a:p>
      </dgm:t>
    </dgm:pt>
    <dgm:pt modelId="{30B88A33-BDF4-4BF2-AE21-EAF2B4752609}" type="sibTrans" cxnId="{4244E3E2-F42C-4B8F-989D-6AAFA1632035}">
      <dgm:prSet/>
      <dgm:spPr/>
      <dgm:t>
        <a:bodyPr/>
        <a:lstStyle/>
        <a:p>
          <a:endParaRPr lang="ru-RU"/>
        </a:p>
      </dgm:t>
    </dgm:pt>
    <dgm:pt modelId="{90BEDDAC-A50C-411F-963C-D104BDB1ED0F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торкатися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зумовлюючи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напрямках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вихідної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584804-44DD-4A39-BDE6-2E90980CAAAA}" type="parTrans" cxnId="{9A610899-2C03-4A43-980E-8CD4536BB815}">
      <dgm:prSet/>
      <dgm:spPr/>
      <dgm:t>
        <a:bodyPr/>
        <a:lstStyle/>
        <a:p>
          <a:endParaRPr lang="ru-RU"/>
        </a:p>
      </dgm:t>
    </dgm:pt>
    <dgm:pt modelId="{21D122E7-0E0D-4F37-B923-46EE3D0F1CA6}" type="sibTrans" cxnId="{9A610899-2C03-4A43-980E-8CD4536BB815}">
      <dgm:prSet/>
      <dgm:spPr/>
      <dgm:t>
        <a:bodyPr/>
        <a:lstStyle/>
        <a:p>
          <a:endParaRPr lang="ru-RU"/>
        </a:p>
      </dgm:t>
    </dgm:pt>
    <dgm:pt modelId="{8A7B0F77-0A8C-483B-9758-3106125179F2}">
      <dgm:prSet phldrT="[Текст]" custT="1"/>
      <dgm:spPr>
        <a:solidFill>
          <a:schemeClr val="tx1"/>
        </a:solidFill>
      </dgm:spPr>
      <dgm:t>
        <a:bodyPr/>
        <a:lstStyle/>
        <a:p>
          <a:pPr algn="just"/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вони </a:t>
          </a:r>
          <a:r>
            <a:rPr lang="ru-RU" sz="2000" b="0" i="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стосуватися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біологічно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важливих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2000" b="0" i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475F4D-C115-40E2-9A18-13E46D3F1DEF}" type="parTrans" cxnId="{7C6B2C3D-5657-4566-96FA-F41ACB02498D}">
      <dgm:prSet/>
      <dgm:spPr/>
      <dgm:t>
        <a:bodyPr/>
        <a:lstStyle/>
        <a:p>
          <a:endParaRPr lang="ru-RU"/>
        </a:p>
      </dgm:t>
    </dgm:pt>
    <dgm:pt modelId="{C3364C7B-5ACF-4D6D-B85C-5D1D7C99E9BE}" type="sibTrans" cxnId="{7C6B2C3D-5657-4566-96FA-F41ACB02498D}">
      <dgm:prSet/>
      <dgm:spPr/>
      <dgm:t>
        <a:bodyPr/>
        <a:lstStyle/>
        <a:p>
          <a:endParaRPr lang="ru-RU"/>
        </a:p>
      </dgm:t>
    </dgm:pt>
    <dgm:pt modelId="{AD92B21F-6153-4F55-B157-42607C333044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sz="2000" b="0" i="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поширюватись</a:t>
          </a:r>
          <a:r>
            <a:rPr lang="ru-RU" sz="2000" b="0" i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принаймні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певній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популяції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подальшої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видоутворенні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878BF-7490-453A-BE77-9A0114873D69}" type="parTrans" cxnId="{A2DD8C93-9E2C-4FE1-9657-99E7B48D1F3B}">
      <dgm:prSet/>
      <dgm:spPr/>
      <dgm:t>
        <a:bodyPr/>
        <a:lstStyle/>
        <a:p>
          <a:endParaRPr lang="ru-RU"/>
        </a:p>
      </dgm:t>
    </dgm:pt>
    <dgm:pt modelId="{5B9841E5-AD61-45D4-8559-534DEF66B1A9}" type="sibTrans" cxnId="{A2DD8C93-9E2C-4FE1-9657-99E7B48D1F3B}">
      <dgm:prSet/>
      <dgm:spPr/>
      <dgm:t>
        <a:bodyPr/>
        <a:lstStyle/>
        <a:p>
          <a:endParaRPr lang="ru-RU"/>
        </a:p>
      </dgm:t>
    </dgm:pt>
    <dgm:pt modelId="{D0E68392-7F6E-40B9-87BF-0FA525A13DDD}">
      <dgm:prSet phldrT="[Текст]" custT="1"/>
      <dgm:spPr>
        <a:solidFill>
          <a:schemeClr val="tx2"/>
        </a:solidFill>
      </dgm:spPr>
      <dgm:t>
        <a:bodyPr/>
        <a:lstStyle/>
        <a:p>
          <a:pPr algn="just"/>
          <a:r>
            <a:rPr lang="ru-RU" sz="20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таксони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відрізнятись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один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одного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наборами та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комбінаціями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елементарних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одиниць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спадкової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мінливості</a:t>
          </a:r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30EEB-93B9-47C5-9983-30645E6AB098}" type="parTrans" cxnId="{A81571FD-5B94-4063-A545-12CF0A699366}">
      <dgm:prSet/>
      <dgm:spPr/>
      <dgm:t>
        <a:bodyPr/>
        <a:lstStyle/>
        <a:p>
          <a:endParaRPr lang="ru-RU"/>
        </a:p>
      </dgm:t>
    </dgm:pt>
    <dgm:pt modelId="{23E37CA1-6A78-4DAD-85B6-7CFF727C4A2C}" type="sibTrans" cxnId="{A81571FD-5B94-4063-A545-12CF0A699366}">
      <dgm:prSet/>
      <dgm:spPr/>
      <dgm:t>
        <a:bodyPr/>
        <a:lstStyle/>
        <a:p>
          <a:endParaRPr lang="ru-RU"/>
        </a:p>
      </dgm:t>
    </dgm:pt>
    <dgm:pt modelId="{1B0C4CE5-822C-4D19-A8E9-EDEDDB430676}" type="pres">
      <dgm:prSet presAssocID="{EB2F328B-2B7C-4C65-BC2F-C38F883043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F590E5-6A7D-48EE-8AE2-037EBDDCDF1F}" type="pres">
      <dgm:prSet presAssocID="{EB2F328B-2B7C-4C65-BC2F-C38F8830433A}" presName="Name1" presStyleCnt="0"/>
      <dgm:spPr/>
    </dgm:pt>
    <dgm:pt modelId="{E563D201-E242-4923-A932-F56FD7CF965C}" type="pres">
      <dgm:prSet presAssocID="{EB2F328B-2B7C-4C65-BC2F-C38F8830433A}" presName="cycle" presStyleCnt="0"/>
      <dgm:spPr/>
    </dgm:pt>
    <dgm:pt modelId="{A27D1AC0-CF00-4D62-A22F-429BAD859E22}" type="pres">
      <dgm:prSet presAssocID="{EB2F328B-2B7C-4C65-BC2F-C38F8830433A}" presName="srcNode" presStyleLbl="node1" presStyleIdx="0" presStyleCnt="5"/>
      <dgm:spPr/>
    </dgm:pt>
    <dgm:pt modelId="{E620F3C8-8511-4F8E-A0C9-5E3187AE519C}" type="pres">
      <dgm:prSet presAssocID="{EB2F328B-2B7C-4C65-BC2F-C38F8830433A}" presName="conn" presStyleLbl="parChTrans1D2" presStyleIdx="0" presStyleCnt="1"/>
      <dgm:spPr/>
      <dgm:t>
        <a:bodyPr/>
        <a:lstStyle/>
        <a:p>
          <a:endParaRPr lang="ru-RU"/>
        </a:p>
      </dgm:t>
    </dgm:pt>
    <dgm:pt modelId="{2DA98078-65E3-4063-8797-FDF8332534A1}" type="pres">
      <dgm:prSet presAssocID="{EB2F328B-2B7C-4C65-BC2F-C38F8830433A}" presName="extraNode" presStyleLbl="node1" presStyleIdx="0" presStyleCnt="5"/>
      <dgm:spPr/>
    </dgm:pt>
    <dgm:pt modelId="{AE5A2A38-87A9-455E-BB83-9411ACD4FF0B}" type="pres">
      <dgm:prSet presAssocID="{EB2F328B-2B7C-4C65-BC2F-C38F8830433A}" presName="dstNode" presStyleLbl="node1" presStyleIdx="0" presStyleCnt="5"/>
      <dgm:spPr/>
    </dgm:pt>
    <dgm:pt modelId="{FFCF0228-42F9-4D74-90C9-9474ACF13EC7}" type="pres">
      <dgm:prSet presAssocID="{FD39F954-8267-46CE-AB6F-D7C72DF3A31A}" presName="text_1" presStyleLbl="node1" presStyleIdx="0" presStyleCnt="5" custScaleY="202027" custLinFactNeighborX="2015" custLinFactNeighborY="-27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8360F-5F0A-49B4-BFB7-428D8EB11AEB}" type="pres">
      <dgm:prSet presAssocID="{FD39F954-8267-46CE-AB6F-D7C72DF3A31A}" presName="accent_1" presStyleCnt="0"/>
      <dgm:spPr/>
    </dgm:pt>
    <dgm:pt modelId="{2885F96E-3E3B-4615-8709-3C83E05E7F3C}" type="pres">
      <dgm:prSet presAssocID="{FD39F954-8267-46CE-AB6F-D7C72DF3A31A}" presName="accentRepeatNode" presStyleLbl="solidFgAcc1" presStyleIdx="0" presStyleCnt="5"/>
      <dgm:spPr/>
    </dgm:pt>
    <dgm:pt modelId="{995ABC19-3943-4121-8A04-C8C61AC41A1A}" type="pres">
      <dgm:prSet presAssocID="{90BEDDAC-A50C-411F-963C-D104BDB1ED0F}" presName="text_2" presStyleLbl="node1" presStyleIdx="1" presStyleCnt="5" custScaleX="104455" custScaleY="168138" custLinFactNeighborX="1134" custLinFactNeighborY="-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E0732-7F96-4BC1-8EE6-F5C75DFC183F}" type="pres">
      <dgm:prSet presAssocID="{90BEDDAC-A50C-411F-963C-D104BDB1ED0F}" presName="accent_2" presStyleCnt="0"/>
      <dgm:spPr/>
    </dgm:pt>
    <dgm:pt modelId="{17129E66-4A03-4F7E-B82E-040AF67C0840}" type="pres">
      <dgm:prSet presAssocID="{90BEDDAC-A50C-411F-963C-D104BDB1ED0F}" presName="accentRepeatNode" presStyleLbl="solidFgAcc1" presStyleIdx="1" presStyleCnt="5" custLinFactNeighborX="-9619" custLinFactNeighborY="10406"/>
      <dgm:spPr/>
    </dgm:pt>
    <dgm:pt modelId="{32F70D42-8C45-4A53-9C0C-6ACAF86E398E}" type="pres">
      <dgm:prSet presAssocID="{8A7B0F77-0A8C-483B-9758-3106125179F2}" presName="text_3" presStyleLbl="node1" presStyleIdx="2" presStyleCnt="5" custScaleX="103530" custScaleY="138108" custLinFactNeighborX="4515" custLinFactNeighborY="2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019C8-664E-4188-A24B-517759C3C97C}" type="pres">
      <dgm:prSet presAssocID="{8A7B0F77-0A8C-483B-9758-3106125179F2}" presName="accent_3" presStyleCnt="0"/>
      <dgm:spPr/>
    </dgm:pt>
    <dgm:pt modelId="{E87D3DDC-5252-4F97-8AB9-21E9311D6C38}" type="pres">
      <dgm:prSet presAssocID="{8A7B0F77-0A8C-483B-9758-3106125179F2}" presName="accentRepeatNode" presStyleLbl="solidFgAcc1" presStyleIdx="2" presStyleCnt="5"/>
      <dgm:spPr/>
    </dgm:pt>
    <dgm:pt modelId="{8AF39994-2A4C-4C73-AAF3-1CE96D5C8D48}" type="pres">
      <dgm:prSet presAssocID="{AD92B21F-6153-4F55-B157-42607C333044}" presName="text_4" presStyleLbl="node1" presStyleIdx="3" presStyleCnt="5" custScaleX="104024" custScaleY="161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0101D-5BEC-4428-8129-7BA631BACA8A}" type="pres">
      <dgm:prSet presAssocID="{AD92B21F-6153-4F55-B157-42607C333044}" presName="accent_4" presStyleCnt="0"/>
      <dgm:spPr/>
    </dgm:pt>
    <dgm:pt modelId="{3A72D9BE-2657-4D18-9BCC-91413FD1EE82}" type="pres">
      <dgm:prSet presAssocID="{AD92B21F-6153-4F55-B157-42607C333044}" presName="accentRepeatNode" presStyleLbl="solidFgAcc1" presStyleIdx="3" presStyleCnt="5"/>
      <dgm:spPr/>
    </dgm:pt>
    <dgm:pt modelId="{59F36A0A-6575-4BF9-B1E7-5D61F4F15A73}" type="pres">
      <dgm:prSet presAssocID="{D0E68392-7F6E-40B9-87BF-0FA525A13DDD}" presName="text_5" presStyleLbl="node1" presStyleIdx="4" presStyleCnt="5" custScaleX="99264" custScaleY="124365" custLinFactNeighborX="3052" custLinFactNeighborY="-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8195A-B99E-4584-9E37-66CAF541DD57}" type="pres">
      <dgm:prSet presAssocID="{D0E68392-7F6E-40B9-87BF-0FA525A13DDD}" presName="accent_5" presStyleCnt="0"/>
      <dgm:spPr/>
    </dgm:pt>
    <dgm:pt modelId="{11DEF52F-0A92-464F-BCB2-8C3973657C67}" type="pres">
      <dgm:prSet presAssocID="{D0E68392-7F6E-40B9-87BF-0FA525A13DDD}" presName="accentRepeatNode" presStyleLbl="solidFgAcc1" presStyleIdx="4" presStyleCnt="5" custScaleY="90104" custLinFactNeighborX="1448" custLinFactNeighborY="-9774"/>
      <dgm:spPr/>
      <dgm:t>
        <a:bodyPr/>
        <a:lstStyle/>
        <a:p>
          <a:endParaRPr lang="ru-RU"/>
        </a:p>
      </dgm:t>
    </dgm:pt>
  </dgm:ptLst>
  <dgm:cxnLst>
    <dgm:cxn modelId="{E0E0C0CD-47CC-424E-A85A-92E3C638BD16}" type="presOf" srcId="{FD39F954-8267-46CE-AB6F-D7C72DF3A31A}" destId="{FFCF0228-42F9-4D74-90C9-9474ACF13EC7}" srcOrd="0" destOrd="0" presId="urn:microsoft.com/office/officeart/2008/layout/VerticalCurvedList"/>
    <dgm:cxn modelId="{7C6B2C3D-5657-4566-96FA-F41ACB02498D}" srcId="{EB2F328B-2B7C-4C65-BC2F-C38F8830433A}" destId="{8A7B0F77-0A8C-483B-9758-3106125179F2}" srcOrd="2" destOrd="0" parTransId="{8E475F4D-C115-40E2-9A18-13E46D3F1DEF}" sibTransId="{C3364C7B-5ACF-4D6D-B85C-5D1D7C99E9BE}"/>
    <dgm:cxn modelId="{A2DD8C93-9E2C-4FE1-9657-99E7B48D1F3B}" srcId="{EB2F328B-2B7C-4C65-BC2F-C38F8830433A}" destId="{AD92B21F-6153-4F55-B157-42607C333044}" srcOrd="3" destOrd="0" parTransId="{C8D878BF-7490-453A-BE77-9A0114873D69}" sibTransId="{5B9841E5-AD61-45D4-8559-534DEF66B1A9}"/>
    <dgm:cxn modelId="{A81571FD-5B94-4063-A545-12CF0A699366}" srcId="{EB2F328B-2B7C-4C65-BC2F-C38F8830433A}" destId="{D0E68392-7F6E-40B9-87BF-0FA525A13DDD}" srcOrd="4" destOrd="0" parTransId="{CC130EEB-93B9-47C5-9983-30645E6AB098}" sibTransId="{23E37CA1-6A78-4DAD-85B6-7CFF727C4A2C}"/>
    <dgm:cxn modelId="{F1496204-3DD6-4553-9CF1-9B35A6BED828}" type="presOf" srcId="{90BEDDAC-A50C-411F-963C-D104BDB1ED0F}" destId="{995ABC19-3943-4121-8A04-C8C61AC41A1A}" srcOrd="0" destOrd="0" presId="urn:microsoft.com/office/officeart/2008/layout/VerticalCurvedList"/>
    <dgm:cxn modelId="{624D887E-B4F3-4D36-BF6C-E8A34A584731}" type="presOf" srcId="{EB2F328B-2B7C-4C65-BC2F-C38F8830433A}" destId="{1B0C4CE5-822C-4D19-A8E9-EDEDDB430676}" srcOrd="0" destOrd="0" presId="urn:microsoft.com/office/officeart/2008/layout/VerticalCurvedList"/>
    <dgm:cxn modelId="{9A610899-2C03-4A43-980E-8CD4536BB815}" srcId="{EB2F328B-2B7C-4C65-BC2F-C38F8830433A}" destId="{90BEDDAC-A50C-411F-963C-D104BDB1ED0F}" srcOrd="1" destOrd="0" parTransId="{C5584804-44DD-4A39-BDE6-2E90980CAAAA}" sibTransId="{21D122E7-0E0D-4F37-B923-46EE3D0F1CA6}"/>
    <dgm:cxn modelId="{E293D179-B6F5-456B-BDDE-46EE93BCC22C}" type="presOf" srcId="{30B88A33-BDF4-4BF2-AE21-EAF2B4752609}" destId="{E620F3C8-8511-4F8E-A0C9-5E3187AE519C}" srcOrd="0" destOrd="0" presId="urn:microsoft.com/office/officeart/2008/layout/VerticalCurvedList"/>
    <dgm:cxn modelId="{4244E3E2-F42C-4B8F-989D-6AAFA1632035}" srcId="{EB2F328B-2B7C-4C65-BC2F-C38F8830433A}" destId="{FD39F954-8267-46CE-AB6F-D7C72DF3A31A}" srcOrd="0" destOrd="0" parTransId="{53B2E22C-8CC3-4246-9735-0334971121E3}" sibTransId="{30B88A33-BDF4-4BF2-AE21-EAF2B4752609}"/>
    <dgm:cxn modelId="{13F4AFA1-28AD-4E41-8AC7-090C3038C656}" type="presOf" srcId="{8A7B0F77-0A8C-483B-9758-3106125179F2}" destId="{32F70D42-8C45-4A53-9C0C-6ACAF86E398E}" srcOrd="0" destOrd="0" presId="urn:microsoft.com/office/officeart/2008/layout/VerticalCurvedList"/>
    <dgm:cxn modelId="{1D58D0F7-5BFE-4B06-A5C0-49CBFAB6E55A}" type="presOf" srcId="{D0E68392-7F6E-40B9-87BF-0FA525A13DDD}" destId="{59F36A0A-6575-4BF9-B1E7-5D61F4F15A73}" srcOrd="0" destOrd="0" presId="urn:microsoft.com/office/officeart/2008/layout/VerticalCurvedList"/>
    <dgm:cxn modelId="{D47A1FC1-E561-46F6-AADE-DDA186C32320}" type="presOf" srcId="{AD92B21F-6153-4F55-B157-42607C333044}" destId="{8AF39994-2A4C-4C73-AAF3-1CE96D5C8D48}" srcOrd="0" destOrd="0" presId="urn:microsoft.com/office/officeart/2008/layout/VerticalCurvedList"/>
    <dgm:cxn modelId="{00585406-0CEC-4163-A667-9103FDFC68B5}" type="presParOf" srcId="{1B0C4CE5-822C-4D19-A8E9-EDEDDB430676}" destId="{E9F590E5-6A7D-48EE-8AE2-037EBDDCDF1F}" srcOrd="0" destOrd="0" presId="urn:microsoft.com/office/officeart/2008/layout/VerticalCurvedList"/>
    <dgm:cxn modelId="{E1DC19B6-0550-4191-BF51-42A638DDEBA5}" type="presParOf" srcId="{E9F590E5-6A7D-48EE-8AE2-037EBDDCDF1F}" destId="{E563D201-E242-4923-A932-F56FD7CF965C}" srcOrd="0" destOrd="0" presId="urn:microsoft.com/office/officeart/2008/layout/VerticalCurvedList"/>
    <dgm:cxn modelId="{37511E3E-A55B-4222-8B43-341BC9595A5D}" type="presParOf" srcId="{E563D201-E242-4923-A932-F56FD7CF965C}" destId="{A27D1AC0-CF00-4D62-A22F-429BAD859E22}" srcOrd="0" destOrd="0" presId="urn:microsoft.com/office/officeart/2008/layout/VerticalCurvedList"/>
    <dgm:cxn modelId="{1F6E25E6-831E-499A-90DD-6051B47A920C}" type="presParOf" srcId="{E563D201-E242-4923-A932-F56FD7CF965C}" destId="{E620F3C8-8511-4F8E-A0C9-5E3187AE519C}" srcOrd="1" destOrd="0" presId="urn:microsoft.com/office/officeart/2008/layout/VerticalCurvedList"/>
    <dgm:cxn modelId="{793320DB-CA30-4ADC-B67C-5BA429BD3DCD}" type="presParOf" srcId="{E563D201-E242-4923-A932-F56FD7CF965C}" destId="{2DA98078-65E3-4063-8797-FDF8332534A1}" srcOrd="2" destOrd="0" presId="urn:microsoft.com/office/officeart/2008/layout/VerticalCurvedList"/>
    <dgm:cxn modelId="{798572EE-BC84-4051-9777-4E4BD20CF7AB}" type="presParOf" srcId="{E563D201-E242-4923-A932-F56FD7CF965C}" destId="{AE5A2A38-87A9-455E-BB83-9411ACD4FF0B}" srcOrd="3" destOrd="0" presId="urn:microsoft.com/office/officeart/2008/layout/VerticalCurvedList"/>
    <dgm:cxn modelId="{7856B73A-6600-4846-807A-2DD3EAC2DED2}" type="presParOf" srcId="{E9F590E5-6A7D-48EE-8AE2-037EBDDCDF1F}" destId="{FFCF0228-42F9-4D74-90C9-9474ACF13EC7}" srcOrd="1" destOrd="0" presId="urn:microsoft.com/office/officeart/2008/layout/VerticalCurvedList"/>
    <dgm:cxn modelId="{A40BADDF-E063-43DC-B205-DCAC1D3DAB40}" type="presParOf" srcId="{E9F590E5-6A7D-48EE-8AE2-037EBDDCDF1F}" destId="{AB78360F-5F0A-49B4-BFB7-428D8EB11AEB}" srcOrd="2" destOrd="0" presId="urn:microsoft.com/office/officeart/2008/layout/VerticalCurvedList"/>
    <dgm:cxn modelId="{677B8319-260F-40B2-B86D-FB3AB085AA30}" type="presParOf" srcId="{AB78360F-5F0A-49B4-BFB7-428D8EB11AEB}" destId="{2885F96E-3E3B-4615-8709-3C83E05E7F3C}" srcOrd="0" destOrd="0" presId="urn:microsoft.com/office/officeart/2008/layout/VerticalCurvedList"/>
    <dgm:cxn modelId="{92D2F3ED-34DE-4C18-80D0-8DF042144E76}" type="presParOf" srcId="{E9F590E5-6A7D-48EE-8AE2-037EBDDCDF1F}" destId="{995ABC19-3943-4121-8A04-C8C61AC41A1A}" srcOrd="3" destOrd="0" presId="urn:microsoft.com/office/officeart/2008/layout/VerticalCurvedList"/>
    <dgm:cxn modelId="{520A7FA6-7338-451E-B378-48B429C58AFE}" type="presParOf" srcId="{E9F590E5-6A7D-48EE-8AE2-037EBDDCDF1F}" destId="{9A9E0732-7F96-4BC1-8EE6-F5C75DFC183F}" srcOrd="4" destOrd="0" presId="urn:microsoft.com/office/officeart/2008/layout/VerticalCurvedList"/>
    <dgm:cxn modelId="{22B8183E-118F-4F67-9A49-3C8046B08B12}" type="presParOf" srcId="{9A9E0732-7F96-4BC1-8EE6-F5C75DFC183F}" destId="{17129E66-4A03-4F7E-B82E-040AF67C0840}" srcOrd="0" destOrd="0" presId="urn:microsoft.com/office/officeart/2008/layout/VerticalCurvedList"/>
    <dgm:cxn modelId="{7EAA3769-49C9-455A-BCBB-2A49A373479F}" type="presParOf" srcId="{E9F590E5-6A7D-48EE-8AE2-037EBDDCDF1F}" destId="{32F70D42-8C45-4A53-9C0C-6ACAF86E398E}" srcOrd="5" destOrd="0" presId="urn:microsoft.com/office/officeart/2008/layout/VerticalCurvedList"/>
    <dgm:cxn modelId="{1C7DB1DB-4C77-4C80-8DD1-4EEDE25D838A}" type="presParOf" srcId="{E9F590E5-6A7D-48EE-8AE2-037EBDDCDF1F}" destId="{5BE019C8-664E-4188-A24B-517759C3C97C}" srcOrd="6" destOrd="0" presId="urn:microsoft.com/office/officeart/2008/layout/VerticalCurvedList"/>
    <dgm:cxn modelId="{D2E4E6F9-E749-4617-A2D9-7038193A4598}" type="presParOf" srcId="{5BE019C8-664E-4188-A24B-517759C3C97C}" destId="{E87D3DDC-5252-4F97-8AB9-21E9311D6C38}" srcOrd="0" destOrd="0" presId="urn:microsoft.com/office/officeart/2008/layout/VerticalCurvedList"/>
    <dgm:cxn modelId="{C0608BA2-3EBC-4A13-B3F6-F242737A07FB}" type="presParOf" srcId="{E9F590E5-6A7D-48EE-8AE2-037EBDDCDF1F}" destId="{8AF39994-2A4C-4C73-AAF3-1CE96D5C8D48}" srcOrd="7" destOrd="0" presId="urn:microsoft.com/office/officeart/2008/layout/VerticalCurvedList"/>
    <dgm:cxn modelId="{A6EED261-4EDE-4DD3-8853-95AEC409859C}" type="presParOf" srcId="{E9F590E5-6A7D-48EE-8AE2-037EBDDCDF1F}" destId="{3650101D-5BEC-4428-8129-7BA631BACA8A}" srcOrd="8" destOrd="0" presId="urn:microsoft.com/office/officeart/2008/layout/VerticalCurvedList"/>
    <dgm:cxn modelId="{935C9F4D-1E58-4F63-BE72-82C11397FAF6}" type="presParOf" srcId="{3650101D-5BEC-4428-8129-7BA631BACA8A}" destId="{3A72D9BE-2657-4D18-9BCC-91413FD1EE82}" srcOrd="0" destOrd="0" presId="urn:microsoft.com/office/officeart/2008/layout/VerticalCurvedList"/>
    <dgm:cxn modelId="{3A907395-8E10-4735-8C3E-CF86ADB31513}" type="presParOf" srcId="{E9F590E5-6A7D-48EE-8AE2-037EBDDCDF1F}" destId="{59F36A0A-6575-4BF9-B1E7-5D61F4F15A73}" srcOrd="9" destOrd="0" presId="urn:microsoft.com/office/officeart/2008/layout/VerticalCurvedList"/>
    <dgm:cxn modelId="{230F7795-C00A-4CED-BF2D-2C4B596D1C11}" type="presParOf" srcId="{E9F590E5-6A7D-48EE-8AE2-037EBDDCDF1F}" destId="{BC68195A-B99E-4584-9E37-66CAF541DD57}" srcOrd="10" destOrd="0" presId="urn:microsoft.com/office/officeart/2008/layout/VerticalCurvedList"/>
    <dgm:cxn modelId="{39C6B9C2-BFA4-415A-8F0F-1A218F750CC4}" type="presParOf" srcId="{BC68195A-B99E-4584-9E37-66CAF541DD57}" destId="{11DEF52F-0A92-464F-BCB2-8C3973657C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163818-CE20-4867-BE1A-B3F58585E3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A2B06B1-7EA6-4EB2-BF82-C1FFCC793E97}">
      <dgm:prSet phldrT="[Текст]"/>
      <dgm:spPr>
        <a:solidFill>
          <a:schemeClr val="tx2"/>
        </a:solidFill>
      </dgm:spPr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типом прояву ознаки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F4397-D2DD-4B87-B195-03CB91449451}" type="parTrans" cxnId="{A22F840B-53AC-4B2E-815A-D5EB38B7D20F}">
      <dgm:prSet/>
      <dgm:spPr/>
      <dgm:t>
        <a:bodyPr/>
        <a:lstStyle/>
        <a:p>
          <a:endParaRPr lang="ru-RU"/>
        </a:p>
      </dgm:t>
    </dgm:pt>
    <dgm:pt modelId="{9524CE40-A6A4-4DA6-9283-16A561DAF96D}" type="sibTrans" cxnId="{A22F840B-53AC-4B2E-815A-D5EB38B7D20F}">
      <dgm:prSet/>
      <dgm:spPr/>
      <dgm:t>
        <a:bodyPr/>
        <a:lstStyle/>
        <a:p>
          <a:endParaRPr lang="ru-RU"/>
        </a:p>
      </dgm:t>
    </dgm:pt>
    <dgm:pt modelId="{E489B1D5-249A-42DB-A4A0-FCE2CBD2AA1C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Домінантні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(спричиняють появу домінантної ознаки)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B6F27-AB9E-4293-AD6A-9D162FBA28B0}" type="parTrans" cxnId="{3A065A3D-3E66-4332-9AA4-2E3D3EE71F77}">
      <dgm:prSet/>
      <dgm:spPr/>
      <dgm:t>
        <a:bodyPr/>
        <a:lstStyle/>
        <a:p>
          <a:endParaRPr lang="ru-RU"/>
        </a:p>
      </dgm:t>
    </dgm:pt>
    <dgm:pt modelId="{709A502F-C78C-4DD3-AC9E-CB48ACC91711}" type="sibTrans" cxnId="{3A065A3D-3E66-4332-9AA4-2E3D3EE71F77}">
      <dgm:prSet/>
      <dgm:spPr/>
      <dgm:t>
        <a:bodyPr/>
        <a:lstStyle/>
        <a:p>
          <a:endParaRPr lang="ru-RU"/>
        </a:p>
      </dgm:t>
    </dgm:pt>
    <dgm:pt modelId="{B1FDD2B8-AFEB-4410-806C-E376B5157351}">
      <dgm:prSet phldrT="[Текст]"/>
      <dgm:spPr/>
      <dgm:t>
        <a:bodyPr/>
        <a:lstStyle/>
        <a:p>
          <a:endParaRPr lang="ru-RU" dirty="0"/>
        </a:p>
      </dgm:t>
    </dgm:pt>
    <dgm:pt modelId="{C2FE8238-E3D3-4815-9DB2-BA2E327533E4}" type="parTrans" cxnId="{93AC99B8-9A5A-4263-BFA2-EB10DF18D981}">
      <dgm:prSet/>
      <dgm:spPr/>
      <dgm:t>
        <a:bodyPr/>
        <a:lstStyle/>
        <a:p>
          <a:endParaRPr lang="ru-RU"/>
        </a:p>
      </dgm:t>
    </dgm:pt>
    <dgm:pt modelId="{2693FB6E-47AA-4F6E-A8E0-336469D65288}" type="sibTrans" cxnId="{93AC99B8-9A5A-4263-BFA2-EB10DF18D981}">
      <dgm:prSet/>
      <dgm:spPr/>
      <dgm:t>
        <a:bodyPr/>
        <a:lstStyle/>
        <a:p>
          <a:endParaRPr lang="ru-RU"/>
        </a:p>
      </dgm:t>
    </dgm:pt>
    <dgm:pt modelId="{0EE29D56-DA16-423C-ABE7-77EC69A0715F}">
      <dgm:prSet phldrT="[Текст]"/>
      <dgm:spPr/>
      <dgm:t>
        <a:bodyPr/>
        <a:lstStyle/>
        <a:p>
          <a:endParaRPr lang="ru-RU"/>
        </a:p>
      </dgm:t>
    </dgm:pt>
    <dgm:pt modelId="{62C3E9DD-007D-4838-9D32-CA15822E619A}" type="parTrans" cxnId="{529839EA-660A-4A23-8081-C4E9E3323EA6}">
      <dgm:prSet/>
      <dgm:spPr/>
      <dgm:t>
        <a:bodyPr/>
        <a:lstStyle/>
        <a:p>
          <a:endParaRPr lang="ru-RU"/>
        </a:p>
      </dgm:t>
    </dgm:pt>
    <dgm:pt modelId="{0734A026-0C5A-4435-B00B-2657B5966C87}" type="sibTrans" cxnId="{529839EA-660A-4A23-8081-C4E9E3323EA6}">
      <dgm:prSet/>
      <dgm:spPr/>
      <dgm:t>
        <a:bodyPr/>
        <a:lstStyle/>
        <a:p>
          <a:endParaRPr lang="ru-RU"/>
        </a:p>
      </dgm:t>
    </dgm:pt>
    <dgm:pt modelId="{C9DF9465-E6A7-490F-8ACB-077819368F7F}">
      <dgm:prSet/>
      <dgm:spPr/>
      <dgm:t>
        <a:bodyPr/>
        <a:lstStyle/>
        <a:p>
          <a:endParaRPr lang="ru-RU"/>
        </a:p>
      </dgm:t>
    </dgm:pt>
    <dgm:pt modelId="{1DF7A1BA-44A5-496F-A16E-5C84DBB425DA}" type="parTrans" cxnId="{A5CF0D41-8E25-4FB3-ACF0-A2D1EC7D5510}">
      <dgm:prSet/>
      <dgm:spPr/>
      <dgm:t>
        <a:bodyPr/>
        <a:lstStyle/>
        <a:p>
          <a:endParaRPr lang="ru-RU"/>
        </a:p>
      </dgm:t>
    </dgm:pt>
    <dgm:pt modelId="{5B27B1E2-8F63-4D1A-AF9B-644D13F069BC}" type="sibTrans" cxnId="{A5CF0D41-8E25-4FB3-ACF0-A2D1EC7D5510}">
      <dgm:prSet/>
      <dgm:spPr/>
      <dgm:t>
        <a:bodyPr/>
        <a:lstStyle/>
        <a:p>
          <a:endParaRPr lang="ru-RU"/>
        </a:p>
      </dgm:t>
    </dgm:pt>
    <dgm:pt modelId="{F5B38119-5EB5-42DC-B53C-4D82BD7BD3EC}">
      <dgm:prSet phldrT="[Текст]" custT="1"/>
      <dgm:spPr/>
      <dgm:t>
        <a:bodyPr/>
        <a:lstStyle/>
        <a:p>
          <a:r>
            <a: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Рецесивні </a:t>
          </a:r>
          <a:r>
            <a: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(спричиняють появу рецесивної ознаки</a:t>
          </a:r>
          <a:r>
            <a:rPr lang="uk-UA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B2CEA-610A-41CF-B180-B1B934C1AD7F}" type="parTrans" cxnId="{9DD02C4E-905B-4AED-B7E6-EDEFEF553E99}">
      <dgm:prSet/>
      <dgm:spPr/>
      <dgm:t>
        <a:bodyPr/>
        <a:lstStyle/>
        <a:p>
          <a:endParaRPr lang="ru-RU"/>
        </a:p>
      </dgm:t>
    </dgm:pt>
    <dgm:pt modelId="{77CC4456-4CA2-4DFF-A018-88B546C5E9CE}" type="sibTrans" cxnId="{9DD02C4E-905B-4AED-B7E6-EDEFEF553E99}">
      <dgm:prSet/>
      <dgm:spPr/>
      <dgm:t>
        <a:bodyPr/>
        <a:lstStyle/>
        <a:p>
          <a:endParaRPr lang="ru-RU"/>
        </a:p>
      </dgm:t>
    </dgm:pt>
    <dgm:pt modelId="{48F01EA0-C62A-4220-BC61-187E9EE2BC56}" type="pres">
      <dgm:prSet presAssocID="{43163818-CE20-4867-BE1A-B3F58585E3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B944F-F4A5-4EFC-B757-418B49A7D6A2}" type="pres">
      <dgm:prSet presAssocID="{3A2B06B1-7EA6-4EB2-BF82-C1FFCC793E97}" presName="centerShape" presStyleLbl="node0" presStyleIdx="0" presStyleCnt="1" custScaleX="151152" custLinFactNeighborX="-510" custLinFactNeighborY="4789"/>
      <dgm:spPr/>
      <dgm:t>
        <a:bodyPr/>
        <a:lstStyle/>
        <a:p>
          <a:endParaRPr lang="ru-RU"/>
        </a:p>
      </dgm:t>
    </dgm:pt>
    <dgm:pt modelId="{27303FDD-920D-45E6-9C88-EFAB8459D79E}" type="pres">
      <dgm:prSet presAssocID="{841B6F27-AB9E-4293-AD6A-9D162FBA28B0}" presName="parTrans" presStyleLbl="bgSibTrans2D1" presStyleIdx="0" presStyleCnt="2" custLinFactNeighborX="-504" custLinFactNeighborY="83261"/>
      <dgm:spPr/>
      <dgm:t>
        <a:bodyPr/>
        <a:lstStyle/>
        <a:p>
          <a:endParaRPr lang="ru-RU"/>
        </a:p>
      </dgm:t>
    </dgm:pt>
    <dgm:pt modelId="{E0D03CCA-FE93-46F3-8FE1-AA170B2A5F6C}" type="pres">
      <dgm:prSet presAssocID="{E489B1D5-249A-42DB-A4A0-FCE2CBD2AA1C}" presName="node" presStyleLbl="node1" presStyleIdx="0" presStyleCnt="2" custScaleX="137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B33DD-47E2-4167-A25C-C37C68E129D2}" type="pres">
      <dgm:prSet presAssocID="{E5BB2CEA-610A-41CF-B180-B1B934C1AD7F}" presName="parTrans" presStyleLbl="bgSibTrans2D1" presStyleIdx="1" presStyleCnt="2" custLinFactNeighborX="-3762" custLinFactNeighborY="52810"/>
      <dgm:spPr/>
      <dgm:t>
        <a:bodyPr/>
        <a:lstStyle/>
        <a:p>
          <a:endParaRPr lang="ru-RU"/>
        </a:p>
      </dgm:t>
    </dgm:pt>
    <dgm:pt modelId="{74673846-D2A4-4C07-96EB-854202D03F0E}" type="pres">
      <dgm:prSet presAssocID="{F5B38119-5EB5-42DC-B53C-4D82BD7BD3EC}" presName="node" presStyleLbl="node1" presStyleIdx="1" presStyleCnt="2" custScaleX="160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65A3D-3E66-4332-9AA4-2E3D3EE71F77}" srcId="{3A2B06B1-7EA6-4EB2-BF82-C1FFCC793E97}" destId="{E489B1D5-249A-42DB-A4A0-FCE2CBD2AA1C}" srcOrd="0" destOrd="0" parTransId="{841B6F27-AB9E-4293-AD6A-9D162FBA28B0}" sibTransId="{709A502F-C78C-4DD3-AC9E-CB48ACC91711}"/>
    <dgm:cxn modelId="{28E6A7A9-2B44-40CA-A0B3-299ECCEDFB75}" type="presOf" srcId="{3A2B06B1-7EA6-4EB2-BF82-C1FFCC793E97}" destId="{ABAB944F-F4A5-4EFC-B757-418B49A7D6A2}" srcOrd="0" destOrd="0" presId="urn:microsoft.com/office/officeart/2005/8/layout/radial4"/>
    <dgm:cxn modelId="{255EBF0C-0602-4120-9D06-89C31D364BEA}" type="presOf" srcId="{F5B38119-5EB5-42DC-B53C-4D82BD7BD3EC}" destId="{74673846-D2A4-4C07-96EB-854202D03F0E}" srcOrd="0" destOrd="0" presId="urn:microsoft.com/office/officeart/2005/8/layout/radial4"/>
    <dgm:cxn modelId="{A22F840B-53AC-4B2E-815A-D5EB38B7D20F}" srcId="{43163818-CE20-4867-BE1A-B3F58585E32A}" destId="{3A2B06B1-7EA6-4EB2-BF82-C1FFCC793E97}" srcOrd="0" destOrd="0" parTransId="{C96F4397-D2DD-4B87-B195-03CB91449451}" sibTransId="{9524CE40-A6A4-4DA6-9283-16A561DAF96D}"/>
    <dgm:cxn modelId="{A5CF0D41-8E25-4FB3-ACF0-A2D1EC7D5510}" srcId="{43163818-CE20-4867-BE1A-B3F58585E32A}" destId="{C9DF9465-E6A7-490F-8ACB-077819368F7F}" srcOrd="2" destOrd="0" parTransId="{1DF7A1BA-44A5-496F-A16E-5C84DBB425DA}" sibTransId="{5B27B1E2-8F63-4D1A-AF9B-644D13F069BC}"/>
    <dgm:cxn modelId="{BBDE62B3-C73F-4BBF-9F38-AE1D0C33AFD1}" type="presOf" srcId="{841B6F27-AB9E-4293-AD6A-9D162FBA28B0}" destId="{27303FDD-920D-45E6-9C88-EFAB8459D79E}" srcOrd="0" destOrd="0" presId="urn:microsoft.com/office/officeart/2005/8/layout/radial4"/>
    <dgm:cxn modelId="{391C8622-CD62-4D98-AB5E-737C8568C0FD}" type="presOf" srcId="{43163818-CE20-4867-BE1A-B3F58585E32A}" destId="{48F01EA0-C62A-4220-BC61-187E9EE2BC56}" srcOrd="0" destOrd="0" presId="urn:microsoft.com/office/officeart/2005/8/layout/radial4"/>
    <dgm:cxn modelId="{529839EA-660A-4A23-8081-C4E9E3323EA6}" srcId="{B1FDD2B8-AFEB-4410-806C-E376B5157351}" destId="{0EE29D56-DA16-423C-ABE7-77EC69A0715F}" srcOrd="0" destOrd="0" parTransId="{62C3E9DD-007D-4838-9D32-CA15822E619A}" sibTransId="{0734A026-0C5A-4435-B00B-2657B5966C87}"/>
    <dgm:cxn modelId="{89B1691C-03B0-4E53-8CAC-626F479588AC}" type="presOf" srcId="{E5BB2CEA-610A-41CF-B180-B1B934C1AD7F}" destId="{4BAB33DD-47E2-4167-A25C-C37C68E129D2}" srcOrd="0" destOrd="0" presId="urn:microsoft.com/office/officeart/2005/8/layout/radial4"/>
    <dgm:cxn modelId="{93AC99B8-9A5A-4263-BFA2-EB10DF18D981}" srcId="{43163818-CE20-4867-BE1A-B3F58585E32A}" destId="{B1FDD2B8-AFEB-4410-806C-E376B5157351}" srcOrd="1" destOrd="0" parTransId="{C2FE8238-E3D3-4815-9DB2-BA2E327533E4}" sibTransId="{2693FB6E-47AA-4F6E-A8E0-336469D65288}"/>
    <dgm:cxn modelId="{9DD02C4E-905B-4AED-B7E6-EDEFEF553E99}" srcId="{3A2B06B1-7EA6-4EB2-BF82-C1FFCC793E97}" destId="{F5B38119-5EB5-42DC-B53C-4D82BD7BD3EC}" srcOrd="1" destOrd="0" parTransId="{E5BB2CEA-610A-41CF-B180-B1B934C1AD7F}" sibTransId="{77CC4456-4CA2-4DFF-A018-88B546C5E9CE}"/>
    <dgm:cxn modelId="{B7E219B0-2EF4-4B70-A015-0940866C799E}" type="presOf" srcId="{E489B1D5-249A-42DB-A4A0-FCE2CBD2AA1C}" destId="{E0D03CCA-FE93-46F3-8FE1-AA170B2A5F6C}" srcOrd="0" destOrd="0" presId="urn:microsoft.com/office/officeart/2005/8/layout/radial4"/>
    <dgm:cxn modelId="{DB31E36F-1997-4169-9E7F-91D53E2EAAC6}" type="presParOf" srcId="{48F01EA0-C62A-4220-BC61-187E9EE2BC56}" destId="{ABAB944F-F4A5-4EFC-B757-418B49A7D6A2}" srcOrd="0" destOrd="0" presId="urn:microsoft.com/office/officeart/2005/8/layout/radial4"/>
    <dgm:cxn modelId="{29DB20E8-7B7D-49E0-84AF-1308E458AF7C}" type="presParOf" srcId="{48F01EA0-C62A-4220-BC61-187E9EE2BC56}" destId="{27303FDD-920D-45E6-9C88-EFAB8459D79E}" srcOrd="1" destOrd="0" presId="urn:microsoft.com/office/officeart/2005/8/layout/radial4"/>
    <dgm:cxn modelId="{560BF157-784E-46DE-9410-4D5ED34609EA}" type="presParOf" srcId="{48F01EA0-C62A-4220-BC61-187E9EE2BC56}" destId="{E0D03CCA-FE93-46F3-8FE1-AA170B2A5F6C}" srcOrd="2" destOrd="0" presId="urn:microsoft.com/office/officeart/2005/8/layout/radial4"/>
    <dgm:cxn modelId="{0728C832-9A96-475B-ADAC-BDF2E627A824}" type="presParOf" srcId="{48F01EA0-C62A-4220-BC61-187E9EE2BC56}" destId="{4BAB33DD-47E2-4167-A25C-C37C68E129D2}" srcOrd="3" destOrd="0" presId="urn:microsoft.com/office/officeart/2005/8/layout/radial4"/>
    <dgm:cxn modelId="{88775B96-DE16-490E-8200-BD4A7426C3F3}" type="presParOf" srcId="{48F01EA0-C62A-4220-BC61-187E9EE2BC56}" destId="{74673846-D2A4-4C07-96EB-854202D03F0E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63818-CE20-4867-BE1A-B3F58585E32A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A2B06B1-7EA6-4EB2-BF82-C1FFCC793E97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локалізацією в клітині 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6F4397-D2DD-4B87-B195-03CB91449451}" type="parTrans" cxnId="{A22F840B-53AC-4B2E-815A-D5EB38B7D20F}">
      <dgm:prSet/>
      <dgm:spPr/>
      <dgm:t>
        <a:bodyPr/>
        <a:lstStyle/>
        <a:p>
          <a:endParaRPr lang="ru-RU"/>
        </a:p>
      </dgm:t>
    </dgm:pt>
    <dgm:pt modelId="{9524CE40-A6A4-4DA6-9283-16A561DAF96D}" type="sibTrans" cxnId="{A22F840B-53AC-4B2E-815A-D5EB38B7D20F}">
      <dgm:prSet/>
      <dgm:spPr/>
      <dgm:t>
        <a:bodyPr/>
        <a:lstStyle/>
        <a:p>
          <a:endParaRPr lang="ru-RU"/>
        </a:p>
      </dgm:t>
    </dgm:pt>
    <dgm:pt modelId="{E489B1D5-249A-42DB-A4A0-FCE2CBD2AA1C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Ядерні</a:t>
          </a:r>
        </a:p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(змінюють гени, розташовані в ядрі клітини)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1B6F27-AB9E-4293-AD6A-9D162FBA28B0}" type="parTrans" cxnId="{3A065A3D-3E66-4332-9AA4-2E3D3EE71F77}">
      <dgm:prSet/>
      <dgm:spPr/>
      <dgm:t>
        <a:bodyPr/>
        <a:lstStyle/>
        <a:p>
          <a:endParaRPr lang="ru-RU"/>
        </a:p>
      </dgm:t>
    </dgm:pt>
    <dgm:pt modelId="{709A502F-C78C-4DD3-AC9E-CB48ACC91711}" type="sibTrans" cxnId="{3A065A3D-3E66-4332-9AA4-2E3D3EE71F77}">
      <dgm:prSet/>
      <dgm:spPr/>
      <dgm:t>
        <a:bodyPr/>
        <a:lstStyle/>
        <a:p>
          <a:endParaRPr lang="ru-RU"/>
        </a:p>
      </dgm:t>
    </dgm:pt>
    <dgm:pt modelId="{B1FDD2B8-AFEB-4410-806C-E376B5157351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Цитоплазматичні </a:t>
          </a:r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(змінюють гени, розташовані в цитоплазмі клітини)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E8238-E3D3-4815-9DB2-BA2E327533E4}" type="parTrans" cxnId="{93AC99B8-9A5A-4263-BFA2-EB10DF18D981}">
      <dgm:prSet/>
      <dgm:spPr/>
      <dgm:t>
        <a:bodyPr/>
        <a:lstStyle/>
        <a:p>
          <a:endParaRPr lang="ru-RU"/>
        </a:p>
      </dgm:t>
    </dgm:pt>
    <dgm:pt modelId="{2693FB6E-47AA-4F6E-A8E0-336469D65288}" type="sibTrans" cxnId="{93AC99B8-9A5A-4263-BFA2-EB10DF18D981}">
      <dgm:prSet/>
      <dgm:spPr/>
      <dgm:t>
        <a:bodyPr/>
        <a:lstStyle/>
        <a:p>
          <a:endParaRPr lang="ru-RU"/>
        </a:p>
      </dgm:t>
    </dgm:pt>
    <dgm:pt modelId="{0EE29D56-DA16-423C-ABE7-77EC69A0715F}">
      <dgm:prSet phldrT="[Текст]"/>
      <dgm:spPr/>
      <dgm:t>
        <a:bodyPr/>
        <a:lstStyle/>
        <a:p>
          <a:endParaRPr lang="ru-RU" dirty="0"/>
        </a:p>
      </dgm:t>
    </dgm:pt>
    <dgm:pt modelId="{62C3E9DD-007D-4838-9D32-CA15822E619A}" type="parTrans" cxnId="{529839EA-660A-4A23-8081-C4E9E3323EA6}">
      <dgm:prSet/>
      <dgm:spPr/>
      <dgm:t>
        <a:bodyPr/>
        <a:lstStyle/>
        <a:p>
          <a:endParaRPr lang="ru-RU"/>
        </a:p>
      </dgm:t>
    </dgm:pt>
    <dgm:pt modelId="{0734A026-0C5A-4435-B00B-2657B5966C87}" type="sibTrans" cxnId="{529839EA-660A-4A23-8081-C4E9E3323EA6}">
      <dgm:prSet/>
      <dgm:spPr/>
      <dgm:t>
        <a:bodyPr/>
        <a:lstStyle/>
        <a:p>
          <a:endParaRPr lang="ru-RU"/>
        </a:p>
      </dgm:t>
    </dgm:pt>
    <dgm:pt modelId="{48F01EA0-C62A-4220-BC61-187E9EE2BC56}" type="pres">
      <dgm:prSet presAssocID="{43163818-CE20-4867-BE1A-B3F58585E3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AB944F-F4A5-4EFC-B757-418B49A7D6A2}" type="pres">
      <dgm:prSet presAssocID="{3A2B06B1-7EA6-4EB2-BF82-C1FFCC793E97}" presName="centerShape" presStyleLbl="node0" presStyleIdx="0" presStyleCnt="1" custScaleX="278040" custLinFactNeighborX="4487" custLinFactNeighborY="13207"/>
      <dgm:spPr/>
      <dgm:t>
        <a:bodyPr/>
        <a:lstStyle/>
        <a:p>
          <a:endParaRPr lang="ru-RU"/>
        </a:p>
      </dgm:t>
    </dgm:pt>
    <dgm:pt modelId="{27303FDD-920D-45E6-9C88-EFAB8459D79E}" type="pres">
      <dgm:prSet presAssocID="{841B6F27-AB9E-4293-AD6A-9D162FBA28B0}" presName="parTrans" presStyleLbl="bgSibTrans2D1" presStyleIdx="0" presStyleCnt="2" custScaleX="161645" custLinFactNeighborX="11404" custLinFactNeighborY="47465"/>
      <dgm:spPr/>
      <dgm:t>
        <a:bodyPr/>
        <a:lstStyle/>
        <a:p>
          <a:endParaRPr lang="ru-RU"/>
        </a:p>
      </dgm:t>
    </dgm:pt>
    <dgm:pt modelId="{E0D03CCA-FE93-46F3-8FE1-AA170B2A5F6C}" type="pres">
      <dgm:prSet presAssocID="{E489B1D5-249A-42DB-A4A0-FCE2CBD2AA1C}" presName="node" presStyleLbl="node1" presStyleIdx="0" presStyleCnt="2" custScaleX="164305" custScaleY="129950" custRadScaleRad="89119" custRadScaleInc="13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E3076-B2DA-4A82-8074-32F331228A38}" type="pres">
      <dgm:prSet presAssocID="{C2FE8238-E3D3-4815-9DB2-BA2E327533E4}" presName="parTrans" presStyleLbl="bgSibTrans2D1" presStyleIdx="1" presStyleCnt="2" custScaleX="110609" custLinFactNeighborX="-29215" custLinFactNeighborY="97271"/>
      <dgm:spPr/>
      <dgm:t>
        <a:bodyPr/>
        <a:lstStyle/>
        <a:p>
          <a:endParaRPr lang="ru-RU"/>
        </a:p>
      </dgm:t>
    </dgm:pt>
    <dgm:pt modelId="{DE36D942-D15B-406D-A4C2-D27D0FFE2FDF}" type="pres">
      <dgm:prSet presAssocID="{B1FDD2B8-AFEB-4410-806C-E376B5157351}" presName="node" presStyleLbl="node1" presStyleIdx="1" presStyleCnt="2" custScaleX="153619" custScaleY="145171" custRadScaleRad="93755" custRadScaleInc="-1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DBAA3-91AE-4A05-80FB-34F73D3986CE}" type="presOf" srcId="{E489B1D5-249A-42DB-A4A0-FCE2CBD2AA1C}" destId="{E0D03CCA-FE93-46F3-8FE1-AA170B2A5F6C}" srcOrd="0" destOrd="0" presId="urn:microsoft.com/office/officeart/2005/8/layout/radial4"/>
    <dgm:cxn modelId="{0AB53A99-CB24-43C5-A9E6-CD7755642AC4}" type="presOf" srcId="{B1FDD2B8-AFEB-4410-806C-E376B5157351}" destId="{DE36D942-D15B-406D-A4C2-D27D0FFE2FDF}" srcOrd="0" destOrd="0" presId="urn:microsoft.com/office/officeart/2005/8/layout/radial4"/>
    <dgm:cxn modelId="{BFFB75B6-4206-4F5D-A7AF-4565B478EA7F}" type="presOf" srcId="{C2FE8238-E3D3-4815-9DB2-BA2E327533E4}" destId="{5ECE3076-B2DA-4A82-8074-32F331228A38}" srcOrd="0" destOrd="0" presId="urn:microsoft.com/office/officeart/2005/8/layout/radial4"/>
    <dgm:cxn modelId="{8003C902-C7A3-4989-8E61-BC85E3014562}" type="presOf" srcId="{3A2B06B1-7EA6-4EB2-BF82-C1FFCC793E97}" destId="{ABAB944F-F4A5-4EFC-B757-418B49A7D6A2}" srcOrd="0" destOrd="0" presId="urn:microsoft.com/office/officeart/2005/8/layout/radial4"/>
    <dgm:cxn modelId="{93AC99B8-9A5A-4263-BFA2-EB10DF18D981}" srcId="{3A2B06B1-7EA6-4EB2-BF82-C1FFCC793E97}" destId="{B1FDD2B8-AFEB-4410-806C-E376B5157351}" srcOrd="1" destOrd="0" parTransId="{C2FE8238-E3D3-4815-9DB2-BA2E327533E4}" sibTransId="{2693FB6E-47AA-4F6E-A8E0-336469D65288}"/>
    <dgm:cxn modelId="{3A065A3D-3E66-4332-9AA4-2E3D3EE71F77}" srcId="{3A2B06B1-7EA6-4EB2-BF82-C1FFCC793E97}" destId="{E489B1D5-249A-42DB-A4A0-FCE2CBD2AA1C}" srcOrd="0" destOrd="0" parTransId="{841B6F27-AB9E-4293-AD6A-9D162FBA28B0}" sibTransId="{709A502F-C78C-4DD3-AC9E-CB48ACC91711}"/>
    <dgm:cxn modelId="{529839EA-660A-4A23-8081-C4E9E3323EA6}" srcId="{43163818-CE20-4867-BE1A-B3F58585E32A}" destId="{0EE29D56-DA16-423C-ABE7-77EC69A0715F}" srcOrd="1" destOrd="0" parTransId="{62C3E9DD-007D-4838-9D32-CA15822E619A}" sibTransId="{0734A026-0C5A-4435-B00B-2657B5966C87}"/>
    <dgm:cxn modelId="{A22F840B-53AC-4B2E-815A-D5EB38B7D20F}" srcId="{43163818-CE20-4867-BE1A-B3F58585E32A}" destId="{3A2B06B1-7EA6-4EB2-BF82-C1FFCC793E97}" srcOrd="0" destOrd="0" parTransId="{C96F4397-D2DD-4B87-B195-03CB91449451}" sibTransId="{9524CE40-A6A4-4DA6-9283-16A561DAF96D}"/>
    <dgm:cxn modelId="{3396F653-A051-47A7-B96B-34CDC5809CFF}" type="presOf" srcId="{841B6F27-AB9E-4293-AD6A-9D162FBA28B0}" destId="{27303FDD-920D-45E6-9C88-EFAB8459D79E}" srcOrd="0" destOrd="0" presId="urn:microsoft.com/office/officeart/2005/8/layout/radial4"/>
    <dgm:cxn modelId="{8AD46394-D646-4570-BFA8-2644DF359C22}" type="presOf" srcId="{43163818-CE20-4867-BE1A-B3F58585E32A}" destId="{48F01EA0-C62A-4220-BC61-187E9EE2BC56}" srcOrd="0" destOrd="0" presId="urn:microsoft.com/office/officeart/2005/8/layout/radial4"/>
    <dgm:cxn modelId="{487DA7B0-B1D6-46FE-AF10-D903CBC19619}" type="presParOf" srcId="{48F01EA0-C62A-4220-BC61-187E9EE2BC56}" destId="{ABAB944F-F4A5-4EFC-B757-418B49A7D6A2}" srcOrd="0" destOrd="0" presId="urn:microsoft.com/office/officeart/2005/8/layout/radial4"/>
    <dgm:cxn modelId="{768E0F9F-CAE8-444D-8355-822876B3E661}" type="presParOf" srcId="{48F01EA0-C62A-4220-BC61-187E9EE2BC56}" destId="{27303FDD-920D-45E6-9C88-EFAB8459D79E}" srcOrd="1" destOrd="0" presId="urn:microsoft.com/office/officeart/2005/8/layout/radial4"/>
    <dgm:cxn modelId="{09F933CA-3054-48E5-B614-C7E9CA59562C}" type="presParOf" srcId="{48F01EA0-C62A-4220-BC61-187E9EE2BC56}" destId="{E0D03CCA-FE93-46F3-8FE1-AA170B2A5F6C}" srcOrd="2" destOrd="0" presId="urn:microsoft.com/office/officeart/2005/8/layout/radial4"/>
    <dgm:cxn modelId="{C9E93F45-2D2A-4C53-A860-9F396DF94D4D}" type="presParOf" srcId="{48F01EA0-C62A-4220-BC61-187E9EE2BC56}" destId="{5ECE3076-B2DA-4A82-8074-32F331228A38}" srcOrd="3" destOrd="0" presId="urn:microsoft.com/office/officeart/2005/8/layout/radial4"/>
    <dgm:cxn modelId="{C3D2309E-F986-4B97-B1D8-EE600F7D9871}" type="presParOf" srcId="{48F01EA0-C62A-4220-BC61-187E9EE2BC56}" destId="{DE36D942-D15B-406D-A4C2-D27D0FFE2FDF}" srcOrd="4" destOrd="0" presId="urn:microsoft.com/office/officeart/2005/8/layout/radial4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0F3C8-8511-4F8E-A0C9-5E3187AE519C}">
      <dsp:nvSpPr>
        <dsp:cNvPr id="0" name=""/>
        <dsp:cNvSpPr/>
      </dsp:nvSpPr>
      <dsp:spPr>
        <a:xfrm>
          <a:off x="-5077315" y="-719841"/>
          <a:ext cx="5976244" cy="5976244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F0228-42F9-4D74-90C9-9474ACF13EC7}">
      <dsp:nvSpPr>
        <dsp:cNvPr id="0" name=""/>
        <dsp:cNvSpPr/>
      </dsp:nvSpPr>
      <dsp:spPr>
        <a:xfrm>
          <a:off x="475063" y="0"/>
          <a:ext cx="5712435" cy="1121248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ці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одиниці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виступають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вигляді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спадкових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певною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частотою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виникати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063" y="0"/>
        <a:ext cx="5712435" cy="1121248"/>
      </dsp:txXfrm>
    </dsp:sp>
    <dsp:sp modelId="{2885F96E-3E3B-4615-8709-3C83E05E7F3C}">
      <dsp:nvSpPr>
        <dsp:cNvPr id="0" name=""/>
        <dsp:cNvSpPr/>
      </dsp:nvSpPr>
      <dsp:spPr>
        <a:xfrm>
          <a:off x="13083" y="256940"/>
          <a:ext cx="693749" cy="6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ABC19-3943-4121-8A04-C8C61AC41A1A}">
      <dsp:nvSpPr>
        <dsp:cNvPr id="0" name=""/>
        <dsp:cNvSpPr/>
      </dsp:nvSpPr>
      <dsp:spPr>
        <a:xfrm>
          <a:off x="641178" y="942559"/>
          <a:ext cx="5551510" cy="933164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31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торкатися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властивостей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живих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зумовлюючи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відхилення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напрямках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вихідної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178" y="942559"/>
        <a:ext cx="5551510" cy="933164"/>
      </dsp:txXfrm>
    </dsp:sp>
    <dsp:sp modelId="{17129E66-4A03-4F7E-B82E-040AF67C0840}">
      <dsp:nvSpPr>
        <dsp:cNvPr id="0" name=""/>
        <dsp:cNvSpPr/>
      </dsp:nvSpPr>
      <dsp:spPr>
        <a:xfrm>
          <a:off x="344048" y="1161364"/>
          <a:ext cx="693749" cy="6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14289"/>
              <a:satOff val="-1422"/>
              <a:lumOff val="88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F70D42-8C45-4A53-9C0C-6ACAF86E398E}">
      <dsp:nvSpPr>
        <dsp:cNvPr id="0" name=""/>
        <dsp:cNvSpPr/>
      </dsp:nvSpPr>
      <dsp:spPr>
        <a:xfrm>
          <a:off x="816709" y="1898851"/>
          <a:ext cx="5375979" cy="766498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31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вони </a:t>
          </a:r>
          <a:r>
            <a:rPr lang="ru-RU" sz="2000" b="0" i="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стосуватися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біологічно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важливих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особливостей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організмів</a:t>
          </a:r>
          <a:r>
            <a:rPr lang="ru-RU" sz="2000" b="0" i="0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2000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709" y="1898851"/>
        <a:ext cx="5375979" cy="766498"/>
      </dsp:txXfrm>
    </dsp:sp>
    <dsp:sp modelId="{E87D3DDC-5252-4F97-8AB9-21E9311D6C38}">
      <dsp:nvSpPr>
        <dsp:cNvPr id="0" name=""/>
        <dsp:cNvSpPr/>
      </dsp:nvSpPr>
      <dsp:spPr>
        <a:xfrm>
          <a:off x="532840" y="1921406"/>
          <a:ext cx="693749" cy="6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28579"/>
              <a:satOff val="-2845"/>
              <a:lumOff val="176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39994-2A4C-4C73-AAF3-1CE96D5C8D48}">
      <dsp:nvSpPr>
        <dsp:cNvPr id="0" name=""/>
        <dsp:cNvSpPr/>
      </dsp:nvSpPr>
      <dsp:spPr>
        <a:xfrm>
          <a:off x="650722" y="2651530"/>
          <a:ext cx="5528603" cy="897966"/>
        </a:xfrm>
        <a:prstGeom prst="rect">
          <a:avLst/>
        </a:prstGeom>
        <a:solidFill>
          <a:schemeClr val="tx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3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частина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подібних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змін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sz="2000" b="0" i="0" kern="1200" dirty="0" err="1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поширюватись</a:t>
          </a:r>
          <a:r>
            <a:rPr lang="ru-RU" sz="2000" b="0" i="0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принаймні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певній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популяції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подальшої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видоутворенні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0722" y="2651530"/>
        <a:ext cx="5528603" cy="897966"/>
      </dsp:txXfrm>
    </dsp:sp>
    <dsp:sp modelId="{3A72D9BE-2657-4D18-9BCC-91413FD1EE82}">
      <dsp:nvSpPr>
        <dsp:cNvPr id="0" name=""/>
        <dsp:cNvSpPr/>
      </dsp:nvSpPr>
      <dsp:spPr>
        <a:xfrm>
          <a:off x="410780" y="2753639"/>
          <a:ext cx="693749" cy="6937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542868"/>
              <a:satOff val="-4267"/>
              <a:lumOff val="264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36A0A-6575-4BF9-B1E7-5D61F4F15A73}">
      <dsp:nvSpPr>
        <dsp:cNvPr id="0" name=""/>
        <dsp:cNvSpPr/>
      </dsp:nvSpPr>
      <dsp:spPr>
        <a:xfrm>
          <a:off x="522297" y="3563258"/>
          <a:ext cx="5670391" cy="690225"/>
        </a:xfrm>
        <a:prstGeom prst="rect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31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природні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таксони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мають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відрізнятись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один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одного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різними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наборами та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комбінаціями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елементарних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одиниць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спадкової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i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мінливості</a:t>
          </a:r>
          <a:r>
            <a:rPr lang="ru-RU" sz="18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297" y="3563258"/>
        <a:ext cx="5670391" cy="690225"/>
      </dsp:txXfrm>
    </dsp:sp>
    <dsp:sp modelId="{11DEF52F-0A92-464F-BCB2-8C3973657C67}">
      <dsp:nvSpPr>
        <dsp:cNvPr id="0" name=""/>
        <dsp:cNvSpPr/>
      </dsp:nvSpPr>
      <dsp:spPr>
        <a:xfrm>
          <a:off x="23129" y="3552391"/>
          <a:ext cx="693749" cy="6250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057158"/>
              <a:satOff val="-5690"/>
              <a:lumOff val="35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B944F-F4A5-4EFC-B757-418B49A7D6A2}">
      <dsp:nvSpPr>
        <dsp:cNvPr id="0" name=""/>
        <dsp:cNvSpPr/>
      </dsp:nvSpPr>
      <dsp:spPr>
        <a:xfrm>
          <a:off x="946261" y="1847674"/>
          <a:ext cx="1881267" cy="1244619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типом прояву ознаки </a:t>
          </a: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1766" y="2029944"/>
        <a:ext cx="1330257" cy="880079"/>
      </dsp:txXfrm>
    </dsp:sp>
    <dsp:sp modelId="{27303FDD-920D-45E6-9C88-EFAB8459D79E}">
      <dsp:nvSpPr>
        <dsp:cNvPr id="0" name=""/>
        <dsp:cNvSpPr/>
      </dsp:nvSpPr>
      <dsp:spPr>
        <a:xfrm rot="13176336">
          <a:off x="414793" y="1765253"/>
          <a:ext cx="946083" cy="35471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3CCA-FE93-46F3-8FE1-AA170B2A5F6C}">
      <dsp:nvSpPr>
        <dsp:cNvPr id="0" name=""/>
        <dsp:cNvSpPr/>
      </dsp:nvSpPr>
      <dsp:spPr>
        <a:xfrm>
          <a:off x="-287451" y="872752"/>
          <a:ext cx="1631200" cy="9459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Домінантні</a:t>
          </a:r>
          <a:r>
            <a:rPr lang="uk-UA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(спричиняють появу домінантної ознаки)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59746" y="900457"/>
        <a:ext cx="1575790" cy="890501"/>
      </dsp:txXfrm>
    </dsp:sp>
    <dsp:sp modelId="{4BAB33DD-47E2-4167-A25C-C37C68E129D2}">
      <dsp:nvSpPr>
        <dsp:cNvPr id="0" name=""/>
        <dsp:cNvSpPr/>
      </dsp:nvSpPr>
      <dsp:spPr>
        <a:xfrm rot="19265614">
          <a:off x="2383324" y="1659492"/>
          <a:ext cx="967493" cy="35471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673846-D2A4-4C07-96EB-854202D03F0E}">
      <dsp:nvSpPr>
        <dsp:cNvPr id="0" name=""/>
        <dsp:cNvSpPr/>
      </dsp:nvSpPr>
      <dsp:spPr>
        <a:xfrm>
          <a:off x="2329011" y="872752"/>
          <a:ext cx="1901789" cy="9459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Рецесивні </a:t>
          </a:r>
          <a:r>
            <a:rPr lang="uk-UA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(спричиняють появу рецесивної ознаки</a:t>
          </a:r>
          <a:r>
            <a:rPr lang="uk-UA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56716" y="900457"/>
        <a:ext cx="1846379" cy="890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B944F-F4A5-4EFC-B757-418B49A7D6A2}">
      <dsp:nvSpPr>
        <dsp:cNvPr id="0" name=""/>
        <dsp:cNvSpPr/>
      </dsp:nvSpPr>
      <dsp:spPr>
        <a:xfrm>
          <a:off x="560774" y="2051989"/>
          <a:ext cx="4574588" cy="1645298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локалізацією в клітині 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707" y="2292937"/>
        <a:ext cx="3234722" cy="1163402"/>
      </dsp:txXfrm>
    </dsp:sp>
    <dsp:sp modelId="{27303FDD-920D-45E6-9C88-EFAB8459D79E}">
      <dsp:nvSpPr>
        <dsp:cNvPr id="0" name=""/>
        <dsp:cNvSpPr/>
      </dsp:nvSpPr>
      <dsp:spPr>
        <a:xfrm rot="13772453">
          <a:off x="837430" y="1537579"/>
          <a:ext cx="2050220" cy="468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3CCA-FE93-46F3-8FE1-AA170B2A5F6C}">
      <dsp:nvSpPr>
        <dsp:cNvPr id="0" name=""/>
        <dsp:cNvSpPr/>
      </dsp:nvSpPr>
      <dsp:spPr>
        <a:xfrm>
          <a:off x="22308" y="254478"/>
          <a:ext cx="2568142" cy="1624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Ядерні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(змінюють гени, розташовані в ядрі клітини)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01" y="302071"/>
        <a:ext cx="2472956" cy="1529743"/>
      </dsp:txXfrm>
    </dsp:sp>
    <dsp:sp modelId="{5ECE3076-B2DA-4A82-8074-32F331228A38}">
      <dsp:nvSpPr>
        <dsp:cNvPr id="0" name=""/>
        <dsp:cNvSpPr/>
      </dsp:nvSpPr>
      <dsp:spPr>
        <a:xfrm rot="18069035">
          <a:off x="2644457" y="1700473"/>
          <a:ext cx="1370590" cy="46891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6D942-D15B-406D-A4C2-D27D0FFE2FDF}">
      <dsp:nvSpPr>
        <dsp:cNvPr id="0" name=""/>
        <dsp:cNvSpPr/>
      </dsp:nvSpPr>
      <dsp:spPr>
        <a:xfrm>
          <a:off x="2811700" y="40955"/>
          <a:ext cx="2401116" cy="1815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Цитоплазматичні </a:t>
          </a:r>
          <a:r>
            <a:rPr lang="uk-UA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(змінюють гени, розташовані в цитоплазмі клітини)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4867" y="94122"/>
        <a:ext cx="2294782" cy="1708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420A1-F481-4ED4-BE66-E9D13CCE5F09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CF0B1-A373-4BD1-BAB8-99EE7F61D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8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E10D1D7-75CA-4CF8-8D1F-52A7CDB08C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643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83C7C20-122F-4A60-83D2-32723251E5D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3178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751EDAC-AF70-414A-84F3-F1D846B1DB7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43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2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b="1" dirty="0">
                <a:effectLst/>
              </a:rPr>
              <a:t>«Мікроеволюція»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uk-UA" sz="3600" b="1" cap="all" dirty="0">
                <a:effectLst/>
              </a:rPr>
              <a:t> 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b="1" cap="all" dirty="0" err="1">
                <a:effectLst/>
              </a:rPr>
              <a:t>Елементарний</a:t>
            </a:r>
            <a:r>
              <a:rPr lang="ru-RU" sz="3600" b="1" cap="all" dirty="0">
                <a:effectLst/>
              </a:rPr>
              <a:t> </a:t>
            </a:r>
            <a:r>
              <a:rPr lang="ru-RU" sz="3600" b="1" cap="all" dirty="0" err="1">
                <a:effectLst/>
              </a:rPr>
              <a:t>еволюційний</a:t>
            </a:r>
            <a:r>
              <a:rPr lang="ru-RU" sz="3600" b="1" cap="all" dirty="0">
                <a:effectLst/>
              </a:rPr>
              <a:t> </a:t>
            </a:r>
            <a:r>
              <a:rPr lang="ru-RU" sz="3600" b="1" cap="all" dirty="0" err="1">
                <a:effectLst/>
              </a:rPr>
              <a:t>матеріал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7802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ЛЕКЦ</a:t>
            </a:r>
            <a:r>
              <a:rPr lang="uk-UA" sz="3200" b="1" dirty="0" smtClean="0">
                <a:solidFill>
                  <a:srgbClr val="FFFF00"/>
                </a:solidFill>
              </a:rPr>
              <a:t>ІЯ №2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507288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Таким чином, </a:t>
            </a:r>
            <a:r>
              <a:rPr lang="ru-RU" u="sng" dirty="0" err="1">
                <a:solidFill>
                  <a:schemeClr val="tx2"/>
                </a:solidFill>
              </a:rPr>
              <a:t>завдяки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генотипній</a:t>
            </a:r>
            <a:r>
              <a:rPr lang="ru-RU" u="sng" dirty="0">
                <a:solidFill>
                  <a:schemeClr val="tx2"/>
                </a:solidFill>
              </a:rPr>
              <a:t> та </a:t>
            </a:r>
            <a:r>
              <a:rPr lang="ru-RU" u="sng" dirty="0" err="1">
                <a:solidFill>
                  <a:schemeClr val="tx2"/>
                </a:solidFill>
              </a:rPr>
              <a:t>фенотипній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неоднорідності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особин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sz="3900" u="sng" dirty="0" err="1">
                <a:solidFill>
                  <a:schemeClr val="tx2"/>
                </a:solidFill>
              </a:rPr>
              <a:t>збільшується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sz="3500" u="sng" dirty="0" err="1">
                <a:solidFill>
                  <a:schemeClr val="tx2"/>
                </a:solidFill>
              </a:rPr>
              <a:t>можливість</a:t>
            </a:r>
            <a:r>
              <a:rPr lang="ru-RU" sz="3500" u="sng" dirty="0">
                <a:solidFill>
                  <a:schemeClr val="tx2"/>
                </a:solidFill>
              </a:rPr>
              <a:t> </a:t>
            </a:r>
            <a:r>
              <a:rPr lang="ru-RU" sz="3500" u="sng" dirty="0" err="1">
                <a:solidFill>
                  <a:schemeClr val="tx2"/>
                </a:solidFill>
              </a:rPr>
              <a:t>виживання</a:t>
            </a:r>
            <a:r>
              <a:rPr lang="ru-RU" sz="3500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популяцій</a:t>
            </a:r>
            <a:r>
              <a:rPr lang="ru-RU" u="sng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Залежно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запасів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їжі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погодних</a:t>
            </a:r>
            <a:r>
              <a:rPr lang="ru-RU" dirty="0">
                <a:solidFill>
                  <a:schemeClr val="tx2"/>
                </a:solidFill>
              </a:rPr>
              <a:t> умов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виживати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частина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сприяючи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збереженню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загального</a:t>
            </a:r>
            <a:r>
              <a:rPr lang="ru-RU" dirty="0">
                <a:solidFill>
                  <a:schemeClr val="tx2"/>
                </a:solidFill>
              </a:rPr>
              <a:t> генофонду </a:t>
            </a:r>
            <a:r>
              <a:rPr lang="ru-RU" dirty="0" err="1">
                <a:solidFill>
                  <a:schemeClr val="tx2"/>
                </a:solidFill>
              </a:rPr>
              <a:t>останньої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цілому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>
                <a:solidFill>
                  <a:schemeClr val="tx2"/>
                </a:solidFill>
              </a:rPr>
              <a:t>будь-</a:t>
            </a:r>
            <a:r>
              <a:rPr lang="ru-RU" dirty="0" err="1">
                <a:solidFill>
                  <a:schemeClr val="tx2"/>
                </a:solidFill>
              </a:rPr>
              <a:t>якій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також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завжди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dirty="0" err="1">
                <a:solidFill>
                  <a:schemeClr val="tx2"/>
                </a:solidFill>
              </a:rPr>
              <a:t>особини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спеціалізовані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умов </a:t>
            </a:r>
            <a:r>
              <a:rPr lang="ru-RU" dirty="0" err="1">
                <a:solidFill>
                  <a:schemeClr val="tx2"/>
                </a:solidFill>
              </a:rPr>
              <a:t>існування</a:t>
            </a:r>
            <a:r>
              <a:rPr lang="ru-RU" dirty="0">
                <a:solidFill>
                  <a:schemeClr val="tx2"/>
                </a:solidFill>
              </a:rPr>
              <a:t>, та </a:t>
            </a:r>
            <a:r>
              <a:rPr lang="ru-RU" dirty="0" err="1">
                <a:solidFill>
                  <a:schemeClr val="tx2"/>
                </a:solidFill>
              </a:rPr>
              <a:t>більш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універсальні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900" i="1" dirty="0" smtClean="0">
                <a:solidFill>
                  <a:srgbClr val="FFFF00"/>
                </a:solidFill>
              </a:rPr>
              <a:t>Так</a:t>
            </a:r>
            <a:r>
              <a:rPr lang="ru-RU" sz="1900" i="1" dirty="0">
                <a:solidFill>
                  <a:srgbClr val="FFFF00"/>
                </a:solidFill>
              </a:rPr>
              <a:t>, </a:t>
            </a:r>
            <a:r>
              <a:rPr lang="ru-RU" sz="1900" i="1" dirty="0" err="1">
                <a:solidFill>
                  <a:srgbClr val="FFFF00"/>
                </a:solidFill>
              </a:rPr>
              <a:t>наприклад</a:t>
            </a:r>
            <a:r>
              <a:rPr lang="ru-RU" sz="1900" i="1" dirty="0">
                <a:solidFill>
                  <a:srgbClr val="FFFF00"/>
                </a:solidFill>
              </a:rPr>
              <a:t>, у такого </a:t>
            </a:r>
            <a:r>
              <a:rPr lang="ru-RU" sz="1900" i="1" dirty="0" err="1">
                <a:solidFill>
                  <a:srgbClr val="FFFF00"/>
                </a:solidFill>
              </a:rPr>
              <a:t>симпатричного</a:t>
            </a:r>
            <a:r>
              <a:rPr lang="ru-RU" sz="1900" i="1" dirty="0">
                <a:solidFill>
                  <a:srgbClr val="FFFF00"/>
                </a:solidFill>
              </a:rPr>
              <a:t> виду як </a:t>
            </a:r>
            <a:r>
              <a:rPr lang="ru-RU" sz="1900" i="1" dirty="0" err="1">
                <a:solidFill>
                  <a:srgbClr val="FFFF00"/>
                </a:solidFill>
              </a:rPr>
              <a:t>кімнатна</a:t>
            </a:r>
            <a:r>
              <a:rPr lang="ru-RU" sz="1900" i="1" dirty="0">
                <a:solidFill>
                  <a:srgbClr val="FFFF00"/>
                </a:solidFill>
              </a:rPr>
              <a:t> муха (</a:t>
            </a:r>
            <a:r>
              <a:rPr lang="ru-RU" sz="1900" i="1" dirty="0" err="1">
                <a:solidFill>
                  <a:srgbClr val="FFFF00"/>
                </a:solidFill>
              </a:rPr>
              <a:t>Musca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domestica</a:t>
            </a:r>
            <a:r>
              <a:rPr lang="ru-RU" sz="1900" i="1" dirty="0">
                <a:solidFill>
                  <a:srgbClr val="FFFF00"/>
                </a:solidFill>
              </a:rPr>
              <a:t>), </a:t>
            </a:r>
            <a:r>
              <a:rPr lang="ru-RU" sz="1900" i="1" dirty="0" err="1">
                <a:solidFill>
                  <a:srgbClr val="FFFF00"/>
                </a:solidFill>
              </a:rPr>
              <a:t>північні</a:t>
            </a:r>
            <a:r>
              <a:rPr lang="ru-RU" sz="1900" i="1" dirty="0">
                <a:solidFill>
                  <a:srgbClr val="FFFF00"/>
                </a:solidFill>
              </a:rPr>
              <a:t> та </a:t>
            </a:r>
            <a:r>
              <a:rPr lang="ru-RU" sz="1900" i="1" dirty="0" err="1">
                <a:solidFill>
                  <a:srgbClr val="FFFF00"/>
                </a:solidFill>
              </a:rPr>
              <a:t>південні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популяції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мають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певні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відмінності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u="sng" dirty="0">
                <a:solidFill>
                  <a:srgbClr val="FFFF00"/>
                </a:solidFill>
              </a:rPr>
              <a:t>за </a:t>
            </a:r>
            <a:r>
              <a:rPr lang="ru-RU" sz="1900" i="1" u="sng" dirty="0" err="1">
                <a:solidFill>
                  <a:srgbClr val="FFFF00"/>
                </a:solidFill>
              </a:rPr>
              <a:t>температурним</a:t>
            </a:r>
            <a:r>
              <a:rPr lang="ru-RU" sz="1900" i="1" u="sng" dirty="0">
                <a:solidFill>
                  <a:srgbClr val="FFFF00"/>
                </a:solidFill>
              </a:rPr>
              <a:t> </a:t>
            </a:r>
            <a:r>
              <a:rPr lang="ru-RU" sz="1900" i="1" u="sng" dirty="0" err="1">
                <a:solidFill>
                  <a:srgbClr val="FFFF00"/>
                </a:solidFill>
              </a:rPr>
              <a:t>преферендумом</a:t>
            </a:r>
            <a:r>
              <a:rPr lang="ru-RU" sz="1900" i="1" u="sng" dirty="0">
                <a:solidFill>
                  <a:srgbClr val="FFFF00"/>
                </a:solidFill>
              </a:rPr>
              <a:t> </a:t>
            </a:r>
            <a:r>
              <a:rPr lang="ru-RU" sz="1900" i="1" dirty="0">
                <a:solidFill>
                  <a:srgbClr val="FFFF00"/>
                </a:solidFill>
              </a:rPr>
              <a:t>(</a:t>
            </a:r>
            <a:r>
              <a:rPr lang="ru-RU" sz="1900" i="1" dirty="0" err="1">
                <a:solidFill>
                  <a:srgbClr val="FFFF00"/>
                </a:solidFill>
              </a:rPr>
              <a:t>інтервал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значень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фізичних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факторів</a:t>
            </a:r>
            <a:r>
              <a:rPr lang="ru-RU" sz="1900" i="1" dirty="0">
                <a:solidFill>
                  <a:srgbClr val="FFFF00"/>
                </a:solidFill>
              </a:rPr>
              <a:t>, </a:t>
            </a:r>
            <a:r>
              <a:rPr lang="ru-RU" sz="1900" i="1" dirty="0" err="1">
                <a:solidFill>
                  <a:srgbClr val="FFFF00"/>
                </a:solidFill>
              </a:rPr>
              <a:t>які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обирає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організм</a:t>
            </a:r>
            <a:r>
              <a:rPr lang="ru-RU" sz="1900" i="1" dirty="0">
                <a:solidFill>
                  <a:srgbClr val="FFFF00"/>
                </a:solidFill>
              </a:rPr>
              <a:t> з </a:t>
            </a:r>
            <a:r>
              <a:rPr lang="ru-RU" sz="1900" i="1" dirty="0" err="1">
                <a:solidFill>
                  <a:srgbClr val="FFFF00"/>
                </a:solidFill>
              </a:rPr>
              <a:t>усього</a:t>
            </a:r>
            <a:r>
              <a:rPr lang="ru-RU" sz="1900" i="1" dirty="0">
                <a:solidFill>
                  <a:srgbClr val="FFFF00"/>
                </a:solidFill>
              </a:rPr>
              <a:t> </a:t>
            </a:r>
            <a:r>
              <a:rPr lang="ru-RU" sz="1900" i="1" dirty="0" err="1">
                <a:solidFill>
                  <a:srgbClr val="FFFF00"/>
                </a:solidFill>
              </a:rPr>
              <a:t>діапазону</a:t>
            </a:r>
            <a:r>
              <a:rPr lang="ru-RU" sz="1900" i="1" dirty="0" smtClean="0">
                <a:solidFill>
                  <a:srgbClr val="FFFF00"/>
                </a:solidFill>
              </a:rPr>
              <a:t>).</a:t>
            </a:r>
          </a:p>
          <a:p>
            <a:pPr marL="0" indent="0" algn="just">
              <a:buNone/>
            </a:pPr>
            <a:endParaRPr lang="ru-RU" sz="2200" i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ru-RU" sz="2200" dirty="0" err="1" smtClean="0">
                <a:solidFill>
                  <a:srgbClr val="FFFF00"/>
                </a:solidFill>
              </a:rPr>
              <a:t>Внутрішньопопуляційна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мінливість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 err="1">
                <a:solidFill>
                  <a:schemeClr val="tx2"/>
                </a:solidFill>
              </a:rPr>
              <a:t>складається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rgbClr val="FFFF00"/>
                </a:solidFill>
              </a:rPr>
              <a:t>з </a:t>
            </a:r>
            <a:r>
              <a:rPr lang="ru-RU" sz="2200" dirty="0" err="1">
                <a:solidFill>
                  <a:srgbClr val="FFFF00"/>
                </a:solidFill>
              </a:rPr>
              <a:t>різноманітних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проявів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норми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реакції</a:t>
            </a:r>
            <a:r>
              <a:rPr lang="ru-RU" sz="2200" dirty="0">
                <a:solidFill>
                  <a:srgbClr val="FFFF00"/>
                </a:solidFill>
              </a:rPr>
              <a:t> за будь-</a:t>
            </a:r>
            <a:r>
              <a:rPr lang="ru-RU" sz="2200" dirty="0" err="1">
                <a:solidFill>
                  <a:srgbClr val="FFFF00"/>
                </a:solidFill>
              </a:rPr>
              <a:t>якими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ознаками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особин</a:t>
            </a:r>
            <a:r>
              <a:rPr lang="ru-RU" sz="2200" dirty="0">
                <a:solidFill>
                  <a:srgbClr val="FFFF00"/>
                </a:solidFill>
              </a:rPr>
              <a:t>, </a:t>
            </a:r>
            <a:r>
              <a:rPr lang="ru-RU" sz="2200" dirty="0" err="1">
                <a:solidFill>
                  <a:srgbClr val="FFFF00"/>
                </a:solidFill>
              </a:rPr>
              <a:t>що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складають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певну</a:t>
            </a:r>
            <a:r>
              <a:rPr lang="ru-RU" sz="2200" dirty="0">
                <a:solidFill>
                  <a:srgbClr val="FFFF00"/>
                </a:solidFill>
              </a:rPr>
              <a:t> </a:t>
            </a:r>
            <a:r>
              <a:rPr lang="ru-RU" sz="2200" dirty="0" err="1">
                <a:solidFill>
                  <a:srgbClr val="FFFF00"/>
                </a:solidFill>
              </a:rPr>
              <a:t>популяцію</a:t>
            </a:r>
            <a:r>
              <a:rPr lang="ru-RU" sz="2200" dirty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>
                <a:effectLst/>
              </a:rPr>
              <a:t>Мутації як елементарний еволюційний </a:t>
            </a:r>
            <a:r>
              <a:rPr lang="uk-UA" sz="4800" b="1" dirty="0" smtClean="0">
                <a:effectLst/>
              </a:rPr>
              <a:t>матеріал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3438" y="1988840"/>
            <a:ext cx="4583361" cy="41373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>
                <a:solidFill>
                  <a:schemeClr val="tx2"/>
                </a:solidFill>
              </a:rPr>
              <a:t>Зрозуміло, що саме мінливість є основою для будь-яких еволюційних перетворень, у зв’язку з чим окремі особини можуть мати певне еволюційне значення. </a:t>
            </a:r>
            <a:endParaRPr lang="uk-UA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М.В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Тимофеєв-Ресовський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висуває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вимог</a:t>
            </a:r>
            <a:r>
              <a:rPr lang="ru-RU" dirty="0">
                <a:solidFill>
                  <a:schemeClr val="tx2"/>
                </a:solidFill>
              </a:rPr>
              <a:t> до будь-</a:t>
            </a:r>
            <a:r>
              <a:rPr lang="ru-RU" dirty="0" err="1">
                <a:solidFill>
                  <a:schemeClr val="tx2"/>
                </a:solidFill>
              </a:rPr>
              <a:t>якого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елементарного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еволюційного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матеріалу</a:t>
            </a:r>
            <a:r>
              <a:rPr lang="ru-RU" dirty="0">
                <a:solidFill>
                  <a:schemeClr val="tx2"/>
                </a:solidFill>
              </a:rPr>
              <a:t>: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923927" cy="3879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58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 наукограде восстановили рабочий кабинет основоположника генетики Николая Тимофеева-Ресовс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37427"/>
            <a:ext cx="2567861" cy="2506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6632"/>
            <a:ext cx="8604448" cy="1408305"/>
          </a:xfrm>
        </p:spPr>
        <p:txBody>
          <a:bodyPr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М.В.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Тимофєєв-Ресовський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висуває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будь-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елементарного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еволюційного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2771799" y="1641568"/>
          <a:ext cx="6192689" cy="4438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220" y="5917933"/>
            <a:ext cx="6089074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Загальновизнано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55"/>
          <p:cNvSpPr>
            <a:spLocks noChangeArrowheads="1"/>
          </p:cNvSpPr>
          <p:nvPr/>
        </p:nvSpPr>
        <p:spPr bwMode="auto">
          <a:xfrm>
            <a:off x="8036339" y="0"/>
            <a:ext cx="124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94926" y="1775762"/>
            <a:ext cx="624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Ч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2781" y="2675397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3223" y="3462397"/>
            <a:ext cx="761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0000"/>
                  </a:schemeClr>
                </a:solidFill>
              </a:rPr>
              <a:t>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52781" y="4257843"/>
            <a:ext cx="75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/>
              </a:rPr>
              <a:t>П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32020" y="4994603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5110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ru-RU" dirty="0">
              <a:solidFill>
                <a:schemeClr val="tx2"/>
              </a:solidFill>
            </a:endParaRPr>
          </a:p>
          <a:p>
            <a:pPr algn="just"/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dirty="0" err="1">
                <a:solidFill>
                  <a:schemeClr val="tx2"/>
                </a:solidFill>
              </a:rPr>
              <a:t>основі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морфологічних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функціональних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(фенотип) лежать </a:t>
            </a:r>
            <a:r>
              <a:rPr lang="ru-RU" dirty="0" err="1">
                <a:solidFill>
                  <a:schemeClr val="tx2"/>
                </a:solidFill>
              </a:rPr>
              <a:t>генетичні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біологічна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еволюція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можливою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завдяки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здатності</a:t>
            </a:r>
            <a:r>
              <a:rPr lang="ru-RU" dirty="0">
                <a:solidFill>
                  <a:schemeClr val="tx2"/>
                </a:solidFill>
              </a:rPr>
              <a:t> ДНК до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покоління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покоління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Інколи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при </a:t>
            </a:r>
            <a:r>
              <a:rPr lang="ru-RU" dirty="0" err="1">
                <a:solidFill>
                  <a:schemeClr val="tx2"/>
                </a:solidFill>
              </a:rPr>
              <a:t>передаванні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ознак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батьків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дітям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місце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помилки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завдяки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послідовність</a:t>
            </a:r>
            <a:r>
              <a:rPr lang="ru-RU" dirty="0">
                <a:solidFill>
                  <a:schemeClr val="tx2"/>
                </a:solidFill>
              </a:rPr>
              <a:t> ДНК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змінитися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Подібні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спадкового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матеріалу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прийнято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називати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мутаціями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i="1" dirty="0" err="1" smtClean="0">
                <a:solidFill>
                  <a:schemeClr val="tx2"/>
                </a:solidFill>
              </a:rPr>
              <a:t>Термін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>
                <a:solidFill>
                  <a:schemeClr val="tx2"/>
                </a:solidFill>
              </a:rPr>
              <a:t>“</a:t>
            </a:r>
            <a:r>
              <a:rPr lang="ru-RU" i="1" dirty="0" err="1">
                <a:solidFill>
                  <a:schemeClr val="tx2"/>
                </a:solidFill>
              </a:rPr>
              <a:t>мутація</a:t>
            </a:r>
            <a:r>
              <a:rPr lang="ru-RU" i="1" dirty="0">
                <a:solidFill>
                  <a:schemeClr val="tx2"/>
                </a:solidFill>
              </a:rPr>
              <a:t>” </a:t>
            </a:r>
            <a:r>
              <a:rPr lang="ru-RU" i="1" dirty="0" err="1">
                <a:solidFill>
                  <a:schemeClr val="tx2"/>
                </a:solidFill>
              </a:rPr>
              <a:t>був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запропонований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b="1" i="1" dirty="0">
                <a:solidFill>
                  <a:srgbClr val="FFFF00"/>
                </a:solidFill>
              </a:rPr>
              <a:t>де Фризом (1901) </a:t>
            </a:r>
            <a:r>
              <a:rPr lang="ru-RU" i="1" dirty="0">
                <a:solidFill>
                  <a:schemeClr val="tx2"/>
                </a:solidFill>
              </a:rPr>
              <a:t>для </a:t>
            </a:r>
            <a:r>
              <a:rPr lang="ru-RU" i="1" dirty="0" err="1">
                <a:solidFill>
                  <a:schemeClr val="tx2"/>
                </a:solidFill>
              </a:rPr>
              <a:t>позначення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випадкових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генетичних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змін</a:t>
            </a:r>
            <a:r>
              <a:rPr lang="ru-RU" i="1" dirty="0">
                <a:solidFill>
                  <a:schemeClr val="tx2"/>
                </a:solidFill>
              </a:rPr>
              <a:t>. </a:t>
            </a:r>
            <a:r>
              <a:rPr lang="ru-RU" i="1" dirty="0" err="1">
                <a:solidFill>
                  <a:schemeClr val="tx2"/>
                </a:solidFill>
              </a:rPr>
              <a:t>Залежно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від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об’єму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спадкового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матеріалу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який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охоплюється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тією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чи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іншою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мутацією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виділяють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генні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хромосомні</a:t>
            </a:r>
            <a:r>
              <a:rPr lang="ru-RU" i="1" dirty="0">
                <a:solidFill>
                  <a:schemeClr val="tx2"/>
                </a:solidFill>
              </a:rPr>
              <a:t> та </a:t>
            </a:r>
            <a:r>
              <a:rPr lang="ru-RU" i="1" dirty="0" err="1">
                <a:solidFill>
                  <a:schemeClr val="tx2"/>
                </a:solidFill>
              </a:rPr>
              <a:t>геномні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мутації</a:t>
            </a:r>
            <a:r>
              <a:rPr lang="ru-RU" i="1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10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5"/>
          <p:cNvSpPr>
            <a:spLocks noChangeArrowheads="1"/>
          </p:cNvSpPr>
          <p:nvPr/>
        </p:nvSpPr>
        <p:spPr bwMode="auto">
          <a:xfrm>
            <a:off x="8036339" y="0"/>
            <a:ext cx="124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b="1" i="1" u="sng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Елементарний еволюційний матеріал (Е.Е.М.)</a:t>
            </a:r>
            <a:endParaRPr lang="ru-RU" b="1" i="1" u="sng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u="sng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Елементарний</a:t>
            </a: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еволюційний</a:t>
            </a: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</a:t>
            </a:r>
            <a:r>
              <a:rPr lang="ru-RU" b="1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мутації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викликають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неспорідненість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популяцій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дають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для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еволюції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12" descr="http://prezentacii.info/wp-content/uploads/2015/11/YN8qLAp0umdoPagJ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24" y="2784764"/>
            <a:ext cx="4166753" cy="38596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4318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605955" y="159049"/>
            <a:ext cx="66424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29467" y="887751"/>
            <a:ext cx="8807029" cy="455509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  <a:prstDash val="lgDashDot"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істотній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шкідливими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виявитися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природного добору. Так,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мутанти-меланісти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популяціях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березової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п'ядуна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вченими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Темне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гена.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на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стовбурах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гілках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дерев,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покритих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лишайниками, на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світле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alt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маскуючим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забрудненням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лишайники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стовбури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беріз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вкрилися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кіптявою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50-100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темна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морфа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витіснила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світлу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показано,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переважного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виживання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чорної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хижацтво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птахів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поїдали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метеликів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забруднених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районах.</a:t>
            </a:r>
          </a:p>
        </p:txBody>
      </p:sp>
      <p:pic>
        <p:nvPicPr>
          <p:cNvPr id="18437" name="Picture 6" descr="84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858" y="5393419"/>
            <a:ext cx="1728416" cy="15344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8438" name="Picture 7" descr="bist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87462"/>
            <a:ext cx="1781152" cy="15840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8439" name="AutoShape 8"/>
          <p:cNvSpPr>
            <a:spLocks noChangeArrowheads="1"/>
          </p:cNvSpPr>
          <p:nvPr/>
        </p:nvSpPr>
        <p:spPr bwMode="auto">
          <a:xfrm>
            <a:off x="6120209" y="6077283"/>
            <a:ext cx="756047" cy="576262"/>
          </a:xfrm>
          <a:prstGeom prst="rightArrow">
            <a:avLst>
              <a:gd name="adj1" fmla="val 50000"/>
              <a:gd name="adj2" fmla="val 4373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>
              <a:solidFill>
                <a:schemeClr val="hlink"/>
              </a:solidFill>
            </a:endParaRPr>
          </a:p>
        </p:txBody>
      </p:sp>
      <p:sp>
        <p:nvSpPr>
          <p:cNvPr id="7" name="Rectangle 355"/>
          <p:cNvSpPr>
            <a:spLocks noChangeArrowheads="1"/>
          </p:cNvSpPr>
          <p:nvPr/>
        </p:nvSpPr>
        <p:spPr bwMode="auto">
          <a:xfrm>
            <a:off x="8036339" y="0"/>
            <a:ext cx="124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55054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tx2"/>
                </a:solidFill>
              </a:rPr>
              <a:t>Спадкова інформація</a:t>
            </a:r>
            <a:r>
              <a:rPr lang="uk-UA" dirty="0">
                <a:solidFill>
                  <a:schemeClr val="tx2"/>
                </a:solidFill>
              </a:rPr>
              <a:t>, яка міститься у </a:t>
            </a:r>
            <a:r>
              <a:rPr lang="uk-UA" dirty="0" err="1">
                <a:solidFill>
                  <a:schemeClr val="tx2"/>
                </a:solidFill>
              </a:rPr>
              <a:t>нуклеотидних</a:t>
            </a:r>
            <a:r>
              <a:rPr lang="uk-UA" dirty="0">
                <a:solidFill>
                  <a:schemeClr val="tx2"/>
                </a:solidFill>
              </a:rPr>
              <a:t> послідовностях ДНК, зберігається завдяки складним метаболічним механізмам, що забезпечують здійснення реплікації і репарації. </a:t>
            </a:r>
            <a:r>
              <a:rPr lang="ru-RU" dirty="0" err="1">
                <a:solidFill>
                  <a:schemeClr val="tx2"/>
                </a:solidFill>
              </a:rPr>
              <a:t>Помилки</a:t>
            </a:r>
            <a:r>
              <a:rPr lang="ru-RU" dirty="0">
                <a:solidFill>
                  <a:schemeClr val="tx2"/>
                </a:solidFill>
              </a:rPr>
              <a:t> на будь-</a:t>
            </a:r>
            <a:r>
              <a:rPr lang="ru-RU" dirty="0" err="1">
                <a:solidFill>
                  <a:schemeClr val="tx2"/>
                </a:solidFill>
              </a:rPr>
              <a:t>якому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етапі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викликати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появу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генних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мутацій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b="1" u="sng" dirty="0" err="1">
                <a:solidFill>
                  <a:schemeClr val="tx2"/>
                </a:solidFill>
              </a:rPr>
              <a:t>Такі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мутації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можна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поділити</a:t>
            </a:r>
            <a:r>
              <a:rPr lang="ru-RU" b="1" u="sng" dirty="0">
                <a:solidFill>
                  <a:schemeClr val="tx2"/>
                </a:solidFill>
              </a:rPr>
              <a:t> на </a:t>
            </a:r>
            <a:r>
              <a:rPr lang="ru-RU" b="1" u="sng" dirty="0" err="1">
                <a:solidFill>
                  <a:schemeClr val="tx2"/>
                </a:solidFill>
              </a:rPr>
              <a:t>дві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групи</a:t>
            </a:r>
            <a:r>
              <a:rPr lang="ru-RU" b="1" u="sng" dirty="0">
                <a:solidFill>
                  <a:schemeClr val="tx2"/>
                </a:solidFill>
              </a:rPr>
              <a:t>: </a:t>
            </a:r>
            <a:endParaRPr lang="ru-RU" b="1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u="sng" dirty="0" smtClean="0">
              <a:solidFill>
                <a:schemeClr val="tx2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solidFill>
                  <a:schemeClr val="tx2"/>
                </a:solidFill>
              </a:rPr>
              <a:t>з </a:t>
            </a:r>
            <a:r>
              <a:rPr lang="ru-RU" dirty="0" err="1">
                <a:solidFill>
                  <a:schemeClr val="tx2"/>
                </a:solidFill>
              </a:rPr>
              <a:t>заміною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основи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зі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зсувом</a:t>
            </a:r>
            <a:r>
              <a:rPr lang="ru-RU" dirty="0">
                <a:solidFill>
                  <a:schemeClr val="tx2"/>
                </a:solidFill>
              </a:rPr>
              <a:t> рамки </a:t>
            </a:r>
            <a:r>
              <a:rPr lang="ru-RU" dirty="0" err="1">
                <a:solidFill>
                  <a:schemeClr val="tx2"/>
                </a:solidFill>
              </a:rPr>
              <a:t>зчитування</a:t>
            </a:r>
            <a:r>
              <a:rPr lang="ru-RU" dirty="0">
                <a:solidFill>
                  <a:schemeClr val="tx2"/>
                </a:solidFill>
              </a:rPr>
              <a:t> (вставки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делеції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однієї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нуклеотидних</a:t>
            </a:r>
            <a:r>
              <a:rPr lang="ru-RU" dirty="0">
                <a:solidFill>
                  <a:schemeClr val="tx2"/>
                </a:solidFill>
              </a:rPr>
              <a:t> пар). </a:t>
            </a:r>
            <a:r>
              <a:rPr lang="ru-RU" i="1" dirty="0" err="1">
                <a:solidFill>
                  <a:schemeClr val="tx2"/>
                </a:solidFill>
              </a:rPr>
              <a:t>Заміни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основи</a:t>
            </a:r>
            <a:r>
              <a:rPr lang="ru-RU" i="1" dirty="0">
                <a:solidFill>
                  <a:schemeClr val="tx2"/>
                </a:solidFill>
              </a:rPr>
              <a:t> у </a:t>
            </a:r>
            <a:r>
              <a:rPr lang="ru-RU" i="1" dirty="0" err="1">
                <a:solidFill>
                  <a:schemeClr val="tx2"/>
                </a:solidFill>
              </a:rPr>
              <a:t>нормі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складають</a:t>
            </a:r>
            <a:r>
              <a:rPr lang="ru-RU" i="1" dirty="0">
                <a:solidFill>
                  <a:schemeClr val="tx2"/>
                </a:solidFill>
              </a:rPr>
              <a:t> не </a:t>
            </a:r>
            <a:r>
              <a:rPr lang="ru-RU" i="1" dirty="0" err="1">
                <a:solidFill>
                  <a:schemeClr val="tx2"/>
                </a:solidFill>
              </a:rPr>
              <a:t>більше</a:t>
            </a:r>
            <a:r>
              <a:rPr lang="ru-RU" i="1" dirty="0">
                <a:solidFill>
                  <a:schemeClr val="tx2"/>
                </a:solidFill>
              </a:rPr>
              <a:t> 20% </a:t>
            </a:r>
            <a:r>
              <a:rPr lang="ru-RU" i="1" dirty="0" err="1">
                <a:solidFill>
                  <a:schemeClr val="tx2"/>
                </a:solidFill>
              </a:rPr>
              <a:t>спонтанних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мутацій</a:t>
            </a:r>
            <a:r>
              <a:rPr lang="ru-RU" i="1" dirty="0">
                <a:solidFill>
                  <a:schemeClr val="tx2"/>
                </a:solidFill>
              </a:rPr>
              <a:t> і </a:t>
            </a:r>
            <a:r>
              <a:rPr lang="ru-RU" i="1" dirty="0" err="1">
                <a:solidFill>
                  <a:schemeClr val="tx2"/>
                </a:solidFill>
              </a:rPr>
              <a:t>полягають</a:t>
            </a:r>
            <a:r>
              <a:rPr lang="ru-RU" i="1" dirty="0">
                <a:solidFill>
                  <a:schemeClr val="tx2"/>
                </a:solidFill>
              </a:rPr>
              <a:t> у </a:t>
            </a:r>
            <a:r>
              <a:rPr lang="ru-RU" i="1" dirty="0" err="1">
                <a:solidFill>
                  <a:schemeClr val="tx2"/>
                </a:solidFill>
              </a:rPr>
              <a:t>заміні</a:t>
            </a:r>
            <a:r>
              <a:rPr lang="ru-RU" i="1" dirty="0">
                <a:solidFill>
                  <a:schemeClr val="tx2"/>
                </a:solidFill>
              </a:rPr>
              <a:t> одного пурину </a:t>
            </a:r>
            <a:r>
              <a:rPr lang="ru-RU" i="1" dirty="0" err="1">
                <a:solidFill>
                  <a:schemeClr val="tx2"/>
                </a:solidFill>
              </a:rPr>
              <a:t>чи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піримідіну</a:t>
            </a:r>
            <a:r>
              <a:rPr lang="ru-RU" i="1" dirty="0">
                <a:solidFill>
                  <a:schemeClr val="tx2"/>
                </a:solidFill>
              </a:rPr>
              <a:t> на </a:t>
            </a:r>
            <a:r>
              <a:rPr lang="ru-RU" i="1" dirty="0" err="1">
                <a:solidFill>
                  <a:schemeClr val="tx2"/>
                </a:solidFill>
              </a:rPr>
              <a:t>інший</a:t>
            </a:r>
            <a:r>
              <a:rPr lang="ru-RU" i="1" dirty="0">
                <a:solidFill>
                  <a:schemeClr val="tx2"/>
                </a:solidFill>
              </a:rPr>
              <a:t> (</a:t>
            </a:r>
            <a:r>
              <a:rPr lang="ru-RU" i="1" dirty="0" err="1">
                <a:solidFill>
                  <a:schemeClr val="tx2"/>
                </a:solidFill>
              </a:rPr>
              <a:t>транзиції</a:t>
            </a:r>
            <a:r>
              <a:rPr lang="ru-RU" i="1" dirty="0">
                <a:solidFill>
                  <a:schemeClr val="tx2"/>
                </a:solidFill>
              </a:rPr>
              <a:t>) </a:t>
            </a:r>
            <a:r>
              <a:rPr lang="ru-RU" i="1" dirty="0" err="1">
                <a:solidFill>
                  <a:schemeClr val="tx2"/>
                </a:solidFill>
              </a:rPr>
              <a:t>або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заміни</a:t>
            </a:r>
            <a:r>
              <a:rPr lang="ru-RU" i="1" dirty="0">
                <a:solidFill>
                  <a:schemeClr val="tx2"/>
                </a:solidFill>
              </a:rPr>
              <a:t> пурину на </a:t>
            </a:r>
            <a:r>
              <a:rPr lang="ru-RU" i="1" dirty="0" err="1">
                <a:solidFill>
                  <a:schemeClr val="tx2"/>
                </a:solidFill>
              </a:rPr>
              <a:t>піримідин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чи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навпаки</a:t>
            </a:r>
            <a:r>
              <a:rPr lang="ru-RU" i="1" dirty="0">
                <a:solidFill>
                  <a:schemeClr val="tx2"/>
                </a:solidFill>
              </a:rPr>
              <a:t> (</a:t>
            </a:r>
            <a:r>
              <a:rPr lang="ru-RU" i="1" dirty="0" err="1">
                <a:solidFill>
                  <a:schemeClr val="tx2"/>
                </a:solidFill>
              </a:rPr>
              <a:t>трансверсії</a:t>
            </a:r>
            <a:r>
              <a:rPr lang="ru-RU" i="1" dirty="0">
                <a:solidFill>
                  <a:schemeClr val="tx2"/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3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3384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2.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Зміна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кількості</a:t>
            </a:r>
            <a:r>
              <a:rPr lang="ru-RU" b="1" dirty="0">
                <a:solidFill>
                  <a:schemeClr val="tx2"/>
                </a:solidFill>
              </a:rPr>
              <a:t> хромосом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вважається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мутаціями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рівні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всього</a:t>
            </a:r>
            <a:r>
              <a:rPr lang="ru-RU" dirty="0">
                <a:solidFill>
                  <a:schemeClr val="tx2"/>
                </a:solidFill>
              </a:rPr>
              <a:t> геному </a:t>
            </a:r>
            <a:r>
              <a:rPr lang="ru-RU" dirty="0" err="1">
                <a:solidFill>
                  <a:schemeClr val="tx2"/>
                </a:solidFill>
              </a:rPr>
              <a:t>організму</a:t>
            </a:r>
            <a:r>
              <a:rPr lang="ru-RU" dirty="0">
                <a:solidFill>
                  <a:schemeClr val="tx2"/>
                </a:solidFill>
              </a:rPr>
              <a:t>. При </a:t>
            </a:r>
            <a:r>
              <a:rPr lang="ru-RU" dirty="0" err="1">
                <a:solidFill>
                  <a:schemeClr val="tx2"/>
                </a:solidFill>
              </a:rPr>
              <a:t>зміні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наборів</a:t>
            </a:r>
            <a:r>
              <a:rPr lang="ru-RU" dirty="0">
                <a:solidFill>
                  <a:schemeClr val="tx2"/>
                </a:solidFill>
              </a:rPr>
              <a:t> хромосом (</a:t>
            </a:r>
            <a:r>
              <a:rPr lang="ru-RU" dirty="0" err="1">
                <a:solidFill>
                  <a:schemeClr val="tx2"/>
                </a:solidFill>
              </a:rPr>
              <a:t>поліплоїдія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гаплоїдія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err="1">
                <a:solidFill>
                  <a:schemeClr val="tx2"/>
                </a:solidFill>
              </a:rPr>
              <a:t>змінюється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загальний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обсяг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спадкової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інформації</a:t>
            </a:r>
            <a:r>
              <a:rPr lang="ru-RU" dirty="0">
                <a:solidFill>
                  <a:schemeClr val="tx2"/>
                </a:solidFill>
              </a:rPr>
              <a:t>, а у </a:t>
            </a:r>
            <a:r>
              <a:rPr lang="ru-RU" dirty="0" err="1">
                <a:solidFill>
                  <a:schemeClr val="tx2"/>
                </a:solidFill>
              </a:rPr>
              <a:t>випадках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збільшення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зменшення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окремих</a:t>
            </a:r>
            <a:r>
              <a:rPr lang="ru-RU" dirty="0">
                <a:solidFill>
                  <a:schemeClr val="tx2"/>
                </a:solidFill>
              </a:rPr>
              <a:t> хромосом (</a:t>
            </a:r>
            <a:r>
              <a:rPr lang="ru-RU" dirty="0" err="1">
                <a:solidFill>
                  <a:schemeClr val="tx2"/>
                </a:solidFill>
              </a:rPr>
              <a:t>гетероплоїдія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інформації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залишається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майже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незмінною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tx2"/>
                </a:solidFill>
              </a:rPr>
              <a:t>Інколи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злиття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поділ</a:t>
            </a:r>
            <a:r>
              <a:rPr lang="ru-RU" dirty="0">
                <a:solidFill>
                  <a:schemeClr val="tx2"/>
                </a:solidFill>
              </a:rPr>
              <a:t> хромосом </a:t>
            </a:r>
            <a:r>
              <a:rPr lang="ru-RU" dirty="0" err="1">
                <a:solidFill>
                  <a:schemeClr val="tx2"/>
                </a:solidFill>
              </a:rPr>
              <a:t>називають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i="1" u="sng" dirty="0" err="1">
                <a:solidFill>
                  <a:schemeClr val="tx2"/>
                </a:solidFill>
              </a:rPr>
              <a:t>робертсонівськими</a:t>
            </a:r>
            <a:r>
              <a:rPr lang="ru-RU" b="1" i="1" u="sng" dirty="0">
                <a:solidFill>
                  <a:schemeClr val="tx2"/>
                </a:solidFill>
              </a:rPr>
              <a:t> </a:t>
            </a:r>
            <a:r>
              <a:rPr lang="ru-RU" b="1" i="1" u="sng" dirty="0" err="1">
                <a:solidFill>
                  <a:schemeClr val="tx2"/>
                </a:solidFill>
              </a:rPr>
              <a:t>перебудовами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на честь В. </a:t>
            </a:r>
            <a:r>
              <a:rPr lang="ru-RU" dirty="0" err="1">
                <a:solidFill>
                  <a:schemeClr val="tx2"/>
                </a:solidFill>
              </a:rPr>
              <a:t>Робертсона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який</a:t>
            </a:r>
            <a:r>
              <a:rPr lang="ru-RU" dirty="0">
                <a:solidFill>
                  <a:schemeClr val="tx2"/>
                </a:solidFill>
              </a:rPr>
              <a:t> першим </a:t>
            </a:r>
            <a:r>
              <a:rPr lang="ru-RU" dirty="0" err="1">
                <a:solidFill>
                  <a:schemeClr val="tx2"/>
                </a:solidFill>
              </a:rPr>
              <a:t>запропонував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теорію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злиття</a:t>
            </a:r>
            <a:r>
              <a:rPr lang="ru-RU" dirty="0">
                <a:solidFill>
                  <a:schemeClr val="tx2"/>
                </a:solidFill>
              </a:rPr>
              <a:t> хромосом. </a:t>
            </a:r>
            <a:r>
              <a:rPr lang="ru-RU" b="1" dirty="0" err="1">
                <a:solidFill>
                  <a:schemeClr val="tx2"/>
                </a:solidFill>
              </a:rPr>
              <a:t>Вважається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злиття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відбувається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частіше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ніж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ділення</a:t>
            </a:r>
            <a:r>
              <a:rPr lang="ru-RU" b="1" dirty="0">
                <a:solidFill>
                  <a:schemeClr val="tx2"/>
                </a:solidFill>
              </a:rPr>
              <a:t> хромосом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dirty="0" err="1">
                <a:solidFill>
                  <a:schemeClr val="tx2"/>
                </a:solidFill>
              </a:rPr>
              <a:t>майже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кожній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великій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групі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рослин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тварин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знайти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хромосомне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злиття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3838575"/>
            <a:ext cx="66103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07504" y="14434"/>
            <a:ext cx="8712968" cy="91439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Генні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точкові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 самого гена.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89" y="901872"/>
            <a:ext cx="2916225" cy="116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198" name="Line 5"/>
          <p:cNvSpPr>
            <a:spLocks noChangeShapeType="1"/>
          </p:cNvSpPr>
          <p:nvPr/>
        </p:nvSpPr>
        <p:spPr bwMode="auto">
          <a:xfrm flipH="1">
            <a:off x="1951435" y="1979615"/>
            <a:ext cx="2027634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 flipH="1">
            <a:off x="3032523" y="1979615"/>
            <a:ext cx="1216819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382692" y="1979613"/>
            <a:ext cx="1190" cy="900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4518423" y="1979615"/>
            <a:ext cx="1350169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4787505" y="1979613"/>
            <a:ext cx="2430065" cy="900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79512" y="2593976"/>
            <a:ext cx="1771922" cy="18962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дуплікація</a:t>
            </a:r>
            <a:endParaRPr lang="ru-RU" alt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11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подвоєння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пари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2118717" y="2700338"/>
            <a:ext cx="1523404" cy="20248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Інсерція</a:t>
            </a:r>
            <a:endParaRPr lang="ru-RU" alt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11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вставка пари (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1010138" y="4508500"/>
            <a:ext cx="1190" cy="720725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2281285" y="4471986"/>
            <a:ext cx="1190" cy="863600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7" name="Text Box 14"/>
          <p:cNvSpPr txBox="1">
            <a:spLocks noChangeArrowheads="1"/>
          </p:cNvSpPr>
          <p:nvPr/>
        </p:nvSpPr>
        <p:spPr bwMode="auto">
          <a:xfrm>
            <a:off x="3697000" y="2879726"/>
            <a:ext cx="1467743" cy="16105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8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делеція</a:t>
            </a:r>
            <a:r>
              <a:rPr lang="ru-RU" altLang="ru-RU" sz="28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нуклеотиду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>
            <a:off x="3866166" y="4466217"/>
            <a:ext cx="1191" cy="719138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9" name="Text Box 16"/>
          <p:cNvSpPr txBox="1">
            <a:spLocks noChangeArrowheads="1"/>
          </p:cNvSpPr>
          <p:nvPr/>
        </p:nvSpPr>
        <p:spPr bwMode="auto">
          <a:xfrm>
            <a:off x="5244404" y="2755108"/>
            <a:ext cx="1973165" cy="19700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інверсія</a:t>
            </a:r>
            <a:endParaRPr lang="ru-RU" alt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11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переворот на 180</a:t>
            </a:r>
            <a:r>
              <a:rPr lang="ru-RU" altLang="ru-RU" sz="2000" baseline="3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2000" baseline="3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перестановка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1" name="Text Box 18"/>
          <p:cNvSpPr txBox="1">
            <a:spLocks noChangeArrowheads="1"/>
          </p:cNvSpPr>
          <p:nvPr/>
        </p:nvSpPr>
        <p:spPr bwMode="auto">
          <a:xfrm>
            <a:off x="7338147" y="2862909"/>
            <a:ext cx="1668960" cy="16195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endParaRPr lang="ru-RU" altLang="ru-RU" sz="28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>
              <a:lnSpc>
                <a:spcPct val="117000"/>
              </a:lnSpc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2" name="Line 19"/>
          <p:cNvSpPr>
            <a:spLocks noChangeShapeType="1"/>
          </p:cNvSpPr>
          <p:nvPr/>
        </p:nvSpPr>
        <p:spPr bwMode="auto">
          <a:xfrm>
            <a:off x="8190180" y="4508500"/>
            <a:ext cx="13638" cy="703554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821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4" y="5219700"/>
            <a:ext cx="1413272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944" y="5294313"/>
            <a:ext cx="1206103" cy="126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5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93" y="5219700"/>
            <a:ext cx="1079897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823" y="5229226"/>
            <a:ext cx="121443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17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33" y="5264148"/>
            <a:ext cx="1079897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9168" y="914399"/>
            <a:ext cx="1649423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</a:t>
            </a:r>
          </a:p>
        </p:txBody>
      </p:sp>
      <p:sp>
        <p:nvSpPr>
          <p:cNvPr id="8210" name="Line 17"/>
          <p:cNvSpPr>
            <a:spLocks noChangeShapeType="1"/>
          </p:cNvSpPr>
          <p:nvPr/>
        </p:nvSpPr>
        <p:spPr bwMode="auto">
          <a:xfrm>
            <a:off x="6542751" y="4744990"/>
            <a:ext cx="62547" cy="755649"/>
          </a:xfrm>
          <a:prstGeom prst="line">
            <a:avLst/>
          </a:prstGeom>
          <a:ln w="762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8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621092" y="222253"/>
            <a:ext cx="5669756" cy="1073147"/>
          </a:xfrm>
          <a:prstGeom prst="rect">
            <a:avLst/>
          </a:prstGeom>
          <a:noFill/>
          <a:ln w="57150">
            <a:solidFill>
              <a:srgbClr val="FF0000"/>
            </a:solidFill>
            <a:prstDash val="lgDash"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17000"/>
              </a:lnSpc>
            </a:pPr>
            <a:r>
              <a:rPr lang="ru-RU" altLang="ru-RU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Хромосомні</a:t>
            </a:r>
            <a:r>
              <a:rPr lang="ru-RU" altLang="ru-RU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altLang="ru-RU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аберації</a:t>
            </a:r>
            <a:r>
              <a:rPr lang="ru-RU" altLang="ru-RU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розрізнити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світловим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мікроскопом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491980" y="1338263"/>
            <a:ext cx="4510088" cy="106680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2800" b="1" dirty="0" err="1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altLang="ru-RU" sz="2800" b="1" dirty="0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altLang="ru-RU" sz="2800" b="1" dirty="0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altLang="ru-RU" sz="2800" b="1" dirty="0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err="1">
                <a:solidFill>
                  <a:srgbClr val="99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endParaRPr lang="ru-RU" altLang="ru-RU" sz="2800" b="1" dirty="0">
              <a:solidFill>
                <a:srgbClr val="99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 flipH="1">
            <a:off x="1716989" y="2031423"/>
            <a:ext cx="720221" cy="74728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ln w="5715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 flipH="1">
            <a:off x="3105584" y="1922677"/>
            <a:ext cx="291430" cy="7047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4579412" y="2189954"/>
            <a:ext cx="42622" cy="69741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814206" y="1937543"/>
            <a:ext cx="189312" cy="6898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6943134" y="1956736"/>
            <a:ext cx="571010" cy="57843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819149" y="2690815"/>
            <a:ext cx="1214438" cy="1628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Брак </a:t>
            </a:r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дефішенсі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кінцевих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2384525" y="2633663"/>
            <a:ext cx="1327573" cy="1628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делеція</a:t>
            </a:r>
            <a:endParaRPr lang="ru-RU" alt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випадання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3903870" y="2887371"/>
            <a:ext cx="1289637" cy="130304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дуплікація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5346390" y="2627384"/>
            <a:ext cx="1350169" cy="16287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інверсія</a:t>
            </a: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6894614" y="2519363"/>
            <a:ext cx="1637826" cy="13716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Транслокация</a:t>
            </a:r>
            <a:r>
              <a:rPr lang="ru-RU" alt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altLang="ru-RU" sz="1600" dirty="0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1600" dirty="0" err="1">
                <a:solidFill>
                  <a:srgbClr val="4B0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8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99" y="4319590"/>
            <a:ext cx="810815" cy="2339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7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86" y="4190417"/>
            <a:ext cx="86677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8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18" y="4376736"/>
            <a:ext cx="994172" cy="189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8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70" y="3956842"/>
            <a:ext cx="1421606" cy="2732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8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4" y="4329115"/>
            <a:ext cx="1782366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158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02569" y="0"/>
            <a:ext cx="4162926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16280" y="4135120"/>
            <a:ext cx="0" cy="1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58979" y="0"/>
            <a:ext cx="3850106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926432" y="3742087"/>
            <a:ext cx="7315200" cy="1427747"/>
            <a:chOff x="1235242" y="3421246"/>
            <a:chExt cx="9753600" cy="1427747"/>
          </a:xfrm>
        </p:grpSpPr>
        <p:grpSp>
          <p:nvGrpSpPr>
            <p:cNvPr id="11" name="Group 10"/>
            <p:cNvGrpSpPr/>
            <p:nvPr/>
          </p:nvGrpSpPr>
          <p:grpSpPr>
            <a:xfrm>
              <a:off x="1235242" y="3613590"/>
              <a:ext cx="9753600" cy="1010814"/>
              <a:chOff x="1235242" y="3613590"/>
              <a:chExt cx="9753600" cy="1010814"/>
            </a:xfr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18" name="Rectangle 17"/>
              <p:cNvSpPr/>
              <p:nvPr/>
            </p:nvSpPr>
            <p:spPr>
              <a:xfrm>
                <a:off x="1235242" y="3629793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6758" y="3629793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678779" y="3629793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887326" y="3613590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45305" y="3621691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3801979" y="3421246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502541" y="3698075"/>
              <a:ext cx="822960" cy="82296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52863" y="3699415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3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26432" y="2191374"/>
            <a:ext cx="7315200" cy="1427747"/>
            <a:chOff x="1235242" y="1598340"/>
            <a:chExt cx="9753600" cy="1427747"/>
          </a:xfrm>
        </p:grpSpPr>
        <p:grpSp>
          <p:nvGrpSpPr>
            <p:cNvPr id="13" name="Group 12"/>
            <p:cNvGrpSpPr/>
            <p:nvPr/>
          </p:nvGrpSpPr>
          <p:grpSpPr>
            <a:xfrm>
              <a:off x="1235242" y="1790684"/>
              <a:ext cx="9753600" cy="1010814"/>
              <a:chOff x="1235242" y="1790684"/>
              <a:chExt cx="9753600" cy="1010814"/>
            </a:xfr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30" name="Rectangle 29"/>
              <p:cNvSpPr/>
              <p:nvPr/>
            </p:nvSpPr>
            <p:spPr>
              <a:xfrm>
                <a:off x="1235242" y="1806887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6758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678779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887326" y="179068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45305" y="1798785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3801979" y="1598340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502541" y="1876509"/>
              <a:ext cx="822960" cy="8229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852863" y="1876509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2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6432" y="5297824"/>
            <a:ext cx="7315200" cy="1427747"/>
            <a:chOff x="1235242" y="5249697"/>
            <a:chExt cx="9753600" cy="1427747"/>
          </a:xfrm>
        </p:grpSpPr>
        <p:grpSp>
          <p:nvGrpSpPr>
            <p:cNvPr id="10" name="Group 9"/>
            <p:cNvGrpSpPr/>
            <p:nvPr/>
          </p:nvGrpSpPr>
          <p:grpSpPr>
            <a:xfrm>
              <a:off x="1235242" y="5442041"/>
              <a:ext cx="9753600" cy="1010814"/>
              <a:chOff x="1235242" y="5442041"/>
              <a:chExt cx="9753600" cy="1010814"/>
            </a:xfr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39" name="Rectangle 38"/>
              <p:cNvSpPr/>
              <p:nvPr/>
            </p:nvSpPr>
            <p:spPr>
              <a:xfrm>
                <a:off x="1235242" y="545824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6758" y="5458244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678779" y="5458244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887326" y="5442041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45305" y="5450142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801979" y="5249697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502541" y="5527866"/>
              <a:ext cx="822960" cy="82296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852863" y="5527866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4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108521" y="45984"/>
            <a:ext cx="261108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Питання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для обговорення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6432" y="659715"/>
            <a:ext cx="7315200" cy="1427747"/>
            <a:chOff x="1251284" y="403042"/>
            <a:chExt cx="9753600" cy="1427747"/>
          </a:xfrm>
        </p:grpSpPr>
        <p:grpSp>
          <p:nvGrpSpPr>
            <p:cNvPr id="48" name="Group 47"/>
            <p:cNvGrpSpPr/>
            <p:nvPr/>
          </p:nvGrpSpPr>
          <p:grpSpPr>
            <a:xfrm>
              <a:off x="1251284" y="579425"/>
              <a:ext cx="9753600" cy="1010814"/>
              <a:chOff x="1235242" y="1790684"/>
              <a:chExt cx="9753600" cy="1010814"/>
            </a:xfr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49" name="Rectangle 48"/>
              <p:cNvSpPr/>
              <p:nvPr/>
            </p:nvSpPr>
            <p:spPr>
              <a:xfrm>
                <a:off x="1235242" y="1806887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336758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678779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887326" y="179068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545305" y="1798785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3786209" y="403042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9518583" y="677746"/>
              <a:ext cx="822960" cy="82296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868905" y="681453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1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915816" y="743355"/>
            <a:ext cx="3345418" cy="984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tx2"/>
                </a:solidFill>
              </a:rPr>
              <a:t>Мінливість</a:t>
            </a:r>
          </a:p>
          <a:p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827626" y="2102884"/>
            <a:ext cx="3681459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Вимоги до елементарного еволюційного матеріалу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5815" y="3835831"/>
            <a:ext cx="3424827" cy="14157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Мутаційний процес як елементарний еволюційний фактор</a:t>
            </a:r>
          </a:p>
          <a:p>
            <a:pPr algn="ctr"/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150814" y="5370278"/>
            <a:ext cx="3110420" cy="14157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uk-UA" sz="2400" smtClean="0">
              <a:solidFill>
                <a:schemeClr val="tx2"/>
              </a:solidFill>
            </a:endParaRPr>
          </a:p>
          <a:p>
            <a:pPr algn="ctr"/>
            <a:r>
              <a:rPr lang="uk-UA" sz="2400" smtClean="0">
                <a:solidFill>
                  <a:schemeClr val="tx2"/>
                </a:solidFill>
              </a:rPr>
              <a:t>Популяційні </a:t>
            </a:r>
            <a:r>
              <a:rPr lang="uk-UA" sz="2400" dirty="0" smtClean="0">
                <a:solidFill>
                  <a:schemeClr val="tx2"/>
                </a:solidFill>
              </a:rPr>
              <a:t>хвилі</a:t>
            </a:r>
          </a:p>
          <a:p>
            <a:pPr algn="just"/>
            <a:endParaRPr lang="uk-UA" sz="2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71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20933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Нові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безсумнівно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dirty="0" err="1">
                <a:solidFill>
                  <a:schemeClr val="tx2"/>
                </a:solidFill>
              </a:rPr>
              <a:t>найважливішим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джерелом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генетичної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мінливості</a:t>
            </a:r>
            <a:r>
              <a:rPr lang="ru-RU" dirty="0">
                <a:solidFill>
                  <a:schemeClr val="tx2"/>
                </a:solidFill>
              </a:rPr>
              <a:t>, яка й </a:t>
            </a:r>
            <a:r>
              <a:rPr lang="ru-RU" dirty="0" err="1">
                <a:solidFill>
                  <a:schemeClr val="tx2"/>
                </a:solidFill>
              </a:rPr>
              <a:t>виступає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підґрунтям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біологічної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еволюції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Досить</a:t>
            </a:r>
            <a:r>
              <a:rPr lang="ru-RU" dirty="0">
                <a:solidFill>
                  <a:schemeClr val="tx2"/>
                </a:solidFill>
              </a:rPr>
              <a:t> часто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розглядають</a:t>
            </a:r>
            <a:r>
              <a:rPr lang="ru-RU" dirty="0">
                <a:solidFill>
                  <a:schemeClr val="tx2"/>
                </a:solidFill>
              </a:rPr>
              <a:t> як </a:t>
            </a:r>
            <a:r>
              <a:rPr lang="ru-RU" b="1" dirty="0" err="1">
                <a:solidFill>
                  <a:schemeClr val="tx2"/>
                </a:solidFill>
              </a:rPr>
              <a:t>випадкові</a:t>
            </a:r>
            <a:r>
              <a:rPr lang="ru-RU" dirty="0">
                <a:solidFill>
                  <a:schemeClr val="tx2"/>
                </a:solidFill>
              </a:rPr>
              <a:t> й </a:t>
            </a:r>
            <a:r>
              <a:rPr lang="ru-RU" b="1" dirty="0">
                <a:solidFill>
                  <a:schemeClr val="tx2"/>
                </a:solidFill>
              </a:rPr>
              <a:t>не </a:t>
            </a:r>
            <a:r>
              <a:rPr lang="ru-RU" b="1" dirty="0" err="1">
                <a:solidFill>
                  <a:schemeClr val="tx2"/>
                </a:solidFill>
              </a:rPr>
              <a:t>спрямовані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події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Мутації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виступають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якості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рідких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подій</a:t>
            </a:r>
            <a:r>
              <a:rPr lang="ru-RU" dirty="0">
                <a:solidFill>
                  <a:schemeClr val="tx2"/>
                </a:solidFill>
              </a:rPr>
              <a:t> у першу </a:t>
            </a:r>
            <a:r>
              <a:rPr lang="ru-RU" dirty="0" err="1">
                <a:solidFill>
                  <a:schemeClr val="tx2"/>
                </a:solidFill>
              </a:rPr>
              <a:t>чергу</a:t>
            </a:r>
            <a:r>
              <a:rPr lang="ru-RU" dirty="0">
                <a:solidFill>
                  <a:schemeClr val="tx2"/>
                </a:solidFill>
              </a:rPr>
              <a:t> через те,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вони </a:t>
            </a:r>
            <a:r>
              <a:rPr lang="ru-RU" b="1" dirty="0">
                <a:solidFill>
                  <a:schemeClr val="tx2"/>
                </a:solidFill>
              </a:rPr>
              <a:t>є </a:t>
            </a:r>
            <a:r>
              <a:rPr lang="ru-RU" b="1" dirty="0" err="1">
                <a:solidFill>
                  <a:schemeClr val="tx2"/>
                </a:solidFill>
              </a:rPr>
              <a:t>винятками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в нормальному регулярному </a:t>
            </a:r>
            <a:r>
              <a:rPr lang="ru-RU" dirty="0" err="1">
                <a:solidFill>
                  <a:schemeClr val="tx2"/>
                </a:solidFill>
              </a:rPr>
              <a:t>процесі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реплікації</a:t>
            </a:r>
            <a:r>
              <a:rPr lang="ru-RU" dirty="0">
                <a:solidFill>
                  <a:schemeClr val="tx2"/>
                </a:solidFill>
              </a:rPr>
              <a:t> ДНК, при </a:t>
            </a:r>
            <a:r>
              <a:rPr lang="ru-RU" dirty="0" err="1">
                <a:solidFill>
                  <a:schemeClr val="tx2"/>
                </a:solidFill>
              </a:rPr>
              <a:t>якому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звичайно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відбувається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правильне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копіювання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спадкової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інформації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Непередбачуваними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є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конкретних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локусів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</a:t>
            </a:r>
            <a:r>
              <a:rPr lang="ru-RU" dirty="0">
                <a:solidFill>
                  <a:schemeClr val="tx2"/>
                </a:solidFill>
              </a:rPr>
              <a:t> великих </a:t>
            </a:r>
            <a:r>
              <a:rPr lang="ru-RU" dirty="0" err="1">
                <a:solidFill>
                  <a:schemeClr val="tx2"/>
                </a:solidFill>
              </a:rPr>
              <a:t>одиниць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спадковості</a:t>
            </a:r>
            <a:r>
              <a:rPr lang="ru-RU" dirty="0">
                <a:solidFill>
                  <a:schemeClr val="tx2"/>
                </a:solidFill>
              </a:rPr>
              <a:t>. В той же час, </a:t>
            </a:r>
            <a:r>
              <a:rPr lang="ru-RU" dirty="0" err="1">
                <a:solidFill>
                  <a:schemeClr val="tx2"/>
                </a:solidFill>
              </a:rPr>
              <a:t>існує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ймовірність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конкретний</a:t>
            </a:r>
            <a:r>
              <a:rPr lang="ru-RU" dirty="0">
                <a:solidFill>
                  <a:schemeClr val="tx2"/>
                </a:solidFill>
              </a:rPr>
              <a:t> ген </a:t>
            </a:r>
            <a:r>
              <a:rPr lang="ru-RU" dirty="0" err="1">
                <a:solidFill>
                  <a:schemeClr val="tx2"/>
                </a:solidFill>
              </a:rPr>
              <a:t>перетвориться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якийсь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інший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відповідних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розмірів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виникне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мутація</a:t>
            </a:r>
            <a:r>
              <a:rPr lang="ru-RU" dirty="0">
                <a:solidFill>
                  <a:schemeClr val="tx2"/>
                </a:solidFill>
              </a:rPr>
              <a:t>. Але </a:t>
            </a:r>
            <a:r>
              <a:rPr lang="ru-RU" dirty="0" err="1">
                <a:solidFill>
                  <a:schemeClr val="tx2"/>
                </a:solidFill>
              </a:rPr>
              <a:t>ймовірність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виникнення</a:t>
            </a:r>
            <a:r>
              <a:rPr lang="ru-RU" dirty="0">
                <a:solidFill>
                  <a:schemeClr val="tx2"/>
                </a:solidFill>
              </a:rPr>
              <a:t> будь-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мутацій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буває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однаковою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наприклад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транзицій</a:t>
            </a:r>
            <a:r>
              <a:rPr lang="ru-RU" dirty="0">
                <a:solidFill>
                  <a:schemeClr val="tx2"/>
                </a:solidFill>
              </a:rPr>
              <a:t> і </a:t>
            </a:r>
            <a:r>
              <a:rPr lang="ru-RU" dirty="0" err="1">
                <a:solidFill>
                  <a:schemeClr val="tx2"/>
                </a:solidFill>
              </a:rPr>
              <a:t>трансверсій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229200"/>
            <a:ext cx="38766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/slide/d/D2ueWsoIZaBw6V1HMpqlbnzYOdmQyxjPviT4SJ/slide-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 bwMode="auto">
          <a:xfrm>
            <a:off x="-50544" y="188640"/>
            <a:ext cx="1641764" cy="236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907704" y="72347"/>
            <a:ext cx="7051639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7000"/>
              </a:lnSpc>
            </a:pP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Геномні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хромосом в </a:t>
            </a:r>
            <a:r>
              <a:rPr lang="ru-RU" alt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0" y="2651094"/>
            <a:ext cx="5230930" cy="386076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/>
            <a:r>
              <a:rPr lang="ru-RU" alt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цілих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гаплоїдних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наборів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хромосом.</a:t>
            </a:r>
          </a:p>
          <a:p>
            <a:pPr algn="just" eaLnBrk="1"/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триплоїдні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</a:t>
            </a:r>
            <a:r>
              <a:rPr lang="en-US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n),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тетраплоїдні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en-US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n)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т.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</a:t>
            </a:r>
            <a:endParaRPr lang="ru-RU" alt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/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Поліплоїди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частіше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хромосом до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мітозі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мейозі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веретена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поділу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подвоїни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хромосоми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розходяться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altLang="ru-RU" sz="1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поділилася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700" dirty="0">
              <a:solidFill>
                <a:schemeClr val="tx2"/>
              </a:solidFill>
            </a:endParaRPr>
          </a:p>
          <a:p>
            <a:pPr algn="just" eaLnBrk="1"/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Рослини-поліплоїди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більшими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підвищеним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вмістом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стійкістю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несприятливих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вихідний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селекції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високопродуктивних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сортів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altLang="ru-RU" sz="17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/>
            <a:endParaRPr lang="ru-RU" altLang="ru-RU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 flipH="1">
            <a:off x="2383362" y="943092"/>
            <a:ext cx="1285226" cy="427039"/>
          </a:xfrm>
          <a:prstGeom prst="line">
            <a:avLst/>
          </a:prstGeom>
          <a:ln w="762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5676791" y="724519"/>
            <a:ext cx="1214438" cy="539750"/>
          </a:xfrm>
          <a:prstGeom prst="line">
            <a:avLst/>
          </a:prstGeom>
          <a:ln w="76200">
            <a:headEnd/>
            <a:tailEnd type="triangl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1979712" y="1534371"/>
            <a:ext cx="2338171" cy="92264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ru-RU" altLang="ru-RU" sz="2800" b="1" i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Поліплоїдія</a:t>
            </a:r>
            <a:endParaRPr lang="ru-RU" altLang="ru-RU" sz="28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/>
            <a:r>
              <a:rPr lang="ru-RU" altLang="ru-RU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altLang="ru-RU" sz="28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n, 4n ...)</a:t>
            </a:r>
            <a:endParaRPr lang="ru-RU" altLang="ru-RU" sz="2800" b="1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242371" y="970547"/>
            <a:ext cx="2636909" cy="126177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  <a:extLst/>
        </p:spPr>
        <p:txBody>
          <a:bodyPr lIns="90000" tIns="60876" rIns="90000" bIns="45000"/>
          <a:lstStyle>
            <a:lvl1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/>
            <a:r>
              <a:rPr lang="pt-BR" alt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анеуплоїдія</a:t>
            </a:r>
          </a:p>
          <a:p>
            <a:pPr algn="ctr" eaLnBrk="1"/>
            <a:r>
              <a:rPr lang="pt-BR" altLang="ru-RU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 + 1, 2n-1, 2n-2)</a:t>
            </a:r>
            <a:endParaRPr lang="ru-RU" altLang="ru-RU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30930" y="2305601"/>
            <a:ext cx="3913070" cy="2400657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Анеуплоїдія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змінене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хромосом, 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не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кратне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гаплоїдному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+ 1 -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трисомія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n-1 -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моносомія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n-2 -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нуллісомія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і у </a:t>
            </a:r>
            <a:r>
              <a:rPr lang="ru-RU" alt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https://presentacii.ru/documents_4/6d439ff576b4f1507a36356100d5c649/img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" t="14062" r="3496" b="2060"/>
          <a:stretch/>
        </p:blipFill>
        <p:spPr bwMode="auto">
          <a:xfrm>
            <a:off x="5433523" y="4754253"/>
            <a:ext cx="3655922" cy="21037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139835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23" y="127916"/>
            <a:ext cx="7868314" cy="782441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Види мутацій</a:t>
            </a:r>
            <a:endParaRPr lang="ru-RU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521494" y="416916"/>
          <a:ext cx="3943350" cy="380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066584"/>
              </p:ext>
            </p:extLst>
          </p:nvPr>
        </p:nvGraphicFramePr>
        <p:xfrm>
          <a:off x="3707904" y="2937670"/>
          <a:ext cx="5212827" cy="3697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11" descr="Полидактилия2"/>
          <p:cNvPicPr>
            <a:picLocks noChangeAspect="1" noChangeArrowheads="1"/>
          </p:cNvPicPr>
          <p:nvPr/>
        </p:nvPicPr>
        <p:blipFill>
          <a:blip r:embed="rId12">
            <a:lum bright="-6000" contrast="16000"/>
          </a:blip>
          <a:srcRect/>
          <a:stretch>
            <a:fillRect/>
          </a:stretch>
        </p:blipFill>
        <p:spPr bwMode="auto">
          <a:xfrm>
            <a:off x="172523" y="4004606"/>
            <a:ext cx="1410188" cy="2109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331336" y="3701584"/>
            <a:ext cx="2080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solidFill>
                  <a:srgbClr val="000066"/>
                </a:solidFill>
              </a:rPr>
              <a:t>Пол</a:t>
            </a:r>
            <a:r>
              <a:rPr lang="uk-UA" b="1" i="1" dirty="0">
                <a:solidFill>
                  <a:srgbClr val="000066"/>
                </a:solidFill>
              </a:rPr>
              <a:t>і</a:t>
            </a:r>
            <a:r>
              <a:rPr lang="ru-RU" b="1" i="1" dirty="0" err="1">
                <a:solidFill>
                  <a:srgbClr val="000066"/>
                </a:solidFill>
              </a:rPr>
              <a:t>дактил</a:t>
            </a:r>
            <a:r>
              <a:rPr lang="uk-UA" b="1" i="1" dirty="0">
                <a:solidFill>
                  <a:srgbClr val="000066"/>
                </a:solidFill>
              </a:rPr>
              <a:t>і</a:t>
            </a:r>
            <a:r>
              <a:rPr lang="ru-RU" b="1" i="1" dirty="0">
                <a:solidFill>
                  <a:srgbClr val="000066"/>
                </a:solidFill>
              </a:rPr>
              <a:t>я</a:t>
            </a: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1032222" y="5815524"/>
            <a:ext cx="26756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b="1" i="1" dirty="0">
                <a:solidFill>
                  <a:srgbClr val="000066"/>
                </a:solidFill>
              </a:rPr>
              <a:t>(</a:t>
            </a:r>
            <a:r>
              <a:rPr lang="uk-UA" b="1" i="1" dirty="0">
                <a:solidFill>
                  <a:srgbClr val="000066"/>
                </a:solidFill>
              </a:rPr>
              <a:t>спадкова хвороба</a:t>
            </a:r>
            <a:r>
              <a:rPr lang="ru-RU" b="1" i="1" dirty="0">
                <a:solidFill>
                  <a:srgbClr val="000066"/>
                </a:solidFill>
              </a:rPr>
              <a:t>                    </a:t>
            </a:r>
            <a:r>
              <a:rPr lang="uk-UA" b="1" i="1" dirty="0">
                <a:solidFill>
                  <a:srgbClr val="000066"/>
                </a:solidFill>
              </a:rPr>
              <a:t>з</a:t>
            </a:r>
            <a:r>
              <a:rPr lang="ru-RU" b="1" i="1" dirty="0">
                <a:solidFill>
                  <a:srgbClr val="000066"/>
                </a:solidFill>
              </a:rPr>
              <a:t> дом</a:t>
            </a:r>
            <a:r>
              <a:rPr lang="uk-UA" b="1" i="1" dirty="0">
                <a:solidFill>
                  <a:srgbClr val="000066"/>
                </a:solidFill>
              </a:rPr>
              <a:t>і</a:t>
            </a:r>
            <a:r>
              <a:rPr lang="ru-RU" b="1" i="1" dirty="0" err="1">
                <a:solidFill>
                  <a:srgbClr val="000066"/>
                </a:solidFill>
              </a:rPr>
              <a:t>нантн</a:t>
            </a:r>
            <a:r>
              <a:rPr lang="uk-UA" b="1" i="1" dirty="0">
                <a:solidFill>
                  <a:srgbClr val="000066"/>
                </a:solidFill>
              </a:rPr>
              <a:t>и</a:t>
            </a:r>
            <a:r>
              <a:rPr lang="ru-RU" b="1" i="1" dirty="0">
                <a:solidFill>
                  <a:srgbClr val="000066"/>
                </a:solidFill>
              </a:rPr>
              <a:t>м типом </a:t>
            </a:r>
            <a:r>
              <a:rPr lang="uk-UA" b="1" i="1" dirty="0">
                <a:solidFill>
                  <a:srgbClr val="000066"/>
                </a:solidFill>
              </a:rPr>
              <a:t>успадкування</a:t>
            </a:r>
            <a:r>
              <a:rPr lang="ru-RU" b="1" i="1" dirty="0">
                <a:solidFill>
                  <a:srgbClr val="000066"/>
                </a:solidFill>
              </a:rPr>
              <a:t>)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5751938" y="835267"/>
            <a:ext cx="3357009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ru-RU" b="1" i="1" dirty="0" err="1">
                <a:solidFill>
                  <a:srgbClr val="000066"/>
                </a:solidFill>
              </a:rPr>
              <a:t>Серповиднокл</a:t>
            </a:r>
            <a:r>
              <a:rPr lang="uk-UA" b="1" i="1" dirty="0" err="1">
                <a:solidFill>
                  <a:srgbClr val="000066"/>
                </a:solidFill>
              </a:rPr>
              <a:t>ітинна</a:t>
            </a:r>
            <a:r>
              <a:rPr lang="ru-RU" b="1" i="1" dirty="0">
                <a:solidFill>
                  <a:srgbClr val="000066"/>
                </a:solidFill>
              </a:rPr>
              <a:t> </a:t>
            </a:r>
            <a:r>
              <a:rPr lang="ru-RU" b="1" i="1" dirty="0" err="1">
                <a:solidFill>
                  <a:srgbClr val="000066"/>
                </a:solidFill>
              </a:rPr>
              <a:t>анем</a:t>
            </a:r>
            <a:r>
              <a:rPr lang="uk-UA" b="1" i="1" dirty="0">
                <a:solidFill>
                  <a:srgbClr val="000066"/>
                </a:solidFill>
              </a:rPr>
              <a:t>і</a:t>
            </a:r>
            <a:r>
              <a:rPr lang="ru-RU" b="1" i="1" dirty="0">
                <a:solidFill>
                  <a:srgbClr val="000066"/>
                </a:solidFill>
              </a:rPr>
              <a:t>я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endParaRPr lang="ru-RU" dirty="0"/>
          </a:p>
        </p:txBody>
      </p:sp>
      <p:pic>
        <p:nvPicPr>
          <p:cNvPr id="9225" name="Picture 6" descr="U19_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97" y="1226847"/>
            <a:ext cx="1100260" cy="16207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Прямоугольник 10"/>
          <p:cNvSpPr>
            <a:spLocks noChangeArrowheads="1"/>
          </p:cNvSpPr>
          <p:nvPr/>
        </p:nvSpPr>
        <p:spPr bwMode="auto">
          <a:xfrm>
            <a:off x="6196879" y="1330755"/>
            <a:ext cx="2723851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0066"/>
                </a:solidFill>
              </a:rPr>
              <a:t>Викликається рецесивним геном, який змінює формулу гемоглобіну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61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8092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u="sng" dirty="0" err="1"/>
              <a:t>Неспрямованість</a:t>
            </a:r>
            <a:r>
              <a:rPr lang="ru-RU" u="sng" dirty="0"/>
              <a:t> </a:t>
            </a:r>
            <a:r>
              <a:rPr lang="ru-RU" u="sng" dirty="0" err="1"/>
              <a:t>мутацій</a:t>
            </a:r>
            <a:r>
              <a:rPr lang="ru-RU" u="sng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b="1" dirty="0"/>
              <a:t>не </a:t>
            </a:r>
            <a:r>
              <a:rPr lang="ru-RU" b="1" dirty="0" err="1"/>
              <a:t>обов’язково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адаптивне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спадкової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 smtClean="0"/>
              <a:t>зумовлює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/>
              <a:t>нормального </a:t>
            </a:r>
            <a:r>
              <a:rPr lang="ru-RU" dirty="0" err="1"/>
              <a:t>розвитку</a:t>
            </a:r>
            <a:r>
              <a:rPr lang="ru-RU" dirty="0"/>
              <a:t> – </a:t>
            </a:r>
            <a:endParaRPr lang="ru-RU" dirty="0" smtClean="0"/>
          </a:p>
          <a:p>
            <a:pPr algn="just"/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стерильність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летальні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знижену</a:t>
            </a:r>
            <a:r>
              <a:rPr lang="ru-RU" dirty="0"/>
              <a:t> </a:t>
            </a:r>
            <a:r>
              <a:rPr lang="ru-RU" dirty="0" err="1"/>
              <a:t>життєздатність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торкатись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тканин, систем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з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ембріогенезу</a:t>
            </a:r>
            <a:r>
              <a:rPr lang="ru-RU" dirty="0"/>
              <a:t> і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етапах</a:t>
            </a:r>
            <a:r>
              <a:rPr lang="ru-RU" dirty="0"/>
              <a:t> онтогенезу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56992"/>
            <a:ext cx="2592288" cy="16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260648"/>
            <a:ext cx="4618856" cy="58655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</a:rPr>
              <a:t>Мутації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відбуватись</a:t>
            </a:r>
            <a:r>
              <a:rPr lang="ru-RU" dirty="0">
                <a:solidFill>
                  <a:schemeClr val="tx2"/>
                </a:solidFill>
              </a:rPr>
              <a:t> як в </a:t>
            </a:r>
            <a:r>
              <a:rPr lang="ru-RU" b="1" dirty="0" err="1">
                <a:solidFill>
                  <a:schemeClr val="tx2"/>
                </a:solidFill>
              </a:rPr>
              <a:t>статевих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так і </a:t>
            </a:r>
            <a:r>
              <a:rPr lang="ru-RU" b="1" dirty="0" err="1">
                <a:solidFill>
                  <a:schemeClr val="tx2"/>
                </a:solidFill>
              </a:rPr>
              <a:t>соматичних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клітинах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Перші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передаються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індивідам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майбутнього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покоління</a:t>
            </a:r>
            <a:r>
              <a:rPr lang="ru-RU" u="sng" dirty="0">
                <a:solidFill>
                  <a:schemeClr val="tx2"/>
                </a:solidFill>
              </a:rPr>
              <a:t> і </a:t>
            </a:r>
            <a:r>
              <a:rPr lang="ru-RU" u="sng" dirty="0" err="1">
                <a:solidFill>
                  <a:schemeClr val="tx2"/>
                </a:solidFill>
              </a:rPr>
              <a:t>зустрічаються</a:t>
            </a:r>
            <a:r>
              <a:rPr lang="ru-RU" u="sng" dirty="0">
                <a:solidFill>
                  <a:schemeClr val="tx2"/>
                </a:solidFill>
              </a:rPr>
              <a:t> в </a:t>
            </a:r>
            <a:r>
              <a:rPr lang="ru-RU" u="sng" dirty="0" err="1">
                <a:solidFill>
                  <a:schemeClr val="tx2"/>
                </a:solidFill>
              </a:rPr>
              <a:t>усіх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клітинах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утвореного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організму</a:t>
            </a:r>
            <a:r>
              <a:rPr lang="ru-RU" u="sng" dirty="0">
                <a:solidFill>
                  <a:schemeClr val="tx2"/>
                </a:solidFill>
              </a:rPr>
              <a:t>. </a:t>
            </a:r>
            <a:endParaRPr lang="ru-RU" u="sng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Соматичні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мутації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спостерігаються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лише</a:t>
            </a:r>
            <a:r>
              <a:rPr lang="ru-RU" u="sng" dirty="0">
                <a:solidFill>
                  <a:schemeClr val="tx2"/>
                </a:solidFill>
              </a:rPr>
              <a:t> у </a:t>
            </a:r>
            <a:r>
              <a:rPr lang="ru-RU" u="sng" dirty="0" err="1">
                <a:solidFill>
                  <a:schemeClr val="tx2"/>
                </a:solidFill>
              </a:rPr>
              <a:t>нащадків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відповідної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мутантної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клітини</a:t>
            </a:r>
            <a:r>
              <a:rPr lang="ru-RU" u="sng" dirty="0">
                <a:solidFill>
                  <a:schemeClr val="tx2"/>
                </a:solidFill>
              </a:rPr>
              <a:t>, </a:t>
            </a:r>
            <a:r>
              <a:rPr lang="ru-RU" u="sng" dirty="0" err="1">
                <a:solidFill>
                  <a:schemeClr val="tx2"/>
                </a:solidFill>
              </a:rPr>
              <a:t>що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викликає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явище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мозаїчності</a:t>
            </a:r>
            <a:r>
              <a:rPr lang="ru-RU" u="sng" dirty="0">
                <a:solidFill>
                  <a:schemeClr val="tx2"/>
                </a:solidFill>
              </a:rPr>
              <a:t> (</a:t>
            </a:r>
            <a:r>
              <a:rPr lang="ru-RU" u="sng" dirty="0" err="1">
                <a:solidFill>
                  <a:schemeClr val="tx2"/>
                </a:solidFill>
              </a:rPr>
              <a:t>мозаїки</a:t>
            </a:r>
            <a:r>
              <a:rPr lang="ru-RU" u="sng" dirty="0">
                <a:solidFill>
                  <a:schemeClr val="tx2"/>
                </a:solidFill>
              </a:rPr>
              <a:t> за </a:t>
            </a:r>
            <a:r>
              <a:rPr lang="ru-RU" u="sng" dirty="0" err="1">
                <a:solidFill>
                  <a:schemeClr val="tx2"/>
                </a:solidFill>
              </a:rPr>
              <a:t>генними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мутаціями</a:t>
            </a:r>
            <a:r>
              <a:rPr lang="ru-RU" u="sng" dirty="0">
                <a:solidFill>
                  <a:schemeClr val="tx2"/>
                </a:solidFill>
              </a:rPr>
              <a:t> – </a:t>
            </a:r>
            <a:r>
              <a:rPr lang="ru-RU" u="sng" dirty="0" err="1">
                <a:solidFill>
                  <a:schemeClr val="tx2"/>
                </a:solidFill>
              </a:rPr>
              <a:t>це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особини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зі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змішаними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клітинними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популяціями</a:t>
            </a:r>
            <a:r>
              <a:rPr lang="ru-RU" u="sng" dirty="0">
                <a:solidFill>
                  <a:schemeClr val="tx2"/>
                </a:solidFill>
              </a:rPr>
              <a:t>). </a:t>
            </a:r>
            <a:r>
              <a:rPr lang="ru-RU" dirty="0" err="1">
                <a:solidFill>
                  <a:schemeClr val="tx2"/>
                </a:solidFill>
              </a:rPr>
              <a:t>Фенотипні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наслідки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цьому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випадку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можливі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умови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порушень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специфічних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функцій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властивих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мутантним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клітинам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780"/>
            <a:ext cx="3168352" cy="52754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8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24584"/>
            <a:ext cx="9004498" cy="1325563"/>
          </a:xfrm>
        </p:spPr>
        <p:txBody>
          <a:bodyPr/>
          <a:lstStyle/>
          <a:p>
            <a:pPr eaLnBrk="1" hangingPunct="1">
              <a:defRPr/>
            </a:pPr>
            <a:r>
              <a:rPr lang="uk-UA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 виникнення мутацій</a:t>
            </a:r>
            <a:endParaRPr lang="ru-RU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254938"/>
              </p:ext>
            </p:extLst>
          </p:nvPr>
        </p:nvGraphicFramePr>
        <p:xfrm>
          <a:off x="1417075" y="2998932"/>
          <a:ext cx="6450422" cy="17983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5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12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соматичних клітинах 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гаметах 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2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соматичні мутації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генеративні мутації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543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 передаватися нащадкам лише за умови вегетативного розмноження 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можуть передаватися нащадкам за звичайного статевого розмноження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9" marR="6857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05277"/>
            <a:ext cx="8496944" cy="156966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відбуватись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як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статевих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так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соматичних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клітинах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передаються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індивідам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майбутнього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покоління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зустрічаються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усіх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клітинах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утвореного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Соматичні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мутації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нащадків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відповідної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мутантної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викликає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явище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мозаїчності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мозаїки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мутаціями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змішаними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клітинними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популяціями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Фенотипні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порушень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специфічних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властивих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мутантним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клітинам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5445224"/>
            <a:ext cx="6333260" cy="7078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  <a:tab pos="6743700" algn="l"/>
                <a:tab pos="7193280" algn="l"/>
                <a:tab pos="7642860" algn="l"/>
                <a:tab pos="8092440" algn="l"/>
                <a:tab pos="8542020" algn="l"/>
                <a:tab pos="8991600" algn="l"/>
                <a:tab pos="9441180" algn="l"/>
                <a:tab pos="9890760" algn="l"/>
                <a:tab pos="10340340" algn="l"/>
                <a:tab pos="10789920" algn="l"/>
                <a:tab pos="11239500" algn="l"/>
                <a:tab pos="11689080" algn="l"/>
                <a:tab pos="12138660" algn="l"/>
                <a:tab pos="12588240" algn="l"/>
                <a:tab pos="13037820" algn="l"/>
                <a:tab pos="13487400" algn="l"/>
                <a:tab pos="13936980" algn="l"/>
                <a:tab pos="14386560" algn="l"/>
              </a:tabLst>
            </a:pP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Виникають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мутації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того –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корисні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для конкретного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організму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шкідливі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86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четверенная стрелка 6"/>
          <p:cNvSpPr/>
          <p:nvPr/>
        </p:nvSpPr>
        <p:spPr>
          <a:xfrm>
            <a:off x="4635647" y="2780886"/>
            <a:ext cx="1318253" cy="1186335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99" y="-491692"/>
            <a:ext cx="7208302" cy="1325563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мутацій</a:t>
            </a:r>
            <a:endParaRPr lang="ru-RU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406" y="812825"/>
            <a:ext cx="6560230" cy="82867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uk-UA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 за рівнем організації спадкового матеріалу, на якому відбувається мутація</a:t>
            </a:r>
            <a:endParaRPr lang="ru-RU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03196" y="1779272"/>
            <a:ext cx="3093682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ru-RU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429" y="1895910"/>
            <a:ext cx="1769613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генні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4749" y="2810020"/>
            <a:ext cx="2915285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хромосомні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0133" y="3703475"/>
            <a:ext cx="1884073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геномні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458" y="2932566"/>
            <a:ext cx="1720661" cy="28007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нуклеотидної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ДНК в межах одного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вставки,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випадіння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8521" y="4381649"/>
            <a:ext cx="1660922" cy="95410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хромосом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33101" y="3772091"/>
            <a:ext cx="1482938" cy="255454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електронним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мікроскопом</a:t>
            </a:r>
            <a:r>
              <a:rPr lang="ru-RU" sz="16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Рисунок 13" descr="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32" y="-27131"/>
            <a:ext cx="2035969" cy="210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2932566"/>
            <a:ext cx="1334097" cy="292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6" y="3509846"/>
            <a:ext cx="1900887" cy="292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21" y="5363458"/>
            <a:ext cx="2373799" cy="149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11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836712"/>
            <a:ext cx="4690864" cy="528945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 smtClean="0"/>
              <a:t>кількість</a:t>
            </a:r>
            <a:endParaRPr lang="en-US" dirty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err="1"/>
              <a:t>спонтанних</a:t>
            </a:r>
            <a:r>
              <a:rPr lang="ru-RU" dirty="0"/>
              <a:t> </a:t>
            </a:r>
            <a:r>
              <a:rPr lang="ru-RU" dirty="0" err="1"/>
              <a:t>зновутворених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</a:t>
            </a:r>
            <a:r>
              <a:rPr lang="ru-RU" b="1" u="sng" dirty="0"/>
              <a:t>є </a:t>
            </a:r>
            <a:r>
              <a:rPr lang="ru-RU" b="1" u="sng" dirty="0" err="1"/>
              <a:t>шкідливою</a:t>
            </a:r>
            <a:r>
              <a:rPr lang="ru-RU" b="1" dirty="0"/>
              <a:t>: </a:t>
            </a:r>
            <a:endParaRPr lang="en-US" b="1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err="1" smtClean="0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5 – 7% </a:t>
            </a:r>
            <a:r>
              <a:rPr lang="ru-RU" dirty="0" err="1"/>
              <a:t>усіх</a:t>
            </a:r>
            <a:r>
              <a:rPr lang="ru-RU" dirty="0"/>
              <a:t> зачать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ембріонів</a:t>
            </a:r>
            <a:r>
              <a:rPr lang="ru-RU" dirty="0"/>
              <a:t> з </a:t>
            </a:r>
            <a:r>
              <a:rPr lang="ru-RU" dirty="0" err="1"/>
              <a:t>хромосомними</a:t>
            </a:r>
            <a:r>
              <a:rPr lang="ru-RU" dirty="0"/>
              <a:t> </a:t>
            </a:r>
            <a:r>
              <a:rPr lang="ru-RU" dirty="0" err="1"/>
              <a:t>аномаліями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нежиттєздатна</a:t>
            </a:r>
            <a:r>
              <a:rPr lang="ru-RU" dirty="0"/>
              <a:t> й </a:t>
            </a:r>
            <a:r>
              <a:rPr lang="ru-RU" dirty="0" err="1"/>
              <a:t>абортується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uk-UA" dirty="0"/>
              <a:t>у</a:t>
            </a:r>
            <a:r>
              <a:rPr lang="ru-RU" dirty="0" smtClean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 smtClean="0"/>
              <a:t>випадках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з </a:t>
            </a:r>
            <a:r>
              <a:rPr lang="ru-RU" dirty="0" err="1"/>
              <a:t>важкими</a:t>
            </a:r>
            <a:r>
              <a:rPr lang="ru-RU" dirty="0"/>
              <a:t> </a:t>
            </a:r>
            <a:r>
              <a:rPr lang="ru-RU" dirty="0" err="1"/>
              <a:t>вадами</a:t>
            </a:r>
            <a:r>
              <a:rPr lang="ru-RU" dirty="0"/>
              <a:t> та </a:t>
            </a:r>
            <a:r>
              <a:rPr lang="ru-RU" dirty="0" err="1"/>
              <a:t>зниженою</a:t>
            </a:r>
            <a:r>
              <a:rPr lang="ru-RU" dirty="0"/>
              <a:t> </a:t>
            </a:r>
            <a:r>
              <a:rPr lang="ru-RU" dirty="0" err="1"/>
              <a:t>життєздатністю</a:t>
            </a:r>
            <a:r>
              <a:rPr lang="ru-RU" dirty="0"/>
              <a:t>. </a:t>
            </a:r>
            <a:r>
              <a:rPr lang="ru-RU" dirty="0" err="1"/>
              <a:t>Загибель</a:t>
            </a:r>
            <a:r>
              <a:rPr lang="ru-RU" dirty="0"/>
              <a:t> зигот до </a:t>
            </a:r>
            <a:r>
              <a:rPr lang="ru-RU" dirty="0" err="1"/>
              <a:t>імплантації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непоміченою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5"/>
            <a:ext cx="3312368" cy="3295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2903"/>
            <a:ext cx="3298062" cy="257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859216" cy="53614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</a:rPr>
              <a:t>Слід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пам’ятати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корисні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чи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шкідливі</a:t>
            </a:r>
            <a:r>
              <a:rPr lang="ru-RU" u="sng" dirty="0">
                <a:solidFill>
                  <a:schemeClr val="tx2"/>
                </a:solidFill>
              </a:rPr>
              <a:t> не </a:t>
            </a:r>
            <a:r>
              <a:rPr lang="ru-RU" u="sng" dirty="0" err="1">
                <a:solidFill>
                  <a:schemeClr val="tx2"/>
                </a:solidFill>
              </a:rPr>
              <a:t>самі</a:t>
            </a:r>
            <a:r>
              <a:rPr lang="ru-RU" u="sng" dirty="0">
                <a:solidFill>
                  <a:schemeClr val="tx2"/>
                </a:solidFill>
              </a:rPr>
              <a:t> по </a:t>
            </a:r>
            <a:r>
              <a:rPr lang="ru-RU" u="sng" dirty="0" err="1">
                <a:solidFill>
                  <a:schemeClr val="tx2"/>
                </a:solidFill>
              </a:rPr>
              <a:t>собі</a:t>
            </a:r>
            <a:r>
              <a:rPr lang="ru-RU" u="sng" dirty="0">
                <a:solidFill>
                  <a:schemeClr val="tx2"/>
                </a:solidFill>
              </a:rPr>
              <a:t>, а </a:t>
            </a:r>
            <a:r>
              <a:rPr lang="ru-RU" u="sng" dirty="0" err="1">
                <a:solidFill>
                  <a:schemeClr val="tx2"/>
                </a:solidFill>
              </a:rPr>
              <a:t>відносно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певних</a:t>
            </a:r>
            <a:r>
              <a:rPr lang="ru-RU" u="sng" dirty="0">
                <a:solidFill>
                  <a:schemeClr val="tx2"/>
                </a:solidFill>
              </a:rPr>
              <a:t> умов </a:t>
            </a:r>
            <a:r>
              <a:rPr lang="ru-RU" u="sng" dirty="0" err="1">
                <a:solidFill>
                  <a:schemeClr val="tx2"/>
                </a:solidFill>
              </a:rPr>
              <a:t>існування</a:t>
            </a:r>
            <a:r>
              <a:rPr lang="ru-RU" u="sng" dirty="0">
                <a:solidFill>
                  <a:schemeClr val="tx2"/>
                </a:solidFill>
              </a:rPr>
              <a:t>. </a:t>
            </a:r>
            <a:endParaRPr lang="ru-RU" u="sng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i="1" dirty="0" err="1" smtClean="0">
                <a:solidFill>
                  <a:schemeClr val="tx2"/>
                </a:solidFill>
              </a:rPr>
              <a:t>Наприклад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збільшення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щільності</a:t>
            </a:r>
            <a:r>
              <a:rPr lang="ru-RU" i="1" dirty="0">
                <a:solidFill>
                  <a:schemeClr val="tx2"/>
                </a:solidFill>
              </a:rPr>
              <a:t> волосяного </a:t>
            </a:r>
            <a:r>
              <a:rPr lang="ru-RU" i="1" dirty="0" err="1">
                <a:solidFill>
                  <a:schemeClr val="tx2"/>
                </a:solidFill>
              </a:rPr>
              <a:t>покриву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внаслідок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спадкових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змін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може</a:t>
            </a:r>
            <a:r>
              <a:rPr lang="ru-RU" i="1" dirty="0">
                <a:solidFill>
                  <a:schemeClr val="tx2"/>
                </a:solidFill>
              </a:rPr>
              <a:t> бути </a:t>
            </a:r>
            <a:r>
              <a:rPr lang="ru-RU" i="1" dirty="0" err="1">
                <a:solidFill>
                  <a:schemeClr val="tx2"/>
                </a:solidFill>
              </a:rPr>
              <a:t>корисним</a:t>
            </a:r>
            <a:r>
              <a:rPr lang="ru-RU" i="1" dirty="0">
                <a:solidFill>
                  <a:schemeClr val="tx2"/>
                </a:solidFill>
              </a:rPr>
              <a:t> для </a:t>
            </a:r>
            <a:r>
              <a:rPr lang="ru-RU" i="1" dirty="0" err="1">
                <a:solidFill>
                  <a:schemeClr val="tx2"/>
                </a:solidFill>
              </a:rPr>
              <a:t>ссавців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помірних</a:t>
            </a:r>
            <a:r>
              <a:rPr lang="ru-RU" i="1" dirty="0">
                <a:solidFill>
                  <a:schemeClr val="tx2"/>
                </a:solidFill>
              </a:rPr>
              <a:t> і </a:t>
            </a:r>
            <a:r>
              <a:rPr lang="ru-RU" i="1" dirty="0" err="1">
                <a:solidFill>
                  <a:schemeClr val="tx2"/>
                </a:solidFill>
              </a:rPr>
              <a:t>північних</a:t>
            </a:r>
            <a:r>
              <a:rPr lang="ru-RU" i="1" dirty="0">
                <a:solidFill>
                  <a:schemeClr val="tx2"/>
                </a:solidFill>
              </a:rPr>
              <a:t> широт, але </a:t>
            </a:r>
            <a:r>
              <a:rPr lang="ru-RU" i="1" dirty="0" err="1">
                <a:solidFill>
                  <a:schemeClr val="tx2"/>
                </a:solidFill>
              </a:rPr>
              <a:t>ніяк</a:t>
            </a:r>
            <a:r>
              <a:rPr lang="ru-RU" i="1" dirty="0">
                <a:solidFill>
                  <a:schemeClr val="tx2"/>
                </a:solidFill>
              </a:rPr>
              <a:t> не </a:t>
            </a:r>
            <a:r>
              <a:rPr lang="ru-RU" i="1" dirty="0" err="1">
                <a:solidFill>
                  <a:schemeClr val="tx2"/>
                </a:solidFill>
              </a:rPr>
              <a:t>екваторіального</a:t>
            </a:r>
            <a:r>
              <a:rPr lang="ru-RU" i="1" dirty="0">
                <a:solidFill>
                  <a:schemeClr val="tx2"/>
                </a:solidFill>
              </a:rPr>
              <a:t> поясу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chemeClr val="tx2"/>
                </a:solidFill>
              </a:rPr>
              <a:t>Оскільки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пристосувальне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залежить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конкретних</a:t>
            </a:r>
            <a:r>
              <a:rPr lang="ru-RU" dirty="0">
                <a:solidFill>
                  <a:schemeClr val="tx2"/>
                </a:solidFill>
              </a:rPr>
              <a:t> умов </a:t>
            </a:r>
            <a:r>
              <a:rPr lang="ru-RU" dirty="0" err="1">
                <a:solidFill>
                  <a:schemeClr val="tx2"/>
                </a:solidFill>
              </a:rPr>
              <a:t>існування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імовірність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зростання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пристосованості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внаслідок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подібних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генетичних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зростає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освоюють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місця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існування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Інколи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спостерігаються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зворотні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мутації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які</a:t>
            </a:r>
            <a:r>
              <a:rPr lang="ru-RU" dirty="0">
                <a:solidFill>
                  <a:schemeClr val="tx2"/>
                </a:solidFill>
              </a:rPr>
              <a:t> описано </a:t>
            </a:r>
            <a:r>
              <a:rPr lang="ru-RU" dirty="0" err="1">
                <a:solidFill>
                  <a:schemeClr val="tx2"/>
                </a:solidFill>
              </a:rPr>
              <a:t>переважно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хребетних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тварин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здебільшого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часткове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повернення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попереднього</a:t>
            </a:r>
            <a:r>
              <a:rPr lang="ru-RU" dirty="0">
                <a:solidFill>
                  <a:schemeClr val="tx2"/>
                </a:solidFill>
              </a:rPr>
              <a:t> стану).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2"/>
                </a:solidFill>
              </a:rPr>
              <a:t>До </a:t>
            </a:r>
            <a:r>
              <a:rPr lang="ru-RU" i="1" dirty="0">
                <a:solidFill>
                  <a:schemeClr val="tx2"/>
                </a:solidFill>
              </a:rPr>
              <a:t>них </a:t>
            </a:r>
            <a:r>
              <a:rPr lang="ru-RU" i="1" dirty="0" err="1">
                <a:solidFill>
                  <a:schemeClr val="tx2"/>
                </a:solidFill>
              </a:rPr>
              <a:t>можна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віднести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появу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трьох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пальців</a:t>
            </a:r>
            <a:r>
              <a:rPr lang="ru-RU" i="1" dirty="0">
                <a:solidFill>
                  <a:schemeClr val="tx2"/>
                </a:solidFill>
              </a:rPr>
              <a:t> з </a:t>
            </a:r>
            <a:r>
              <a:rPr lang="ru-RU" i="1" dirty="0" err="1">
                <a:solidFill>
                  <a:schemeClr val="tx2"/>
                </a:solidFill>
              </a:rPr>
              <a:t>кігтями</a:t>
            </a:r>
            <a:r>
              <a:rPr lang="ru-RU" i="1" dirty="0">
                <a:solidFill>
                  <a:schemeClr val="tx2"/>
                </a:solidFill>
              </a:rPr>
              <a:t> на </a:t>
            </a:r>
            <a:r>
              <a:rPr lang="ru-RU" i="1" dirty="0" err="1">
                <a:solidFill>
                  <a:schemeClr val="tx2"/>
                </a:solidFill>
              </a:rPr>
              <a:t>крилах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свійських</a:t>
            </a:r>
            <a:r>
              <a:rPr lang="ru-RU" i="1" dirty="0">
                <a:solidFill>
                  <a:schemeClr val="tx2"/>
                </a:solidFill>
              </a:rPr>
              <a:t> курей (</a:t>
            </a:r>
            <a:r>
              <a:rPr lang="ru-RU" i="1" dirty="0" err="1">
                <a:solidFill>
                  <a:schemeClr val="tx2"/>
                </a:solidFill>
              </a:rPr>
              <a:t>повернення</a:t>
            </a:r>
            <a:r>
              <a:rPr lang="ru-RU" i="1" dirty="0">
                <a:solidFill>
                  <a:schemeClr val="tx2"/>
                </a:solidFill>
              </a:rPr>
              <a:t> до стану </a:t>
            </a:r>
            <a:r>
              <a:rPr lang="ru-RU" i="1" dirty="0" err="1">
                <a:solidFill>
                  <a:schemeClr val="tx2"/>
                </a:solidFill>
              </a:rPr>
              <a:t>крил</a:t>
            </a:r>
            <a:r>
              <a:rPr lang="ru-RU" i="1" dirty="0">
                <a:solidFill>
                  <a:schemeClr val="tx2"/>
                </a:solidFill>
              </a:rPr>
              <a:t> археоптерикса). </a:t>
            </a:r>
            <a:r>
              <a:rPr lang="ru-RU" i="1" dirty="0" err="1">
                <a:solidFill>
                  <a:schemeClr val="tx2"/>
                </a:solidFill>
              </a:rPr>
              <a:t>Відомі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випадки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розвитку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волосся</a:t>
            </a:r>
            <a:r>
              <a:rPr lang="ru-RU" i="1" dirty="0">
                <a:solidFill>
                  <a:schemeClr val="tx2"/>
                </a:solidFill>
              </a:rPr>
              <a:t> на </a:t>
            </a:r>
            <a:r>
              <a:rPr lang="ru-RU" i="1" dirty="0" err="1">
                <a:solidFill>
                  <a:schemeClr val="tx2"/>
                </a:solidFill>
              </a:rPr>
              <a:t>обличчі</a:t>
            </a:r>
            <a:r>
              <a:rPr lang="ru-RU" i="1" dirty="0">
                <a:solidFill>
                  <a:schemeClr val="tx2"/>
                </a:solidFill>
              </a:rPr>
              <a:t> та руках </a:t>
            </a:r>
            <a:r>
              <a:rPr lang="ru-RU" i="1" dirty="0" err="1">
                <a:solidFill>
                  <a:schemeClr val="tx2"/>
                </a:solidFill>
              </a:rPr>
              <a:t>людини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що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наближує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її</a:t>
            </a:r>
            <a:r>
              <a:rPr lang="ru-RU" i="1" dirty="0">
                <a:solidFill>
                  <a:schemeClr val="tx2"/>
                </a:solidFill>
              </a:rPr>
              <a:t> до </a:t>
            </a:r>
            <a:r>
              <a:rPr lang="ru-RU" i="1" dirty="0" err="1">
                <a:solidFill>
                  <a:schemeClr val="tx2"/>
                </a:solidFill>
              </a:rPr>
              <a:t>безпосередніх</a:t>
            </a:r>
            <a:r>
              <a:rPr lang="ru-RU" i="1" dirty="0">
                <a:solidFill>
                  <a:schemeClr val="tx2"/>
                </a:solidFill>
              </a:rPr>
              <a:t> “</a:t>
            </a:r>
            <a:r>
              <a:rPr lang="ru-RU" i="1" dirty="0" err="1">
                <a:solidFill>
                  <a:schemeClr val="tx2"/>
                </a:solidFill>
              </a:rPr>
              <a:t>волохатих</a:t>
            </a:r>
            <a:r>
              <a:rPr lang="ru-RU" i="1" dirty="0">
                <a:solidFill>
                  <a:schemeClr val="tx2"/>
                </a:solidFill>
              </a:rPr>
              <a:t>” </a:t>
            </a:r>
            <a:r>
              <a:rPr lang="ru-RU" i="1" dirty="0" err="1">
                <a:solidFill>
                  <a:schemeClr val="tx2"/>
                </a:solidFill>
              </a:rPr>
              <a:t>предків</a:t>
            </a:r>
            <a:r>
              <a:rPr lang="ru-RU" i="1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52" y="0"/>
            <a:ext cx="9079848" cy="6830940"/>
          </a:xfrm>
        </p:spPr>
      </p:pic>
    </p:spTree>
    <p:extLst>
      <p:ext uri="{BB962C8B-B14F-4D97-AF65-F5344CB8AC3E}">
        <p14:creationId xmlns:p14="http://schemas.microsoft.com/office/powerpoint/2010/main" val="21076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00200"/>
          </a:xfrm>
        </p:spPr>
        <p:txBody>
          <a:bodyPr/>
          <a:lstStyle/>
          <a:p>
            <a:pPr algn="l"/>
            <a:r>
              <a:rPr lang="ru-RU" sz="4400" dirty="0" err="1">
                <a:effectLst/>
              </a:rPr>
              <a:t>Мінливість</a:t>
            </a:r>
            <a:r>
              <a:rPr lang="ru-RU" sz="4400" dirty="0">
                <a:effectLst/>
              </a:rPr>
              <a:t> як основа </a:t>
            </a:r>
            <a:r>
              <a:rPr lang="ru-RU" sz="4400" dirty="0" err="1">
                <a:effectLst/>
              </a:rPr>
              <a:t>еволюційних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змін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530" y="2152426"/>
            <a:ext cx="4715950" cy="33452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Мінливість</a:t>
            </a:r>
            <a:r>
              <a:rPr lang="ru-RU" dirty="0"/>
              <a:t> </a:t>
            </a:r>
            <a:r>
              <a:rPr lang="ru-RU" dirty="0" err="1" smtClean="0"/>
              <a:t>визнано</a:t>
            </a:r>
            <a:r>
              <a:rPr lang="ru-RU" dirty="0" smtClean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властивістю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– вона та </a:t>
            </a:r>
            <a:r>
              <a:rPr lang="ru-RU" b="1" u="sng" dirty="0" err="1"/>
              <a:t>спадковість</a:t>
            </a:r>
            <a:r>
              <a:rPr lang="ru-RU" u="sng" dirty="0"/>
              <a:t> </a:t>
            </a:r>
            <a:r>
              <a:rPr lang="ru-RU" dirty="0"/>
              <a:t>є </a:t>
            </a:r>
            <a:r>
              <a:rPr lang="ru-RU" sz="4800" dirty="0" err="1"/>
              <a:t>основними</a:t>
            </a:r>
            <a:r>
              <a:rPr lang="ru-RU" dirty="0"/>
              <a:t>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передумовами</a:t>
            </a:r>
            <a:r>
              <a:rPr lang="ru-RU" dirty="0"/>
              <a:t> </a:t>
            </a:r>
            <a:r>
              <a:rPr lang="ru-RU" sz="3300" dirty="0" err="1">
                <a:solidFill>
                  <a:srgbClr val="FFFF00"/>
                </a:solidFill>
              </a:rPr>
              <a:t>еволюційного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 err="1">
                <a:solidFill>
                  <a:srgbClr val="FFFF00"/>
                </a:solidFill>
              </a:rPr>
              <a:t>процесу</a:t>
            </a:r>
            <a:r>
              <a:rPr lang="ru-RU" sz="3300" dirty="0">
                <a:solidFill>
                  <a:srgbClr val="FFFF00"/>
                </a:solidFill>
              </a:rPr>
              <a:t>. </a:t>
            </a:r>
            <a:endParaRPr lang="en-US" sz="33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протилежні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обов’язкової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характеристики будь-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якого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організму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їх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не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можна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розривати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" y="2276872"/>
            <a:ext cx="4128458" cy="309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7744" y="5949280"/>
            <a:ext cx="6552728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Завдання</a:t>
            </a:r>
            <a:r>
              <a:rPr lang="ru-RU" dirty="0" smtClean="0"/>
              <a:t> «</a:t>
            </a:r>
            <a:r>
              <a:rPr lang="ru-RU" dirty="0" err="1" smtClean="0"/>
              <a:t>Сніжинка</a:t>
            </a:r>
            <a:r>
              <a:rPr lang="ru-RU" dirty="0" smtClean="0"/>
              <a:t>»: </a:t>
            </a:r>
            <a:r>
              <a:rPr lang="ru-RU" dirty="0" err="1" smtClean="0"/>
              <a:t>підотувати</a:t>
            </a:r>
            <a:r>
              <a:rPr lang="ru-RU" dirty="0" smtClean="0"/>
              <a:t> листок пап</a:t>
            </a:r>
            <a:r>
              <a:rPr lang="uk-UA" dirty="0" err="1" smtClean="0"/>
              <a:t>іру</a:t>
            </a:r>
            <a:r>
              <a:rPr lang="uk-UA" dirty="0" smtClean="0"/>
              <a:t> і виконати вправу. Порівняти результат і зробити висновок.</a:t>
            </a:r>
            <a:endParaRPr lang="ru-RU" dirty="0"/>
          </a:p>
        </p:txBody>
      </p:sp>
      <p:sp>
        <p:nvSpPr>
          <p:cNvPr id="6" name="6-конечная звезда 5"/>
          <p:cNvSpPr/>
          <p:nvPr/>
        </p:nvSpPr>
        <p:spPr>
          <a:xfrm>
            <a:off x="1481830" y="5482353"/>
            <a:ext cx="785914" cy="790092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29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0207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Частота </a:t>
            </a:r>
            <a:r>
              <a:rPr lang="ru-RU" dirty="0" err="1">
                <a:solidFill>
                  <a:schemeClr val="tx2"/>
                </a:solidFill>
              </a:rPr>
              <a:t>виникнення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визначатись</a:t>
            </a:r>
            <a:r>
              <a:rPr lang="ru-RU" dirty="0">
                <a:solidFill>
                  <a:schemeClr val="tx2"/>
                </a:solidFill>
              </a:rPr>
              <a:t> як </a:t>
            </a:r>
            <a:r>
              <a:rPr lang="ru-RU" dirty="0" err="1">
                <a:solidFill>
                  <a:schemeClr val="tx2"/>
                </a:solidFill>
              </a:rPr>
              <a:t>імовірність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мутаційної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події</a:t>
            </a:r>
            <a:r>
              <a:rPr lang="ru-RU" dirty="0">
                <a:solidFill>
                  <a:schemeClr val="tx2"/>
                </a:solidFill>
              </a:rPr>
              <a:t> за час </a:t>
            </a:r>
            <a:r>
              <a:rPr lang="ru-RU" dirty="0" err="1">
                <a:solidFill>
                  <a:schemeClr val="tx2"/>
                </a:solidFill>
              </a:rPr>
              <a:t>життя</a:t>
            </a:r>
            <a:r>
              <a:rPr lang="ru-RU" dirty="0">
                <a:solidFill>
                  <a:schemeClr val="tx2"/>
                </a:solidFill>
              </a:rPr>
              <a:t> одного </a:t>
            </a:r>
            <a:r>
              <a:rPr lang="ru-RU" dirty="0" err="1">
                <a:solidFill>
                  <a:schemeClr val="tx2"/>
                </a:solidFill>
              </a:rPr>
              <a:t>покоління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стосується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це</a:t>
            </a:r>
            <a:r>
              <a:rPr lang="ru-RU" dirty="0">
                <a:solidFill>
                  <a:schemeClr val="tx2"/>
                </a:solidFill>
              </a:rPr>
              <a:t> в першу </a:t>
            </a:r>
            <a:r>
              <a:rPr lang="ru-RU" dirty="0" err="1">
                <a:solidFill>
                  <a:schemeClr val="tx2"/>
                </a:solidFill>
              </a:rPr>
              <a:t>чергу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статевих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клітин</a:t>
            </a:r>
            <a:r>
              <a:rPr lang="ru-RU" dirty="0">
                <a:solidFill>
                  <a:schemeClr val="tx2"/>
                </a:solidFill>
              </a:rPr>
              <a:t>).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це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частка</a:t>
            </a:r>
            <a:r>
              <a:rPr lang="ru-RU" dirty="0">
                <a:solidFill>
                  <a:schemeClr val="tx2"/>
                </a:solidFill>
              </a:rPr>
              <a:t> гамет, у 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відбулися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мутаційні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певного</a:t>
            </a:r>
            <a:r>
              <a:rPr lang="ru-RU" dirty="0">
                <a:solidFill>
                  <a:schemeClr val="tx2"/>
                </a:solidFill>
              </a:rPr>
              <a:t> гену, з </a:t>
            </a:r>
            <a:r>
              <a:rPr lang="ru-RU" dirty="0" err="1">
                <a:solidFill>
                  <a:schemeClr val="tx2"/>
                </a:solidFill>
              </a:rPr>
              <a:t>усього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покоління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ru-RU" sz="2800" dirty="0">
                <a:solidFill>
                  <a:srgbClr val="FFFF00"/>
                </a:solidFill>
              </a:rPr>
              <a:t>Для </a:t>
            </a:r>
            <a:r>
              <a:rPr lang="ru-RU" sz="2800" dirty="0" err="1">
                <a:solidFill>
                  <a:srgbClr val="FFFF00"/>
                </a:solidFill>
              </a:rPr>
              <a:t>індукції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мутацій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певній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клітині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необхідно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щоб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остання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підпала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безпосередньому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впливу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радіації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err="1" smtClean="0">
                <a:solidFill>
                  <a:schemeClr val="tx2"/>
                </a:solidFill>
              </a:rPr>
              <a:t>Радіація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інші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мутагени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спричиняються</a:t>
            </a:r>
            <a:r>
              <a:rPr lang="ru-RU" dirty="0">
                <a:solidFill>
                  <a:schemeClr val="tx2"/>
                </a:solidFill>
              </a:rPr>
              <a:t> до будь-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новоутворень</a:t>
            </a:r>
            <a:r>
              <a:rPr lang="ru-RU" dirty="0">
                <a:solidFill>
                  <a:schemeClr val="tx2"/>
                </a:solidFill>
              </a:rPr>
              <a:t>, а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збільшують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імовірність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здійснення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спонтанних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подій</a:t>
            </a:r>
            <a:r>
              <a:rPr lang="ru-RU" b="1" dirty="0">
                <a:solidFill>
                  <a:schemeClr val="tx2"/>
                </a:solidFill>
              </a:rPr>
              <a:t> в </a:t>
            </a:r>
            <a:r>
              <a:rPr lang="ru-RU" b="1" dirty="0" err="1">
                <a:solidFill>
                  <a:schemeClr val="tx2"/>
                </a:solidFill>
              </a:rPr>
              <a:t>організмі</a:t>
            </a:r>
            <a:r>
              <a:rPr lang="ru-RU" b="1" dirty="0">
                <a:solidFill>
                  <a:schemeClr val="tx2"/>
                </a:solidFill>
              </a:rPr>
              <a:t>. </a:t>
            </a:r>
            <a:r>
              <a:rPr lang="ru-RU" dirty="0" err="1">
                <a:solidFill>
                  <a:schemeClr val="tx2"/>
                </a:solidFill>
              </a:rPr>
              <a:t>Велике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також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має</a:t>
            </a:r>
            <a:r>
              <a:rPr lang="ru-RU" dirty="0">
                <a:solidFill>
                  <a:schemeClr val="tx2"/>
                </a:solidFill>
              </a:rPr>
              <a:t> доза </a:t>
            </a:r>
            <a:r>
              <a:rPr lang="ru-RU" dirty="0" err="1">
                <a:solidFill>
                  <a:schemeClr val="tx2"/>
                </a:solidFill>
              </a:rPr>
              <a:t>впливу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чинників</a:t>
            </a:r>
            <a:r>
              <a:rPr lang="ru-RU" dirty="0">
                <a:solidFill>
                  <a:schemeClr val="tx2"/>
                </a:solidFill>
              </a:rPr>
              <a:t> та форма </a:t>
            </a:r>
            <a:r>
              <a:rPr lang="ru-RU" dirty="0" err="1">
                <a:solidFill>
                  <a:schemeClr val="tx2"/>
                </a:solidFill>
              </a:rPr>
              <a:t>її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отримання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відразу</a:t>
            </a:r>
            <a:r>
              <a:rPr lang="ru-RU" dirty="0">
                <a:solidFill>
                  <a:schemeClr val="tx2"/>
                </a:solidFill>
              </a:rPr>
              <a:t> за </a:t>
            </a:r>
            <a:r>
              <a:rPr lang="ru-RU" dirty="0" err="1">
                <a:solidFill>
                  <a:schemeClr val="tx2"/>
                </a:solidFill>
              </a:rPr>
              <a:t>незначний</a:t>
            </a:r>
            <a:r>
              <a:rPr lang="ru-RU" dirty="0">
                <a:solidFill>
                  <a:schemeClr val="tx2"/>
                </a:solidFill>
              </a:rPr>
              <a:t> час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поступово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певному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інтервалі</a:t>
            </a:r>
            <a:r>
              <a:rPr lang="ru-RU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9528"/>
            <a:ext cx="4460341" cy="327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169144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chemeClr val="tx2"/>
                </a:solidFill>
              </a:rPr>
              <a:t>Вплив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радіації</a:t>
            </a:r>
            <a:r>
              <a:rPr lang="ru-RU" sz="2000" dirty="0">
                <a:solidFill>
                  <a:schemeClr val="tx2"/>
                </a:solidFill>
              </a:rPr>
              <a:t> на </a:t>
            </a:r>
            <a:r>
              <a:rPr lang="ru-RU" sz="2000" dirty="0" err="1">
                <a:solidFill>
                  <a:schemeClr val="tx2"/>
                </a:solidFill>
              </a:rPr>
              <a:t>чоловічу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статеву</a:t>
            </a:r>
            <a:r>
              <a:rPr lang="ru-RU" sz="2000" dirty="0">
                <a:solidFill>
                  <a:schemeClr val="tx2"/>
                </a:solidFill>
              </a:rPr>
              <a:t> систему </a:t>
            </a:r>
            <a:r>
              <a:rPr lang="ru-RU" sz="2000" dirty="0" err="1">
                <a:solidFill>
                  <a:schemeClr val="tx2"/>
                </a:solidFill>
              </a:rPr>
              <a:t>викликає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тимчасову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стерильність</a:t>
            </a:r>
            <a:r>
              <a:rPr lang="ru-RU" sz="2000" dirty="0">
                <a:solidFill>
                  <a:schemeClr val="tx2"/>
                </a:solidFill>
              </a:rPr>
              <a:t> (</a:t>
            </a:r>
            <a:r>
              <a:rPr lang="ru-RU" sz="2000" dirty="0" err="1">
                <a:solidFill>
                  <a:schemeClr val="tx2"/>
                </a:solidFill>
              </a:rPr>
              <a:t>її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тривалість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залежить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від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дози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радіації</a:t>
            </a:r>
            <a:r>
              <a:rPr lang="ru-RU" sz="2000" dirty="0">
                <a:solidFill>
                  <a:schemeClr val="tx2"/>
                </a:solidFill>
              </a:rPr>
              <a:t>) з </a:t>
            </a:r>
            <a:r>
              <a:rPr lang="ru-RU" sz="2000" dirty="0" err="1">
                <a:solidFill>
                  <a:schemeClr val="tx2"/>
                </a:solidFill>
              </a:rPr>
              <a:t>поступовим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відновленням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плодючості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tx2"/>
                </a:solidFill>
              </a:rPr>
              <a:t>Самиці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навіть</a:t>
            </a:r>
            <a:r>
              <a:rPr lang="ru-RU" sz="2000" dirty="0">
                <a:solidFill>
                  <a:schemeClr val="tx2"/>
                </a:solidFill>
              </a:rPr>
              <a:t> при </a:t>
            </a:r>
            <a:r>
              <a:rPr lang="ru-RU" sz="2000" dirty="0" err="1">
                <a:solidFill>
                  <a:schemeClr val="tx2"/>
                </a:solidFill>
              </a:rPr>
              <a:t>низьких</a:t>
            </a:r>
            <a:r>
              <a:rPr lang="ru-RU" sz="2000" dirty="0">
                <a:solidFill>
                  <a:schemeClr val="tx2"/>
                </a:solidFill>
              </a:rPr>
              <a:t> дозах </a:t>
            </a:r>
            <a:r>
              <a:rPr lang="ru-RU" sz="2000" dirty="0" err="1">
                <a:solidFill>
                  <a:schemeClr val="tx2"/>
                </a:solidFill>
              </a:rPr>
              <a:t>опромінювання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можуть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ставати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стерильними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назавжди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tx2"/>
                </a:solidFill>
              </a:rPr>
              <a:t>Основним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наслідком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індукування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мутацій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стає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перетворення</a:t>
            </a:r>
            <a:r>
              <a:rPr lang="ru-RU" sz="2000" dirty="0">
                <a:solidFill>
                  <a:schemeClr val="tx2"/>
                </a:solidFill>
              </a:rPr>
              <a:t> геному </a:t>
            </a:r>
            <a:r>
              <a:rPr lang="ru-RU" sz="2000" dirty="0" err="1">
                <a:solidFill>
                  <a:schemeClr val="tx2"/>
                </a:solidFill>
              </a:rPr>
              <a:t>певного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організму</a:t>
            </a:r>
            <a:r>
              <a:rPr lang="ru-RU" sz="2000" dirty="0">
                <a:solidFill>
                  <a:schemeClr val="tx2"/>
                </a:solidFill>
              </a:rPr>
              <a:t> в </a:t>
            </a:r>
            <a:r>
              <a:rPr lang="ru-RU" sz="2000" dirty="0" err="1" smtClean="0">
                <a:solidFill>
                  <a:schemeClr val="tx2"/>
                </a:solidFill>
              </a:rPr>
              <a:t>цілому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або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інші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значні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його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перебудови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just"/>
            <a:r>
              <a:rPr lang="ru-RU" sz="2000" dirty="0" err="1" smtClean="0">
                <a:solidFill>
                  <a:schemeClr val="tx2"/>
                </a:solidFill>
              </a:rPr>
              <a:t>Це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може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сприяти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збільшенню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появи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летальних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мутацій</a:t>
            </a:r>
            <a:r>
              <a:rPr lang="ru-RU" sz="2000" dirty="0">
                <a:solidFill>
                  <a:schemeClr val="tx2"/>
                </a:solidFill>
              </a:rPr>
              <a:t> і, </a:t>
            </a:r>
            <a:r>
              <a:rPr lang="ru-RU" sz="2000" dirty="0" err="1">
                <a:solidFill>
                  <a:schemeClr val="tx2"/>
                </a:solidFill>
              </a:rPr>
              <a:t>відповідно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загибелі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значної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частини</a:t>
            </a:r>
            <a:r>
              <a:rPr lang="ru-RU" sz="2000" dirty="0">
                <a:solidFill>
                  <a:schemeClr val="tx2"/>
                </a:solidFill>
              </a:rPr>
              <a:t> зигот.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25320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6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3776" cy="6741368"/>
          </a:xfrm>
        </p:spPr>
      </p:pic>
    </p:spTree>
    <p:extLst>
      <p:ext uri="{BB962C8B-B14F-4D97-AF65-F5344CB8AC3E}">
        <p14:creationId xmlns:p14="http://schemas.microsoft.com/office/powerpoint/2010/main" val="12815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"/>
            <a:ext cx="8964488" cy="6741388"/>
          </a:xfrm>
        </p:spPr>
      </p:pic>
      <p:sp>
        <p:nvSpPr>
          <p:cNvPr id="3" name="Прямоугольник 2"/>
          <p:cNvSpPr/>
          <p:nvPr/>
        </p:nvSpPr>
        <p:spPr>
          <a:xfrm>
            <a:off x="3923928" y="6488668"/>
            <a:ext cx="5157519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Подумайте про </a:t>
            </a:r>
            <a:r>
              <a:rPr lang="ru-RU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механізм</a:t>
            </a:r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лазерної</a:t>
            </a:r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ru-RU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епіляції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2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6924" cy="6916806"/>
          </a:xfrm>
        </p:spPr>
      </p:pic>
    </p:spTree>
    <p:extLst>
      <p:ext uri="{BB962C8B-B14F-4D97-AF65-F5344CB8AC3E}">
        <p14:creationId xmlns:p14="http://schemas.microsoft.com/office/powerpoint/2010/main" val="27367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7936" y="-22121"/>
            <a:ext cx="7658100" cy="1080120"/>
          </a:xfrm>
        </p:spPr>
        <p:txBody>
          <a:bodyPr/>
          <a:lstStyle/>
          <a:p>
            <a:pPr algn="ctr"/>
            <a:r>
              <a:rPr lang="ru-RU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Мутаційний</a:t>
            </a:r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321391" y="1042292"/>
            <a:ext cx="7222436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u="sng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Мутаційний</a:t>
            </a: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b="1" u="sng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процес</a:t>
            </a:r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 (мутагенез)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-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елементарний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еволюційний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фактор,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постачає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елементарний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еволюційний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мутації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) для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еволюційного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процесу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87606" y="4509120"/>
            <a:ext cx="7168430" cy="21602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Серед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спонтанних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найбільше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еволюційне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значення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мають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генні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мутації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Вони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ведуть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виникнення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серій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алелів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і таким чином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збільшують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генофонд,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генетичну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мінливість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гетерозиготність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популяцій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Спонтанні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мутації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називаються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випадковими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 тому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значенні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піддаватись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мутації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може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ген, у будь-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момент і в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різних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структурних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напрямах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266429"/>
            <a:ext cx="2126999" cy="202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66429"/>
            <a:ext cx="2070211" cy="202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10" y="2266429"/>
            <a:ext cx="2099574" cy="202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55"/>
          <p:cNvSpPr>
            <a:spLocks noChangeArrowheads="1"/>
          </p:cNvSpPr>
          <p:nvPr/>
        </p:nvSpPr>
        <p:spPr bwMode="auto">
          <a:xfrm>
            <a:off x="8036339" y="0"/>
            <a:ext cx="124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27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3" y="780224"/>
            <a:ext cx="8515350" cy="6185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31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елементарних</a:t>
            </a:r>
            <a:r>
              <a:rPr lang="ru-RU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еволюційних</a:t>
            </a:r>
            <a:r>
              <a:rPr lang="ru-RU" sz="31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287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Частота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генів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і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генотипів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залишаються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незмінними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з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покоління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в </a:t>
            </a:r>
            <a:r>
              <a:rPr lang="ru-RU" sz="41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покоління</a:t>
            </a:r>
            <a:r>
              <a:rPr lang="ru-RU" sz="4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+ 2р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- частота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частота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рецесивного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домінантний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2pq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гетерозиготний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</a:t>
            </a:r>
          </a:p>
          <a:p>
            <a:pPr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гомозиготний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рецесивний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генотип.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Сума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=1, то частота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генотипу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1АА : 2Аа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0,50 : 0.25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506322"/>
              </p:ext>
            </p:extLst>
          </p:nvPr>
        </p:nvGraphicFramePr>
        <p:xfrm>
          <a:off x="5580112" y="3382112"/>
          <a:ext cx="3318561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6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184">
                <a:tc>
                  <a:txBody>
                    <a:bodyPr/>
                    <a:lstStyle/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(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а(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(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AA(p²)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pq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а(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pq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a(q²)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29966" y="1385483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p²+2pq+ q²= (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p+q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 = 1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2696" y="689132"/>
            <a:ext cx="5175776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Харді-Вайнберга</a:t>
            </a:r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55"/>
          <p:cNvSpPr>
            <a:spLocks noChangeArrowheads="1"/>
          </p:cNvSpPr>
          <p:nvPr/>
        </p:nvSpPr>
        <p:spPr bwMode="auto">
          <a:xfrm>
            <a:off x="8104909" y="1"/>
            <a:ext cx="11735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17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512168"/>
          </a:xfrm>
          <a:solidFill>
            <a:srgbClr val="FFFF00"/>
          </a:solidFill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>
                <a:effectLst/>
              </a:rPr>
              <a:t/>
            </a:r>
            <a:br>
              <a:rPr lang="ru-RU" sz="2400" b="1" cap="all" dirty="0">
                <a:effectLst/>
              </a:rPr>
            </a:br>
            <a:r>
              <a:rPr lang="ru-RU" sz="2400" b="1" cap="all" dirty="0" smtClean="0">
                <a:effectLst/>
              </a:rPr>
              <a:t/>
            </a:r>
            <a:br>
              <a:rPr lang="ru-RU" sz="2400" b="1" cap="all" dirty="0" smtClean="0">
                <a:effectLst/>
              </a:rPr>
            </a:br>
            <a:r>
              <a:rPr lang="ru-RU" sz="2400" b="1" cap="all" dirty="0" err="1" smtClean="0">
                <a:effectLst/>
              </a:rPr>
              <a:t>Мутаційний</a:t>
            </a:r>
            <a:r>
              <a:rPr lang="ru-RU" sz="2400" b="1" cap="all" dirty="0" smtClean="0">
                <a:effectLst/>
              </a:rPr>
              <a:t> </a:t>
            </a:r>
            <a:r>
              <a:rPr lang="ru-RU" sz="2400" b="1" cap="all" dirty="0" err="1">
                <a:effectLst/>
              </a:rPr>
              <a:t>процес</a:t>
            </a:r>
            <a:r>
              <a:rPr lang="ru-RU" sz="2400" b="1" cap="all" dirty="0">
                <a:effectLst/>
              </a:rPr>
              <a:t> як </a:t>
            </a:r>
            <a:r>
              <a:rPr lang="ru-RU" sz="2400" b="1" cap="all" dirty="0" err="1">
                <a:effectLst/>
              </a:rPr>
              <a:t>елементарний</a:t>
            </a:r>
            <a:r>
              <a:rPr lang="ru-RU" sz="2400" b="1" cap="all" dirty="0">
                <a:effectLst/>
              </a:rPr>
              <a:t>  </a:t>
            </a:r>
            <a:r>
              <a:rPr lang="ru-RU" sz="2400" b="1" cap="all" dirty="0" err="1">
                <a:effectLst/>
              </a:rPr>
              <a:t>еволюційний</a:t>
            </a:r>
            <a:r>
              <a:rPr lang="ru-RU" sz="2400" b="1" cap="all" dirty="0">
                <a:effectLst/>
              </a:rPr>
              <a:t> фактор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3876" y="1628800"/>
            <a:ext cx="3168352" cy="5112568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chemeClr val="tx2"/>
                </a:solidFill>
              </a:rPr>
              <a:t>Вимоги</a:t>
            </a:r>
            <a:r>
              <a:rPr lang="ru-RU" b="1" i="1" dirty="0">
                <a:solidFill>
                  <a:schemeClr val="tx2"/>
                </a:solidFill>
              </a:rPr>
              <a:t> до </a:t>
            </a:r>
            <a:r>
              <a:rPr lang="ru-RU" b="1" i="1" dirty="0" err="1">
                <a:solidFill>
                  <a:schemeClr val="tx2"/>
                </a:solidFill>
              </a:rPr>
              <a:t>елементарних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еволюційних</a:t>
            </a:r>
            <a:r>
              <a:rPr lang="ru-RU" b="1" i="1" dirty="0">
                <a:solidFill>
                  <a:schemeClr val="tx2"/>
                </a:solidFill>
              </a:rPr>
              <a:t> </a:t>
            </a:r>
            <a:r>
              <a:rPr lang="ru-RU" b="1" i="1" dirty="0" err="1">
                <a:solidFill>
                  <a:schemeClr val="tx2"/>
                </a:solidFill>
              </a:rPr>
              <a:t>факторів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2"/>
                </a:solidFill>
              </a:rPr>
              <a:t>Відповідно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рівняння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Харді-Вайнберга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нескінченно</a:t>
            </a:r>
            <a:r>
              <a:rPr lang="ru-RU" dirty="0">
                <a:solidFill>
                  <a:schemeClr val="tx2"/>
                </a:solidFill>
              </a:rPr>
              <a:t> велика </a:t>
            </a:r>
            <a:r>
              <a:rPr lang="ru-RU" dirty="0" err="1">
                <a:solidFill>
                  <a:schemeClr val="tx2"/>
                </a:solidFill>
              </a:rPr>
              <a:t>панміктична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досить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швидко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300" dirty="0" err="1">
                <a:solidFill>
                  <a:schemeClr val="tx2"/>
                </a:solidFill>
              </a:rPr>
              <a:t>стабілізується</a:t>
            </a:r>
            <a:r>
              <a:rPr lang="ru-RU" sz="3300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за </a:t>
            </a:r>
            <a:r>
              <a:rPr lang="ru-RU" dirty="0" err="1">
                <a:solidFill>
                  <a:schemeClr val="tx2"/>
                </a:solidFill>
              </a:rPr>
              <a:t>кількісним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співвідношенням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наявних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генів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>
                <a:solidFill>
                  <a:schemeClr val="tx2"/>
                </a:solidFill>
              </a:rPr>
              <a:t>того ж </a:t>
            </a:r>
            <a:r>
              <a:rPr lang="ru-RU" dirty="0" err="1">
                <a:solidFill>
                  <a:schemeClr val="tx2"/>
                </a:solidFill>
              </a:rPr>
              <a:t>щоб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відбулося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елементарне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еволюційне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явище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тривалі</a:t>
            </a:r>
            <a:r>
              <a:rPr lang="ru-RU" dirty="0">
                <a:solidFill>
                  <a:schemeClr val="tx2"/>
                </a:solidFill>
              </a:rPr>
              <a:t> й </a:t>
            </a:r>
            <a:r>
              <a:rPr lang="ru-RU" dirty="0" err="1">
                <a:solidFill>
                  <a:schemeClr val="tx2"/>
                </a:solidFill>
              </a:rPr>
              <a:t>спрямовані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генотипного</a:t>
            </a:r>
            <a:r>
              <a:rPr lang="ru-RU" dirty="0">
                <a:solidFill>
                  <a:schemeClr val="tx2"/>
                </a:solidFill>
              </a:rPr>
              <a:t> складу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sz="3600" dirty="0" err="1">
                <a:solidFill>
                  <a:schemeClr val="tx2"/>
                </a:solidFill>
              </a:rPr>
              <a:t>необхідний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тиск</a:t>
            </a:r>
            <a:r>
              <a:rPr lang="ru-RU" sz="3600" dirty="0">
                <a:solidFill>
                  <a:schemeClr val="tx2"/>
                </a:solidFill>
              </a:rPr>
              <a:t> на </a:t>
            </a:r>
            <a:r>
              <a:rPr lang="ru-RU" sz="3600" dirty="0" err="1">
                <a:solidFill>
                  <a:schemeClr val="tx2"/>
                </a:solidFill>
              </a:rPr>
              <a:t>останню</a:t>
            </a:r>
            <a:r>
              <a:rPr lang="ru-RU" sz="3600" dirty="0">
                <a:solidFill>
                  <a:schemeClr val="tx2"/>
                </a:solidFill>
              </a:rPr>
              <a:t> з боку </a:t>
            </a:r>
            <a:r>
              <a:rPr lang="ru-RU" sz="3600" dirty="0" err="1">
                <a:solidFill>
                  <a:schemeClr val="tx2"/>
                </a:solidFill>
              </a:rPr>
              <a:t>певних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чинників</a:t>
            </a:r>
            <a:r>
              <a:rPr lang="ru-RU" sz="3600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Як уже </a:t>
            </a:r>
            <a:r>
              <a:rPr lang="ru-RU" dirty="0" err="1">
                <a:solidFill>
                  <a:schemeClr val="tx2"/>
                </a:solidFill>
              </a:rPr>
              <a:t>зазначалося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елементарне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еволюційне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явище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ще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можна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вважати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еволюцією</a:t>
            </a:r>
            <a:r>
              <a:rPr lang="ru-RU" dirty="0">
                <a:solidFill>
                  <a:schemeClr val="tx2"/>
                </a:solidFill>
              </a:rPr>
              <a:t>, яка є </a:t>
            </a:r>
            <a:r>
              <a:rPr lang="ru-RU" dirty="0" err="1">
                <a:solidFill>
                  <a:schemeClr val="tx2"/>
                </a:solidFill>
              </a:rPr>
              <a:t>спрямованим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процесом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дискретних</a:t>
            </a:r>
            <a:r>
              <a:rPr lang="ru-RU" dirty="0">
                <a:solidFill>
                  <a:schemeClr val="tx2"/>
                </a:solidFill>
              </a:rPr>
              <a:t> форм </a:t>
            </a:r>
            <a:r>
              <a:rPr lang="ru-RU" dirty="0" err="1">
                <a:solidFill>
                  <a:schemeClr val="tx2"/>
                </a:solidFill>
              </a:rPr>
              <a:t>живих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. Але </a:t>
            </a:r>
            <a:r>
              <a:rPr lang="ru-RU" dirty="0" err="1">
                <a:solidFill>
                  <a:schemeClr val="tx2"/>
                </a:solidFill>
              </a:rPr>
              <a:t>воно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b="1" dirty="0" err="1">
                <a:solidFill>
                  <a:srgbClr val="FFFF00"/>
                </a:solidFill>
              </a:rPr>
              <a:t>необхідною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передумовою</a:t>
            </a:r>
            <a:r>
              <a:rPr lang="ru-RU" b="1" dirty="0">
                <a:solidFill>
                  <a:srgbClr val="FFFF00"/>
                </a:solidFill>
              </a:rPr>
              <a:t> будь-</a:t>
            </a:r>
            <a:r>
              <a:rPr lang="ru-RU" b="1" dirty="0" err="1">
                <a:solidFill>
                  <a:srgbClr val="FFFF00"/>
                </a:solidFill>
              </a:rPr>
              <a:t>яких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еволюційних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, у </a:t>
            </a:r>
            <a:r>
              <a:rPr lang="ru-RU" dirty="0" err="1">
                <a:solidFill>
                  <a:schemeClr val="tx2"/>
                </a:solidFill>
              </a:rPr>
              <a:t>зв’язку</a:t>
            </a:r>
            <a:r>
              <a:rPr lang="ru-RU" dirty="0">
                <a:solidFill>
                  <a:schemeClr val="tx2"/>
                </a:solidFill>
              </a:rPr>
              <a:t> з </a:t>
            </a:r>
            <a:r>
              <a:rPr lang="ru-RU" dirty="0" err="1">
                <a:solidFill>
                  <a:schemeClr val="tx2"/>
                </a:solidFill>
              </a:rPr>
              <a:t>чим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виникає</a:t>
            </a:r>
            <a:r>
              <a:rPr lang="ru-RU" dirty="0">
                <a:solidFill>
                  <a:schemeClr val="tx2"/>
                </a:solidFill>
              </a:rPr>
              <a:t> потреба </a:t>
            </a:r>
            <a:r>
              <a:rPr lang="ru-RU" dirty="0" err="1">
                <a:solidFill>
                  <a:schemeClr val="tx2"/>
                </a:solidFill>
              </a:rPr>
              <a:t>з’ясувати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причини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u="sng" dirty="0">
              <a:solidFill>
                <a:schemeClr val="tx2"/>
              </a:solidFill>
            </a:endParaRPr>
          </a:p>
          <a:p>
            <a:pPr algn="just"/>
            <a:r>
              <a:rPr lang="ru-RU" u="sng" dirty="0" err="1" smtClean="0">
                <a:solidFill>
                  <a:schemeClr val="tx2"/>
                </a:solidFill>
              </a:rPr>
              <a:t>Елементарні</a:t>
            </a:r>
            <a:r>
              <a:rPr lang="ru-RU" u="sng" dirty="0" smtClean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еволюційні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фактори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повинні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мати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певне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еволюційне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значення</a:t>
            </a:r>
            <a:r>
              <a:rPr lang="ru-RU" u="sng" dirty="0">
                <a:solidFill>
                  <a:schemeClr val="tx2"/>
                </a:solidFill>
              </a:rPr>
              <a:t>, </a:t>
            </a:r>
            <a:r>
              <a:rPr lang="ru-RU" u="sng" dirty="0" err="1">
                <a:solidFill>
                  <a:schemeClr val="tx2"/>
                </a:solidFill>
              </a:rPr>
              <a:t>виходячи</a:t>
            </a:r>
            <a:r>
              <a:rPr lang="ru-RU" u="sng" dirty="0">
                <a:solidFill>
                  <a:schemeClr val="tx2"/>
                </a:solidFill>
              </a:rPr>
              <a:t> з </a:t>
            </a:r>
            <a:r>
              <a:rPr lang="ru-RU" u="sng" dirty="0" err="1">
                <a:solidFill>
                  <a:schemeClr val="tx2"/>
                </a:solidFill>
              </a:rPr>
              <a:t>чого</a:t>
            </a:r>
            <a:r>
              <a:rPr lang="ru-RU" u="sng" dirty="0">
                <a:solidFill>
                  <a:schemeClr val="tx2"/>
                </a:solidFill>
              </a:rPr>
              <a:t> до них </a:t>
            </a:r>
            <a:r>
              <a:rPr lang="ru-RU" u="sng" dirty="0" err="1">
                <a:solidFill>
                  <a:schemeClr val="tx2"/>
                </a:solidFill>
              </a:rPr>
              <a:t>можна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сформулювати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деякі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вимоги</a:t>
            </a:r>
            <a:r>
              <a:rPr lang="ru-RU" u="sng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здійснення</a:t>
            </a:r>
            <a:r>
              <a:rPr lang="ru-RU" dirty="0">
                <a:solidFill>
                  <a:schemeClr val="tx2"/>
                </a:solidFill>
              </a:rPr>
              <a:t> запуску </a:t>
            </a:r>
            <a:r>
              <a:rPr lang="ru-RU" dirty="0" err="1">
                <a:solidFill>
                  <a:schemeClr val="tx2"/>
                </a:solidFill>
              </a:rPr>
              <a:t>мікроеволюційних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механізмів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необхідна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наявність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щонайменше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трьох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типів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факторів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впливають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 smtClean="0">
                <a:solidFill>
                  <a:schemeClr val="tx2"/>
                </a:solidFill>
              </a:rPr>
              <a:t>популяцію</a:t>
            </a:r>
            <a:r>
              <a:rPr lang="uk-UA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8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1080120"/>
          </a:xfrm>
          <a:solidFill>
            <a:srgbClr val="FFFF00"/>
          </a:solidFill>
        </p:spPr>
        <p:txBody>
          <a:bodyPr/>
          <a:lstStyle/>
          <a:p>
            <a:pPr algn="r"/>
            <a:r>
              <a:rPr lang="uk-UA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ВАЖЛИВО!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600" b="1" dirty="0" err="1" smtClean="0">
                <a:solidFill>
                  <a:schemeClr val="tx2"/>
                </a:solidFill>
              </a:rPr>
              <a:t>Комплексний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вплив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усіх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зазначених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типів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факторів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dirty="0" err="1">
                <a:solidFill>
                  <a:schemeClr val="tx2"/>
                </a:solidFill>
              </a:rPr>
              <a:t>обов’язковою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передумовою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здійснення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процесу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видоутворення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Вважається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достатнім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виділення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rgbClr val="FFFF00"/>
                </a:solidFill>
              </a:rPr>
              <a:t>чотирьох</a:t>
            </a:r>
            <a:r>
              <a:rPr lang="ru-RU" sz="3600" u="sng" dirty="0">
                <a:solidFill>
                  <a:srgbClr val="FFFF00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елементарних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>
                <a:solidFill>
                  <a:schemeClr val="tx2"/>
                </a:solidFill>
              </a:rPr>
              <a:t>еволюційних</a:t>
            </a:r>
            <a:r>
              <a:rPr lang="ru-RU" u="sng" dirty="0">
                <a:solidFill>
                  <a:schemeClr val="tx2"/>
                </a:solidFill>
              </a:rPr>
              <a:t> </a:t>
            </a:r>
            <a:r>
              <a:rPr lang="ru-RU" u="sng" dirty="0" err="1" smtClean="0">
                <a:solidFill>
                  <a:schemeClr val="tx2"/>
                </a:solidFill>
              </a:rPr>
              <a:t>факторів</a:t>
            </a:r>
            <a:r>
              <a:rPr lang="ru-RU" u="sng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два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C000"/>
                </a:solidFill>
              </a:rPr>
              <a:t>з </a:t>
            </a:r>
            <a:r>
              <a:rPr lang="ru-RU" b="1" dirty="0" err="1">
                <a:solidFill>
                  <a:srgbClr val="FFC000"/>
                </a:solidFill>
              </a:rPr>
              <a:t>яких</a:t>
            </a:r>
            <a:r>
              <a:rPr lang="ru-RU" b="1" dirty="0">
                <a:solidFill>
                  <a:srgbClr val="FFC000"/>
                </a:solidFill>
              </a:rPr>
              <a:t> є </a:t>
            </a:r>
            <a:r>
              <a:rPr lang="ru-RU" b="1" dirty="0" err="1">
                <a:solidFill>
                  <a:srgbClr val="FFC000"/>
                </a:solidFill>
              </a:rPr>
              <a:t>постачальниками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елементарного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еволюційного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матеріалу</a:t>
            </a:r>
            <a:r>
              <a:rPr lang="ru-RU" b="1" dirty="0">
                <a:solidFill>
                  <a:srgbClr val="FFC000"/>
                </a:solidFill>
              </a:rPr>
              <a:t>,</a:t>
            </a:r>
            <a:r>
              <a:rPr lang="ru-RU" dirty="0">
                <a:solidFill>
                  <a:srgbClr val="FFC000"/>
                </a:solidFill>
              </a:rPr>
              <a:t> </a:t>
            </a:r>
            <a:endParaRPr lang="ru-RU" dirty="0" smtClean="0">
              <a:solidFill>
                <a:srgbClr val="FFC000"/>
              </a:solidFill>
            </a:endParaRPr>
          </a:p>
          <a:p>
            <a:pPr marL="0" indent="0" algn="just">
              <a:buNone/>
            </a:pPr>
            <a:r>
              <a:rPr lang="ru-RU" sz="3900" b="1" dirty="0" smtClean="0">
                <a:solidFill>
                  <a:srgbClr val="FFFF00"/>
                </a:solidFill>
              </a:rPr>
              <a:t>один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створює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внутрішньопопуляційні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бар’єри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3900" b="1" dirty="0" smtClean="0">
                <a:solidFill>
                  <a:srgbClr val="FFFF00"/>
                </a:solidFill>
              </a:rPr>
              <a:t>а </a:t>
            </a:r>
            <a:r>
              <a:rPr lang="ru-RU" sz="3900" b="1" dirty="0" err="1">
                <a:solidFill>
                  <a:srgbClr val="FFFF00"/>
                </a:solidFill>
              </a:rPr>
              <a:t>останній</a:t>
            </a:r>
            <a:r>
              <a:rPr lang="ru-RU" sz="3900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спрямовує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еволюційний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процес</a:t>
            </a:r>
            <a:r>
              <a:rPr lang="uk-UA" b="1" dirty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55840" cy="6716880"/>
          </a:xfrm>
        </p:spPr>
      </p:pic>
    </p:spTree>
    <p:extLst>
      <p:ext uri="{BB962C8B-B14F-4D97-AF65-F5344CB8AC3E}">
        <p14:creationId xmlns:p14="http://schemas.microsoft.com/office/powerpoint/2010/main" val="88432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33" y="-2124"/>
            <a:ext cx="4667800" cy="1325563"/>
          </a:xfrm>
        </p:spPr>
        <p:txBody>
          <a:bodyPr>
            <a:normAutofit/>
          </a:bodyPr>
          <a:lstStyle/>
          <a:p>
            <a:pPr algn="ctr">
              <a:lnSpc>
                <a:spcPts val="4000"/>
              </a:lnSpc>
            </a:pPr>
            <a:r>
              <a:rPr lang="ru-RU" sz="40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</a:t>
            </a:r>
            <a:r>
              <a:rPr lang="ru-RU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40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u="sng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endParaRPr lang="ru-RU" sz="4000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32" y="1434275"/>
            <a:ext cx="4514850" cy="3218861"/>
          </a:xfrm>
          <a:solidFill>
            <a:srgbClr val="FFC000"/>
          </a:solidFill>
          <a:ln w="57150">
            <a:solidFill>
              <a:srgbClr val="FFC000"/>
            </a:solidFill>
            <a:prstDash val="lgDash"/>
          </a:ln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адаптивного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порушують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підхоплюються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відбором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перебудову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виду, породи, сорту.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популяціях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насиченості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вони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диференціюють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діагностичної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таксономічної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сферу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підсилює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особинами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еволюційну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арену.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7082" y="110837"/>
            <a:ext cx="42914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</a:t>
            </a:r>
            <a:endParaRPr lang="ru-RU" sz="32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46072" y="1434275"/>
            <a:ext cx="4010892" cy="341632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кращу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виживаність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в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змінених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генотипічної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vitppt.com.ua/images/62/61118/96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32228" r="7762" b="6761"/>
          <a:stretch/>
        </p:blipFill>
        <p:spPr bwMode="auto">
          <a:xfrm>
            <a:off x="5970600" y="4793673"/>
            <a:ext cx="2962992" cy="217451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s://cdn.gdz4you.com/files/slides/d2d/611762cb104d017972fa5b8044c630d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3" y="4916719"/>
            <a:ext cx="3516947" cy="195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8" name="Rectangle 355"/>
          <p:cNvSpPr>
            <a:spLocks noChangeArrowheads="1"/>
          </p:cNvSpPr>
          <p:nvPr/>
        </p:nvSpPr>
        <p:spPr bwMode="auto">
          <a:xfrm>
            <a:off x="8036339" y="0"/>
            <a:ext cx="12421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Sukhova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K.V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02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97" y="476672"/>
            <a:ext cx="8784976" cy="907504"/>
          </a:xfrm>
          <a:solidFill>
            <a:srgbClr val="FFFF00"/>
          </a:solidFill>
        </p:spPr>
        <p:txBody>
          <a:bodyPr/>
          <a:lstStyle/>
          <a:p>
            <a:r>
              <a:rPr lang="ru-RU" sz="4000" b="1" cap="all" dirty="0" err="1">
                <a:effectLst/>
              </a:rPr>
              <a:t>Популяційні</a:t>
            </a:r>
            <a:r>
              <a:rPr lang="ru-RU" sz="3200" b="1" cap="all" dirty="0">
                <a:effectLst/>
              </a:rPr>
              <a:t> </a:t>
            </a:r>
            <a:r>
              <a:rPr lang="ru-RU" sz="3200" b="1" cap="all" dirty="0" err="1" smtClean="0">
                <a:effectLst/>
              </a:rPr>
              <a:t>хвилі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014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Зміни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певного</a:t>
            </a:r>
            <a:r>
              <a:rPr lang="ru-RU" dirty="0">
                <a:solidFill>
                  <a:schemeClr val="tx2"/>
                </a:solidFill>
              </a:rPr>
              <a:t> виду на будь-</a:t>
            </a:r>
            <a:r>
              <a:rPr lang="ru-RU" dirty="0" err="1">
                <a:solidFill>
                  <a:schemeClr val="tx2"/>
                </a:solidFill>
              </a:rPr>
              <a:t>якій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стадії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розвитку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усього</a:t>
            </a:r>
            <a:r>
              <a:rPr lang="ru-RU" dirty="0">
                <a:solidFill>
                  <a:schemeClr val="tx2"/>
                </a:solidFill>
              </a:rPr>
              <a:t> комплексу в </a:t>
            </a:r>
            <a:r>
              <a:rPr lang="ru-RU" dirty="0" err="1">
                <a:solidFill>
                  <a:schemeClr val="tx2"/>
                </a:solidFill>
              </a:rPr>
              <a:t>цілому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упродовж</a:t>
            </a:r>
            <a:r>
              <a:rPr lang="ru-RU" dirty="0">
                <a:solidFill>
                  <a:schemeClr val="tx2"/>
                </a:solidFill>
              </a:rPr>
              <a:t> року </a:t>
            </a:r>
            <a:r>
              <a:rPr lang="ru-RU" dirty="0" err="1">
                <a:solidFill>
                  <a:schemeClr val="tx2"/>
                </a:solidFill>
              </a:rPr>
              <a:t>чи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кількох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називають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динамікою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чисельності</a:t>
            </a:r>
            <a:r>
              <a:rPr lang="ru-RU" sz="36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Вона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бути </a:t>
            </a:r>
            <a:r>
              <a:rPr lang="ru-RU" dirty="0" err="1">
                <a:solidFill>
                  <a:schemeClr val="tx2"/>
                </a:solidFill>
              </a:rPr>
              <a:t>пов’язаною</a:t>
            </a:r>
            <a:r>
              <a:rPr lang="ru-RU" dirty="0">
                <a:solidFill>
                  <a:schemeClr val="tx2"/>
                </a:solidFill>
              </a:rPr>
              <a:t> як з </a:t>
            </a:r>
            <a:r>
              <a:rPr lang="ru-RU" dirty="0" err="1">
                <a:solidFill>
                  <a:schemeClr val="tx2"/>
                </a:solidFill>
              </a:rPr>
              <a:t>процесами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спонтанно </a:t>
            </a:r>
            <a:r>
              <a:rPr lang="ru-RU" dirty="0" err="1">
                <a:solidFill>
                  <a:schemeClr val="tx2"/>
                </a:solidFill>
              </a:rPr>
              <a:t>відбуваються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всередині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самої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, так і з </a:t>
            </a:r>
            <a:r>
              <a:rPr lang="ru-RU" dirty="0" err="1">
                <a:solidFill>
                  <a:schemeClr val="tx2"/>
                </a:solidFill>
              </a:rPr>
              <a:t>впливами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абіотичних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біотичних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факторів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ззовні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ru-RU" dirty="0" err="1">
                <a:solidFill>
                  <a:schemeClr val="tx2"/>
                </a:solidFill>
              </a:rPr>
              <a:t>Піки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упродовж</a:t>
            </a:r>
            <a:r>
              <a:rPr lang="ru-RU" dirty="0">
                <a:solidFill>
                  <a:schemeClr val="tx2"/>
                </a:solidFill>
              </a:rPr>
              <a:t> року </a:t>
            </a:r>
            <a:r>
              <a:rPr lang="ru-RU" dirty="0" err="1">
                <a:solidFill>
                  <a:schemeClr val="tx2"/>
                </a:solidFill>
              </a:rPr>
              <a:t>з’являються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відповідно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кількості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генерацій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 err="1">
                <a:solidFill>
                  <a:schemeClr val="tx2"/>
                </a:solidFill>
              </a:rPr>
              <a:t>якщо</a:t>
            </a:r>
            <a:r>
              <a:rPr lang="ru-RU" dirty="0">
                <a:solidFill>
                  <a:schemeClr val="tx2"/>
                </a:solidFill>
              </a:rPr>
              <a:t> ж </a:t>
            </a:r>
            <a:r>
              <a:rPr lang="ru-RU" dirty="0" err="1">
                <a:solidFill>
                  <a:schemeClr val="tx2"/>
                </a:solidFill>
              </a:rPr>
              <a:t>останніх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багато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розвиток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живих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, як правило, </a:t>
            </a:r>
            <a:r>
              <a:rPr lang="ru-RU" dirty="0" err="1">
                <a:solidFill>
                  <a:schemeClr val="tx2"/>
                </a:solidFill>
              </a:rPr>
              <a:t>перекривається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тривало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існуючих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більш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згладжені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хоча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коливання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також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бути </a:t>
            </a:r>
            <a:r>
              <a:rPr lang="ru-RU" dirty="0" err="1">
                <a:solidFill>
                  <a:schemeClr val="tx2"/>
                </a:solidFill>
              </a:rPr>
              <a:t>значними</a:t>
            </a:r>
            <a:r>
              <a:rPr lang="ru-RU" dirty="0">
                <a:solidFill>
                  <a:schemeClr val="tx2"/>
                </a:solidFill>
              </a:rPr>
              <a:t> (вони </a:t>
            </a:r>
            <a:r>
              <a:rPr lang="ru-RU" dirty="0" err="1">
                <a:solidFill>
                  <a:schemeClr val="tx2"/>
                </a:solidFill>
              </a:rPr>
              <a:t>дещо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уповільнюються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6867"/>
            <a:ext cx="4258816" cy="642768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smtClean="0"/>
              <a:t>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,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флуктуації</a:t>
            </a:r>
            <a:r>
              <a:rPr lang="ru-RU" dirty="0"/>
              <a:t> не </a:t>
            </a:r>
            <a:r>
              <a:rPr lang="ru-RU" dirty="0" err="1"/>
              <a:t>безмежні</a:t>
            </a:r>
            <a:r>
              <a:rPr lang="ru-RU" dirty="0" smtClean="0"/>
              <a:t>:</a:t>
            </a:r>
          </a:p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 </a:t>
            </a:r>
            <a:r>
              <a:rPr lang="ru-RU" sz="1900" dirty="0">
                <a:solidFill>
                  <a:schemeClr val="tx2"/>
                </a:solidFill>
              </a:rPr>
              <a:t>з одного боку, </a:t>
            </a:r>
            <a:r>
              <a:rPr lang="ru-RU" sz="1900" dirty="0" err="1">
                <a:solidFill>
                  <a:schemeClr val="tx2"/>
                </a:solidFill>
              </a:rPr>
              <a:t>чисельність</a:t>
            </a:r>
            <a:r>
              <a:rPr lang="ru-RU" sz="1900" dirty="0">
                <a:solidFill>
                  <a:schemeClr val="tx2"/>
                </a:solidFill>
              </a:rPr>
              <a:t> не </a:t>
            </a:r>
            <a:r>
              <a:rPr lang="ru-RU" sz="1900" dirty="0" err="1">
                <a:solidFill>
                  <a:schemeClr val="tx2"/>
                </a:solidFill>
              </a:rPr>
              <a:t>може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зростати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безперервно</a:t>
            </a:r>
            <a:r>
              <a:rPr lang="ru-RU" sz="1900" dirty="0">
                <a:solidFill>
                  <a:schemeClr val="tx2"/>
                </a:solidFill>
              </a:rPr>
              <a:t>, </a:t>
            </a:r>
            <a:endParaRPr lang="ru-RU" sz="1900" dirty="0" smtClean="0">
              <a:solidFill>
                <a:schemeClr val="tx2"/>
              </a:solidFill>
            </a:endParaRPr>
          </a:p>
          <a:p>
            <a:pPr algn="just"/>
            <a:r>
              <a:rPr lang="ru-RU" sz="1900" dirty="0" smtClean="0">
                <a:solidFill>
                  <a:schemeClr val="tx2"/>
                </a:solidFill>
              </a:rPr>
              <a:t>а </a:t>
            </a:r>
            <a:r>
              <a:rPr lang="ru-RU" sz="1900" dirty="0">
                <a:solidFill>
                  <a:schemeClr val="tx2"/>
                </a:solidFill>
              </a:rPr>
              <a:t>з </a:t>
            </a:r>
            <a:r>
              <a:rPr lang="ru-RU" sz="1900" dirty="0" err="1">
                <a:solidFill>
                  <a:schemeClr val="tx2"/>
                </a:solidFill>
              </a:rPr>
              <a:t>іншого</a:t>
            </a:r>
            <a:r>
              <a:rPr lang="ru-RU" sz="1900" dirty="0">
                <a:solidFill>
                  <a:schemeClr val="tx2"/>
                </a:solidFill>
              </a:rPr>
              <a:t>, - </a:t>
            </a:r>
            <a:r>
              <a:rPr lang="ru-RU" sz="1900" dirty="0" err="1">
                <a:solidFill>
                  <a:schemeClr val="tx2"/>
                </a:solidFill>
              </a:rPr>
              <a:t>види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вимирають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відносно</a:t>
            </a:r>
            <a:r>
              <a:rPr lang="ru-RU" sz="1900" dirty="0">
                <a:solidFill>
                  <a:schemeClr val="tx2"/>
                </a:solidFill>
              </a:rPr>
              <a:t> </a:t>
            </a:r>
            <a:r>
              <a:rPr lang="ru-RU" sz="1900" dirty="0" err="1">
                <a:solidFill>
                  <a:schemeClr val="tx2"/>
                </a:solidFill>
              </a:rPr>
              <a:t>рідко</a:t>
            </a:r>
            <a:r>
              <a:rPr lang="ru-RU" dirty="0"/>
              <a:t>. </a:t>
            </a:r>
            <a:endParaRPr lang="ru-RU" dirty="0" smtClean="0"/>
          </a:p>
          <a:p>
            <a:pPr marL="0" indent="0" algn="r">
              <a:buNone/>
            </a:pPr>
            <a:r>
              <a:rPr lang="ru-RU" sz="3900" u="sng" dirty="0" err="1" smtClean="0">
                <a:solidFill>
                  <a:srgbClr val="FFFF00"/>
                </a:solidFill>
              </a:rPr>
              <a:t>Верхня</a:t>
            </a:r>
            <a:r>
              <a:rPr lang="ru-RU" sz="3900" u="sng" dirty="0" smtClean="0">
                <a:solidFill>
                  <a:srgbClr val="FFFF00"/>
                </a:solidFill>
              </a:rPr>
              <a:t> </a:t>
            </a:r>
            <a:r>
              <a:rPr lang="ru-RU" sz="3900" u="sng" dirty="0">
                <a:solidFill>
                  <a:srgbClr val="FFFF00"/>
                </a:solidFill>
              </a:rPr>
              <a:t>межа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зумовлюється</a:t>
            </a:r>
            <a:r>
              <a:rPr lang="ru-RU" dirty="0"/>
              <a:t> </a:t>
            </a:r>
            <a:r>
              <a:rPr lang="ru-RU" dirty="0" err="1">
                <a:solidFill>
                  <a:srgbClr val="FFFF00"/>
                </a:solidFill>
              </a:rPr>
              <a:t>наявними</a:t>
            </a:r>
            <a:r>
              <a:rPr lang="ru-RU" dirty="0">
                <a:solidFill>
                  <a:srgbClr val="FFFF00"/>
                </a:solidFill>
              </a:rPr>
              <a:t> ресурсами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, </a:t>
            </a:r>
            <a:r>
              <a:rPr lang="ru-RU" b="1" dirty="0" err="1">
                <a:solidFill>
                  <a:srgbClr val="FFFF00"/>
                </a:solidFill>
              </a:rPr>
              <a:t>ємністю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її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середовища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3900" u="sng" dirty="0" err="1" smtClean="0">
                <a:solidFill>
                  <a:srgbClr val="FFFF00"/>
                </a:solidFill>
              </a:rPr>
              <a:t>Нижня</a:t>
            </a:r>
            <a:r>
              <a:rPr lang="ru-RU" sz="3900" u="sng" dirty="0" smtClean="0">
                <a:solidFill>
                  <a:srgbClr val="FFFF00"/>
                </a:solidFill>
              </a:rPr>
              <a:t> </a:t>
            </a:r>
            <a:r>
              <a:rPr lang="ru-RU" sz="3900" u="sng" dirty="0">
                <a:solidFill>
                  <a:srgbClr val="FFFF00"/>
                </a:solidFill>
              </a:rPr>
              <a:t>межа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доходити</a:t>
            </a:r>
            <a:r>
              <a:rPr lang="ru-RU" dirty="0"/>
              <a:t> до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повного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вимирання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після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чого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можливе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відтворення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популяції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за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рахунок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іммігрантів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сусідніх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популяцій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вижили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658890" cy="3238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1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260648"/>
            <a:ext cx="532859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</a:rPr>
              <a:t>В </a:t>
            </a:r>
            <a:r>
              <a:rPr lang="ru-RU" sz="2400" dirty="0" err="1">
                <a:solidFill>
                  <a:schemeClr val="tx2"/>
                </a:solidFill>
              </a:rPr>
              <a:t>цілому</a:t>
            </a:r>
            <a:r>
              <a:rPr lang="ru-RU" sz="2400" dirty="0">
                <a:solidFill>
                  <a:schemeClr val="tx2"/>
                </a:solidFill>
              </a:rPr>
              <a:t> ж </a:t>
            </a:r>
            <a:r>
              <a:rPr lang="ru-RU" sz="2400" dirty="0" err="1">
                <a:solidFill>
                  <a:schemeClr val="tx2"/>
                </a:solidFill>
              </a:rPr>
              <a:t>майже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неможливо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визначити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зі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стовідсотковою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впевненістю</a:t>
            </a:r>
            <a:r>
              <a:rPr lang="ru-RU" sz="2400" dirty="0">
                <a:solidFill>
                  <a:schemeClr val="tx2"/>
                </a:solidFill>
              </a:rPr>
              <a:t>, </a:t>
            </a:r>
            <a:r>
              <a:rPr lang="ru-RU" sz="2400" dirty="0" err="1">
                <a:solidFill>
                  <a:schemeClr val="tx2"/>
                </a:solidFill>
              </a:rPr>
              <a:t>які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процеси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викликали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ті</a:t>
            </a:r>
            <a:r>
              <a:rPr lang="ru-RU" sz="2400" dirty="0" smtClean="0">
                <a:solidFill>
                  <a:schemeClr val="tx2"/>
                </a:solidFill>
              </a:rPr>
              <a:t>, </a:t>
            </a:r>
            <a:r>
              <a:rPr lang="ru-RU" sz="2400" dirty="0" err="1" smtClean="0">
                <a:solidFill>
                  <a:schemeClr val="tx2"/>
                </a:solidFill>
              </a:rPr>
              <a:t>або</a:t>
            </a:r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інші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коливання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dirty="0" err="1">
                <a:solidFill>
                  <a:schemeClr val="tx2"/>
                </a:solidFill>
              </a:rPr>
              <a:t>чисельності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just"/>
            <a:endParaRPr lang="ru-RU" sz="2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</a:rPr>
              <a:t>По-перше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3600" dirty="0">
                <a:solidFill>
                  <a:schemeClr val="tx2"/>
                </a:solidFill>
              </a:rPr>
              <a:t>ми </a:t>
            </a:r>
            <a:r>
              <a:rPr lang="ru-RU" sz="3600" dirty="0" err="1">
                <a:solidFill>
                  <a:schemeClr val="tx2"/>
                </a:solidFill>
              </a:rPr>
              <a:t>можемо</a:t>
            </a:r>
            <a:r>
              <a:rPr lang="ru-RU" sz="3600" dirty="0">
                <a:solidFill>
                  <a:schemeClr val="tx2"/>
                </a:solidFill>
              </a:rPr>
              <a:t> не знати </a:t>
            </a:r>
            <a:r>
              <a:rPr lang="ru-RU" sz="2000" dirty="0" err="1">
                <a:solidFill>
                  <a:schemeClr val="tx2"/>
                </a:solidFill>
              </a:rPr>
              <a:t>всіх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факторів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що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впливають</a:t>
            </a:r>
            <a:r>
              <a:rPr lang="ru-RU" sz="2000" dirty="0">
                <a:solidFill>
                  <a:schemeClr val="tx2"/>
                </a:solidFill>
              </a:rPr>
              <a:t> на </a:t>
            </a:r>
            <a:r>
              <a:rPr lang="ru-RU" sz="2000" dirty="0" err="1">
                <a:solidFill>
                  <a:schemeClr val="tx2"/>
                </a:solidFill>
              </a:rPr>
              <a:t>певну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популяцію</a:t>
            </a:r>
            <a:r>
              <a:rPr lang="ru-RU" sz="2000" dirty="0">
                <a:solidFill>
                  <a:schemeClr val="tx2"/>
                </a:solidFill>
              </a:rPr>
              <a:t>, через </a:t>
            </a:r>
            <a:r>
              <a:rPr lang="ru-RU" sz="2000" dirty="0" err="1">
                <a:solidFill>
                  <a:schemeClr val="tx2"/>
                </a:solidFill>
              </a:rPr>
              <a:t>що</a:t>
            </a:r>
            <a:r>
              <a:rPr lang="ru-RU" sz="2000" dirty="0">
                <a:solidFill>
                  <a:schemeClr val="tx2"/>
                </a:solidFill>
              </a:rPr>
              <a:t> складно </a:t>
            </a:r>
            <a:r>
              <a:rPr lang="ru-RU" sz="2000" dirty="0" err="1">
                <a:solidFill>
                  <a:schemeClr val="tx2"/>
                </a:solidFill>
              </a:rPr>
              <a:t>визначити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найважливіші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  <a:endParaRPr lang="ru-RU" sz="20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err="1" smtClean="0">
                <a:solidFill>
                  <a:schemeClr val="tx2"/>
                </a:solidFill>
              </a:rPr>
              <a:t>По-друге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400" b="1" dirty="0">
                <a:solidFill>
                  <a:srgbClr val="FFFF00"/>
                </a:solidFill>
              </a:rPr>
              <a:t>не </a:t>
            </a:r>
            <a:r>
              <a:rPr lang="ru-RU" sz="2400" b="1" dirty="0" err="1">
                <a:solidFill>
                  <a:srgbClr val="FFFF00"/>
                </a:solidFill>
              </a:rPr>
              <a:t>можна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розокремити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дію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різних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факторів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бо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їх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вплив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завжди</a:t>
            </a:r>
            <a:r>
              <a:rPr lang="ru-RU" sz="2400" b="1" dirty="0">
                <a:solidFill>
                  <a:srgbClr val="FFFF00"/>
                </a:solidFill>
              </a:rPr>
              <a:t> є </a:t>
            </a:r>
            <a:r>
              <a:rPr lang="ru-RU" sz="2400" b="1" dirty="0" err="1">
                <a:solidFill>
                  <a:srgbClr val="FFFF00"/>
                </a:solidFill>
              </a:rPr>
              <a:t>комплексним</a:t>
            </a:r>
            <a:r>
              <a:rPr lang="ru-RU" sz="2400" b="1" dirty="0">
                <a:solidFill>
                  <a:srgbClr val="FFFF00"/>
                </a:solidFill>
              </a:rPr>
              <a:t>, а </a:t>
            </a:r>
            <a:r>
              <a:rPr lang="ru-RU" sz="2400" b="1" dirty="0" err="1">
                <a:solidFill>
                  <a:srgbClr val="FFFF00"/>
                </a:solidFill>
              </a:rPr>
              <a:t>також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інтегральним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tx2"/>
                </a:solidFill>
              </a:rPr>
              <a:t>– один фактор </a:t>
            </a:r>
            <a:r>
              <a:rPr lang="ru-RU" sz="2000" dirty="0" err="1">
                <a:solidFill>
                  <a:schemeClr val="tx2"/>
                </a:solidFill>
              </a:rPr>
              <a:t>може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впливати</a:t>
            </a:r>
            <a:r>
              <a:rPr lang="ru-RU" sz="2000" dirty="0">
                <a:solidFill>
                  <a:schemeClr val="tx2"/>
                </a:solidFill>
              </a:rPr>
              <a:t> на </a:t>
            </a:r>
            <a:r>
              <a:rPr lang="ru-RU" sz="2000" dirty="0" err="1">
                <a:solidFill>
                  <a:schemeClr val="tx2"/>
                </a:solidFill>
              </a:rPr>
              <a:t>дію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іншого</a:t>
            </a:r>
            <a:r>
              <a:rPr lang="ru-RU" sz="2000" dirty="0">
                <a:solidFill>
                  <a:schemeClr val="tx2"/>
                </a:solidFill>
              </a:rPr>
              <a:t>, </a:t>
            </a:r>
            <a:r>
              <a:rPr lang="ru-RU" sz="2000" dirty="0" err="1">
                <a:solidFill>
                  <a:schemeClr val="tx2"/>
                </a:solidFill>
              </a:rPr>
              <a:t>посилюючи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або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послаблюючи</a:t>
            </a: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err="1">
                <a:solidFill>
                  <a:schemeClr val="tx2"/>
                </a:solidFill>
              </a:rPr>
              <a:t>її</a:t>
            </a:r>
            <a:r>
              <a:rPr lang="ru-RU" sz="2000" dirty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99392"/>
            <a:ext cx="3528392" cy="356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0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00200"/>
          </a:xfrm>
        </p:spPr>
        <p:txBody>
          <a:bodyPr/>
          <a:lstStyle/>
          <a:p>
            <a:r>
              <a:rPr lang="ru-RU" sz="3200" b="1" i="1" dirty="0" err="1">
                <a:effectLst/>
              </a:rPr>
              <a:t>Еволюційне</a:t>
            </a:r>
            <a:r>
              <a:rPr lang="ru-RU" sz="3200" b="1" i="1" dirty="0">
                <a:effectLst/>
              </a:rPr>
              <a:t> </a:t>
            </a:r>
            <a:r>
              <a:rPr lang="ru-RU" sz="3200" b="1" i="1" dirty="0" err="1">
                <a:effectLst/>
              </a:rPr>
              <a:t>значення</a:t>
            </a:r>
            <a:r>
              <a:rPr lang="ru-RU" sz="3200" b="1" i="1" dirty="0">
                <a:effectLst/>
              </a:rPr>
              <a:t> </a:t>
            </a:r>
            <a:r>
              <a:rPr lang="ru-RU" sz="3200" b="1" i="1" dirty="0" err="1">
                <a:effectLst/>
              </a:rPr>
              <a:t>популяційних</a:t>
            </a:r>
            <a:r>
              <a:rPr lang="ru-RU" sz="3200" b="1" i="1" dirty="0">
                <a:effectLst/>
              </a:rPr>
              <a:t> </a:t>
            </a:r>
            <a:r>
              <a:rPr lang="ru-RU" sz="3200" b="1" i="1" dirty="0" err="1">
                <a:effectLst/>
              </a:rPr>
              <a:t>хвиль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3500" dirty="0" err="1">
                <a:solidFill>
                  <a:srgbClr val="FFFF00"/>
                </a:solidFill>
              </a:rPr>
              <a:t>Спадковість</a:t>
            </a:r>
            <a:r>
              <a:rPr lang="ru-RU" sz="3500" dirty="0">
                <a:solidFill>
                  <a:srgbClr val="FFFF00"/>
                </a:solidFill>
              </a:rPr>
              <a:t> </a:t>
            </a:r>
            <a:r>
              <a:rPr lang="ru-RU" sz="3500" dirty="0" err="1">
                <a:solidFill>
                  <a:srgbClr val="FFFF00"/>
                </a:solidFill>
              </a:rPr>
              <a:t>ознак</a:t>
            </a:r>
            <a:r>
              <a:rPr lang="ru-RU" sz="3500" dirty="0">
                <a:solidFill>
                  <a:srgbClr val="FFFF00"/>
                </a:solidFill>
              </a:rPr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– вона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змін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і стану </a:t>
            </a:r>
            <a:r>
              <a:rPr lang="ru-RU" dirty="0" err="1"/>
              <a:t>популяцій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Відмінності</a:t>
            </a:r>
            <a:r>
              <a:rPr lang="ru-RU" dirty="0"/>
              <a:t> як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особинами</a:t>
            </a:r>
            <a:r>
              <a:rPr lang="ru-RU" dirty="0"/>
              <a:t>, так і </a:t>
            </a:r>
            <a:r>
              <a:rPr lang="ru-RU" dirty="0" err="1"/>
              <a:t>популяціями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свідчать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 в </a:t>
            </a:r>
            <a:r>
              <a:rPr lang="ru-RU" dirty="0" err="1"/>
              <a:t>генетичному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(та з них, яка </a:t>
            </a:r>
            <a:r>
              <a:rPr lang="ru-RU" sz="3900" dirty="0">
                <a:solidFill>
                  <a:srgbClr val="FFFF00"/>
                </a:solidFill>
              </a:rPr>
              <a:t>“</a:t>
            </a:r>
            <a:r>
              <a:rPr lang="ru-RU" sz="3900" dirty="0" err="1">
                <a:solidFill>
                  <a:srgbClr val="FFFF00"/>
                </a:solidFill>
              </a:rPr>
              <a:t>краща</a:t>
            </a:r>
            <a:r>
              <a:rPr lang="ru-RU" sz="3900" dirty="0">
                <a:solidFill>
                  <a:srgbClr val="FFFF00"/>
                </a:solidFill>
              </a:rPr>
              <a:t>” </a:t>
            </a:r>
            <a:r>
              <a:rPr lang="ru-RU" dirty="0"/>
              <a:t>в одних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sz="3900" dirty="0">
                <a:solidFill>
                  <a:srgbClr val="FFFF00"/>
                </a:solidFill>
              </a:rPr>
              <a:t>“</a:t>
            </a:r>
            <a:r>
              <a:rPr lang="ru-RU" sz="3900" dirty="0" err="1">
                <a:solidFill>
                  <a:srgbClr val="FFFF00"/>
                </a:solidFill>
              </a:rPr>
              <a:t>гіршою</a:t>
            </a:r>
            <a:r>
              <a:rPr lang="ru-RU" sz="3900" dirty="0">
                <a:solidFill>
                  <a:srgbClr val="FFFF00"/>
                </a:solidFill>
              </a:rPr>
              <a:t>” </a:t>
            </a:r>
            <a:r>
              <a:rPr lang="ru-RU" dirty="0"/>
              <a:t>в </a:t>
            </a:r>
            <a:r>
              <a:rPr lang="ru-RU" dirty="0" err="1"/>
              <a:t>інших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628800"/>
            <a:ext cx="3000475" cy="44644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512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Коливання</a:t>
            </a:r>
            <a:r>
              <a:rPr lang="ru-RU" dirty="0"/>
              <a:t> частот </a:t>
            </a:r>
            <a:r>
              <a:rPr lang="ru-RU" dirty="0" err="1"/>
              <a:t>алелей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. </a:t>
            </a:r>
            <a:r>
              <a:rPr lang="ru-RU" dirty="0">
                <a:solidFill>
                  <a:srgbClr val="FFFF00"/>
                </a:solidFill>
              </a:rPr>
              <a:t>Чим </a:t>
            </a:r>
            <a:r>
              <a:rPr lang="ru-RU" dirty="0" err="1">
                <a:solidFill>
                  <a:srgbClr val="FFFF00"/>
                </a:solidFill>
              </a:rPr>
              <a:t>менші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розміри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популяції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більша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імовірність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випадкових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флуктуацій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/>
              <a:t>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як </a:t>
            </a:r>
            <a:r>
              <a:rPr lang="ru-RU" sz="3900" b="1" dirty="0">
                <a:solidFill>
                  <a:srgbClr val="FFFF00"/>
                </a:solidFill>
              </a:rPr>
              <a:t>дрейф </a:t>
            </a:r>
            <a:r>
              <a:rPr lang="ru-RU" sz="3900" b="1" dirty="0" err="1">
                <a:solidFill>
                  <a:srgbClr val="FFFF00"/>
                </a:solidFill>
              </a:rPr>
              <a:t>генів</a:t>
            </a:r>
            <a:r>
              <a:rPr lang="ru-RU" sz="3900" b="1" dirty="0">
                <a:solidFill>
                  <a:srgbClr val="FFFF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зміна</a:t>
            </a:r>
            <a:r>
              <a:rPr lang="ru-RU" dirty="0"/>
              <a:t> частот </a:t>
            </a:r>
            <a:r>
              <a:rPr lang="ru-RU" dirty="0" err="1"/>
              <a:t>алелей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 </a:t>
            </a:r>
            <a:r>
              <a:rPr lang="ru-RU" b="1" dirty="0" err="1"/>
              <a:t>концентрації</a:t>
            </a:r>
            <a:r>
              <a:rPr lang="ru-RU" b="1" dirty="0"/>
              <a:t>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 </a:t>
            </a:r>
            <a:r>
              <a:rPr lang="ru-RU" b="1" dirty="0" err="1"/>
              <a:t>завдяки</a:t>
            </a:r>
            <a:r>
              <a:rPr lang="ru-RU" b="1" dirty="0"/>
              <a:t> </a:t>
            </a:r>
            <a:r>
              <a:rPr lang="ru-RU" b="1" dirty="0" err="1"/>
              <a:t>наявності</a:t>
            </a:r>
            <a:r>
              <a:rPr lang="ru-RU" b="1" dirty="0"/>
              <a:t> самих </a:t>
            </a:r>
            <a:r>
              <a:rPr lang="ru-RU" b="1" dirty="0" err="1"/>
              <a:t>хвиль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 algn="just">
              <a:buNone/>
            </a:pPr>
            <a:endParaRPr lang="uk-UA" sz="2200" b="1" i="1" dirty="0" smtClean="0"/>
          </a:p>
          <a:p>
            <a:pPr marL="0" indent="0" algn="just">
              <a:buNone/>
            </a:pPr>
            <a:endParaRPr lang="ru-RU" sz="2200" b="1" i="1" dirty="0"/>
          </a:p>
          <a:p>
            <a:pPr marL="0" indent="0" algn="just">
              <a:buNone/>
            </a:pPr>
            <a:r>
              <a:rPr lang="ru-RU" sz="2200" i="1" dirty="0" err="1" smtClean="0"/>
              <a:t>Наприклад</a:t>
            </a:r>
            <a:r>
              <a:rPr lang="ru-RU" sz="2200" i="1" dirty="0"/>
              <a:t>, </a:t>
            </a:r>
            <a:r>
              <a:rPr lang="ru-RU" sz="2200" i="1" dirty="0" err="1"/>
              <a:t>якщо</a:t>
            </a:r>
            <a:r>
              <a:rPr lang="ru-RU" sz="2200" i="1" dirty="0"/>
              <a:t> в </a:t>
            </a:r>
            <a:r>
              <a:rPr lang="ru-RU" sz="2200" i="1" dirty="0" err="1"/>
              <a:t>популяції</a:t>
            </a:r>
            <a:r>
              <a:rPr lang="ru-RU" sz="2200" i="1" dirty="0"/>
              <a:t> </a:t>
            </a:r>
            <a:r>
              <a:rPr lang="ru-RU" sz="2200" i="1" dirty="0" err="1"/>
              <a:t>загальною</a:t>
            </a:r>
            <a:r>
              <a:rPr lang="ru-RU" sz="2200" i="1" dirty="0"/>
              <a:t> </a:t>
            </a:r>
            <a:r>
              <a:rPr lang="ru-RU" sz="2200" i="1" dirty="0" err="1"/>
              <a:t>чисельністю</a:t>
            </a:r>
            <a:r>
              <a:rPr lang="ru-RU" sz="2200" i="1" dirty="0"/>
              <a:t> 100 </a:t>
            </a:r>
            <a:r>
              <a:rPr lang="ru-RU" sz="2200" i="1" dirty="0" err="1"/>
              <a:t>особин</a:t>
            </a:r>
            <a:r>
              <a:rPr lang="ru-RU" sz="2200" i="1" dirty="0"/>
              <a:t> з новою </a:t>
            </a:r>
            <a:r>
              <a:rPr lang="ru-RU" sz="2200" i="1" dirty="0" err="1"/>
              <a:t>ознакою</a:t>
            </a:r>
            <a:r>
              <a:rPr lang="ru-RU" sz="2200" i="1" dirty="0"/>
              <a:t> </a:t>
            </a:r>
            <a:r>
              <a:rPr lang="ru-RU" sz="2200" i="1" dirty="0" err="1"/>
              <a:t>було</a:t>
            </a:r>
            <a:r>
              <a:rPr lang="ru-RU" sz="2200" i="1" dirty="0"/>
              <a:t> </a:t>
            </a:r>
            <a:r>
              <a:rPr lang="ru-RU" sz="2200" i="1" dirty="0" err="1"/>
              <a:t>лише</a:t>
            </a:r>
            <a:r>
              <a:rPr lang="ru-RU" sz="2200" i="1" dirty="0"/>
              <a:t> 2 (2%), а </a:t>
            </a:r>
            <a:r>
              <a:rPr lang="ru-RU" sz="2200" i="1" dirty="0" err="1"/>
              <a:t>під</a:t>
            </a:r>
            <a:r>
              <a:rPr lang="ru-RU" sz="2200" i="1" dirty="0"/>
              <a:t> час </a:t>
            </a:r>
            <a:r>
              <a:rPr lang="ru-RU" sz="2200" i="1" dirty="0" err="1"/>
              <a:t>зростання</a:t>
            </a:r>
            <a:r>
              <a:rPr lang="ru-RU" sz="2200" i="1" dirty="0"/>
              <a:t> </a:t>
            </a:r>
            <a:r>
              <a:rPr lang="ru-RU" sz="2200" i="1" dirty="0" err="1"/>
              <a:t>чисельності</a:t>
            </a:r>
            <a:r>
              <a:rPr lang="ru-RU" sz="2200" i="1" dirty="0"/>
              <a:t> </a:t>
            </a:r>
            <a:r>
              <a:rPr lang="ru-RU" sz="2200" i="1" dirty="0" err="1"/>
              <a:t>концентрація</a:t>
            </a:r>
            <a:r>
              <a:rPr lang="ru-RU" sz="2200" i="1" dirty="0"/>
              <a:t> </a:t>
            </a:r>
            <a:r>
              <a:rPr lang="ru-RU" sz="2200" i="1" dirty="0" err="1"/>
              <a:t>ознак</a:t>
            </a:r>
            <a:r>
              <a:rPr lang="ru-RU" sz="2200" i="1" dirty="0"/>
              <a:t> не </a:t>
            </a:r>
            <a:r>
              <a:rPr lang="ru-RU" sz="2200" i="1" dirty="0" err="1"/>
              <a:t>змінилась</a:t>
            </a:r>
            <a:r>
              <a:rPr lang="ru-RU" sz="2200" i="1" dirty="0"/>
              <a:t>, на 1000 </a:t>
            </a:r>
            <a:r>
              <a:rPr lang="ru-RU" sz="2200" i="1" dirty="0" err="1"/>
              <a:t>особин</a:t>
            </a:r>
            <a:r>
              <a:rPr lang="ru-RU" sz="2200" i="1" dirty="0"/>
              <a:t> з </a:t>
            </a:r>
            <a:r>
              <a:rPr lang="ru-RU" sz="2200" i="1" dirty="0" err="1"/>
              <a:t>цією</a:t>
            </a:r>
            <a:r>
              <a:rPr lang="ru-RU" sz="2200" i="1" dirty="0"/>
              <a:t> </a:t>
            </a:r>
            <a:r>
              <a:rPr lang="ru-RU" sz="2200" i="1" dirty="0" err="1"/>
              <a:t>ознакою</a:t>
            </a:r>
            <a:r>
              <a:rPr lang="ru-RU" sz="2200" i="1" dirty="0"/>
              <a:t> </a:t>
            </a:r>
            <a:r>
              <a:rPr lang="ru-RU" sz="2200" i="1" dirty="0" err="1"/>
              <a:t>припадатиме</a:t>
            </a:r>
            <a:r>
              <a:rPr lang="ru-RU" sz="2200" i="1" dirty="0"/>
              <a:t> 20 </a:t>
            </a:r>
            <a:r>
              <a:rPr lang="ru-RU" sz="2200" i="1" dirty="0" err="1"/>
              <a:t>особин</a:t>
            </a:r>
            <a:r>
              <a:rPr lang="ru-RU" sz="2200" i="1" dirty="0"/>
              <a:t>. </a:t>
            </a:r>
            <a:endParaRPr lang="ru-RU" sz="2200" i="1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У </a:t>
            </a:r>
            <a:r>
              <a:rPr lang="ru-RU" dirty="0"/>
              <a:t>тому ж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популяційна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 </a:t>
            </a:r>
            <a:r>
              <a:rPr lang="ru-RU" dirty="0" err="1"/>
              <a:t>піде</a:t>
            </a:r>
            <a:r>
              <a:rPr lang="ru-RU" dirty="0"/>
              <a:t> на спад і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повернеться</a:t>
            </a:r>
            <a:r>
              <a:rPr lang="ru-RU" dirty="0"/>
              <a:t> до </a:t>
            </a:r>
            <a:r>
              <a:rPr lang="ru-RU" dirty="0" err="1"/>
              <a:t>попередньої</a:t>
            </a:r>
            <a:r>
              <a:rPr lang="ru-RU" dirty="0"/>
              <a:t>, але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b="1" dirty="0">
                <a:solidFill>
                  <a:srgbClr val="FFFF00"/>
                </a:solidFill>
              </a:rPr>
              <a:t>20 </a:t>
            </a:r>
            <a:r>
              <a:rPr lang="ru-RU" b="1" dirty="0" err="1">
                <a:solidFill>
                  <a:srgbClr val="FFFF00"/>
                </a:solidFill>
              </a:rPr>
              <a:t>особин</a:t>
            </a:r>
            <a:r>
              <a:rPr lang="ru-RU" b="1" dirty="0">
                <a:solidFill>
                  <a:srgbClr val="FFFF00"/>
                </a:solidFill>
              </a:rPr>
              <a:t> з новою </a:t>
            </a:r>
            <a:r>
              <a:rPr lang="ru-RU" b="1" dirty="0" err="1">
                <a:solidFill>
                  <a:srgbClr val="FFFF00"/>
                </a:solidFill>
              </a:rPr>
              <a:t>ознакою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виживуть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відбудеться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концентрації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цієї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ознаки</a:t>
            </a:r>
            <a:r>
              <a:rPr lang="ru-RU" b="1" dirty="0">
                <a:solidFill>
                  <a:srgbClr val="FFFF00"/>
                </a:solidFill>
              </a:rPr>
              <a:t> з 2% до 20%,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природного добору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ефективніше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1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популяціях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переживають</a:t>
            </a:r>
            <a:r>
              <a:rPr lang="ru-RU" dirty="0"/>
              <a:t> </a:t>
            </a:r>
            <a:r>
              <a:rPr lang="ru-RU" sz="4200" b="1" dirty="0" err="1">
                <a:solidFill>
                  <a:srgbClr val="FFFF00"/>
                </a:solidFill>
              </a:rPr>
              <a:t>катастрофічні</a:t>
            </a:r>
            <a:r>
              <a:rPr lang="ru-RU" sz="4200" b="1" dirty="0">
                <a:solidFill>
                  <a:srgbClr val="FFFF00"/>
                </a:solidFill>
              </a:rPr>
              <a:t> </a:t>
            </a:r>
            <a:r>
              <a:rPr lang="ru-RU" sz="4200" b="1" dirty="0" err="1">
                <a:solidFill>
                  <a:srgbClr val="FFFF00"/>
                </a:solidFill>
              </a:rPr>
              <a:t>скорочення</a:t>
            </a:r>
            <a:r>
              <a:rPr lang="ru-RU" sz="4200" b="1" dirty="0">
                <a:solidFill>
                  <a:srgbClr val="FFFF00"/>
                </a:solidFill>
              </a:rPr>
              <a:t> </a:t>
            </a:r>
            <a:r>
              <a:rPr lang="ru-RU" dirty="0" err="1"/>
              <a:t>чисельності</a:t>
            </a:r>
            <a:r>
              <a:rPr lang="ru-RU" dirty="0"/>
              <a:t>,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b="1" dirty="0" err="1">
                <a:solidFill>
                  <a:srgbClr val="FFFF00"/>
                </a:solidFill>
              </a:rPr>
              <a:t>змінюються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концентрації</a:t>
            </a:r>
            <a:r>
              <a:rPr lang="ru-RU" b="1" dirty="0">
                <a:solidFill>
                  <a:srgbClr val="FFFF00"/>
                </a:solidFill>
              </a:rPr>
              <a:t> частот </a:t>
            </a:r>
            <a:r>
              <a:rPr lang="ru-RU" b="1" dirty="0" err="1">
                <a:solidFill>
                  <a:srgbClr val="FFFF00"/>
                </a:solidFill>
              </a:rPr>
              <a:t>алелей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порівняно</a:t>
            </a:r>
            <a:r>
              <a:rPr lang="ru-RU" b="1" dirty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вихідним</a:t>
            </a:r>
            <a:r>
              <a:rPr lang="ru-RU" b="1" dirty="0">
                <a:solidFill>
                  <a:srgbClr val="FFFF00"/>
                </a:solidFill>
              </a:rPr>
              <a:t> станом.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/>
              <a:t>При </a:t>
            </a:r>
            <a:r>
              <a:rPr lang="ru-RU" dirty="0" err="1" smtClean="0"/>
              <a:t>цьому</a:t>
            </a:r>
            <a:r>
              <a:rPr lang="ru-RU" dirty="0" smtClean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у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концентраціях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зникнути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вижили</a:t>
            </a:r>
            <a:r>
              <a:rPr lang="ru-RU" dirty="0"/>
              <a:t>, </a:t>
            </a:r>
            <a:r>
              <a:rPr lang="ru-RU" dirty="0">
                <a:solidFill>
                  <a:srgbClr val="FFFF00"/>
                </a:solidFill>
              </a:rPr>
              <a:t>набути </a:t>
            </a:r>
            <a:r>
              <a:rPr lang="ru-RU" dirty="0" err="1">
                <a:solidFill>
                  <a:srgbClr val="FFFF00"/>
                </a:solidFill>
              </a:rPr>
              <a:t>значного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поширення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ru-RU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Тобто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випадкове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концентрацій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генотипів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sz="4100" dirty="0" err="1">
                <a:solidFill>
                  <a:srgbClr val="FFFF00"/>
                </a:solidFill>
              </a:rPr>
              <a:t>раніше</a:t>
            </a:r>
            <a:r>
              <a:rPr lang="ru-RU" sz="4100" dirty="0">
                <a:solidFill>
                  <a:srgbClr val="FFFF00"/>
                </a:solidFill>
              </a:rPr>
              <a:t> </a:t>
            </a:r>
            <a:r>
              <a:rPr lang="ru-RU" sz="4100" dirty="0" err="1">
                <a:solidFill>
                  <a:srgbClr val="FFFF00"/>
                </a:solidFill>
              </a:rPr>
              <a:t>рідкісні</a:t>
            </a:r>
            <a:r>
              <a:rPr lang="ru-RU" sz="4100" dirty="0">
                <a:solidFill>
                  <a:srgbClr val="FFFF00"/>
                </a:solidFill>
              </a:rPr>
              <a:t> </a:t>
            </a:r>
            <a:r>
              <a:rPr lang="ru-RU" sz="4100" dirty="0" err="1">
                <a:solidFill>
                  <a:srgbClr val="FFFF00"/>
                </a:solidFill>
              </a:rPr>
              <a:t>ознаки</a:t>
            </a:r>
            <a:r>
              <a:rPr lang="ru-RU" sz="4100" dirty="0">
                <a:solidFill>
                  <a:srgbClr val="FFFF00"/>
                </a:solidFill>
              </a:rPr>
              <a:t> </a:t>
            </a:r>
            <a:r>
              <a:rPr lang="ru-RU" sz="4100" dirty="0" err="1">
                <a:solidFill>
                  <a:srgbClr val="FFFF00"/>
                </a:solidFill>
              </a:rPr>
              <a:t>виходять</a:t>
            </a:r>
            <a:r>
              <a:rPr lang="ru-RU" sz="4100" dirty="0">
                <a:solidFill>
                  <a:srgbClr val="FFFF00"/>
                </a:solidFill>
              </a:rPr>
              <a:t> на арену </a:t>
            </a:r>
            <a:r>
              <a:rPr lang="ru-RU" sz="4100" dirty="0" err="1">
                <a:solidFill>
                  <a:srgbClr val="FFFF00"/>
                </a:solidFill>
              </a:rPr>
              <a:t>еволюції</a:t>
            </a:r>
            <a:r>
              <a:rPr lang="ru-RU" sz="4100" dirty="0">
                <a:solidFill>
                  <a:srgbClr val="FFFF00"/>
                </a:solidFill>
              </a:rPr>
              <a:t>. </a:t>
            </a:r>
            <a:endParaRPr lang="ru-RU" sz="4100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/>
              <a:t>доведеним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популяції</a:t>
            </a:r>
            <a:r>
              <a:rPr lang="ru-RU" dirty="0"/>
              <a:t> у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концентраціях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підпадають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природного добору. </a:t>
            </a:r>
            <a:endParaRPr lang="ru-RU" dirty="0" smtClean="0"/>
          </a:p>
          <a:p>
            <a:pPr algn="just"/>
            <a:r>
              <a:rPr lang="ru-RU" dirty="0" smtClean="0"/>
              <a:t>Тому </a:t>
            </a:r>
            <a:r>
              <a:rPr lang="ru-RU" sz="4100" b="1" dirty="0" err="1">
                <a:solidFill>
                  <a:schemeClr val="tx2"/>
                </a:solidFill>
              </a:rPr>
              <a:t>популяційні</a:t>
            </a:r>
            <a:r>
              <a:rPr lang="ru-RU" sz="4100" b="1" dirty="0">
                <a:solidFill>
                  <a:schemeClr val="tx2"/>
                </a:solidFill>
              </a:rPr>
              <a:t> </a:t>
            </a:r>
            <a:r>
              <a:rPr lang="ru-RU" sz="4100" b="1" dirty="0" err="1">
                <a:solidFill>
                  <a:schemeClr val="tx2"/>
                </a:solidFill>
              </a:rPr>
              <a:t>хвилі</a:t>
            </a:r>
            <a:r>
              <a:rPr lang="ru-RU" sz="4100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вважаються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постачальниками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елементарного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еволюційного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матеріалу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виводять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під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дію</a:t>
            </a:r>
            <a:r>
              <a:rPr lang="ru-RU" sz="4600" b="1" dirty="0">
                <a:solidFill>
                  <a:schemeClr val="tx2"/>
                </a:solidFill>
              </a:rPr>
              <a:t> природного добору </a:t>
            </a:r>
            <a:r>
              <a:rPr lang="ru-RU" sz="4600" b="1" dirty="0" err="1">
                <a:solidFill>
                  <a:schemeClr val="tx2"/>
                </a:solidFill>
              </a:rPr>
              <a:t>генотипи</a:t>
            </a:r>
            <a:r>
              <a:rPr lang="ru-RU" sz="4600" b="1" dirty="0">
                <a:solidFill>
                  <a:schemeClr val="tx2"/>
                </a:solidFill>
              </a:rPr>
              <a:t>, </a:t>
            </a:r>
            <a:r>
              <a:rPr lang="ru-RU" sz="4600" b="1" dirty="0" err="1">
                <a:solidFill>
                  <a:schemeClr val="tx2"/>
                </a:solidFill>
              </a:rPr>
              <a:t>які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спочатку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мали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низьку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стрівальність</a:t>
            </a:r>
            <a:r>
              <a:rPr lang="ru-RU" sz="4600" b="1" dirty="0">
                <a:solidFill>
                  <a:schemeClr val="tx2"/>
                </a:solidFill>
              </a:rPr>
              <a:t>. </a:t>
            </a:r>
            <a:endParaRPr lang="ru-RU" sz="4600" b="1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раз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u="sng" dirty="0" err="1"/>
              <a:t>випадковість</a:t>
            </a:r>
            <a:r>
              <a:rPr lang="ru-RU" dirty="0"/>
              <a:t> і </a:t>
            </a:r>
            <a:r>
              <a:rPr lang="ru-RU" dirty="0" err="1"/>
              <a:t>неспрямованість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популяційних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u="sng" dirty="0"/>
              <a:t>не </a:t>
            </a:r>
            <a:r>
              <a:rPr lang="ru-RU" u="sng" dirty="0" err="1"/>
              <a:t>можуть</a:t>
            </a:r>
            <a:r>
              <a:rPr lang="ru-RU" u="sng" dirty="0"/>
              <a:t> </a:t>
            </a:r>
            <a:r>
              <a:rPr lang="ru-RU" u="sng" dirty="0" err="1"/>
              <a:t>вважатись</a:t>
            </a:r>
            <a:r>
              <a:rPr lang="ru-RU" u="sng" dirty="0"/>
              <a:t> </a:t>
            </a:r>
            <a:r>
              <a:rPr lang="ru-RU" u="sng" dirty="0" err="1"/>
              <a:t>самодостатніми</a:t>
            </a:r>
            <a:r>
              <a:rPr lang="ru-RU" u="sng" dirty="0"/>
              <a:t> причинами </a:t>
            </a:r>
            <a:r>
              <a:rPr lang="ru-RU" u="sng" dirty="0" err="1"/>
              <a:t>еволюційного</a:t>
            </a:r>
            <a:r>
              <a:rPr lang="ru-RU" u="sng" dirty="0"/>
              <a:t> </a:t>
            </a:r>
            <a:r>
              <a:rPr lang="ru-RU" u="sng" dirty="0" err="1"/>
              <a:t>процесу</a:t>
            </a:r>
            <a:r>
              <a:rPr lang="ru-RU" u="sng" dirty="0"/>
              <a:t>.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3761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39944" cy="1600200"/>
          </a:xfrm>
        </p:spPr>
        <p:txBody>
          <a:bodyPr/>
          <a:lstStyle/>
          <a:p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популяційних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4400" b="1" dirty="0" err="1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</a:t>
            </a:r>
            <a: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популяційні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</a:t>
            </a:r>
            <a:r>
              <a:rPr lang="ru-RU" dirty="0" err="1"/>
              <a:t>більш-менш</a:t>
            </a:r>
            <a:r>
              <a:rPr lang="ru-RU" dirty="0"/>
              <a:t> </a:t>
            </a:r>
            <a:r>
              <a:rPr lang="ru-RU" sz="3600" dirty="0" err="1">
                <a:solidFill>
                  <a:srgbClr val="FFFF00"/>
                </a:solidFill>
              </a:rPr>
              <a:t>регулярні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коливання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чисельності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від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їх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зростання</a:t>
            </a:r>
            <a:r>
              <a:rPr lang="ru-RU" sz="3600" dirty="0">
                <a:solidFill>
                  <a:srgbClr val="FFFF00"/>
                </a:solidFill>
              </a:rPr>
              <a:t> до спаду</a:t>
            </a:r>
            <a:r>
              <a:rPr lang="ru-RU" dirty="0"/>
              <a:t>,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b="1" dirty="0" err="1"/>
              <a:t>спрямованих</a:t>
            </a:r>
            <a:r>
              <a:rPr lang="ru-RU" b="1" dirty="0"/>
              <a:t> </a:t>
            </a:r>
            <a:r>
              <a:rPr lang="ru-RU" b="1" dirty="0" err="1"/>
              <a:t>процесів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/>
              <a:t>коливання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здійснюватись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усередненого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</a:t>
            </a:r>
            <a:r>
              <a:rPr lang="ru-RU" dirty="0" err="1" smtClean="0"/>
              <a:t>чисельності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коливання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спалахи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з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виснаженням</a:t>
            </a:r>
            <a:r>
              <a:rPr lang="ru-RU" dirty="0"/>
              <a:t> </a:t>
            </a:r>
            <a:r>
              <a:rPr lang="ru-RU" dirty="0" err="1"/>
              <a:t>кормової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/>
              <a:t>популяційних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спиратись</a:t>
            </a:r>
            <a:r>
              <a:rPr lang="ru-RU" dirty="0"/>
              <a:t> на комплекс причин,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зрозуміло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3500" dirty="0">
                <a:solidFill>
                  <a:srgbClr val="FFFF00"/>
                </a:solidFill>
              </a:rPr>
              <a:t>будь-яка </a:t>
            </a:r>
            <a:r>
              <a:rPr lang="ru-RU" sz="3500" dirty="0" err="1">
                <a:solidFill>
                  <a:srgbClr val="FFFF00"/>
                </a:solidFill>
              </a:rPr>
              <a:t>класифікація</a:t>
            </a:r>
            <a:r>
              <a:rPr lang="ru-RU" sz="3500" dirty="0">
                <a:solidFill>
                  <a:srgbClr val="FFFF00"/>
                </a:solidFill>
              </a:rPr>
              <a:t> </a:t>
            </a:r>
            <a:r>
              <a:rPr lang="ru-RU" sz="3500" dirty="0" err="1">
                <a:solidFill>
                  <a:srgbClr val="FFFF00"/>
                </a:solidFill>
              </a:rPr>
              <a:t>завжди</a:t>
            </a:r>
            <a:r>
              <a:rPr lang="ru-RU" sz="3500" dirty="0">
                <a:solidFill>
                  <a:srgbClr val="FFFF00"/>
                </a:solidFill>
              </a:rPr>
              <a:t> є </a:t>
            </a:r>
            <a:r>
              <a:rPr lang="ru-RU" sz="3500" dirty="0" err="1">
                <a:solidFill>
                  <a:srgbClr val="FFFF00"/>
                </a:solidFill>
              </a:rPr>
              <a:t>умовною</a:t>
            </a:r>
            <a:r>
              <a:rPr lang="ru-RU" sz="3500" dirty="0">
                <a:solidFill>
                  <a:srgbClr val="FFFF00"/>
                </a:solidFill>
              </a:rPr>
              <a:t>.</a:t>
            </a:r>
          </a:p>
          <a:p>
            <a:endParaRPr lang="ru-RU" sz="35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610"/>
            <a:ext cx="8229600" cy="1600200"/>
          </a:xfrm>
        </p:spPr>
        <p:txBody>
          <a:bodyPr/>
          <a:lstStyle/>
          <a:p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Періодичні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популяційні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Подібні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коливання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властиві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переважно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організмам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rgbClr val="FFFF00"/>
                </a:solidFill>
              </a:rPr>
              <a:t>існують</a:t>
            </a:r>
            <a:r>
              <a:rPr lang="ru-RU" sz="4600" b="1" dirty="0">
                <a:solidFill>
                  <a:srgbClr val="FFFF00"/>
                </a:solidFill>
              </a:rPr>
              <a:t> </a:t>
            </a:r>
            <a:r>
              <a:rPr lang="ru-RU" sz="4600" b="1" dirty="0" err="1">
                <a:solidFill>
                  <a:srgbClr val="FFFF00"/>
                </a:solidFill>
              </a:rPr>
              <a:t>нетривалий</a:t>
            </a:r>
            <a:r>
              <a:rPr lang="ru-RU" sz="4600" b="1" dirty="0">
                <a:solidFill>
                  <a:srgbClr val="FFFF00"/>
                </a:solidFill>
              </a:rPr>
              <a:t> </a:t>
            </a:r>
            <a:r>
              <a:rPr lang="ru-RU" sz="4600" b="1" dirty="0" err="1">
                <a:solidFill>
                  <a:srgbClr val="FFFF00"/>
                </a:solidFill>
              </a:rPr>
              <a:t>термін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зокрема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мікроорганізмам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однорічним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рослинам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більшості</a:t>
            </a:r>
            <a:r>
              <a:rPr lang="ru-RU" dirty="0">
                <a:solidFill>
                  <a:schemeClr val="tx2"/>
                </a:solidFill>
              </a:rPr>
              <a:t> комах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Однією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з </a:t>
            </a:r>
            <a:r>
              <a:rPr lang="ru-RU" dirty="0" err="1">
                <a:solidFill>
                  <a:schemeClr val="tx2"/>
                </a:solidFill>
              </a:rPr>
              <a:t>основних</a:t>
            </a:r>
            <a:r>
              <a:rPr lang="ru-RU" dirty="0">
                <a:solidFill>
                  <a:schemeClr val="tx2"/>
                </a:solidFill>
              </a:rPr>
              <a:t> причин </a:t>
            </a:r>
            <a:r>
              <a:rPr lang="ru-RU" dirty="0" err="1">
                <a:solidFill>
                  <a:schemeClr val="tx2"/>
                </a:solidFill>
              </a:rPr>
              <a:t>подібних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500" dirty="0">
                <a:solidFill>
                  <a:srgbClr val="FFFF00"/>
                </a:solidFill>
              </a:rPr>
              <a:t>є </a:t>
            </a:r>
            <a:r>
              <a:rPr lang="ru-RU" sz="3500" dirty="0" err="1">
                <a:solidFill>
                  <a:srgbClr val="FFFF00"/>
                </a:solidFill>
              </a:rPr>
              <a:t>суттєві</a:t>
            </a:r>
            <a:r>
              <a:rPr lang="ru-RU" sz="3500" dirty="0">
                <a:solidFill>
                  <a:srgbClr val="FFFF00"/>
                </a:solidFill>
              </a:rPr>
              <a:t> </a:t>
            </a:r>
            <a:r>
              <a:rPr lang="ru-RU" sz="3500" dirty="0" err="1">
                <a:solidFill>
                  <a:srgbClr val="FFFF00"/>
                </a:solidFill>
              </a:rPr>
              <a:t>відмінності</a:t>
            </a:r>
            <a:r>
              <a:rPr lang="ru-RU" sz="3500" dirty="0">
                <a:solidFill>
                  <a:srgbClr val="FFFF00"/>
                </a:solidFill>
              </a:rPr>
              <a:t> умов </a:t>
            </a:r>
            <a:r>
              <a:rPr lang="ru-RU" sz="3500" dirty="0" err="1">
                <a:solidFill>
                  <a:srgbClr val="FFFF00"/>
                </a:solidFill>
              </a:rPr>
              <a:t>існування</a:t>
            </a:r>
            <a:r>
              <a:rPr lang="ru-RU" sz="3500" dirty="0">
                <a:solidFill>
                  <a:srgbClr val="FFFF00"/>
                </a:solidFill>
              </a:rPr>
              <a:t> за сезонами року. </a:t>
            </a:r>
            <a:endParaRPr lang="ru-RU" sz="3500" dirty="0" smtClean="0">
              <a:solidFill>
                <a:srgbClr val="FFFF00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Для </a:t>
            </a:r>
            <a:r>
              <a:rPr lang="ru-RU" dirty="0" err="1">
                <a:solidFill>
                  <a:schemeClr val="tx2"/>
                </a:solidFill>
              </a:rPr>
              <a:t>більшості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наземних</a:t>
            </a:r>
            <a:r>
              <a:rPr lang="ru-RU" dirty="0">
                <a:solidFill>
                  <a:schemeClr val="tx2"/>
                </a:solidFill>
              </a:rPr>
              <a:t> та </a:t>
            </a:r>
            <a:r>
              <a:rPr lang="ru-RU" dirty="0" err="1">
                <a:solidFill>
                  <a:schemeClr val="tx2"/>
                </a:solidFill>
              </a:rPr>
              <a:t>прісноводних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екосистем</a:t>
            </a:r>
            <a:r>
              <a:rPr lang="ru-RU" dirty="0">
                <a:solidFill>
                  <a:schemeClr val="tx2"/>
                </a:solidFill>
              </a:rPr>
              <a:t>, за </a:t>
            </a:r>
            <a:r>
              <a:rPr lang="ru-RU" dirty="0" err="1">
                <a:solidFill>
                  <a:schemeClr val="tx2"/>
                </a:solidFill>
              </a:rPr>
              <a:t>деякими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винятками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досить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стійкі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екосистеми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зокрема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тропічний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ліс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), </a:t>
            </a:r>
            <a:r>
              <a:rPr lang="ru-RU" dirty="0" err="1">
                <a:solidFill>
                  <a:schemeClr val="tx2"/>
                </a:solidFill>
              </a:rPr>
              <a:t>сезонні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dirty="0" err="1">
                <a:solidFill>
                  <a:schemeClr val="tx2"/>
                </a:solidFill>
              </a:rPr>
              <a:t>основним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підґрунтям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виникнення</a:t>
            </a:r>
            <a:r>
              <a:rPr lang="ru-RU" dirty="0">
                <a:solidFill>
                  <a:schemeClr val="tx2"/>
                </a:solidFill>
              </a:rPr>
              <a:t> будь-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коливань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їх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складають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4600" dirty="0" smtClean="0">
                <a:solidFill>
                  <a:schemeClr val="tx2"/>
                </a:solidFill>
              </a:rPr>
              <a:t>Тому </a:t>
            </a:r>
            <a:r>
              <a:rPr lang="ru-RU" sz="4600" dirty="0" err="1">
                <a:solidFill>
                  <a:schemeClr val="tx2"/>
                </a:solidFill>
              </a:rPr>
              <a:t>можна</a:t>
            </a:r>
            <a:r>
              <a:rPr lang="ru-RU" sz="4600" dirty="0">
                <a:solidFill>
                  <a:schemeClr val="tx2"/>
                </a:solidFill>
              </a:rPr>
              <a:t> </a:t>
            </a:r>
            <a:r>
              <a:rPr lang="ru-RU" sz="4600" dirty="0" err="1">
                <a:solidFill>
                  <a:schemeClr val="tx2"/>
                </a:solidFill>
              </a:rPr>
              <a:t>вважати</a:t>
            </a:r>
            <a:r>
              <a:rPr lang="ru-RU" sz="4600" dirty="0">
                <a:solidFill>
                  <a:schemeClr val="tx2"/>
                </a:solidFill>
              </a:rPr>
              <a:t>, </a:t>
            </a:r>
            <a:r>
              <a:rPr lang="ru-RU" sz="4600" dirty="0" err="1">
                <a:solidFill>
                  <a:schemeClr val="tx2"/>
                </a:solidFill>
              </a:rPr>
              <a:t>що</a:t>
            </a:r>
            <a:r>
              <a:rPr lang="ru-RU" sz="4600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періодичні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популяційні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хвилі</a:t>
            </a:r>
            <a:r>
              <a:rPr lang="ru-RU" sz="4600" b="1" dirty="0">
                <a:solidFill>
                  <a:schemeClr val="tx2"/>
                </a:solidFill>
              </a:rPr>
              <a:t> є </a:t>
            </a:r>
            <a:r>
              <a:rPr lang="ru-RU" sz="4600" b="1" dirty="0" err="1">
                <a:solidFill>
                  <a:schemeClr val="tx2"/>
                </a:solidFill>
              </a:rPr>
              <a:t>наслідком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сезонних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циклічних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пристосувань</a:t>
            </a:r>
            <a:r>
              <a:rPr lang="ru-RU" sz="4600" b="1" dirty="0">
                <a:solidFill>
                  <a:schemeClr val="tx2"/>
                </a:solidFill>
              </a:rPr>
              <a:t> </a:t>
            </a:r>
            <a:r>
              <a:rPr lang="ru-RU" sz="4600" b="1" dirty="0" err="1">
                <a:solidFill>
                  <a:schemeClr val="tx2"/>
                </a:solidFill>
              </a:rPr>
              <a:t>організмів</a:t>
            </a:r>
            <a:r>
              <a:rPr lang="ru-RU" sz="4600" b="1" dirty="0">
                <a:solidFill>
                  <a:schemeClr val="tx2"/>
                </a:solidFill>
              </a:rPr>
              <a:t> до </a:t>
            </a:r>
            <a:r>
              <a:rPr lang="ru-RU" sz="5100" b="1" dirty="0" err="1">
                <a:solidFill>
                  <a:srgbClr val="FFFF00"/>
                </a:solidFill>
              </a:rPr>
              <a:t>річної</a:t>
            </a:r>
            <a:r>
              <a:rPr lang="ru-RU" sz="5100" b="1" dirty="0">
                <a:solidFill>
                  <a:srgbClr val="FFFF00"/>
                </a:solidFill>
              </a:rPr>
              <a:t> </a:t>
            </a:r>
            <a:r>
              <a:rPr lang="ru-RU" sz="5100" b="1" dirty="0" err="1">
                <a:solidFill>
                  <a:srgbClr val="FFFF00"/>
                </a:solidFill>
              </a:rPr>
              <a:t>динаміки</a:t>
            </a:r>
            <a:r>
              <a:rPr lang="ru-RU" sz="5100" b="1" dirty="0">
                <a:solidFill>
                  <a:srgbClr val="FFFF00"/>
                </a:solidFill>
              </a:rPr>
              <a:t> </a:t>
            </a:r>
            <a:r>
              <a:rPr lang="ru-RU" sz="5100" b="1" dirty="0" err="1">
                <a:solidFill>
                  <a:srgbClr val="FFFF00"/>
                </a:solidFill>
              </a:rPr>
              <a:t>екологічної</a:t>
            </a:r>
            <a:r>
              <a:rPr lang="ru-RU" sz="5100" b="1" dirty="0">
                <a:solidFill>
                  <a:srgbClr val="FFFF00"/>
                </a:solidFill>
              </a:rPr>
              <a:t> обстановки.</a:t>
            </a:r>
          </a:p>
          <a:p>
            <a:endParaRPr lang="ru-RU" sz="4600" b="1" dirty="0"/>
          </a:p>
        </p:txBody>
      </p:sp>
    </p:spTree>
    <p:extLst>
      <p:ext uri="{BB962C8B-B14F-4D97-AF65-F5344CB8AC3E}">
        <p14:creationId xmlns:p14="http://schemas.microsoft.com/office/powerpoint/2010/main" val="39955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Для </a:t>
            </a:r>
            <a:r>
              <a:rPr lang="ru-RU" dirty="0" err="1">
                <a:solidFill>
                  <a:schemeClr val="tx2"/>
                </a:solidFill>
              </a:rPr>
              <a:t>більшості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періодичні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хвилі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полягають</a:t>
            </a:r>
            <a:r>
              <a:rPr lang="ru-RU" dirty="0">
                <a:solidFill>
                  <a:schemeClr val="tx2"/>
                </a:solidFill>
              </a:rPr>
              <a:t> у тому,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окремі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періоди</a:t>
            </a:r>
            <a:r>
              <a:rPr lang="ru-RU" dirty="0">
                <a:solidFill>
                  <a:schemeClr val="tx2"/>
                </a:solidFill>
              </a:rPr>
              <a:t> року </a:t>
            </a:r>
            <a:r>
              <a:rPr lang="ru-RU" dirty="0" err="1">
                <a:solidFill>
                  <a:schemeClr val="tx2"/>
                </a:solidFill>
              </a:rPr>
              <a:t>спостерігаються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організми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стадіях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розвитку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Одним </a:t>
            </a:r>
            <a:r>
              <a:rPr lang="ru-RU" dirty="0">
                <a:solidFill>
                  <a:schemeClr val="tx2"/>
                </a:solidFill>
              </a:rPr>
              <a:t>з </a:t>
            </a:r>
            <a:r>
              <a:rPr lang="ru-RU" dirty="0" err="1">
                <a:solidFill>
                  <a:schemeClr val="tx2"/>
                </a:solidFill>
              </a:rPr>
              <a:t>пристосувань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багатьох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видів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сезонних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довкілля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b="1" dirty="0" err="1">
                <a:solidFill>
                  <a:schemeClr val="tx2"/>
                </a:solidFill>
              </a:rPr>
              <a:t>проспективний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u="sng" dirty="0">
                <a:solidFill>
                  <a:schemeClr val="tx2"/>
                </a:solidFill>
              </a:rPr>
              <a:t>(</a:t>
            </a:r>
            <a:r>
              <a:rPr lang="ru-RU" u="sng" dirty="0" err="1">
                <a:solidFill>
                  <a:schemeClr val="tx2"/>
                </a:solidFill>
              </a:rPr>
              <a:t>фізіологічний</a:t>
            </a:r>
            <a:r>
              <a:rPr lang="ru-RU" u="sng" dirty="0">
                <a:solidFill>
                  <a:schemeClr val="tx2"/>
                </a:solidFill>
              </a:rPr>
              <a:t>) </a:t>
            </a:r>
            <a:r>
              <a:rPr lang="ru-RU" dirty="0" err="1">
                <a:solidFill>
                  <a:schemeClr val="tx2"/>
                </a:solidFill>
              </a:rPr>
              <a:t>спокій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основним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проявом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якого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вважається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діапауза</a:t>
            </a:r>
            <a:r>
              <a:rPr lang="ru-RU" b="1" dirty="0">
                <a:solidFill>
                  <a:schemeClr val="tx2"/>
                </a:solidFill>
              </a:rPr>
              <a:t>.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>
                <a:solidFill>
                  <a:schemeClr val="tx2"/>
                </a:solidFill>
              </a:rPr>
              <a:t>одноклітинних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переживання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несприятливих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періодів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утворюються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цисти</a:t>
            </a:r>
            <a:r>
              <a:rPr lang="ru-RU" b="1" dirty="0">
                <a:solidFill>
                  <a:schemeClr val="tx2"/>
                </a:solidFill>
              </a:rPr>
              <a:t>,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коловерток</a:t>
            </a:r>
            <a:r>
              <a:rPr lang="ru-RU" dirty="0">
                <a:solidFill>
                  <a:schemeClr val="tx2"/>
                </a:solidFill>
              </a:rPr>
              <a:t> – так </a:t>
            </a:r>
            <a:r>
              <a:rPr lang="ru-RU" dirty="0" err="1">
                <a:solidFill>
                  <a:schemeClr val="tx2"/>
                </a:solidFill>
              </a:rPr>
              <a:t>звані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зимувальні</a:t>
            </a:r>
            <a:r>
              <a:rPr lang="ru-RU" dirty="0">
                <a:solidFill>
                  <a:schemeClr val="tx2"/>
                </a:solidFill>
              </a:rPr>
              <a:t> (</a:t>
            </a:r>
            <a:r>
              <a:rPr lang="ru-RU" dirty="0" err="1">
                <a:solidFill>
                  <a:schemeClr val="tx2"/>
                </a:solidFill>
              </a:rPr>
              <a:t>запліднені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err="1">
                <a:solidFill>
                  <a:schemeClr val="tx2"/>
                </a:solidFill>
              </a:rPr>
              <a:t>яйця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>
                <a:solidFill>
                  <a:schemeClr val="tx2"/>
                </a:solidFill>
              </a:rPr>
              <a:t>комах </a:t>
            </a:r>
            <a:r>
              <a:rPr lang="ru-RU" dirty="0" err="1">
                <a:solidFill>
                  <a:schemeClr val="tx2"/>
                </a:solidFill>
              </a:rPr>
              <a:t>діапауза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місце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у </a:t>
            </a:r>
            <a:r>
              <a:rPr lang="ru-RU" dirty="0">
                <a:solidFill>
                  <a:schemeClr val="tx2"/>
                </a:solidFill>
              </a:rPr>
              <a:t>будь-</a:t>
            </a:r>
            <a:r>
              <a:rPr lang="ru-RU" dirty="0" err="1">
                <a:solidFill>
                  <a:schemeClr val="tx2"/>
                </a:solidFill>
              </a:rPr>
              <a:t>якій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фазі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життєвого</a:t>
            </a:r>
            <a:r>
              <a:rPr lang="ru-RU" b="1" dirty="0">
                <a:solidFill>
                  <a:schemeClr val="tx2"/>
                </a:solidFill>
              </a:rPr>
              <a:t> циклу</a:t>
            </a:r>
            <a:r>
              <a:rPr lang="ru-RU" dirty="0">
                <a:solidFill>
                  <a:schemeClr val="tx2"/>
                </a:solidFill>
              </a:rPr>
              <a:t>, але </a:t>
            </a:r>
            <a:r>
              <a:rPr lang="ru-RU" dirty="0" err="1">
                <a:solidFill>
                  <a:schemeClr val="tx2"/>
                </a:solidFill>
              </a:rPr>
              <a:t>завжди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видоспецифічній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3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1" y="476672"/>
            <a:ext cx="8854318" cy="5976664"/>
          </a:xfrm>
        </p:spPr>
      </p:pic>
    </p:spTree>
    <p:extLst>
      <p:ext uri="{BB962C8B-B14F-4D97-AF65-F5344CB8AC3E}">
        <p14:creationId xmlns:p14="http://schemas.microsoft.com/office/powerpoint/2010/main" val="38342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548680"/>
            <a:ext cx="5915000" cy="557748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</a:rPr>
              <a:t>У К-</a:t>
            </a:r>
            <a:r>
              <a:rPr lang="ru-RU" sz="2800" dirty="0" err="1">
                <a:solidFill>
                  <a:srgbClr val="FFFF00"/>
                </a:solidFill>
              </a:rPr>
              <a:t>стратегів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сезонні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коливання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чисельності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/>
              <a:t>виражені</a:t>
            </a:r>
            <a:r>
              <a:rPr lang="ru-RU" sz="2800" dirty="0"/>
              <a:t> </a:t>
            </a:r>
            <a:r>
              <a:rPr lang="ru-RU" sz="2800" dirty="0" err="1"/>
              <a:t>значно</a:t>
            </a:r>
            <a:r>
              <a:rPr lang="ru-RU" sz="2800" dirty="0"/>
              <a:t> </a:t>
            </a:r>
            <a:r>
              <a:rPr lang="ru-RU" sz="2800" dirty="0" err="1"/>
              <a:t>менше</a:t>
            </a:r>
            <a:r>
              <a:rPr lang="ru-RU" sz="2800" dirty="0"/>
              <a:t>, а у дерев </a:t>
            </a:r>
            <a:r>
              <a:rPr lang="ru-RU" sz="2800" dirty="0" err="1"/>
              <a:t>взагалі</a:t>
            </a:r>
            <a:r>
              <a:rPr lang="ru-RU" sz="2800" dirty="0"/>
              <a:t> </a:t>
            </a:r>
            <a:r>
              <a:rPr lang="ru-RU" sz="2800" dirty="0" err="1"/>
              <a:t>майже</a:t>
            </a:r>
            <a:r>
              <a:rPr lang="ru-RU" sz="2800" dirty="0"/>
              <a:t> не </a:t>
            </a:r>
            <a:r>
              <a:rPr lang="ru-RU" sz="2800" dirty="0" err="1"/>
              <a:t>простежуються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 smtClean="0"/>
              <a:t> </a:t>
            </a:r>
          </a:p>
          <a:p>
            <a:pPr algn="just"/>
            <a:r>
              <a:rPr lang="ru-RU" sz="2800" dirty="0" err="1" smtClean="0"/>
              <a:t>Інколи</a:t>
            </a:r>
            <a:r>
              <a:rPr lang="ru-RU" sz="2800" dirty="0" smtClean="0"/>
              <a:t> </a:t>
            </a:r>
            <a:r>
              <a:rPr lang="ru-RU" sz="2800" dirty="0" err="1"/>
              <a:t>коливання</a:t>
            </a:r>
            <a:r>
              <a:rPr lang="ru-RU" sz="2800" dirty="0"/>
              <a:t> </a:t>
            </a:r>
            <a:r>
              <a:rPr lang="ru-RU" sz="2800" dirty="0" err="1"/>
              <a:t>чисельності</a:t>
            </a:r>
            <a:r>
              <a:rPr lang="ru-RU" sz="2800" dirty="0"/>
              <a:t> К-</a:t>
            </a:r>
            <a:r>
              <a:rPr lang="ru-RU" sz="2800" dirty="0" err="1"/>
              <a:t>стратегів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FF00"/>
                </a:solidFill>
              </a:rPr>
              <a:t>можуть</a:t>
            </a:r>
            <a:r>
              <a:rPr lang="ru-RU" sz="2800" dirty="0">
                <a:solidFill>
                  <a:srgbClr val="FFFF00"/>
                </a:solidFill>
              </a:rPr>
              <a:t> бути </a:t>
            </a:r>
            <a:r>
              <a:rPr lang="ru-RU" sz="2800" dirty="0" err="1">
                <a:solidFill>
                  <a:srgbClr val="FFFF00"/>
                </a:solidFill>
              </a:rPr>
              <a:t>пов’язані</a:t>
            </a:r>
            <a:r>
              <a:rPr lang="ru-RU" sz="2800" dirty="0">
                <a:solidFill>
                  <a:srgbClr val="FFFF00"/>
                </a:solidFill>
              </a:rPr>
              <a:t> з </a:t>
            </a:r>
            <a:r>
              <a:rPr lang="ru-RU" sz="2800" dirty="0" err="1">
                <a:solidFill>
                  <a:srgbClr val="FFFF00"/>
                </a:solidFill>
              </a:rPr>
              <a:t>їх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міграційною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активністю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призводить</a:t>
            </a:r>
            <a:r>
              <a:rPr lang="ru-RU" sz="2800" dirty="0"/>
              <a:t> до </a:t>
            </a:r>
            <a:r>
              <a:rPr lang="ru-RU" sz="2800" dirty="0" err="1"/>
              <a:t>різких</a:t>
            </a:r>
            <a:r>
              <a:rPr lang="ru-RU" sz="2800" dirty="0"/>
              <a:t> </a:t>
            </a:r>
            <a:r>
              <a:rPr lang="ru-RU" sz="2800" dirty="0" err="1"/>
              <a:t>змін</a:t>
            </a:r>
            <a:r>
              <a:rPr lang="ru-RU" sz="2800" dirty="0"/>
              <a:t> </a:t>
            </a:r>
            <a:r>
              <a:rPr lang="ru-RU" sz="2800" dirty="0" err="1"/>
              <a:t>чисельності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FFFF00"/>
                </a:solidFill>
              </a:rPr>
              <a:t>в </a:t>
            </a:r>
            <a:r>
              <a:rPr lang="ru-RU" sz="2800" dirty="0" err="1">
                <a:solidFill>
                  <a:srgbClr val="FFFF00"/>
                </a:solidFill>
              </a:rPr>
              <a:t>окремих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частинах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ареалу.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</p:spPr>
        <p:txBody>
          <a:bodyPr/>
          <a:lstStyle/>
          <a:p>
            <a:r>
              <a:rPr lang="ru-RU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Неперіодичні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популяційні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194"/>
            <a:ext cx="8424936" cy="5218926"/>
          </a:xfrm>
        </p:spPr>
        <p:txBody>
          <a:bodyPr/>
          <a:lstStyle/>
          <a:p>
            <a:pPr algn="just"/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попередньому</a:t>
            </a:r>
            <a:r>
              <a:rPr lang="ru-RU" dirty="0"/>
              <a:t> </a:t>
            </a:r>
            <a:r>
              <a:rPr lang="ru-RU" dirty="0" err="1"/>
              <a:t>типі</a:t>
            </a:r>
            <a:r>
              <a:rPr lang="ru-RU" dirty="0"/>
              <a:t> </a:t>
            </a:r>
            <a:r>
              <a:rPr lang="ru-RU" dirty="0" err="1"/>
              <a:t>популяційних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ми говорили про </a:t>
            </a:r>
            <a:r>
              <a:rPr lang="ru-RU" dirty="0" err="1"/>
              <a:t>сезонну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, то </a:t>
            </a:r>
            <a:r>
              <a:rPr lang="ru-RU" dirty="0" err="1"/>
              <a:t>цей</a:t>
            </a:r>
            <a:r>
              <a:rPr lang="ru-RU" dirty="0"/>
              <a:t> тип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sz="3200" dirty="0" err="1">
                <a:solidFill>
                  <a:srgbClr val="FFFF00"/>
                </a:solidFill>
              </a:rPr>
              <a:t>багаторічної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динаміки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b="1" cap="all" dirty="0">
                <a:solidFill>
                  <a:srgbClr val="FFFF00"/>
                </a:solidFill>
              </a:rPr>
              <a:t>Причинами,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 є </a:t>
            </a:r>
            <a:r>
              <a:rPr lang="ru-RU" b="1" dirty="0" err="1">
                <a:solidFill>
                  <a:srgbClr val="FFFF00"/>
                </a:solidFill>
              </a:rPr>
              <a:t>дія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певних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чинників</a:t>
            </a:r>
            <a:r>
              <a:rPr lang="ru-RU" b="1" dirty="0">
                <a:solidFill>
                  <a:srgbClr val="FFFF00"/>
                </a:solidFill>
              </a:rPr>
              <a:t> у </a:t>
            </a:r>
            <a:r>
              <a:rPr lang="ru-RU" b="1" dirty="0" err="1">
                <a:solidFill>
                  <a:srgbClr val="FFFF00"/>
                </a:solidFill>
              </a:rPr>
              <a:t>біоценотичних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зв’язках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кількох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видів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одночасно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FF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ru-RU" b="1" u="sng" dirty="0" err="1" smtClean="0">
                <a:solidFill>
                  <a:srgbClr val="FFFF00"/>
                </a:solidFill>
              </a:rPr>
              <a:t>Це</a:t>
            </a:r>
            <a:r>
              <a:rPr lang="ru-RU" b="1" u="sng" dirty="0" smtClean="0">
                <a:solidFill>
                  <a:srgbClr val="FFFF00"/>
                </a:solidFill>
              </a:rPr>
              <a:t> </a:t>
            </a:r>
            <a:r>
              <a:rPr lang="ru-RU" b="1" u="sng" dirty="0" err="1">
                <a:solidFill>
                  <a:srgbClr val="FFFF00"/>
                </a:solidFill>
              </a:rPr>
              <a:t>може</a:t>
            </a:r>
            <a:r>
              <a:rPr lang="ru-RU" b="1" u="sng" dirty="0">
                <a:solidFill>
                  <a:srgbClr val="FFFF00"/>
                </a:solidFill>
              </a:rPr>
              <a:t> </a:t>
            </a:r>
            <a:r>
              <a:rPr lang="ru-RU" b="1" u="sng" dirty="0" err="1" smtClean="0">
                <a:solidFill>
                  <a:srgbClr val="FFFF00"/>
                </a:solidFill>
              </a:rPr>
              <a:t>стосуватись</a:t>
            </a:r>
            <a:r>
              <a:rPr lang="ru-RU" b="1" u="sng" dirty="0" smtClean="0">
                <a:solidFill>
                  <a:srgbClr val="FFFF00"/>
                </a:solidFill>
              </a:rPr>
              <a:t>: </a:t>
            </a:r>
          </a:p>
          <a:p>
            <a:pPr algn="just"/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/>
              <a:t>тиску</a:t>
            </a:r>
            <a:r>
              <a:rPr lang="ru-RU" dirty="0"/>
              <a:t> </a:t>
            </a:r>
            <a:r>
              <a:rPr lang="ru-RU" dirty="0" err="1" smtClean="0"/>
              <a:t>хижаків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паразитів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жертви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кормової</a:t>
            </a:r>
            <a:r>
              <a:rPr lang="ru-RU" dirty="0"/>
              <a:t> </a:t>
            </a:r>
            <a:r>
              <a:rPr lang="ru-RU" dirty="0" err="1" smtClean="0"/>
              <a:t>бази</a:t>
            </a:r>
            <a:endParaRPr lang="ru-RU" dirty="0"/>
          </a:p>
          <a:p>
            <a:pPr algn="just"/>
            <a:r>
              <a:rPr lang="ru-RU" dirty="0" err="1" smtClean="0"/>
              <a:t>сумарна</a:t>
            </a:r>
            <a:r>
              <a:rPr lang="ru-RU" dirty="0" smtClean="0"/>
              <a:t>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00200"/>
          </a:xfrm>
        </p:spPr>
        <p:txBody>
          <a:bodyPr/>
          <a:lstStyle/>
          <a:p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Різкі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чисельності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</a:t>
            </a:r>
            <a:r>
              <a:rPr lang="ru-RU" sz="4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Два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популяційних</a:t>
            </a:r>
            <a:r>
              <a:rPr lang="ru-RU" dirty="0"/>
              <a:t> </a:t>
            </a:r>
            <a:r>
              <a:rPr lang="ru-RU" dirty="0" err="1"/>
              <a:t>хвиль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sz="4800" b="1" dirty="0" err="1">
                <a:solidFill>
                  <a:srgbClr val="FFFF00"/>
                </a:solidFill>
              </a:rPr>
              <a:t>первинними</a:t>
            </a:r>
            <a:r>
              <a:rPr lang="ru-RU" sz="4800" b="1" dirty="0"/>
              <a:t>,</a:t>
            </a:r>
            <a:r>
              <a:rPr lang="ru-RU" dirty="0"/>
              <a:t>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sz="2000" dirty="0" err="1">
                <a:solidFill>
                  <a:srgbClr val="FFFF00"/>
                </a:solidFill>
              </a:rPr>
              <a:t>властиві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майже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усім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організмам</a:t>
            </a:r>
            <a:r>
              <a:rPr lang="ru-RU" sz="2000" dirty="0">
                <a:solidFill>
                  <a:srgbClr val="FFFF00"/>
                </a:solidFill>
              </a:rPr>
              <a:t> і є </a:t>
            </a:r>
            <a:r>
              <a:rPr lang="ru-RU" sz="2000" dirty="0" err="1">
                <a:solidFill>
                  <a:srgbClr val="FFFF00"/>
                </a:solidFill>
              </a:rPr>
              <a:t>наслідком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природної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циклічності</a:t>
            </a:r>
            <a:r>
              <a:rPr lang="ru-RU" sz="2000" dirty="0">
                <a:solidFill>
                  <a:srgbClr val="FFFF00"/>
                </a:solidFill>
              </a:rPr>
              <a:t>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Але </a:t>
            </a:r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додаються</a:t>
            </a:r>
            <a:r>
              <a:rPr lang="ru-RU" dirty="0"/>
              <a:t> </a:t>
            </a:r>
            <a:r>
              <a:rPr lang="ru-RU" sz="4000" b="1" dirty="0" err="1"/>
              <a:t>надзвичайні</a:t>
            </a:r>
            <a:r>
              <a:rPr lang="ru-RU" sz="4000" b="1" dirty="0"/>
              <a:t> </a:t>
            </a:r>
            <a:r>
              <a:rPr lang="ru-RU" sz="4000" b="1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різкі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накладаються</a:t>
            </a:r>
            <a:r>
              <a:rPr lang="ru-RU" dirty="0"/>
              <a:t> на </a:t>
            </a:r>
            <a:r>
              <a:rPr lang="ru-RU" dirty="0" err="1"/>
              <a:t>природну</a:t>
            </a:r>
            <a:r>
              <a:rPr lang="ru-RU" dirty="0"/>
              <a:t> </a:t>
            </a:r>
            <a:r>
              <a:rPr lang="ru-RU" dirty="0" err="1"/>
              <a:t>цикліку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змінюючи</a:t>
            </a:r>
            <a:r>
              <a:rPr lang="ru-RU" dirty="0"/>
              <a:t> </a:t>
            </a:r>
            <a:r>
              <a:rPr lang="ru-RU" dirty="0" err="1"/>
              <a:t>останню</a:t>
            </a:r>
            <a:r>
              <a:rPr lang="ru-RU" dirty="0"/>
              <a:t>, то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sz="4800" b="1" dirty="0" err="1">
                <a:solidFill>
                  <a:srgbClr val="FFFF00"/>
                </a:solidFill>
              </a:rPr>
              <a:t>вторинним</a:t>
            </a:r>
            <a:r>
              <a:rPr lang="ru-RU" sz="4800" b="1" dirty="0">
                <a:solidFill>
                  <a:srgbClr val="FFFF00"/>
                </a:solidFill>
              </a:rPr>
              <a:t> </a:t>
            </a:r>
            <a:r>
              <a:rPr lang="ru-RU" sz="4800" b="1" dirty="0" err="1">
                <a:solidFill>
                  <a:srgbClr val="FFFF00"/>
                </a:solidFill>
              </a:rPr>
              <a:t>явищем</a:t>
            </a:r>
            <a:r>
              <a:rPr lang="ru-RU" sz="4800" b="1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65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Спалахи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чисельності</a:t>
            </a:r>
            <a:r>
              <a:rPr lang="ru-RU" b="1" dirty="0">
                <a:effectLst/>
              </a:rPr>
              <a:t> в </a:t>
            </a:r>
            <a:r>
              <a:rPr lang="ru-RU" b="1" dirty="0" err="1">
                <a:effectLst/>
              </a:rPr>
              <a:t>нових</a:t>
            </a:r>
            <a:r>
              <a:rPr lang="ru-RU" b="1" dirty="0">
                <a:effectLst/>
              </a:rPr>
              <a:t> районах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772816"/>
            <a:ext cx="6150793" cy="48965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>
                <a:solidFill>
                  <a:schemeClr val="tx2"/>
                </a:solidFill>
              </a:rPr>
              <a:t>пов’язані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300" dirty="0">
                <a:solidFill>
                  <a:srgbClr val="FFFF00"/>
                </a:solidFill>
              </a:rPr>
              <a:t>з </a:t>
            </a:r>
            <a:r>
              <a:rPr lang="ru-RU" sz="3300" dirty="0" err="1">
                <a:solidFill>
                  <a:srgbClr val="FFFF00"/>
                </a:solidFill>
              </a:rPr>
              <a:t>наявністю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 err="1">
                <a:solidFill>
                  <a:srgbClr val="FFFF00"/>
                </a:solidFill>
              </a:rPr>
              <a:t>кормової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 err="1">
                <a:solidFill>
                  <a:srgbClr val="FFFF00"/>
                </a:solidFill>
              </a:rPr>
              <a:t>бази</a:t>
            </a:r>
            <a:r>
              <a:rPr lang="ru-RU" sz="3300" dirty="0">
                <a:solidFill>
                  <a:srgbClr val="FFFF00"/>
                </a:solidFill>
              </a:rPr>
              <a:t> та </a:t>
            </a:r>
            <a:r>
              <a:rPr lang="ru-RU" sz="3300" dirty="0" err="1">
                <a:solidFill>
                  <a:srgbClr val="FFFF00"/>
                </a:solidFill>
              </a:rPr>
              <a:t>відсутністю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 err="1">
                <a:solidFill>
                  <a:srgbClr val="FFFF00"/>
                </a:solidFill>
              </a:rPr>
              <a:t>природних</a:t>
            </a:r>
            <a:r>
              <a:rPr lang="ru-RU" sz="3300" dirty="0">
                <a:solidFill>
                  <a:srgbClr val="FFFF00"/>
                </a:solidFill>
              </a:rPr>
              <a:t> </a:t>
            </a:r>
            <a:r>
              <a:rPr lang="ru-RU" sz="3300" dirty="0" err="1">
                <a:solidFill>
                  <a:srgbClr val="FFFF00"/>
                </a:solidFill>
              </a:rPr>
              <a:t>ворогів</a:t>
            </a:r>
            <a:r>
              <a:rPr lang="ru-RU" sz="3300" dirty="0">
                <a:solidFill>
                  <a:srgbClr val="FFFF00"/>
                </a:solidFill>
              </a:rPr>
              <a:t> і хвороб</a:t>
            </a:r>
            <a:r>
              <a:rPr lang="ru-RU" dirty="0">
                <a:solidFill>
                  <a:schemeClr val="tx2"/>
                </a:solidFill>
              </a:rPr>
              <a:t> (ондатра в </a:t>
            </a:r>
            <a:r>
              <a:rPr lang="ru-RU" dirty="0" err="1">
                <a:solidFill>
                  <a:schemeClr val="tx2"/>
                </a:solidFill>
              </a:rPr>
              <a:t>Європі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кролі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Австралії</a:t>
            </a:r>
            <a:r>
              <a:rPr lang="ru-RU" dirty="0">
                <a:solidFill>
                  <a:schemeClr val="tx2"/>
                </a:solidFill>
              </a:rPr>
              <a:t>).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err="1" smtClean="0">
                <a:solidFill>
                  <a:schemeClr val="tx2"/>
                </a:solidFill>
              </a:rPr>
              <a:t>Особливістю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цієї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динаміки</a:t>
            </a:r>
            <a:r>
              <a:rPr lang="ru-RU" dirty="0">
                <a:solidFill>
                  <a:schemeClr val="tx2"/>
                </a:solidFill>
              </a:rPr>
              <a:t> є те,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незначна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кількість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особин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що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потрапляє</a:t>
            </a:r>
            <a:r>
              <a:rPr lang="ru-RU" dirty="0">
                <a:solidFill>
                  <a:schemeClr val="tx2"/>
                </a:solidFill>
              </a:rPr>
              <a:t> до </a:t>
            </a:r>
            <a:r>
              <a:rPr lang="ru-RU" dirty="0" err="1">
                <a:solidFill>
                  <a:schemeClr val="tx2"/>
                </a:solidFill>
              </a:rPr>
              <a:t>нових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сприятливих</a:t>
            </a:r>
            <a:r>
              <a:rPr lang="ru-RU" dirty="0">
                <a:solidFill>
                  <a:schemeClr val="tx2"/>
                </a:solidFill>
              </a:rPr>
              <a:t> умов, </a:t>
            </a:r>
            <a:r>
              <a:rPr lang="ru-RU" dirty="0" err="1">
                <a:solidFill>
                  <a:schemeClr val="tx2"/>
                </a:solidFill>
              </a:rPr>
              <a:t>дає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різкий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спалах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який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перевищує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звичайні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межі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коливання</a:t>
            </a:r>
            <a:r>
              <a:rPr lang="ru-RU" dirty="0">
                <a:solidFill>
                  <a:schemeClr val="tx2"/>
                </a:solidFill>
              </a:rPr>
              <a:t> для </a:t>
            </a:r>
            <a:r>
              <a:rPr lang="ru-RU" dirty="0" err="1">
                <a:solidFill>
                  <a:schemeClr val="tx2"/>
                </a:solidFill>
              </a:rPr>
              <a:t>зазначеного</a:t>
            </a:r>
            <a:r>
              <a:rPr lang="ru-RU" dirty="0">
                <a:solidFill>
                  <a:schemeClr val="tx2"/>
                </a:solidFill>
              </a:rPr>
              <a:t> виду. </a:t>
            </a:r>
            <a:endParaRPr lang="ru-RU" dirty="0" smtClean="0">
              <a:solidFill>
                <a:schemeClr val="tx2"/>
              </a:solidFill>
            </a:endParaRPr>
          </a:p>
          <a:p>
            <a:pPr algn="just"/>
            <a:r>
              <a:rPr lang="ru-RU" dirty="0" smtClean="0">
                <a:solidFill>
                  <a:schemeClr val="tx2"/>
                </a:solidFill>
              </a:rPr>
              <a:t>В </a:t>
            </a:r>
            <a:r>
              <a:rPr lang="ru-RU" dirty="0" err="1">
                <a:solidFill>
                  <a:schemeClr val="tx2"/>
                </a:solidFill>
              </a:rPr>
              <a:t>подальшому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кормова</a:t>
            </a:r>
            <a:r>
              <a:rPr lang="ru-RU" dirty="0">
                <a:solidFill>
                  <a:srgbClr val="FFFF00"/>
                </a:solidFill>
              </a:rPr>
              <a:t> база </a:t>
            </a:r>
            <a:r>
              <a:rPr lang="ru-RU" dirty="0" err="1">
                <a:solidFill>
                  <a:srgbClr val="FFFF00"/>
                </a:solidFill>
              </a:rPr>
              <a:t>швидко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виснажується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з’являються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природні</a:t>
            </a:r>
            <a:r>
              <a:rPr lang="ru-RU" dirty="0">
                <a:solidFill>
                  <a:srgbClr val="FFFF00"/>
                </a:solidFill>
              </a:rPr>
              <a:t> вороги,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викликає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відповідну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депресію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чисельності</a:t>
            </a:r>
            <a:r>
              <a:rPr lang="ru-RU" dirty="0">
                <a:solidFill>
                  <a:schemeClr val="tx2"/>
                </a:solidFill>
              </a:rPr>
              <a:t>, і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з часом </a:t>
            </a:r>
            <a:r>
              <a:rPr lang="ru-RU" dirty="0" err="1">
                <a:solidFill>
                  <a:schemeClr val="tx2"/>
                </a:solidFill>
              </a:rPr>
              <a:t>остання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набуває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звичайного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вигляду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багаторічної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динаміки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0" y="1412776"/>
            <a:ext cx="2626777" cy="2075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02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>
                <a:effectLst/>
              </a:rPr>
              <a:t>Різке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зниження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чисельності</a:t>
            </a:r>
            <a:r>
              <a:rPr lang="ru-RU" sz="4000" b="1" dirty="0">
                <a:effectLst/>
              </a:rPr>
              <a:t> через </a:t>
            </a:r>
            <a:r>
              <a:rPr lang="ru-RU" sz="4000" b="1" dirty="0" err="1">
                <a:effectLst/>
              </a:rPr>
              <a:t>природні</a:t>
            </a:r>
            <a:r>
              <a:rPr lang="ru-RU" sz="4000" b="1" dirty="0">
                <a:effectLst/>
              </a:rPr>
              <a:t> </a:t>
            </a:r>
            <a:r>
              <a:rPr lang="ru-RU" sz="4000" b="1" dirty="0" err="1">
                <a:effectLst/>
              </a:rPr>
              <a:t>катаклізми</a:t>
            </a:r>
            <a:r>
              <a:rPr lang="ru-RU" sz="4000" b="1" dirty="0">
                <a:effectLst/>
              </a:rPr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шляхом </a:t>
            </a:r>
            <a:r>
              <a:rPr lang="ru-RU" sz="3600" dirty="0" err="1">
                <a:solidFill>
                  <a:srgbClr val="FFFF00"/>
                </a:solidFill>
              </a:rPr>
              <a:t>різної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міри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руйнування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цілих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природних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sz="3600" dirty="0" err="1">
                <a:solidFill>
                  <a:srgbClr val="FFFF00"/>
                </a:solidFill>
              </a:rPr>
              <a:t>комплексів</a:t>
            </a:r>
            <a:r>
              <a:rPr lang="ru-RU" sz="3600" dirty="0">
                <a:solidFill>
                  <a:srgbClr val="FFFF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біогеоценозів</a:t>
            </a:r>
            <a:r>
              <a:rPr lang="ru-RU" dirty="0"/>
              <a:t> до </a:t>
            </a:r>
            <a:r>
              <a:rPr lang="ru-RU" dirty="0" err="1"/>
              <a:t>ландшафтів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r>
              <a:rPr lang="ru-RU" dirty="0" err="1" smtClean="0"/>
              <a:t>Подібні</a:t>
            </a:r>
            <a:r>
              <a:rPr lang="ru-RU" dirty="0" smtClean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спека</a:t>
            </a:r>
            <a:r>
              <a:rPr lang="ru-RU" dirty="0"/>
              <a:t>, </a:t>
            </a:r>
            <a:r>
              <a:rPr lang="ru-RU" dirty="0" err="1"/>
              <a:t>пожежі</a:t>
            </a:r>
            <a:r>
              <a:rPr lang="ru-RU" dirty="0"/>
              <a:t>, а для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звичні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як град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тривалі</a:t>
            </a:r>
            <a:r>
              <a:rPr lang="ru-RU" dirty="0"/>
              <a:t> </a:t>
            </a:r>
            <a:r>
              <a:rPr lang="ru-RU" dirty="0" err="1"/>
              <a:t>дощі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/>
              <a:t>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через </a:t>
            </a:r>
            <a:r>
              <a:rPr lang="ru-RU" dirty="0" err="1"/>
              <a:t>несприятливі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у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гине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sz="3500" dirty="0" err="1">
                <a:solidFill>
                  <a:schemeClr val="tx2"/>
                </a:solidFill>
              </a:rPr>
              <a:t>відбувається</a:t>
            </a:r>
            <a:r>
              <a:rPr lang="ru-RU" sz="3500" dirty="0">
                <a:solidFill>
                  <a:schemeClr val="tx2"/>
                </a:solidFill>
              </a:rPr>
              <a:t> </a:t>
            </a:r>
            <a:r>
              <a:rPr lang="ru-RU" sz="3500" dirty="0" err="1">
                <a:solidFill>
                  <a:schemeClr val="tx2"/>
                </a:solidFill>
              </a:rPr>
              <a:t>суттєва</a:t>
            </a:r>
            <a:r>
              <a:rPr lang="ru-RU" sz="3500" dirty="0">
                <a:solidFill>
                  <a:schemeClr val="tx2"/>
                </a:solidFill>
              </a:rPr>
              <a:t> </a:t>
            </a:r>
            <a:r>
              <a:rPr lang="ru-RU" sz="3500" dirty="0" err="1">
                <a:solidFill>
                  <a:schemeClr val="tx2"/>
                </a:solidFill>
              </a:rPr>
              <a:t>перебудова</a:t>
            </a:r>
            <a:r>
              <a:rPr lang="ru-RU" sz="3500" dirty="0">
                <a:solidFill>
                  <a:schemeClr val="tx2"/>
                </a:solidFill>
              </a:rPr>
              <a:t> </a:t>
            </a:r>
            <a:r>
              <a:rPr lang="ru-RU" sz="3500" dirty="0" err="1">
                <a:solidFill>
                  <a:schemeClr val="tx2"/>
                </a:solidFill>
              </a:rPr>
              <a:t>генетичної</a:t>
            </a:r>
            <a:r>
              <a:rPr lang="ru-RU" sz="3500" dirty="0">
                <a:solidFill>
                  <a:schemeClr val="tx2"/>
                </a:solidFill>
              </a:rPr>
              <a:t> </a:t>
            </a:r>
            <a:r>
              <a:rPr lang="ru-RU" sz="3500" dirty="0" err="1">
                <a:solidFill>
                  <a:schemeClr val="tx2"/>
                </a:solidFill>
              </a:rPr>
              <a:t>структури</a:t>
            </a:r>
            <a:r>
              <a:rPr lang="ru-RU" sz="3500" dirty="0">
                <a:solidFill>
                  <a:schemeClr val="tx2"/>
                </a:solidFill>
              </a:rPr>
              <a:t> </a:t>
            </a:r>
            <a:r>
              <a:rPr lang="ru-RU" sz="3500" dirty="0" err="1">
                <a:solidFill>
                  <a:schemeClr val="tx2"/>
                </a:solidFill>
              </a:rPr>
              <a:t>популяції</a:t>
            </a:r>
            <a:r>
              <a:rPr lang="ru-RU" sz="3500" dirty="0">
                <a:solidFill>
                  <a:schemeClr val="tx2"/>
                </a:solidFill>
              </a:rPr>
              <a:t>.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5269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02569" y="0"/>
            <a:ext cx="4162926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16280" y="4135120"/>
            <a:ext cx="0" cy="1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658979" y="0"/>
            <a:ext cx="3850106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926432" y="3742087"/>
            <a:ext cx="7315200" cy="1427747"/>
            <a:chOff x="1235242" y="3421246"/>
            <a:chExt cx="9753600" cy="1427747"/>
          </a:xfrm>
        </p:grpSpPr>
        <p:grpSp>
          <p:nvGrpSpPr>
            <p:cNvPr id="11" name="Group 10"/>
            <p:cNvGrpSpPr/>
            <p:nvPr/>
          </p:nvGrpSpPr>
          <p:grpSpPr>
            <a:xfrm>
              <a:off x="1235242" y="3613590"/>
              <a:ext cx="9753600" cy="1010814"/>
              <a:chOff x="1235242" y="3613590"/>
              <a:chExt cx="9753600" cy="1010814"/>
            </a:xfr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18" name="Rectangle 17"/>
              <p:cNvSpPr/>
              <p:nvPr/>
            </p:nvSpPr>
            <p:spPr>
              <a:xfrm>
                <a:off x="1235242" y="3629793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336758" y="3629793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678779" y="3629793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887326" y="3613590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545305" y="3621691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3801979" y="3421246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502541" y="3698075"/>
              <a:ext cx="822960" cy="82296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52863" y="3699415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3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26432" y="2191374"/>
            <a:ext cx="7315200" cy="1427747"/>
            <a:chOff x="1235242" y="1598340"/>
            <a:chExt cx="9753600" cy="1427747"/>
          </a:xfrm>
        </p:grpSpPr>
        <p:grpSp>
          <p:nvGrpSpPr>
            <p:cNvPr id="13" name="Group 12"/>
            <p:cNvGrpSpPr/>
            <p:nvPr/>
          </p:nvGrpSpPr>
          <p:grpSpPr>
            <a:xfrm>
              <a:off x="1235242" y="1790684"/>
              <a:ext cx="9753600" cy="1010814"/>
              <a:chOff x="1235242" y="1790684"/>
              <a:chExt cx="9753600" cy="1010814"/>
            </a:xfr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30" name="Rectangle 29"/>
              <p:cNvSpPr/>
              <p:nvPr/>
            </p:nvSpPr>
            <p:spPr>
              <a:xfrm>
                <a:off x="1235242" y="1806887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36758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678779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887326" y="179068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545305" y="1798785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3801979" y="1598340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9502541" y="1876509"/>
              <a:ext cx="822960" cy="82296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852863" y="1876509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2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26432" y="5297824"/>
            <a:ext cx="7315200" cy="1427747"/>
            <a:chOff x="1235242" y="5249697"/>
            <a:chExt cx="9753600" cy="1427747"/>
          </a:xfrm>
        </p:grpSpPr>
        <p:grpSp>
          <p:nvGrpSpPr>
            <p:cNvPr id="10" name="Group 9"/>
            <p:cNvGrpSpPr/>
            <p:nvPr/>
          </p:nvGrpSpPr>
          <p:grpSpPr>
            <a:xfrm>
              <a:off x="1235242" y="5442041"/>
              <a:ext cx="9753600" cy="1010814"/>
              <a:chOff x="1235242" y="5442041"/>
              <a:chExt cx="9753600" cy="1010814"/>
            </a:xfrm>
            <a:gradFill flip="none" rotWithShape="1">
              <a:gsLst>
                <a:gs pos="0">
                  <a:schemeClr val="accent6">
                    <a:lumMod val="40000"/>
                    <a:lumOff val="60000"/>
                  </a:schemeClr>
                </a:gs>
                <a:gs pos="46000">
                  <a:schemeClr val="accent6">
                    <a:lumMod val="95000"/>
                    <a:lumOff val="5000"/>
                  </a:schemeClr>
                </a:gs>
                <a:gs pos="100000">
                  <a:schemeClr val="accent6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39" name="Rectangle 38"/>
              <p:cNvSpPr/>
              <p:nvPr/>
            </p:nvSpPr>
            <p:spPr>
              <a:xfrm>
                <a:off x="1235242" y="545824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36758" y="5458244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8678779" y="5458244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8887326" y="5442041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545305" y="5450142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801979" y="5249697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9502541" y="5527866"/>
              <a:ext cx="822960" cy="82296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852863" y="5527866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4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-108521" y="45984"/>
            <a:ext cx="2611089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Питання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для повторення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926432" y="659715"/>
            <a:ext cx="7315200" cy="1427747"/>
            <a:chOff x="1251284" y="403042"/>
            <a:chExt cx="9753600" cy="1427747"/>
          </a:xfrm>
        </p:grpSpPr>
        <p:grpSp>
          <p:nvGrpSpPr>
            <p:cNvPr id="48" name="Group 47"/>
            <p:cNvGrpSpPr/>
            <p:nvPr/>
          </p:nvGrpSpPr>
          <p:grpSpPr>
            <a:xfrm>
              <a:off x="1251284" y="579425"/>
              <a:ext cx="9753600" cy="1010814"/>
              <a:chOff x="1235242" y="1790684"/>
              <a:chExt cx="9753600" cy="1010814"/>
            </a:xfr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grpSpPr>
          <p:sp>
            <p:nvSpPr>
              <p:cNvPr id="49" name="Rectangle 48"/>
              <p:cNvSpPr/>
              <p:nvPr/>
            </p:nvSpPr>
            <p:spPr>
              <a:xfrm>
                <a:off x="1235242" y="1806887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336758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678779" y="1806887"/>
                <a:ext cx="208547" cy="978408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887326" y="1790684"/>
                <a:ext cx="2101516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545305" y="1798785"/>
                <a:ext cx="5133474" cy="994611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Rounded Rectangle 56"/>
            <p:cNvSpPr/>
            <p:nvPr/>
          </p:nvSpPr>
          <p:spPr>
            <a:xfrm>
              <a:off x="3786209" y="403042"/>
              <a:ext cx="4652210" cy="142774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9518583" y="677746"/>
              <a:ext cx="822960" cy="822960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868905" y="681453"/>
              <a:ext cx="822960" cy="8229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2"/>
                  </a:solidFill>
                </a:rPr>
                <a:t>1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2915816" y="743355"/>
            <a:ext cx="3345418" cy="9848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tx2"/>
                </a:solidFill>
              </a:rPr>
              <a:t>Мінливість</a:t>
            </a:r>
          </a:p>
          <a:p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827626" y="2102884"/>
            <a:ext cx="3681459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Вимоги до елементарного еволюційного матеріалу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15815" y="3835831"/>
            <a:ext cx="3424827" cy="14157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Мутаційний процес як елементарний еволюційний фактор</a:t>
            </a:r>
          </a:p>
          <a:p>
            <a:pPr algn="ctr"/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3150814" y="5370278"/>
            <a:ext cx="3110420" cy="10464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2"/>
                </a:solidFill>
              </a:rPr>
              <a:t>Популяційні </a:t>
            </a:r>
            <a:r>
              <a:rPr lang="uk-UA" sz="2400" dirty="0" smtClean="0">
                <a:solidFill>
                  <a:schemeClr val="tx2"/>
                </a:solidFill>
              </a:rPr>
              <a:t>хвилі</a:t>
            </a:r>
          </a:p>
          <a:p>
            <a:pPr algn="just"/>
            <a:endParaRPr lang="uk-UA" sz="2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57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1014" y="2967335"/>
            <a:ext cx="5581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76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96952"/>
            <a:ext cx="8435280" cy="35963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err="1">
                <a:solidFill>
                  <a:schemeClr val="tx2"/>
                </a:solidFill>
              </a:rPr>
              <a:t>Ще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перші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засновники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еволюційних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теорій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велике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значення</a:t>
            </a:r>
            <a:r>
              <a:rPr lang="ru-RU" i="1" dirty="0">
                <a:solidFill>
                  <a:schemeClr val="tx2"/>
                </a:solidFill>
              </a:rPr>
              <a:t> надавали </a:t>
            </a:r>
            <a:r>
              <a:rPr lang="ru-RU" sz="3600" i="1" dirty="0" err="1">
                <a:solidFill>
                  <a:srgbClr val="FFFF00"/>
                </a:solidFill>
              </a:rPr>
              <a:t>мінливості</a:t>
            </a:r>
            <a:r>
              <a:rPr lang="ru-RU" sz="3600" i="1" dirty="0">
                <a:solidFill>
                  <a:srgbClr val="FFFF00"/>
                </a:solidFill>
              </a:rPr>
              <a:t> </a:t>
            </a:r>
            <a:r>
              <a:rPr lang="ru-RU" sz="3600" i="1" dirty="0" err="1">
                <a:solidFill>
                  <a:srgbClr val="FFFF00"/>
                </a:solidFill>
              </a:rPr>
              <a:t>організмів</a:t>
            </a:r>
            <a:r>
              <a:rPr lang="ru-RU" sz="3600" i="1" dirty="0">
                <a:solidFill>
                  <a:srgbClr val="FFFF00"/>
                </a:solidFill>
              </a:rPr>
              <a:t>. </a:t>
            </a:r>
            <a:endParaRPr lang="en-US" sz="3600" i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2"/>
                </a:solidFill>
              </a:rPr>
              <a:t>Так</a:t>
            </a:r>
            <a:r>
              <a:rPr lang="ru-RU" i="1" dirty="0">
                <a:solidFill>
                  <a:schemeClr val="tx2"/>
                </a:solidFill>
              </a:rPr>
              <a:t>, на думку </a:t>
            </a:r>
            <a:r>
              <a:rPr lang="ru-RU" i="1" dirty="0">
                <a:solidFill>
                  <a:srgbClr val="7030A0"/>
                </a:solidFill>
              </a:rPr>
              <a:t>Ж.Б. Ламарка, </a:t>
            </a:r>
            <a:r>
              <a:rPr lang="ru-RU" i="1" dirty="0" err="1">
                <a:solidFill>
                  <a:schemeClr val="tx2"/>
                </a:solidFill>
              </a:rPr>
              <a:t>згідно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змін</a:t>
            </a:r>
            <a:r>
              <a:rPr lang="ru-RU" i="1" dirty="0">
                <a:solidFill>
                  <a:schemeClr val="tx2"/>
                </a:solidFill>
              </a:rPr>
              <a:t> умов </a:t>
            </a:r>
            <a:r>
              <a:rPr lang="ru-RU" i="1" dirty="0" err="1">
                <a:solidFill>
                  <a:schemeClr val="tx2"/>
                </a:solidFill>
              </a:rPr>
              <a:t>мешкання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клімату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живлення</a:t>
            </a:r>
            <a:r>
              <a:rPr lang="ru-RU" i="1" dirty="0">
                <a:solidFill>
                  <a:schemeClr val="tx2"/>
                </a:solidFill>
              </a:rPr>
              <a:t>, способу </a:t>
            </a:r>
            <a:r>
              <a:rPr lang="ru-RU" i="1" dirty="0" err="1" smtClean="0">
                <a:solidFill>
                  <a:schemeClr val="tx2"/>
                </a:solidFill>
              </a:rPr>
              <a:t>життя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тощо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відповідним</a:t>
            </a:r>
            <a:r>
              <a:rPr lang="ru-RU" i="1" dirty="0">
                <a:solidFill>
                  <a:schemeClr val="tx2"/>
                </a:solidFill>
              </a:rPr>
              <a:t> чином </a:t>
            </a:r>
            <a:r>
              <a:rPr lang="ru-RU" i="1" dirty="0" err="1">
                <a:solidFill>
                  <a:schemeClr val="tx2"/>
                </a:solidFill>
              </a:rPr>
              <a:t>змінюються</a:t>
            </a:r>
            <a:r>
              <a:rPr lang="ru-RU" i="1" dirty="0">
                <a:solidFill>
                  <a:schemeClr val="tx2"/>
                </a:solidFill>
              </a:rPr>
              <a:t> й </a:t>
            </a:r>
            <a:endParaRPr lang="ru-RU" i="1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2000" i="1" dirty="0" err="1" smtClean="0">
                <a:solidFill>
                  <a:srgbClr val="FFFF00"/>
                </a:solidFill>
              </a:rPr>
              <a:t>особливості</a:t>
            </a:r>
            <a:r>
              <a:rPr lang="ru-RU" sz="2000" i="1" dirty="0" smtClean="0">
                <a:solidFill>
                  <a:srgbClr val="FFFF00"/>
                </a:solidFill>
              </a:rPr>
              <a:t> росту, </a:t>
            </a:r>
            <a:r>
              <a:rPr lang="ru-RU" sz="2000" i="1" dirty="0" err="1" smtClean="0">
                <a:solidFill>
                  <a:srgbClr val="FFFF00"/>
                </a:solidFill>
              </a:rPr>
              <a:t>форми</a:t>
            </a:r>
            <a:r>
              <a:rPr lang="ru-RU" sz="2000" i="1" dirty="0">
                <a:solidFill>
                  <a:srgbClr val="FFFF00"/>
                </a:solidFill>
              </a:rPr>
              <a:t>, </a:t>
            </a:r>
            <a:r>
              <a:rPr lang="ru-RU" sz="2000" i="1" dirty="0" err="1">
                <a:solidFill>
                  <a:srgbClr val="FFFF00"/>
                </a:solidFill>
              </a:rPr>
              <a:t>співвідношення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частин</a:t>
            </a:r>
            <a:r>
              <a:rPr lang="ru-RU" sz="2000" i="1" dirty="0">
                <a:solidFill>
                  <a:srgbClr val="FFFF00"/>
                </a:solidFill>
              </a:rPr>
              <a:t>, </a:t>
            </a:r>
            <a:r>
              <a:rPr lang="ru-RU" sz="2000" i="1" dirty="0" err="1">
                <a:solidFill>
                  <a:srgbClr val="FFFF00"/>
                </a:solidFill>
              </a:rPr>
              <a:t>забарвлення</a:t>
            </a:r>
            <a:r>
              <a:rPr lang="ru-RU" sz="2000" i="1" dirty="0">
                <a:solidFill>
                  <a:srgbClr val="FFFF00"/>
                </a:solidFill>
              </a:rPr>
              <a:t>, складу, а у </a:t>
            </a:r>
            <a:r>
              <a:rPr lang="ru-RU" sz="2000" i="1" dirty="0" err="1">
                <a:solidFill>
                  <a:srgbClr val="FFFF00"/>
                </a:solidFill>
              </a:rPr>
              <a:t>тварин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також</a:t>
            </a:r>
            <a:r>
              <a:rPr lang="ru-RU" sz="2000" i="1" dirty="0">
                <a:solidFill>
                  <a:srgbClr val="FFFF00"/>
                </a:solidFill>
              </a:rPr>
              <a:t> </a:t>
            </a:r>
            <a:r>
              <a:rPr lang="ru-RU" sz="2000" i="1" dirty="0" err="1">
                <a:solidFill>
                  <a:srgbClr val="FFFF00"/>
                </a:solidFill>
              </a:rPr>
              <a:t>рухливості</a:t>
            </a:r>
            <a:r>
              <a:rPr lang="ru-RU" sz="2000" i="1" dirty="0">
                <a:solidFill>
                  <a:srgbClr val="FFFF00"/>
                </a:solidFill>
              </a:rPr>
              <a:t> й </a:t>
            </a:r>
            <a:r>
              <a:rPr lang="ru-RU" sz="2000" i="1" dirty="0" err="1">
                <a:solidFill>
                  <a:srgbClr val="FFFF00"/>
                </a:solidFill>
              </a:rPr>
              <a:t>організації</a:t>
            </a:r>
            <a:r>
              <a:rPr lang="ru-RU" sz="2000" i="1" dirty="0">
                <a:solidFill>
                  <a:srgbClr val="FFFF00"/>
                </a:solidFill>
              </a:rPr>
              <a:t>. </a:t>
            </a:r>
            <a:endParaRPr lang="ru-RU" sz="20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51" y="620688"/>
            <a:ext cx="2314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064896" cy="4045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</a:rPr>
              <a:t>Індивідуальні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відмінності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мати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неоднакове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значення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dirty="0" err="1">
                <a:solidFill>
                  <a:schemeClr val="tx2"/>
                </a:solidFill>
              </a:rPr>
              <a:t>навіть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нащадків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тієї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самої</a:t>
            </a:r>
            <a:r>
              <a:rPr lang="ru-RU" dirty="0">
                <a:solidFill>
                  <a:schemeClr val="tx2"/>
                </a:solidFill>
              </a:rPr>
              <a:t> пари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виникнути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різні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зміни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Мінливість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фенотипів</a:t>
            </a:r>
            <a:r>
              <a:rPr lang="ru-RU" dirty="0">
                <a:solidFill>
                  <a:schemeClr val="tx2"/>
                </a:solidFill>
              </a:rPr>
              <a:t> будь-</a:t>
            </a:r>
            <a:r>
              <a:rPr lang="ru-RU" dirty="0" err="1">
                <a:solidFill>
                  <a:schemeClr val="tx2"/>
                </a:solidFill>
              </a:rPr>
              <a:t>якої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вибірки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певного</a:t>
            </a:r>
            <a:r>
              <a:rPr lang="ru-RU" dirty="0">
                <a:solidFill>
                  <a:schemeClr val="tx2"/>
                </a:solidFill>
              </a:rPr>
              <a:t> виду </a:t>
            </a:r>
            <a:r>
              <a:rPr lang="ru-RU" dirty="0" err="1">
                <a:solidFill>
                  <a:schemeClr val="tx2"/>
                </a:solidFill>
              </a:rPr>
              <a:t>визначається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розмаїттям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генотипів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b="1" dirty="0" err="1">
                <a:solidFill>
                  <a:schemeClr val="tx2"/>
                </a:solidFill>
              </a:rPr>
              <a:t>генотипна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спадкова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мінливість</a:t>
            </a:r>
            <a:r>
              <a:rPr lang="ru-RU" b="1" dirty="0">
                <a:solidFill>
                  <a:schemeClr val="tx2"/>
                </a:solidFill>
              </a:rPr>
              <a:t>) </a:t>
            </a:r>
            <a:r>
              <a:rPr lang="ru-RU" dirty="0">
                <a:solidFill>
                  <a:schemeClr val="tx2"/>
                </a:solidFill>
              </a:rPr>
              <a:t>і </a:t>
            </a:r>
            <a:r>
              <a:rPr lang="ru-RU" b="1" dirty="0" err="1">
                <a:solidFill>
                  <a:schemeClr val="tx2"/>
                </a:solidFill>
              </a:rPr>
              <a:t>різноманіттям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впливу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довкілля</a:t>
            </a:r>
            <a:r>
              <a:rPr lang="ru-RU" b="1" dirty="0">
                <a:solidFill>
                  <a:schemeClr val="tx2"/>
                </a:solidFill>
              </a:rPr>
              <a:t> на </a:t>
            </a:r>
            <a:r>
              <a:rPr lang="ru-RU" b="1" dirty="0" err="1">
                <a:solidFill>
                  <a:schemeClr val="tx2"/>
                </a:solidFill>
              </a:rPr>
              <a:t>організми</a:t>
            </a:r>
            <a:r>
              <a:rPr lang="ru-RU" b="1" dirty="0">
                <a:solidFill>
                  <a:schemeClr val="tx2"/>
                </a:solidFill>
              </a:rPr>
              <a:t> (</a:t>
            </a:r>
            <a:r>
              <a:rPr lang="ru-RU" b="1" dirty="0" err="1">
                <a:solidFill>
                  <a:schemeClr val="tx2"/>
                </a:solidFill>
              </a:rPr>
              <a:t>паратипна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або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фенотипна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мінливість</a:t>
            </a:r>
            <a:r>
              <a:rPr lang="ru-RU" b="1" dirty="0">
                <a:solidFill>
                  <a:schemeClr val="tx2"/>
                </a:solidFill>
              </a:rPr>
              <a:t>). 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684068" cy="23102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18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192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</a:rPr>
              <a:t>Зовнішнє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середовище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здійснює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вплив</a:t>
            </a:r>
            <a:r>
              <a:rPr lang="ru-RU" dirty="0">
                <a:solidFill>
                  <a:schemeClr val="tx2"/>
                </a:solidFill>
              </a:rPr>
              <a:t> на </a:t>
            </a:r>
            <a:r>
              <a:rPr lang="ru-RU" dirty="0" err="1">
                <a:solidFill>
                  <a:schemeClr val="tx2"/>
                </a:solidFill>
              </a:rPr>
              <a:t>дію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генів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розгортанні</a:t>
            </a:r>
            <a:r>
              <a:rPr lang="ru-RU" dirty="0">
                <a:solidFill>
                  <a:schemeClr val="tx2"/>
                </a:solidFill>
              </a:rPr>
              <a:t> онтогенезу, а через </a:t>
            </a:r>
            <a:r>
              <a:rPr lang="ru-RU" dirty="0" err="1">
                <a:solidFill>
                  <a:schemeClr val="tx2"/>
                </a:solidFill>
              </a:rPr>
              <a:t>значні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коливання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подібного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тиску</a:t>
            </a:r>
            <a:r>
              <a:rPr lang="ru-RU" dirty="0">
                <a:solidFill>
                  <a:schemeClr val="tx2"/>
                </a:solidFill>
              </a:rPr>
              <a:t> в </a:t>
            </a:r>
            <a:r>
              <a:rPr lang="ru-RU" dirty="0" err="1">
                <a:solidFill>
                  <a:schemeClr val="tx2"/>
                </a:solidFill>
              </a:rPr>
              <a:t>організмів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виникає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необхідність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пристосовуватись</a:t>
            </a:r>
            <a:r>
              <a:rPr lang="ru-RU" sz="3200" dirty="0">
                <a:solidFill>
                  <a:srgbClr val="FFFF00"/>
                </a:solidFill>
              </a:rPr>
              <a:t> до </a:t>
            </a:r>
            <a:r>
              <a:rPr lang="ru-RU" sz="3200" dirty="0" err="1">
                <a:solidFill>
                  <a:srgbClr val="FFFF00"/>
                </a:solidFill>
              </a:rPr>
              <a:t>всього</a:t>
            </a:r>
            <a:r>
              <a:rPr lang="ru-RU" sz="3200" dirty="0">
                <a:solidFill>
                  <a:srgbClr val="FFFF00"/>
                </a:solidFill>
              </a:rPr>
              <a:t> комплексу умов </a:t>
            </a:r>
            <a:r>
              <a:rPr lang="ru-RU" sz="3200" dirty="0" err="1">
                <a:solidFill>
                  <a:srgbClr val="FFFF00"/>
                </a:solidFill>
              </a:rPr>
              <a:t>існування</a:t>
            </a:r>
            <a:r>
              <a:rPr lang="ru-RU" sz="3200" dirty="0">
                <a:solidFill>
                  <a:srgbClr val="FFFF00"/>
                </a:solidFill>
              </a:rPr>
              <a:t>. </a:t>
            </a:r>
            <a:endParaRPr lang="ru-RU" sz="3200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Таким </a:t>
            </a:r>
            <a:r>
              <a:rPr lang="ru-RU" dirty="0">
                <a:solidFill>
                  <a:schemeClr val="tx2"/>
                </a:solidFill>
              </a:rPr>
              <a:t>чином </a:t>
            </a:r>
            <a:r>
              <a:rPr lang="ru-RU" dirty="0" err="1">
                <a:solidFill>
                  <a:schemeClr val="tx2"/>
                </a:solidFill>
              </a:rPr>
              <a:t>формується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норма </a:t>
            </a:r>
            <a:r>
              <a:rPr lang="ru-RU" b="1" dirty="0" err="1">
                <a:solidFill>
                  <a:schemeClr val="tx2"/>
                </a:solidFill>
              </a:rPr>
              <a:t>реакції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організму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тобто</a:t>
            </a:r>
            <a:r>
              <a:rPr lang="ru-RU" dirty="0">
                <a:solidFill>
                  <a:schemeClr val="tx2"/>
                </a:solidFill>
              </a:rPr>
              <a:t> м</a:t>
            </a:r>
            <a:r>
              <a:rPr lang="uk-UA" dirty="0">
                <a:solidFill>
                  <a:schemeClr val="tx2"/>
                </a:solidFill>
              </a:rPr>
              <a:t>е</a:t>
            </a:r>
            <a:r>
              <a:rPr lang="ru-RU" dirty="0" err="1">
                <a:solidFill>
                  <a:schemeClr val="tx2"/>
                </a:solidFill>
              </a:rPr>
              <a:t>жі</a:t>
            </a:r>
            <a:r>
              <a:rPr lang="ru-RU" dirty="0">
                <a:solidFill>
                  <a:schemeClr val="tx2"/>
                </a:solidFill>
              </a:rPr>
              <a:t>, в </a:t>
            </a:r>
            <a:r>
              <a:rPr lang="ru-RU" dirty="0" err="1">
                <a:solidFill>
                  <a:schemeClr val="tx2"/>
                </a:solidFill>
              </a:rPr>
              <a:t>середині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яких</a:t>
            </a:r>
            <a:r>
              <a:rPr lang="ru-RU" dirty="0">
                <a:solidFill>
                  <a:schemeClr val="tx2"/>
                </a:solidFill>
              </a:rPr>
              <a:t> фенотип </a:t>
            </a:r>
            <a:r>
              <a:rPr lang="ru-RU" dirty="0" err="1">
                <a:solidFill>
                  <a:schemeClr val="tx2"/>
                </a:solidFill>
              </a:rPr>
              <a:t>здатний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змінюватись</a:t>
            </a:r>
            <a:r>
              <a:rPr lang="ru-RU" dirty="0">
                <a:solidFill>
                  <a:schemeClr val="tx2"/>
                </a:solidFill>
              </a:rPr>
              <a:t> без </a:t>
            </a:r>
            <a:r>
              <a:rPr lang="ru-RU" dirty="0" err="1">
                <a:solidFill>
                  <a:schemeClr val="tx2"/>
                </a:solidFill>
              </a:rPr>
              <a:t>змін</a:t>
            </a:r>
            <a:r>
              <a:rPr lang="ru-RU" dirty="0">
                <a:solidFill>
                  <a:schemeClr val="tx2"/>
                </a:solidFill>
              </a:rPr>
              <a:t> генотипу.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Остання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за </a:t>
            </a:r>
            <a:r>
              <a:rPr lang="ru-RU" dirty="0" err="1">
                <a:solidFill>
                  <a:schemeClr val="tx2"/>
                </a:solidFill>
              </a:rPr>
              <a:t>ступенем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свого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розмаху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відрізнятись</a:t>
            </a:r>
            <a:r>
              <a:rPr lang="ru-RU" dirty="0">
                <a:solidFill>
                  <a:schemeClr val="tx2"/>
                </a:solidFill>
              </a:rPr>
              <a:t> не </a:t>
            </a:r>
            <a:r>
              <a:rPr lang="ru-RU" dirty="0" err="1">
                <a:solidFill>
                  <a:schemeClr val="tx2"/>
                </a:solidFill>
              </a:rPr>
              <a:t>лише</a:t>
            </a:r>
            <a:r>
              <a:rPr lang="ru-RU" dirty="0">
                <a:solidFill>
                  <a:schemeClr val="tx2"/>
                </a:solidFill>
              </a:rPr>
              <a:t> у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видів</a:t>
            </a:r>
            <a:r>
              <a:rPr lang="ru-RU" dirty="0">
                <a:solidFill>
                  <a:schemeClr val="tx2"/>
                </a:solidFill>
              </a:rPr>
              <a:t>, але й у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особин</a:t>
            </a:r>
            <a:r>
              <a:rPr lang="ru-RU" dirty="0">
                <a:solidFill>
                  <a:schemeClr val="tx2"/>
                </a:solidFill>
              </a:rPr>
              <a:t> одного виду.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Залежить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це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багатьох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параметрів</a:t>
            </a:r>
            <a:r>
              <a:rPr lang="ru-RU" dirty="0">
                <a:solidFill>
                  <a:schemeClr val="tx2"/>
                </a:solidFill>
              </a:rPr>
              <a:t>, але </a:t>
            </a:r>
            <a:r>
              <a:rPr lang="ru-RU" dirty="0" err="1">
                <a:solidFill>
                  <a:schemeClr val="tx2"/>
                </a:solidFill>
              </a:rPr>
              <a:t>головними</a:t>
            </a:r>
            <a:r>
              <a:rPr lang="ru-RU" dirty="0">
                <a:solidFill>
                  <a:schemeClr val="tx2"/>
                </a:solidFill>
              </a:rPr>
              <a:t> є </a:t>
            </a:r>
            <a:r>
              <a:rPr lang="ru-RU" b="1" u="sng" dirty="0" err="1">
                <a:solidFill>
                  <a:schemeClr val="tx2"/>
                </a:solidFill>
              </a:rPr>
              <a:t>рівень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організації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організму</a:t>
            </a:r>
            <a:r>
              <a:rPr lang="ru-RU" b="1" u="sng" dirty="0">
                <a:solidFill>
                  <a:schemeClr val="tx2"/>
                </a:solidFill>
              </a:rPr>
              <a:t>, </a:t>
            </a:r>
            <a:r>
              <a:rPr lang="ru-RU" b="1" u="sng" dirty="0" err="1">
                <a:solidFill>
                  <a:schemeClr val="tx2"/>
                </a:solidFill>
              </a:rPr>
              <a:t>умови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середовища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існування</a:t>
            </a:r>
            <a:r>
              <a:rPr lang="ru-RU" b="1" u="sng" dirty="0">
                <a:solidFill>
                  <a:schemeClr val="tx2"/>
                </a:solidFill>
              </a:rPr>
              <a:t> і </a:t>
            </a:r>
            <a:r>
              <a:rPr lang="ru-RU" b="1" u="sng" dirty="0" err="1">
                <a:solidFill>
                  <a:schemeClr val="tx2"/>
                </a:solidFill>
              </a:rPr>
              <a:t>деякі</a:t>
            </a:r>
            <a:r>
              <a:rPr lang="ru-RU" b="1" u="sng" dirty="0">
                <a:solidFill>
                  <a:schemeClr val="tx2"/>
                </a:solidFill>
              </a:rPr>
              <a:t> </a:t>
            </a:r>
            <a:r>
              <a:rPr lang="ru-RU" b="1" u="sng" dirty="0" err="1">
                <a:solidFill>
                  <a:schemeClr val="tx2"/>
                </a:solidFill>
              </a:rPr>
              <a:t>інші</a:t>
            </a:r>
            <a:r>
              <a:rPr lang="ru-RU" b="1" u="sng" dirty="0">
                <a:solidFill>
                  <a:schemeClr val="tx2"/>
                </a:solidFill>
              </a:rPr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36145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chemeClr val="tx2"/>
                </a:solidFill>
              </a:rPr>
              <a:t>Сукупності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особин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різних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відрізнятись</a:t>
            </a:r>
            <a:r>
              <a:rPr lang="ru-RU" dirty="0">
                <a:solidFill>
                  <a:schemeClr val="tx2"/>
                </a:solidFill>
              </a:rPr>
              <a:t> одна </a:t>
            </a:r>
            <a:r>
              <a:rPr lang="ru-RU" dirty="0" err="1">
                <a:solidFill>
                  <a:schemeClr val="tx2"/>
                </a:solidFill>
              </a:rPr>
              <a:t>від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одної</a:t>
            </a:r>
            <a:r>
              <a:rPr lang="ru-RU" dirty="0">
                <a:solidFill>
                  <a:schemeClr val="tx2"/>
                </a:solidFill>
              </a:rPr>
              <a:t> в першу </a:t>
            </a:r>
            <a:r>
              <a:rPr lang="ru-RU" dirty="0" err="1">
                <a:solidFill>
                  <a:schemeClr val="tx2"/>
                </a:solidFill>
              </a:rPr>
              <a:t>чергу</a:t>
            </a:r>
            <a:r>
              <a:rPr lang="ru-RU" dirty="0">
                <a:solidFill>
                  <a:schemeClr val="tx2"/>
                </a:solidFill>
              </a:rPr>
              <a:t> через </a:t>
            </a:r>
            <a:r>
              <a:rPr lang="ru-RU" b="1" dirty="0" err="1">
                <a:solidFill>
                  <a:srgbClr val="FFFF00"/>
                </a:solidFill>
              </a:rPr>
              <a:t>відмінності</a:t>
            </a:r>
            <a:r>
              <a:rPr lang="ru-RU" b="1" dirty="0">
                <a:solidFill>
                  <a:srgbClr val="FFFF00"/>
                </a:solidFill>
              </a:rPr>
              <a:t> генофонду </a:t>
            </a:r>
            <a:r>
              <a:rPr lang="ru-RU" b="1" dirty="0" err="1">
                <a:solidFill>
                  <a:srgbClr val="FFFF00"/>
                </a:solidFill>
              </a:rPr>
              <a:t>особин-засновниць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Відмінності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ці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можуть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значно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зростати</a:t>
            </a:r>
            <a:r>
              <a:rPr lang="ru-RU" dirty="0">
                <a:solidFill>
                  <a:schemeClr val="tx2"/>
                </a:solidFill>
              </a:rPr>
              <a:t> при </a:t>
            </a:r>
            <a:r>
              <a:rPr lang="ru-RU" sz="3600" dirty="0" err="1">
                <a:solidFill>
                  <a:schemeClr val="tx2"/>
                </a:solidFill>
              </a:rPr>
              <a:t>збільшенні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віддаленості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біотопів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мешкання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певних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видів</a:t>
            </a:r>
            <a:r>
              <a:rPr lang="ru-RU" dirty="0" smtClean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або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наявності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значних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err="1">
                <a:solidFill>
                  <a:schemeClr val="tx2"/>
                </a:solidFill>
              </a:rPr>
              <a:t>перешкод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endParaRPr lang="ru-RU" sz="36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(</a:t>
            </a:r>
            <a:r>
              <a:rPr lang="ru-RU" i="1" dirty="0" err="1">
                <a:solidFill>
                  <a:schemeClr val="tx2"/>
                </a:solidFill>
              </a:rPr>
              <a:t>гірські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системи</a:t>
            </a:r>
            <a:r>
              <a:rPr lang="ru-RU" i="1" dirty="0">
                <a:solidFill>
                  <a:schemeClr val="tx2"/>
                </a:solidFill>
              </a:rPr>
              <a:t>, </a:t>
            </a:r>
            <a:r>
              <a:rPr lang="ru-RU" i="1" dirty="0" err="1">
                <a:solidFill>
                  <a:schemeClr val="tx2"/>
                </a:solidFill>
              </a:rPr>
              <a:t>острови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ru-RU" i="1" dirty="0" err="1">
                <a:solidFill>
                  <a:schemeClr val="tx2"/>
                </a:solidFill>
              </a:rPr>
              <a:t>тощо</a:t>
            </a:r>
            <a:r>
              <a:rPr lang="ru-RU" dirty="0">
                <a:solidFill>
                  <a:schemeClr val="tx2"/>
                </a:solidFill>
              </a:rPr>
              <a:t>).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chemeClr val="tx2"/>
                </a:solidFill>
              </a:rPr>
              <a:t>Якщо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ж </a:t>
            </a:r>
            <a:r>
              <a:rPr lang="ru-RU" dirty="0" err="1">
                <a:solidFill>
                  <a:schemeClr val="tx2"/>
                </a:solidFill>
              </a:rPr>
              <a:t>постійний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притік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мігрантів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із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сусідніх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sz="3900" dirty="0" err="1">
                <a:solidFill>
                  <a:schemeClr val="tx2"/>
                </a:solidFill>
              </a:rPr>
              <a:t>нівелює</a:t>
            </a:r>
            <a:r>
              <a:rPr lang="ru-RU" sz="3900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випадкові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відхилення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зумовлені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початковим</a:t>
            </a:r>
            <a:r>
              <a:rPr lang="ru-RU" dirty="0">
                <a:solidFill>
                  <a:schemeClr val="tx2"/>
                </a:solidFill>
              </a:rPr>
              <a:t> генофондом </a:t>
            </a:r>
            <a:r>
              <a:rPr lang="ru-RU" dirty="0" err="1">
                <a:solidFill>
                  <a:schemeClr val="tx2"/>
                </a:solidFill>
              </a:rPr>
              <a:t>засновників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відмінності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популяцій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будуть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зумовлюватися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особливостями</a:t>
            </a:r>
            <a:r>
              <a:rPr lang="ru-RU" dirty="0">
                <a:solidFill>
                  <a:schemeClr val="tx2"/>
                </a:solidFill>
              </a:rPr>
              <a:t> умов </a:t>
            </a:r>
            <a:r>
              <a:rPr lang="ru-RU" dirty="0" err="1">
                <a:solidFill>
                  <a:schemeClr val="tx2"/>
                </a:solidFill>
              </a:rPr>
              <a:t>мешкання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D4BAE7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997</TotalTime>
  <Words>3950</Words>
  <Application>Microsoft Office PowerPoint</Application>
  <PresentationFormat>Экран (4:3)</PresentationFormat>
  <Paragraphs>317</Paragraphs>
  <Slides>56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7" baseType="lpstr">
      <vt:lpstr>Microsoft YaHei</vt:lpstr>
      <vt:lpstr>Arial</vt:lpstr>
      <vt:lpstr>Calibri</vt:lpstr>
      <vt:lpstr>Century Gothic</vt:lpstr>
      <vt:lpstr>Comic Sans MS</vt:lpstr>
      <vt:lpstr>Courier New</vt:lpstr>
      <vt:lpstr>Monotype Corsiva</vt:lpstr>
      <vt:lpstr>Palatino Linotype</vt:lpstr>
      <vt:lpstr>Times New Roman</vt:lpstr>
      <vt:lpstr>Wingdings</vt:lpstr>
      <vt:lpstr>Исполнительная</vt:lpstr>
      <vt:lpstr>«Мікроеволюція»   Елементарний еволюційний матеріал </vt:lpstr>
      <vt:lpstr>Презентация PowerPoint</vt:lpstr>
      <vt:lpstr>Мінливість як основа еволюційних змін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Мутації як елементарний еволюційний матеріал</vt:lpstr>
      <vt:lpstr> М.В. Тимофєєв-Ресовський висуває кілька вимог до будь-якого елементарного еволюційного матеріалу:</vt:lpstr>
      <vt:lpstr>Презентация PowerPoint</vt:lpstr>
      <vt:lpstr>Елементарний еволюційний матеріал (Е.Е.М.)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мутацій</vt:lpstr>
      <vt:lpstr>Презентация PowerPoint</vt:lpstr>
      <vt:lpstr>Презентация PowerPoint</vt:lpstr>
      <vt:lpstr>Місце виникнення мутацій</vt:lpstr>
      <vt:lpstr>Класифікація мутацій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Мутаційний процес</vt:lpstr>
      <vt:lpstr> Вимоги до елементарних еволюційних факторів </vt:lpstr>
      <vt:lpstr>           Мутаційний процес як елементарний  еволюційний фактор </vt:lpstr>
      <vt:lpstr>Презентация PowerPoint</vt:lpstr>
      <vt:lpstr>ВАЖЛИВО!</vt:lpstr>
      <vt:lpstr>Еволюційне значення мутацій</vt:lpstr>
      <vt:lpstr>Популяційні хвилі</vt:lpstr>
      <vt:lpstr>Презентация PowerPoint</vt:lpstr>
      <vt:lpstr>Презентация PowerPoint</vt:lpstr>
      <vt:lpstr>Еволюційне значення популяційних хвиль </vt:lpstr>
      <vt:lpstr>Презентация PowerPoint</vt:lpstr>
      <vt:lpstr>Презентация PowerPoint</vt:lpstr>
      <vt:lpstr>Типи популяційних хвиль  та їх характеристика </vt:lpstr>
      <vt:lpstr>Періодичні популяційні хвилі </vt:lpstr>
      <vt:lpstr>Презентация PowerPoint</vt:lpstr>
      <vt:lpstr>Презентация PowerPoint</vt:lpstr>
      <vt:lpstr>Неперіодичні популяційні хвилі</vt:lpstr>
      <vt:lpstr>Різкі коливання чисельності внаслідок надзвичайних подій </vt:lpstr>
      <vt:lpstr>Спалахи чисельності в нових районах </vt:lpstr>
      <vt:lpstr>Різке зниження чисельності через природні катаклізми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«Мікроеволюція»   Елементарний еволюційний матеріал </dc:title>
  <cp:lastModifiedBy>RePack by Diakov</cp:lastModifiedBy>
  <cp:revision>109</cp:revision>
  <dcterms:modified xsi:type="dcterms:W3CDTF">2021-02-08T08:26:58Z</dcterms:modified>
</cp:coreProperties>
</file>