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sldIdLst>
    <p:sldId id="258" r:id="rId2"/>
    <p:sldId id="256" r:id="rId3"/>
    <p:sldId id="271" r:id="rId4"/>
    <p:sldId id="268" r:id="rId5"/>
    <p:sldId id="287" r:id="rId6"/>
    <p:sldId id="265" r:id="rId7"/>
    <p:sldId id="285" r:id="rId8"/>
    <p:sldId id="286" r:id="rId9"/>
    <p:sldId id="288" r:id="rId10"/>
    <p:sldId id="282" r:id="rId11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0000"/>
    <a:srgbClr val="00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10" d="100"/>
          <a:sy n="110" d="100"/>
        </p:scale>
        <p:origin x="59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A143AFB-D2F3-4231-8885-C1F76919BBC3}" type="datetimeFigureOut">
              <a:rPr lang="uk-UA" smtClean="0"/>
              <a:t>26.06.2016</a:t>
            </a:fld>
            <a:endParaRPr lang="uk-UA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F2C7C37-A94C-4278-81F1-69E98F0F4EA5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3871628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2C7C37-A94C-4278-81F1-69E98F0F4EA5}" type="slidenum">
              <a:rPr lang="uk-UA" smtClean="0"/>
              <a:t>7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36862867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2C7C37-A94C-4278-81F1-69E98F0F4EA5}" type="slidenum">
              <a:rPr lang="uk-UA" smtClean="0"/>
              <a:t>8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68345133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2C7C37-A94C-4278-81F1-69E98F0F4EA5}" type="slidenum">
              <a:rPr lang="uk-UA" smtClean="0"/>
              <a:t>9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1592837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562707" y="1371600"/>
            <a:ext cx="10972800" cy="1828800"/>
          </a:xfrm>
        </p:spPr>
        <p:txBody>
          <a:bodyPr lIns="45720" tIns="0" rIns="45720" bIns="0" anchor="b">
            <a:scene3d>
              <a:camera prst="orthographicFront"/>
              <a:lightRig rig="soft" dir="t">
                <a:rot lat="0" lon="0" rev="17220000"/>
              </a:lightRig>
            </a:scene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828800" y="3331698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77B5785-9735-4377-9FFF-31299A507658}" type="datetimeFigureOut">
              <a:rPr lang="uk-UA" smtClean="0"/>
              <a:t>26.06.2016</a:t>
            </a:fld>
            <a:endParaRPr lang="uk-UA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uk-UA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EA64985-431E-485D-9F90-FB209DC263B8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4666811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77B5785-9735-4377-9FFF-31299A507658}" type="datetimeFigureOut">
              <a:rPr lang="uk-UA" smtClean="0"/>
              <a:t>26.06.2016</a:t>
            </a:fld>
            <a:endParaRPr lang="uk-UA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uk-UA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EA64985-431E-485D-9F90-FB209DC263B8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2283070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77B5785-9735-4377-9FFF-31299A507658}" type="datetimeFigureOut">
              <a:rPr lang="uk-UA" smtClean="0"/>
              <a:t>26.06.2016</a:t>
            </a:fld>
            <a:endParaRPr lang="uk-UA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uk-UA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EA64985-431E-485D-9F90-FB209DC263B8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983209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77B5785-9735-4377-9FFF-31299A507658}" type="datetimeFigureOut">
              <a:rPr lang="uk-UA" smtClean="0"/>
              <a:t>26.06.2016</a:t>
            </a:fld>
            <a:endParaRPr lang="uk-UA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uk-UA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EA64985-431E-485D-9F90-FB209DC263B8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5551322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33600" y="609600"/>
            <a:ext cx="9448800" cy="1828800"/>
          </a:xfrm>
        </p:spPr>
        <p:txBody>
          <a:bodyPr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133600" y="2507786"/>
            <a:ext cx="9448800" cy="1509712"/>
          </a:xfrm>
        </p:spPr>
        <p:txBody>
          <a:bodyPr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77B5785-9735-4377-9FFF-31299A507658}" type="datetimeFigureOut">
              <a:rPr lang="uk-UA" smtClean="0"/>
              <a:t>26.06.2016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EA64985-431E-485D-9F90-FB209DC263B8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61094081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77B5785-9735-4377-9FFF-31299A507658}" type="datetimeFigureOut">
              <a:rPr lang="uk-UA" smtClean="0"/>
              <a:t>26.06.2016</a:t>
            </a:fld>
            <a:endParaRPr lang="uk-UA"/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uk-UA"/>
          </a:p>
        </p:txBody>
      </p:sp>
      <p:sp>
        <p:nvSpPr>
          <p:cNvPr id="7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EA64985-431E-485D-9F90-FB209DC263B8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0717699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6193368" y="1535113"/>
            <a:ext cx="5389033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609600" y="2362201"/>
            <a:ext cx="5386917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6193368" y="2362201"/>
            <a:ext cx="5389033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77B5785-9735-4377-9FFF-31299A507658}" type="datetimeFigureOut">
              <a:rPr lang="uk-UA" smtClean="0"/>
              <a:t>26.06.2016</a:t>
            </a:fld>
            <a:endParaRPr lang="uk-UA"/>
          </a:p>
        </p:txBody>
      </p:sp>
      <p:sp>
        <p:nvSpPr>
          <p:cNvPr id="8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uk-UA"/>
          </a:p>
        </p:txBody>
      </p:sp>
      <p:sp>
        <p:nvSpPr>
          <p:cNvPr id="9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EA64985-431E-485D-9F90-FB209DC263B8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7283234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77B5785-9735-4377-9FFF-31299A507658}" type="datetimeFigureOut">
              <a:rPr lang="uk-UA" smtClean="0"/>
              <a:t>26.06.2016</a:t>
            </a:fld>
            <a:endParaRPr lang="uk-UA"/>
          </a:p>
        </p:txBody>
      </p:sp>
      <p:sp>
        <p:nvSpPr>
          <p:cNvPr id="4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uk-UA"/>
          </a:p>
        </p:txBody>
      </p:sp>
      <p:sp>
        <p:nvSpPr>
          <p:cNvPr id="5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EA64985-431E-485D-9F90-FB209DC263B8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4212351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77B5785-9735-4377-9FFF-31299A507658}" type="datetimeFigureOut">
              <a:rPr lang="uk-UA" smtClean="0"/>
              <a:t>26.06.2016</a:t>
            </a:fld>
            <a:endParaRPr lang="uk-UA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uk-UA"/>
          </a:p>
        </p:txBody>
      </p:sp>
      <p:sp>
        <p:nvSpPr>
          <p:cNvPr id="4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EA64985-431E-485D-9F90-FB209DC263B8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3263969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09601" y="1524001"/>
            <a:ext cx="4011084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77B5785-9735-4377-9FFF-31299A507658}" type="datetimeFigureOut">
              <a:rPr lang="uk-UA" smtClean="0"/>
              <a:t>26.06.2016</a:t>
            </a:fld>
            <a:endParaRPr lang="uk-UA"/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uk-UA"/>
          </a:p>
        </p:txBody>
      </p:sp>
      <p:sp>
        <p:nvSpPr>
          <p:cNvPr id="7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EA64985-431E-485D-9F90-FB209DC263B8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6722568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38400" y="609600"/>
            <a:ext cx="73152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438400" y="1831975"/>
            <a:ext cx="73152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>
            <a:lvl1pPr indent="0"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438400" y="1166787"/>
            <a:ext cx="7315200" cy="530352"/>
          </a:xfrm>
        </p:spPr>
        <p:txBody>
          <a:bodyPr lIns="45720" rIns="45720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77B5785-9735-4377-9FFF-31299A507658}" type="datetimeFigureOut">
              <a:rPr lang="uk-UA" smtClean="0"/>
              <a:t>26.06.2016</a:t>
            </a:fld>
            <a:endParaRPr lang="uk-UA"/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uk-UA"/>
          </a:p>
        </p:txBody>
      </p:sp>
      <p:sp>
        <p:nvSpPr>
          <p:cNvPr id="7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EA64985-431E-485D-9F90-FB209DC263B8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6271265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27" name="Текст 12"/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708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09600" y="6416676"/>
            <a:ext cx="2844800" cy="365125"/>
          </a:xfrm>
          <a:prstGeom prst="rect">
            <a:avLst/>
          </a:prstGeom>
        </p:spPr>
        <p:txBody>
          <a:bodyPr vert="horz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tx1">
                    <a:shade val="50000"/>
                  </a:schemeClr>
                </a:solidFill>
                <a:latin typeface="+mn-lt"/>
                <a:cs typeface="+mn-cs"/>
              </a:defRPr>
            </a:lvl1pPr>
          </a:lstStyle>
          <a:p>
            <a:fld id="{577B5785-9735-4377-9FFF-31299A507658}" type="datetimeFigureOut">
              <a:rPr lang="uk-UA" smtClean="0"/>
              <a:t>26.06.2016</a:t>
            </a:fld>
            <a:endParaRPr lang="uk-UA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4165600" y="6416676"/>
            <a:ext cx="3860800" cy="365125"/>
          </a:xfrm>
          <a:prstGeom prst="rect">
            <a:avLst/>
          </a:prstGeom>
        </p:spPr>
        <p:txBody>
          <a:bodyPr vert="horz" anchor="b"/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dirty="0">
                <a:solidFill>
                  <a:schemeClr val="tx1">
                    <a:shade val="50000"/>
                  </a:schemeClr>
                </a:solidFill>
                <a:latin typeface="+mn-lt"/>
                <a:cs typeface="+mn-cs"/>
              </a:defRPr>
            </a:lvl1pPr>
          </a:lstStyle>
          <a:p>
            <a:endParaRPr lang="uk-UA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10566400" y="6416676"/>
            <a:ext cx="1016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tx1">
                    <a:shade val="50000"/>
                  </a:schemeClr>
                </a:solidFill>
                <a:latin typeface="+mn-lt"/>
                <a:cs typeface="+mn-cs"/>
              </a:defRPr>
            </a:lvl1pPr>
          </a:lstStyle>
          <a:p>
            <a:fld id="{AEA64985-431E-485D-9F90-FB209DC263B8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09888298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100" b="1" kern="120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Arial" charset="0"/>
        </a:defRPr>
      </a:lvl9pPr>
    </p:titleStyle>
    <p:bodyStyle>
      <a:lvl1pPr marL="547688" indent="-411163" algn="l" rtl="0" eaLnBrk="1" fontAlgn="base" hangingPunct="1">
        <a:spcBef>
          <a:spcPct val="20000"/>
        </a:spcBef>
        <a:spcAft>
          <a:spcPct val="0"/>
        </a:spcAft>
        <a:buClr>
          <a:srgbClr val="F9F9F9"/>
        </a:buClr>
        <a:buSzPct val="65000"/>
        <a:buFont typeface="Wingdings 2" pitchFamily="18" charset="2"/>
        <a:buChar char="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363" indent="-282575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SzPct val="80000"/>
        <a:buFont typeface="Wingdings 2" pitchFamily="18" charset="2"/>
        <a:buChar char="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475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SzPct val="95000"/>
        <a:buFont typeface="Wingdings" pitchFamily="2" charset="2"/>
        <a:buChar char="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2550" indent="-182563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SzPct val="100000"/>
        <a:buFont typeface="Wingdings 3" pitchFamily="18" charset="2"/>
        <a:buChar char="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4638" indent="-182563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Wingdings 2" pitchFamily="18" charset="2"/>
        <a:buChar char="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en.wikipedia.org/wiki/Global_Business_Network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.jpeg"/><Relationship Id="rId4" Type="http://schemas.openxmlformats.org/officeDocument/2006/relationships/hyperlink" Target="https://en.wikipedia.org/wiki/Scenario_planning" TargetMode="Externa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10" descr="герб alt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10188" y="2030414"/>
            <a:ext cx="1344612" cy="2395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42075963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207568" y="3068960"/>
            <a:ext cx="799288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sz="2800" b="1" i="1" dirty="0" smtClean="0">
                <a:solidFill>
                  <a:srgbClr val="C00000"/>
                </a:solidFill>
              </a:rPr>
              <a:t>Thank you for your attention!</a:t>
            </a:r>
            <a:endParaRPr lang="ru-RU" sz="2800" i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09605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891629" y="452846"/>
            <a:ext cx="5921829" cy="1944056"/>
          </a:xfrm>
        </p:spPr>
        <p:txBody>
          <a:bodyPr>
            <a:normAutofit fontScale="90000"/>
          </a:bodyPr>
          <a:lstStyle/>
          <a:p>
            <a:r>
              <a:rPr lang="uk-UA" sz="2000" dirty="0" smtClean="0">
                <a:solidFill>
                  <a:srgbClr val="000066"/>
                </a:solidFill>
              </a:rPr>
              <a:t/>
            </a:r>
            <a:br>
              <a:rPr lang="uk-UA" sz="2000" dirty="0" smtClean="0">
                <a:solidFill>
                  <a:srgbClr val="000066"/>
                </a:solidFill>
              </a:rPr>
            </a:br>
            <a:r>
              <a:rPr lang="uk-UA" sz="1800" dirty="0" smtClean="0">
                <a:effectLst/>
              </a:rPr>
              <a:t/>
            </a:r>
            <a:br>
              <a:rPr lang="uk-UA" sz="1800" dirty="0" smtClean="0">
                <a:effectLst/>
              </a:rPr>
            </a:br>
            <a:r>
              <a:rPr lang="en-US" sz="1800" dirty="0" smtClean="0">
                <a:effectLst/>
              </a:rPr>
              <a:t/>
            </a:r>
            <a:br>
              <a:rPr lang="en-US" sz="1800" dirty="0" smtClean="0">
                <a:effectLst/>
              </a:rPr>
            </a:br>
            <a:r>
              <a:rPr lang="en-US" sz="1800" dirty="0">
                <a:effectLst/>
              </a:rPr>
              <a:t/>
            </a:r>
            <a:br>
              <a:rPr lang="en-US" sz="1800" dirty="0">
                <a:effectLst/>
              </a:rPr>
            </a:br>
            <a:r>
              <a:rPr lang="en-US" sz="1800" dirty="0" smtClean="0">
                <a:effectLst/>
              </a:rPr>
              <a:t/>
            </a:r>
            <a:br>
              <a:rPr lang="en-US" sz="1800" dirty="0" smtClean="0">
                <a:effectLst/>
              </a:rPr>
            </a:br>
            <a:r>
              <a:rPr lang="en-US" sz="1800" dirty="0">
                <a:effectLst/>
              </a:rPr>
              <a:t/>
            </a:r>
            <a:br>
              <a:rPr lang="en-US" sz="1800" dirty="0">
                <a:effectLst/>
              </a:rPr>
            </a:br>
            <a:r>
              <a:rPr lang="en-US" sz="1800" dirty="0" smtClean="0">
                <a:effectLst/>
              </a:rPr>
              <a:t/>
            </a:r>
            <a:br>
              <a:rPr lang="en-US" sz="1800" dirty="0" smtClean="0">
                <a:effectLst/>
              </a:rPr>
            </a:br>
            <a:r>
              <a:rPr lang="en-US" sz="1800" dirty="0" smtClean="0">
                <a:effectLst/>
              </a:rPr>
              <a:t/>
            </a:r>
            <a:br>
              <a:rPr lang="en-US" sz="1800" dirty="0" smtClean="0">
                <a:effectLst/>
              </a:rPr>
            </a:br>
            <a:r>
              <a:rPr lang="de-DE" sz="2700" dirty="0" err="1" smtClean="0">
                <a:solidFill>
                  <a:srgbClr val="000066"/>
                </a:solidFill>
                <a:effectLst/>
              </a:rPr>
              <a:t>Zaporizhzhya</a:t>
            </a:r>
            <a:r>
              <a:rPr lang="de-DE" sz="2700" dirty="0" smtClean="0">
                <a:solidFill>
                  <a:srgbClr val="000066"/>
                </a:solidFill>
                <a:effectLst/>
              </a:rPr>
              <a:t> </a:t>
            </a:r>
            <a:r>
              <a:rPr lang="de-DE" sz="2700" dirty="0">
                <a:solidFill>
                  <a:srgbClr val="000066"/>
                </a:solidFill>
                <a:effectLst/>
              </a:rPr>
              <a:t>National University</a:t>
            </a:r>
            <a:br>
              <a:rPr lang="de-DE" sz="2700" dirty="0">
                <a:solidFill>
                  <a:srgbClr val="000066"/>
                </a:solidFill>
                <a:effectLst/>
              </a:rPr>
            </a:br>
            <a:r>
              <a:rPr lang="de-DE" sz="2700" dirty="0" smtClean="0">
                <a:solidFill>
                  <a:srgbClr val="000066"/>
                </a:solidFill>
                <a:effectLst/>
              </a:rPr>
              <a:t/>
            </a:r>
            <a:br>
              <a:rPr lang="de-DE" sz="2700" dirty="0" smtClean="0">
                <a:solidFill>
                  <a:srgbClr val="000066"/>
                </a:solidFill>
                <a:effectLst/>
              </a:rPr>
            </a:br>
            <a:r>
              <a:rPr lang="en-US" sz="2200" dirty="0" smtClean="0">
                <a:solidFill>
                  <a:srgbClr val="000066"/>
                </a:solidFill>
                <a:effectLst/>
              </a:rPr>
              <a:t>Faculty </a:t>
            </a:r>
            <a:r>
              <a:rPr lang="en-US" sz="2200" dirty="0">
                <a:solidFill>
                  <a:srgbClr val="000066"/>
                </a:solidFill>
                <a:effectLst/>
              </a:rPr>
              <a:t>of Social Science and Administration</a:t>
            </a:r>
            <a:r>
              <a:rPr lang="en-US" sz="2200" b="0" dirty="0">
                <a:effectLst/>
              </a:rPr>
              <a:t> </a:t>
            </a:r>
            <a:br>
              <a:rPr lang="en-US" sz="2200" b="0" dirty="0">
                <a:effectLst/>
              </a:rPr>
            </a:br>
            <a:endParaRPr lang="uk-UA" sz="22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968136" y="2281492"/>
            <a:ext cx="8534400" cy="2024178"/>
          </a:xfrm>
        </p:spPr>
        <p:txBody>
          <a:bodyPr/>
          <a:lstStyle/>
          <a:p>
            <a:r>
              <a:rPr lang="uk-UA" sz="4000" b="1" i="1" dirty="0" smtClean="0">
                <a:solidFill>
                  <a:srgbClr val="002060"/>
                </a:solidFill>
                <a:latin typeface="Book Antiqua" panose="02040602050305030304" pitchFamily="18" charset="0"/>
              </a:rPr>
              <a:t>«</a:t>
            </a:r>
            <a:r>
              <a:rPr lang="en-US" sz="4000" b="1" dirty="0">
                <a:solidFill>
                  <a:schemeClr val="accent5">
                    <a:lumMod val="50000"/>
                  </a:schemeClr>
                </a:solidFill>
              </a:rPr>
              <a:t>The Art of Scenarios and Strategic Planning:</a:t>
            </a:r>
            <a:endParaRPr lang="ru-RU" sz="4000" b="1" dirty="0">
              <a:solidFill>
                <a:schemeClr val="accent5">
                  <a:lumMod val="50000"/>
                </a:schemeClr>
              </a:solidFill>
            </a:endParaRPr>
          </a:p>
          <a:p>
            <a:r>
              <a:rPr lang="en-US" sz="4000" b="1" dirty="0">
                <a:solidFill>
                  <a:schemeClr val="accent5">
                    <a:lumMod val="50000"/>
                  </a:schemeClr>
                </a:solidFill>
              </a:rPr>
              <a:t>Shooting the Rapids</a:t>
            </a:r>
            <a:r>
              <a:rPr lang="uk-UA" sz="4000" b="1" i="1" dirty="0" smtClean="0">
                <a:solidFill>
                  <a:srgbClr val="002060"/>
                </a:solidFill>
                <a:latin typeface="Book Antiqua" panose="02040602050305030304" pitchFamily="18" charset="0"/>
              </a:rPr>
              <a:t>»</a:t>
            </a:r>
            <a:endParaRPr lang="uk-UA" sz="4000" b="1" i="1" dirty="0">
              <a:solidFill>
                <a:srgbClr val="002060"/>
              </a:solidFill>
              <a:latin typeface="Book Antiqua" panose="02040602050305030304" pitchFamily="18" charset="0"/>
            </a:endParaRPr>
          </a:p>
        </p:txBody>
      </p:sp>
      <p:pic>
        <p:nvPicPr>
          <p:cNvPr id="4" name="Рисунок 2" descr="Рисунок2.wmf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502536" y="294810"/>
            <a:ext cx="1706964" cy="13201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3030706" y="5923892"/>
            <a:ext cx="668818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600" dirty="0" err="1">
                <a:solidFill>
                  <a:srgbClr val="000066"/>
                </a:solidFill>
              </a:rPr>
              <a:t>Zaporizhzhya</a:t>
            </a:r>
            <a:r>
              <a:rPr lang="uk-UA" sz="1600" b="1" cap="all" dirty="0" smtClean="0">
                <a:ln w="6350">
                  <a:noFill/>
                </a:ln>
                <a:solidFill>
                  <a:srgbClr val="000066"/>
                </a:soli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rPr>
              <a:t> –201</a:t>
            </a:r>
            <a:r>
              <a:rPr lang="en-US" sz="1600" b="1" cap="all" dirty="0" smtClean="0">
                <a:ln w="6350">
                  <a:noFill/>
                </a:ln>
                <a:solidFill>
                  <a:srgbClr val="000066"/>
                </a:soli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rPr>
              <a:t>6</a:t>
            </a:r>
            <a:endParaRPr lang="uk-UA" sz="1600" b="1" cap="all" dirty="0">
              <a:ln w="6350">
                <a:noFill/>
              </a:ln>
              <a:solidFill>
                <a:srgbClr val="000066"/>
              </a:solidFill>
              <a:effectLst>
                <a:outerShdw blurRad="127000" dist="200000" dir="2700000" algn="tl" rotWithShape="0">
                  <a:srgbClr val="000000">
                    <a:alpha val="30000"/>
                  </a:srgbClr>
                </a:outerShdw>
              </a:effectLst>
              <a:latin typeface="+mj-lt"/>
              <a:ea typeface="+mj-ea"/>
              <a:cs typeface="+mj-cs"/>
            </a:endParaRPr>
          </a:p>
        </p:txBody>
      </p:sp>
      <p:pic>
        <p:nvPicPr>
          <p:cNvPr id="8" name="Рисунок 7" descr="LOGO SF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77229" y="319891"/>
            <a:ext cx="914400" cy="914400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Рисунок 8" descr="26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29271" y="29481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TextBox 5"/>
          <p:cNvSpPr txBox="1"/>
          <p:nvPr/>
        </p:nvSpPr>
        <p:spPr>
          <a:xfrm>
            <a:off x="1766656" y="4616388"/>
            <a:ext cx="862909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2800" b="1" dirty="0" smtClean="0">
                <a:solidFill>
                  <a:srgbClr val="C00000"/>
                </a:solidFill>
              </a:rPr>
              <a:t>Hab. Professor </a:t>
            </a:r>
            <a:r>
              <a:rPr lang="de-DE" sz="2800" b="1" dirty="0" err="1" smtClean="0">
                <a:solidFill>
                  <a:srgbClr val="C00000"/>
                </a:solidFill>
              </a:rPr>
              <a:t>Lepskiy</a:t>
            </a:r>
            <a:r>
              <a:rPr lang="de-DE" sz="2800" b="1" dirty="0" smtClean="0">
                <a:solidFill>
                  <a:srgbClr val="C00000"/>
                </a:solidFill>
              </a:rPr>
              <a:t> Maxim</a:t>
            </a:r>
            <a:endParaRPr lang="uk-UA" sz="28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566805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16123" y="1576251"/>
            <a:ext cx="3777706" cy="4533247"/>
          </a:xfrm>
          <a:prstGeom prst="rect">
            <a:avLst/>
          </a:prstGeom>
        </p:spPr>
      </p:pic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09600" y="1600201"/>
            <a:ext cx="6039775" cy="4708525"/>
          </a:xfrm>
        </p:spPr>
        <p:txBody>
          <a:bodyPr/>
          <a:lstStyle/>
          <a:p>
            <a:pPr marL="0" indent="0">
              <a:spcBef>
                <a:spcPts val="0"/>
              </a:spcBef>
              <a:spcAft>
                <a:spcPts val="800"/>
              </a:spcAft>
              <a:buNone/>
            </a:pPr>
            <a:r>
              <a:rPr lang="en-US" b="1" dirty="0" smtClean="0">
                <a:solidFill>
                  <a:srgbClr val="990000"/>
                </a:solidFill>
              </a:rPr>
              <a:t>	Scenarios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  <a:r>
              <a:rPr lang="en-US" dirty="0">
                <a:solidFill>
                  <a:schemeClr val="accent5">
                    <a:lumMod val="50000"/>
                  </a:schemeClr>
                </a:solidFill>
              </a:rPr>
              <a:t>are </a:t>
            </a:r>
            <a:r>
              <a:rPr lang="en-US" dirty="0" smtClean="0">
                <a:solidFill>
                  <a:srgbClr val="990000"/>
                </a:solidFill>
              </a:rPr>
              <a:t>narratives of alternative environments </a:t>
            </a:r>
            <a:r>
              <a:rPr lang="en-US" dirty="0" smtClean="0">
                <a:solidFill>
                  <a:schemeClr val="accent5">
                    <a:lumMod val="50000"/>
                  </a:schemeClr>
                </a:solidFill>
              </a:rPr>
              <a:t>in </a:t>
            </a:r>
            <a:r>
              <a:rPr lang="en-US" dirty="0">
                <a:solidFill>
                  <a:schemeClr val="accent5">
                    <a:lumMod val="50000"/>
                  </a:schemeClr>
                </a:solidFill>
              </a:rPr>
              <a:t>which </a:t>
            </a:r>
            <a:r>
              <a:rPr lang="en-US" dirty="0" smtClean="0">
                <a:solidFill>
                  <a:schemeClr val="accent5">
                    <a:lumMod val="50000"/>
                  </a:schemeClr>
                </a:solidFill>
              </a:rPr>
              <a:t>today’s decisions </a:t>
            </a:r>
            <a:r>
              <a:rPr lang="en-US" dirty="0">
                <a:solidFill>
                  <a:schemeClr val="accent5">
                    <a:lumMod val="50000"/>
                  </a:schemeClr>
                </a:solidFill>
              </a:rPr>
              <a:t>may be played out. </a:t>
            </a:r>
            <a:endParaRPr lang="en-US" dirty="0" smtClean="0">
              <a:solidFill>
                <a:schemeClr val="accent5">
                  <a:lumMod val="50000"/>
                </a:schemeClr>
              </a:solidFill>
            </a:endParaRPr>
          </a:p>
          <a:p>
            <a:pPr marL="0" indent="0">
              <a:spcBef>
                <a:spcPts val="0"/>
              </a:spcBef>
              <a:spcAft>
                <a:spcPts val="800"/>
              </a:spcAft>
              <a:buNone/>
            </a:pPr>
            <a:r>
              <a:rPr lang="en-US" dirty="0" smtClean="0">
                <a:solidFill>
                  <a:schemeClr val="accent5">
                    <a:lumMod val="50000"/>
                  </a:schemeClr>
                </a:solidFill>
              </a:rPr>
              <a:t>	They are </a:t>
            </a:r>
            <a:r>
              <a:rPr lang="en-US" dirty="0">
                <a:solidFill>
                  <a:srgbClr val="990000"/>
                </a:solidFill>
              </a:rPr>
              <a:t>not predictions. Nor are they strategies</a:t>
            </a:r>
            <a:r>
              <a:rPr lang="en-US" dirty="0">
                <a:solidFill>
                  <a:schemeClr val="accent5">
                    <a:lumMod val="50000"/>
                  </a:schemeClr>
                </a:solidFill>
              </a:rPr>
              <a:t>. </a:t>
            </a:r>
            <a:endParaRPr lang="en-US" dirty="0" smtClean="0">
              <a:solidFill>
                <a:schemeClr val="accent5">
                  <a:lumMod val="50000"/>
                </a:schemeClr>
              </a:solidFill>
            </a:endParaRPr>
          </a:p>
          <a:p>
            <a:pPr marL="0" indent="0">
              <a:spcBef>
                <a:spcPts val="0"/>
              </a:spcBef>
              <a:spcAft>
                <a:spcPts val="800"/>
              </a:spcAft>
              <a:buNone/>
            </a:pPr>
            <a:r>
              <a:rPr lang="en-US" dirty="0" smtClean="0">
                <a:solidFill>
                  <a:schemeClr val="accent5">
                    <a:lumMod val="50000"/>
                  </a:schemeClr>
                </a:solidFill>
              </a:rPr>
              <a:t>	Instead </a:t>
            </a:r>
            <a:r>
              <a:rPr lang="en-US" dirty="0">
                <a:solidFill>
                  <a:schemeClr val="accent5">
                    <a:lumMod val="50000"/>
                  </a:schemeClr>
                </a:solidFill>
              </a:rPr>
              <a:t>they are more like hypotheses of different futures specifically designed to highlight the risks and opportunities involved in specific strategic issues.</a:t>
            </a:r>
            <a:endParaRPr lang="uk-UA" dirty="0">
              <a:solidFill>
                <a:schemeClr val="accent5">
                  <a:lumMod val="50000"/>
                </a:schemeClr>
              </a:solidFill>
            </a:endParaRPr>
          </a:p>
        </p:txBody>
      </p:sp>
      <p:pic>
        <p:nvPicPr>
          <p:cNvPr id="6" name="Рисунок 2" descr="Рисунок2.wmf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0502536" y="294810"/>
            <a:ext cx="1706964" cy="13201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3751272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9"/>
          <p:cNvSpPr>
            <a:spLocks noChangeArrowheads="1"/>
          </p:cNvSpPr>
          <p:nvPr/>
        </p:nvSpPr>
        <p:spPr bwMode="auto">
          <a:xfrm>
            <a:off x="-1740874" y="-511722"/>
            <a:ext cx="13932874" cy="9689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09600" y="275208"/>
            <a:ext cx="7389181" cy="6285389"/>
          </a:xfrm>
        </p:spPr>
        <p:txBody>
          <a:bodyPr/>
          <a:lstStyle/>
          <a:p>
            <a:pPr marL="136525" indent="457200">
              <a:spcBef>
                <a:spcPts val="0"/>
              </a:spcBef>
              <a:spcAft>
                <a:spcPts val="800"/>
              </a:spcAft>
              <a:buNone/>
            </a:pPr>
            <a:r>
              <a:rPr lang="en-US" dirty="0">
                <a:solidFill>
                  <a:srgbClr val="990000"/>
                </a:solidFill>
              </a:rPr>
              <a:t>Scenarios </a:t>
            </a:r>
            <a:r>
              <a:rPr lang="en-US" dirty="0">
                <a:solidFill>
                  <a:srgbClr val="000066"/>
                </a:solidFill>
              </a:rPr>
              <a:t>are a tool for helping us </a:t>
            </a:r>
            <a:r>
              <a:rPr lang="en-US" dirty="0">
                <a:solidFill>
                  <a:srgbClr val="C00000"/>
                </a:solidFill>
              </a:rPr>
              <a:t>to take a long view in a world of great uncertainty</a:t>
            </a:r>
            <a:r>
              <a:rPr lang="en-US" dirty="0">
                <a:solidFill>
                  <a:srgbClr val="000066"/>
                </a:solidFill>
              </a:rPr>
              <a:t>.</a:t>
            </a:r>
            <a:endParaRPr lang="ru-RU" dirty="0">
              <a:solidFill>
                <a:srgbClr val="000066"/>
              </a:solidFill>
            </a:endParaRPr>
          </a:p>
          <a:p>
            <a:pPr marL="136525" indent="457200">
              <a:spcBef>
                <a:spcPts val="0"/>
              </a:spcBef>
              <a:spcAft>
                <a:spcPts val="800"/>
              </a:spcAft>
              <a:buNone/>
            </a:pPr>
            <a:r>
              <a:rPr lang="en-US" dirty="0">
                <a:solidFill>
                  <a:srgbClr val="000066"/>
                </a:solidFill>
              </a:rPr>
              <a:t> Scenarios are stories </a:t>
            </a:r>
            <a:r>
              <a:rPr lang="en-US" dirty="0">
                <a:solidFill>
                  <a:srgbClr val="C00000"/>
                </a:solidFill>
              </a:rPr>
              <a:t>about the way the world might turn out tomorrow</a:t>
            </a:r>
            <a:r>
              <a:rPr lang="en-US" dirty="0">
                <a:solidFill>
                  <a:srgbClr val="000066"/>
                </a:solidFill>
              </a:rPr>
              <a:t>, stories that can help us recognize and adapt to changing aspects </a:t>
            </a:r>
            <a:r>
              <a:rPr lang="en-US" dirty="0" smtClean="0">
                <a:solidFill>
                  <a:srgbClr val="000066"/>
                </a:solidFill>
              </a:rPr>
              <a:t>of our </a:t>
            </a:r>
            <a:r>
              <a:rPr lang="en-US" dirty="0">
                <a:solidFill>
                  <a:srgbClr val="000066"/>
                </a:solidFill>
              </a:rPr>
              <a:t>present environment. </a:t>
            </a:r>
            <a:endParaRPr lang="en-US" dirty="0" smtClean="0">
              <a:solidFill>
                <a:srgbClr val="000066"/>
              </a:solidFill>
            </a:endParaRPr>
          </a:p>
          <a:p>
            <a:pPr marL="136525" indent="457200">
              <a:spcBef>
                <a:spcPts val="0"/>
              </a:spcBef>
              <a:spcAft>
                <a:spcPts val="800"/>
              </a:spcAft>
              <a:buNone/>
            </a:pPr>
            <a:r>
              <a:rPr lang="en-US" dirty="0" smtClean="0">
                <a:solidFill>
                  <a:srgbClr val="000066"/>
                </a:solidFill>
              </a:rPr>
              <a:t>They </a:t>
            </a:r>
            <a:r>
              <a:rPr lang="en-US" dirty="0">
                <a:solidFill>
                  <a:srgbClr val="000066"/>
                </a:solidFill>
              </a:rPr>
              <a:t>form a method for articulating the different pathways that might exist for you tomorrow, and finding your appropriate movements down each of those possible paths. Scenario planning </a:t>
            </a:r>
            <a:r>
              <a:rPr lang="en-US" dirty="0" smtClean="0">
                <a:solidFill>
                  <a:srgbClr val="000066"/>
                </a:solidFill>
              </a:rPr>
              <a:t>is </a:t>
            </a:r>
            <a:r>
              <a:rPr lang="en-US" dirty="0" smtClean="0">
                <a:solidFill>
                  <a:srgbClr val="C00000"/>
                </a:solidFill>
              </a:rPr>
              <a:t>about </a:t>
            </a:r>
            <a:r>
              <a:rPr lang="en-US" dirty="0">
                <a:solidFill>
                  <a:srgbClr val="C00000"/>
                </a:solidFill>
              </a:rPr>
              <a:t>making choices today with an understanding of how they might turn out</a:t>
            </a:r>
            <a:r>
              <a:rPr lang="en-US" dirty="0">
                <a:solidFill>
                  <a:srgbClr val="000066"/>
                </a:solidFill>
              </a:rPr>
              <a:t>.</a:t>
            </a:r>
            <a:endParaRPr lang="uk-UA" dirty="0">
              <a:solidFill>
                <a:srgbClr val="000066"/>
              </a:solidFill>
            </a:endParaRPr>
          </a:p>
        </p:txBody>
      </p:sp>
      <p:pic>
        <p:nvPicPr>
          <p:cNvPr id="1026" name="Picture 2" descr="http://s5.hostingkartinok.com/uploads/images/2013/03/124e84a94e69c34033ac9d691cea62a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02317" y="1917576"/>
            <a:ext cx="4294101" cy="30805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668583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42765" y="79899"/>
            <a:ext cx="10611775" cy="6631619"/>
          </a:xfrm>
        </p:spPr>
        <p:txBody>
          <a:bodyPr/>
          <a:lstStyle/>
          <a:p>
            <a:r>
              <a:rPr lang="en-US" dirty="0">
                <a:solidFill>
                  <a:srgbClr val="002060"/>
                </a:solidFill>
              </a:rPr>
              <a:t>Scenarios first emerged following </a:t>
            </a:r>
            <a:r>
              <a:rPr lang="en-US" dirty="0">
                <a:solidFill>
                  <a:srgbClr val="990000"/>
                </a:solidFill>
              </a:rPr>
              <a:t>World War II</a:t>
            </a:r>
            <a:r>
              <a:rPr lang="en-US" dirty="0">
                <a:solidFill>
                  <a:srgbClr val="002060"/>
                </a:solidFill>
              </a:rPr>
              <a:t>, as a method for military planning. The U.S. Air Force tried to imagine what its opponents might do, and to prepare alternative strategies</a:t>
            </a:r>
            <a:r>
              <a:rPr lang="en-US" dirty="0" smtClean="0">
                <a:solidFill>
                  <a:srgbClr val="002060"/>
                </a:solidFill>
              </a:rPr>
              <a:t>.</a:t>
            </a:r>
          </a:p>
          <a:p>
            <a:endParaRPr lang="ru-RU" dirty="0">
              <a:solidFill>
                <a:srgbClr val="002060"/>
              </a:solidFill>
            </a:endParaRPr>
          </a:p>
          <a:p>
            <a:r>
              <a:rPr lang="en-US" dirty="0">
                <a:solidFill>
                  <a:srgbClr val="990000"/>
                </a:solidFill>
              </a:rPr>
              <a:t> In the 1960s, Herman Kahn</a:t>
            </a:r>
            <a:r>
              <a:rPr lang="en-US" dirty="0">
                <a:solidFill>
                  <a:srgbClr val="002060"/>
                </a:solidFill>
              </a:rPr>
              <a:t>, who had been part of the Air Force effort, refined scenarios as a tool for business prognostication. He became America’s top futurist, predicting the inevitability of growth and prosperity. But scenarios reached a new dimension in the early </a:t>
            </a:r>
            <a:r>
              <a:rPr lang="en-US" dirty="0">
                <a:solidFill>
                  <a:srgbClr val="990000"/>
                </a:solidFill>
              </a:rPr>
              <a:t>1970s, with the work of an amazing individual named Pierre </a:t>
            </a:r>
            <a:r>
              <a:rPr lang="en-US" dirty="0" err="1">
                <a:solidFill>
                  <a:srgbClr val="990000"/>
                </a:solidFill>
              </a:rPr>
              <a:t>Wack</a:t>
            </a:r>
            <a:r>
              <a:rPr lang="en-US" dirty="0" smtClean="0">
                <a:solidFill>
                  <a:srgbClr val="002060"/>
                </a:solidFill>
              </a:rPr>
              <a:t>. He is a </a:t>
            </a:r>
            <a:r>
              <a:rPr lang="en-US" dirty="0"/>
              <a:t>spiritual </a:t>
            </a:r>
            <a:r>
              <a:rPr lang="en-US" dirty="0" err="1" smtClean="0"/>
              <a:t>Gurdjieff's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002060"/>
                </a:solidFill>
              </a:rPr>
              <a:t>student. </a:t>
            </a:r>
            <a:endParaRPr lang="en-US" sz="2000" dirty="0" smtClean="0">
              <a:solidFill>
                <a:srgbClr val="002060"/>
              </a:solidFill>
            </a:endParaRPr>
          </a:p>
          <a:p>
            <a:r>
              <a:rPr lang="en-US" dirty="0" smtClean="0">
                <a:solidFill>
                  <a:srgbClr val="002060"/>
                </a:solidFill>
              </a:rPr>
              <a:t>His follower, the </a:t>
            </a:r>
            <a:r>
              <a:rPr lang="en-US" dirty="0">
                <a:solidFill>
                  <a:srgbClr val="002060"/>
                </a:solidFill>
              </a:rPr>
              <a:t>known futurist </a:t>
            </a:r>
            <a:r>
              <a:rPr lang="en-US" dirty="0" smtClean="0">
                <a:solidFill>
                  <a:srgbClr val="990000"/>
                </a:solidFill>
              </a:rPr>
              <a:t>is </a:t>
            </a:r>
            <a:r>
              <a:rPr lang="en-US" dirty="0">
                <a:solidFill>
                  <a:srgbClr val="990000"/>
                </a:solidFill>
              </a:rPr>
              <a:t>Peter Schwartz</a:t>
            </a:r>
            <a:r>
              <a:rPr lang="en-US" dirty="0">
                <a:solidFill>
                  <a:srgbClr val="002060"/>
                </a:solidFill>
              </a:rPr>
              <a:t>, the guru of scenario planning.</a:t>
            </a:r>
            <a:endParaRPr lang="uk-UA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4392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>
                <a:solidFill>
                  <a:srgbClr val="000066"/>
                </a:solidFill>
                <a:effectLst/>
              </a:rPr>
              <a:t>Three of the founders </a:t>
            </a:r>
            <a:r>
              <a:rPr lang="en-US" dirty="0">
                <a:solidFill>
                  <a:srgbClr val="990000"/>
                </a:solidFill>
                <a:effectLst/>
              </a:rPr>
              <a:t>(Guru)</a:t>
            </a:r>
            <a:r>
              <a:rPr lang="ru-RU" dirty="0">
                <a:solidFill>
                  <a:srgbClr val="990000"/>
                </a:solidFill>
                <a:effectLst/>
              </a:rPr>
              <a:t/>
            </a:r>
            <a:br>
              <a:rPr lang="ru-RU" dirty="0">
                <a:solidFill>
                  <a:srgbClr val="990000"/>
                </a:solidFill>
                <a:effectLst/>
              </a:rPr>
            </a:br>
            <a:r>
              <a:rPr lang="en-US" dirty="0" smtClean="0">
                <a:solidFill>
                  <a:srgbClr val="000066"/>
                </a:solidFill>
                <a:effectLst/>
              </a:rPr>
              <a:t>of </a:t>
            </a:r>
            <a:r>
              <a:rPr lang="en-US" dirty="0">
                <a:solidFill>
                  <a:srgbClr val="000066"/>
                </a:solidFill>
                <a:effectLst/>
              </a:rPr>
              <a:t>modern scenario planning</a:t>
            </a:r>
            <a:endParaRPr lang="uk-UA" dirty="0">
              <a:solidFill>
                <a:srgbClr val="000066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0560" y="1530533"/>
            <a:ext cx="10972800" cy="4708525"/>
          </a:xfrm>
        </p:spPr>
        <p:txBody>
          <a:bodyPr/>
          <a:lstStyle/>
          <a:p>
            <a:pPr marL="136525" indent="0">
              <a:buNone/>
            </a:pPr>
            <a:r>
              <a:rPr lang="de-DE" sz="3200" dirty="0">
                <a:solidFill>
                  <a:srgbClr val="990000"/>
                </a:solidFill>
              </a:rPr>
              <a:t>Herman Kahn </a:t>
            </a:r>
            <a:r>
              <a:rPr lang="ru-RU" sz="3200" dirty="0">
                <a:solidFill>
                  <a:srgbClr val="990000"/>
                </a:solidFill>
              </a:rPr>
              <a:t> </a:t>
            </a:r>
            <a:endParaRPr lang="en-US" sz="3200" dirty="0" smtClean="0">
              <a:solidFill>
                <a:srgbClr val="990000"/>
              </a:solidFill>
            </a:endParaRPr>
          </a:p>
          <a:p>
            <a:pPr marL="136525" indent="0">
              <a:buNone/>
            </a:pPr>
            <a:r>
              <a:rPr lang="ru-RU" dirty="0" smtClean="0">
                <a:solidFill>
                  <a:srgbClr val="002060"/>
                </a:solidFill>
              </a:rPr>
              <a:t>(</a:t>
            </a:r>
            <a:r>
              <a:rPr lang="ru-RU" dirty="0" err="1">
                <a:solidFill>
                  <a:srgbClr val="002060"/>
                </a:solidFill>
              </a:rPr>
              <a:t>February</a:t>
            </a:r>
            <a:r>
              <a:rPr lang="ru-RU" dirty="0">
                <a:solidFill>
                  <a:srgbClr val="002060"/>
                </a:solidFill>
              </a:rPr>
              <a:t> 15, 1922 – </a:t>
            </a:r>
            <a:r>
              <a:rPr lang="ru-RU" dirty="0" err="1">
                <a:solidFill>
                  <a:srgbClr val="002060"/>
                </a:solidFill>
              </a:rPr>
              <a:t>July</a:t>
            </a:r>
            <a:r>
              <a:rPr lang="ru-RU" dirty="0">
                <a:solidFill>
                  <a:srgbClr val="002060"/>
                </a:solidFill>
              </a:rPr>
              <a:t> 7, 1983</a:t>
            </a:r>
            <a:r>
              <a:rPr lang="ru-RU" dirty="0" smtClean="0">
                <a:solidFill>
                  <a:srgbClr val="002060"/>
                </a:solidFill>
              </a:rPr>
              <a:t>)</a:t>
            </a:r>
            <a:endParaRPr lang="en-US" dirty="0" smtClean="0">
              <a:solidFill>
                <a:srgbClr val="002060"/>
              </a:solidFill>
            </a:endParaRPr>
          </a:p>
          <a:p>
            <a:pPr marL="136525" indent="0">
              <a:buNone/>
            </a:pPr>
            <a:endParaRPr lang="ru-RU" dirty="0">
              <a:solidFill>
                <a:srgbClr val="002060"/>
              </a:solidFill>
            </a:endParaRPr>
          </a:p>
          <a:p>
            <a:pPr marL="136525" indent="0">
              <a:buNone/>
            </a:pPr>
            <a:r>
              <a:rPr lang="en-US" dirty="0">
                <a:solidFill>
                  <a:srgbClr val="002060"/>
                </a:solidFill>
              </a:rPr>
              <a:t>He originally came to </a:t>
            </a:r>
            <a:r>
              <a:rPr lang="en-US" dirty="0" smtClean="0">
                <a:solidFill>
                  <a:srgbClr val="002060"/>
                </a:solidFill>
              </a:rPr>
              <a:t>prominence</a:t>
            </a:r>
          </a:p>
          <a:p>
            <a:pPr marL="136525" indent="0">
              <a:buNone/>
            </a:pP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>
                <a:solidFill>
                  <a:srgbClr val="002060"/>
                </a:solidFill>
              </a:rPr>
              <a:t>as a military strategist and systems </a:t>
            </a:r>
            <a:endParaRPr lang="en-US" dirty="0" smtClean="0">
              <a:solidFill>
                <a:srgbClr val="002060"/>
              </a:solidFill>
            </a:endParaRPr>
          </a:p>
          <a:p>
            <a:pPr marL="136525" indent="0">
              <a:buNone/>
            </a:pPr>
            <a:r>
              <a:rPr lang="en-US" dirty="0" smtClean="0">
                <a:solidFill>
                  <a:srgbClr val="002060"/>
                </a:solidFill>
              </a:rPr>
              <a:t>theorist </a:t>
            </a:r>
            <a:r>
              <a:rPr lang="en-US" dirty="0">
                <a:solidFill>
                  <a:srgbClr val="002060"/>
                </a:solidFill>
              </a:rPr>
              <a:t>while employed </a:t>
            </a:r>
            <a:endParaRPr lang="en-US" dirty="0" smtClean="0">
              <a:solidFill>
                <a:srgbClr val="002060"/>
              </a:solidFill>
            </a:endParaRPr>
          </a:p>
          <a:p>
            <a:pPr marL="136525" indent="0">
              <a:buNone/>
            </a:pPr>
            <a:r>
              <a:rPr lang="en-US" dirty="0" smtClean="0">
                <a:solidFill>
                  <a:srgbClr val="002060"/>
                </a:solidFill>
              </a:rPr>
              <a:t>at </a:t>
            </a:r>
            <a:r>
              <a:rPr lang="en-US" dirty="0">
                <a:solidFill>
                  <a:srgbClr val="002060"/>
                </a:solidFill>
              </a:rPr>
              <a:t>the RAND Corporation.</a:t>
            </a:r>
            <a:endParaRPr lang="ru-RU" dirty="0">
              <a:solidFill>
                <a:srgbClr val="002060"/>
              </a:solidFill>
            </a:endParaRPr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pPr marL="136525" indent="0">
              <a:buNone/>
            </a:pPr>
            <a:endParaRPr lang="uk-UA" dirty="0"/>
          </a:p>
        </p:txBody>
      </p:sp>
      <p:pic>
        <p:nvPicPr>
          <p:cNvPr id="15" name="Рисунок 14" descr="Interview with Herman Kahn, author of On Escalation, May 11, 1965.jp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2339" y="1745987"/>
            <a:ext cx="4269280" cy="406000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3349270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>
                <a:solidFill>
                  <a:srgbClr val="000066"/>
                </a:solidFill>
                <a:effectLst/>
              </a:rPr>
              <a:t>Three of the </a:t>
            </a:r>
            <a:r>
              <a:rPr lang="en-US" dirty="0" smtClean="0">
                <a:solidFill>
                  <a:srgbClr val="000066"/>
                </a:solidFill>
                <a:effectLst/>
              </a:rPr>
              <a:t>founders </a:t>
            </a:r>
            <a:r>
              <a:rPr lang="en-US" dirty="0" smtClean="0">
                <a:solidFill>
                  <a:srgbClr val="990000"/>
                </a:solidFill>
                <a:effectLst/>
              </a:rPr>
              <a:t>(Guru)</a:t>
            </a:r>
            <a:r>
              <a:rPr lang="ru-RU" dirty="0">
                <a:solidFill>
                  <a:srgbClr val="990000"/>
                </a:solidFill>
                <a:effectLst/>
              </a:rPr>
              <a:t/>
            </a:r>
            <a:br>
              <a:rPr lang="ru-RU" dirty="0">
                <a:solidFill>
                  <a:srgbClr val="990000"/>
                </a:solidFill>
                <a:effectLst/>
              </a:rPr>
            </a:br>
            <a:r>
              <a:rPr lang="en-US" dirty="0" smtClean="0">
                <a:solidFill>
                  <a:srgbClr val="000066"/>
                </a:solidFill>
                <a:effectLst/>
              </a:rPr>
              <a:t> </a:t>
            </a:r>
            <a:r>
              <a:rPr lang="en-US" dirty="0">
                <a:solidFill>
                  <a:srgbClr val="000066"/>
                </a:solidFill>
                <a:effectLst/>
              </a:rPr>
              <a:t>of modern scenario planning</a:t>
            </a:r>
            <a:endParaRPr lang="uk-UA" dirty="0">
              <a:solidFill>
                <a:srgbClr val="000066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13064" y="1305017"/>
            <a:ext cx="6862439" cy="5397624"/>
          </a:xfrm>
        </p:spPr>
        <p:txBody>
          <a:bodyPr/>
          <a:lstStyle/>
          <a:p>
            <a:pPr marL="136525" indent="0">
              <a:buNone/>
            </a:pPr>
            <a:r>
              <a:rPr lang="en-US" sz="2400" b="1" dirty="0">
                <a:solidFill>
                  <a:srgbClr val="990000"/>
                </a:solidFill>
              </a:rPr>
              <a:t>Pierre </a:t>
            </a:r>
            <a:r>
              <a:rPr lang="en-US" sz="2400" b="1" dirty="0" err="1">
                <a:solidFill>
                  <a:srgbClr val="990000"/>
                </a:solidFill>
              </a:rPr>
              <a:t>Wack</a:t>
            </a:r>
            <a:r>
              <a:rPr lang="en-US" sz="2400" b="1" dirty="0">
                <a:solidFill>
                  <a:srgbClr val="990000"/>
                </a:solidFill>
              </a:rPr>
              <a:t>, </a:t>
            </a:r>
            <a:endParaRPr lang="en-US" sz="2400" b="1" dirty="0" smtClean="0">
              <a:solidFill>
                <a:srgbClr val="990000"/>
              </a:solidFill>
            </a:endParaRPr>
          </a:p>
          <a:p>
            <a:pPr marL="136525" indent="0">
              <a:buNone/>
            </a:pPr>
            <a:r>
              <a:rPr lang="en-US" sz="2400" dirty="0" smtClean="0">
                <a:solidFill>
                  <a:srgbClr val="002060"/>
                </a:solidFill>
              </a:rPr>
              <a:t>(1922-1997</a:t>
            </a:r>
            <a:r>
              <a:rPr lang="en-US" sz="2400" dirty="0">
                <a:solidFill>
                  <a:srgbClr val="002060"/>
                </a:solidFill>
              </a:rPr>
              <a:t>) </a:t>
            </a:r>
            <a:endParaRPr lang="en-US" sz="2400" dirty="0" smtClean="0">
              <a:solidFill>
                <a:srgbClr val="002060"/>
              </a:solidFill>
            </a:endParaRPr>
          </a:p>
          <a:p>
            <a:pPr marL="136525" indent="0">
              <a:buNone/>
            </a:pPr>
            <a:r>
              <a:rPr lang="en-US" dirty="0" smtClean="0">
                <a:solidFill>
                  <a:srgbClr val="002060"/>
                </a:solidFill>
              </a:rPr>
              <a:t>was </a:t>
            </a:r>
            <a:r>
              <a:rPr lang="en-US" dirty="0">
                <a:solidFill>
                  <a:srgbClr val="002060"/>
                </a:solidFill>
              </a:rPr>
              <a:t>an unconventional French oil </a:t>
            </a:r>
            <a:endParaRPr lang="en-US" dirty="0" smtClean="0">
              <a:solidFill>
                <a:srgbClr val="002060"/>
              </a:solidFill>
            </a:endParaRPr>
          </a:p>
          <a:p>
            <a:pPr marL="136525" indent="0">
              <a:buNone/>
            </a:pPr>
            <a:r>
              <a:rPr lang="en-US" dirty="0" smtClean="0">
                <a:solidFill>
                  <a:srgbClr val="002060"/>
                </a:solidFill>
              </a:rPr>
              <a:t>executive </a:t>
            </a:r>
            <a:r>
              <a:rPr lang="en-US" dirty="0">
                <a:solidFill>
                  <a:srgbClr val="002060"/>
                </a:solidFill>
              </a:rPr>
              <a:t>who developed the use </a:t>
            </a:r>
            <a:endParaRPr lang="en-US" dirty="0" smtClean="0">
              <a:solidFill>
                <a:srgbClr val="002060"/>
              </a:solidFill>
            </a:endParaRPr>
          </a:p>
          <a:p>
            <a:pPr marL="136525" indent="0">
              <a:buNone/>
            </a:pPr>
            <a:r>
              <a:rPr lang="en-US" dirty="0" smtClean="0">
                <a:solidFill>
                  <a:srgbClr val="002060"/>
                </a:solidFill>
              </a:rPr>
              <a:t>of </a:t>
            </a:r>
            <a:r>
              <a:rPr lang="en-US" dirty="0">
                <a:solidFill>
                  <a:srgbClr val="002060"/>
                </a:solidFill>
              </a:rPr>
              <a:t>scenario planning </a:t>
            </a:r>
            <a:endParaRPr lang="en-US" dirty="0" smtClean="0">
              <a:solidFill>
                <a:srgbClr val="002060"/>
              </a:solidFill>
            </a:endParaRPr>
          </a:p>
          <a:p>
            <a:pPr marL="136525" indent="0">
              <a:buNone/>
            </a:pPr>
            <a:r>
              <a:rPr lang="en-US" dirty="0" smtClean="0">
                <a:solidFill>
                  <a:srgbClr val="002060"/>
                </a:solidFill>
              </a:rPr>
              <a:t>at </a:t>
            </a:r>
            <a:r>
              <a:rPr lang="en-US" dirty="0">
                <a:solidFill>
                  <a:srgbClr val="002060"/>
                </a:solidFill>
              </a:rPr>
              <a:t>Royal Dutch Shell's London </a:t>
            </a:r>
            <a:endParaRPr lang="en-US" dirty="0" smtClean="0">
              <a:solidFill>
                <a:srgbClr val="002060"/>
              </a:solidFill>
            </a:endParaRPr>
          </a:p>
          <a:p>
            <a:pPr marL="136525" indent="0">
              <a:buNone/>
            </a:pPr>
            <a:r>
              <a:rPr lang="en-US" dirty="0" smtClean="0">
                <a:solidFill>
                  <a:srgbClr val="002060"/>
                </a:solidFill>
              </a:rPr>
              <a:t>headquarters </a:t>
            </a:r>
            <a:r>
              <a:rPr lang="en-US" dirty="0">
                <a:solidFill>
                  <a:srgbClr val="002060"/>
                </a:solidFill>
              </a:rPr>
              <a:t>in the 1970s. </a:t>
            </a:r>
            <a:endParaRPr lang="en-US" dirty="0" smtClean="0">
              <a:solidFill>
                <a:srgbClr val="002060"/>
              </a:solidFill>
            </a:endParaRPr>
          </a:p>
          <a:p>
            <a:pPr marL="136525" indent="0">
              <a:buNone/>
            </a:pPr>
            <a:r>
              <a:rPr lang="en-US" dirty="0" smtClean="0">
                <a:solidFill>
                  <a:srgbClr val="002060"/>
                </a:solidFill>
              </a:rPr>
              <a:t>So </a:t>
            </a:r>
            <a:r>
              <a:rPr lang="en-US" dirty="0">
                <a:solidFill>
                  <a:srgbClr val="002060"/>
                </a:solidFill>
              </a:rPr>
              <a:t>successful was he </a:t>
            </a:r>
            <a:r>
              <a:rPr lang="en-US" dirty="0" smtClean="0">
                <a:solidFill>
                  <a:srgbClr val="002060"/>
                </a:solidFill>
              </a:rPr>
              <a:t>was </a:t>
            </a:r>
            <a:r>
              <a:rPr lang="en-US" dirty="0">
                <a:solidFill>
                  <a:srgbClr val="002060"/>
                </a:solidFill>
              </a:rPr>
              <a:t>able </a:t>
            </a:r>
            <a:endParaRPr lang="en-US" dirty="0" smtClean="0">
              <a:solidFill>
                <a:srgbClr val="002060"/>
              </a:solidFill>
            </a:endParaRPr>
          </a:p>
          <a:p>
            <a:pPr marL="136525" indent="0">
              <a:buNone/>
            </a:pPr>
            <a:r>
              <a:rPr lang="en-US" dirty="0" smtClean="0">
                <a:solidFill>
                  <a:srgbClr val="002060"/>
                </a:solidFill>
              </a:rPr>
              <a:t>to </a:t>
            </a:r>
            <a:r>
              <a:rPr lang="en-US" dirty="0">
                <a:solidFill>
                  <a:srgbClr val="002060"/>
                </a:solidFill>
              </a:rPr>
              <a:t>anticipate not just one Arab-induced </a:t>
            </a:r>
            <a:endParaRPr lang="en-US" dirty="0" smtClean="0">
              <a:solidFill>
                <a:srgbClr val="002060"/>
              </a:solidFill>
            </a:endParaRPr>
          </a:p>
          <a:p>
            <a:pPr marL="136525" indent="0">
              <a:buNone/>
            </a:pPr>
            <a:r>
              <a:rPr lang="en-US" dirty="0" smtClean="0">
                <a:solidFill>
                  <a:srgbClr val="002060"/>
                </a:solidFill>
              </a:rPr>
              <a:t>oil </a:t>
            </a:r>
            <a:r>
              <a:rPr lang="en-US" dirty="0">
                <a:solidFill>
                  <a:srgbClr val="002060"/>
                </a:solidFill>
              </a:rPr>
              <a:t>shock during that decade, but </a:t>
            </a:r>
            <a:r>
              <a:rPr lang="en-US" dirty="0" smtClean="0">
                <a:solidFill>
                  <a:srgbClr val="002060"/>
                </a:solidFill>
              </a:rPr>
              <a:t>two.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pPr marL="136525" indent="0">
              <a:buNone/>
            </a:pPr>
            <a:endParaRPr lang="uk-UA" dirty="0"/>
          </a:p>
        </p:txBody>
      </p:sp>
      <p:pic>
        <p:nvPicPr>
          <p:cNvPr id="5" name="Рисунок 4" descr="http://www.annbadillo.com/annscan/images/2008/05/29/wack.jpg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32450" y="2018275"/>
            <a:ext cx="3417533" cy="397110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580074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>
                <a:solidFill>
                  <a:srgbClr val="000066"/>
                </a:solidFill>
                <a:effectLst/>
              </a:rPr>
              <a:t>Three of the </a:t>
            </a:r>
            <a:r>
              <a:rPr lang="en-US" dirty="0" smtClean="0">
                <a:solidFill>
                  <a:srgbClr val="000066"/>
                </a:solidFill>
                <a:effectLst/>
              </a:rPr>
              <a:t>founders </a:t>
            </a:r>
            <a:r>
              <a:rPr lang="en-US" dirty="0" smtClean="0">
                <a:solidFill>
                  <a:srgbClr val="990000"/>
                </a:solidFill>
                <a:effectLst/>
              </a:rPr>
              <a:t>(Guru)</a:t>
            </a:r>
            <a:r>
              <a:rPr lang="ru-RU" dirty="0">
                <a:solidFill>
                  <a:srgbClr val="990000"/>
                </a:solidFill>
                <a:effectLst/>
              </a:rPr>
              <a:t/>
            </a:r>
            <a:br>
              <a:rPr lang="ru-RU" dirty="0">
                <a:solidFill>
                  <a:srgbClr val="990000"/>
                </a:solidFill>
                <a:effectLst/>
              </a:rPr>
            </a:br>
            <a:r>
              <a:rPr lang="en-US" dirty="0" smtClean="0">
                <a:solidFill>
                  <a:srgbClr val="000066"/>
                </a:solidFill>
                <a:effectLst/>
              </a:rPr>
              <a:t> </a:t>
            </a:r>
            <a:r>
              <a:rPr lang="en-US" dirty="0">
                <a:solidFill>
                  <a:srgbClr val="000066"/>
                </a:solidFill>
                <a:effectLst/>
              </a:rPr>
              <a:t>of modern scenario planning</a:t>
            </a:r>
            <a:endParaRPr lang="uk-UA" dirty="0">
              <a:solidFill>
                <a:srgbClr val="000066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13065" y="1936023"/>
            <a:ext cx="6405450" cy="3837759"/>
          </a:xfrm>
        </p:spPr>
        <p:txBody>
          <a:bodyPr/>
          <a:lstStyle/>
          <a:p>
            <a:pPr marL="136525" indent="0">
              <a:buNone/>
            </a:pPr>
            <a:r>
              <a:rPr lang="de-DE" sz="3200" dirty="0">
                <a:solidFill>
                  <a:srgbClr val="990000"/>
                </a:solidFill>
              </a:rPr>
              <a:t>Peter Schwartz</a:t>
            </a:r>
            <a:endParaRPr lang="ru-RU" sz="3200" dirty="0">
              <a:solidFill>
                <a:srgbClr val="990000"/>
              </a:solidFill>
            </a:endParaRPr>
          </a:p>
          <a:p>
            <a:pPr marL="136525" indent="0">
              <a:buNone/>
            </a:pPr>
            <a:r>
              <a:rPr lang="en-US" sz="2400" dirty="0">
                <a:solidFill>
                  <a:srgbClr val="002060"/>
                </a:solidFill>
              </a:rPr>
              <a:t>(born 1946) is an American futurist, innovator, author, and co-founder of the </a:t>
            </a:r>
            <a:r>
              <a:rPr lang="en-US" sz="2400" dirty="0">
                <a:solidFill>
                  <a:srgbClr val="002060"/>
                </a:solidFill>
                <a:hlinkClick r:id="rId3" tooltip="Global Business Network"/>
              </a:rPr>
              <a:t>Global Business Network</a:t>
            </a:r>
            <a:r>
              <a:rPr lang="en-US" sz="2400" dirty="0">
                <a:solidFill>
                  <a:srgbClr val="002060"/>
                </a:solidFill>
              </a:rPr>
              <a:t> (GBN), a corporate strategy firm, specializing in future-think and </a:t>
            </a:r>
            <a:r>
              <a:rPr lang="en-US" sz="2400" dirty="0">
                <a:solidFill>
                  <a:srgbClr val="002060"/>
                </a:solidFill>
                <a:hlinkClick r:id="rId4" tooltip="Scenario planning"/>
              </a:rPr>
              <a:t>scenario planning</a:t>
            </a:r>
            <a:r>
              <a:rPr lang="en-US" sz="2400" dirty="0">
                <a:solidFill>
                  <a:srgbClr val="002060"/>
                </a:solidFill>
              </a:rPr>
              <a:t>. </a:t>
            </a:r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pPr marL="136525" indent="0">
              <a:buNone/>
            </a:pPr>
            <a:endParaRPr lang="uk-UA" dirty="0"/>
          </a:p>
        </p:txBody>
      </p:sp>
      <p:pic>
        <p:nvPicPr>
          <p:cNvPr id="6" name="Рисунок 5" descr="World’s foremost scenario planner applies his expertise to the renewable energy sector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69752" y="1936024"/>
            <a:ext cx="4556488" cy="340233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8823471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13065" y="1936023"/>
            <a:ext cx="6405450" cy="3837759"/>
          </a:xfrm>
        </p:spPr>
        <p:txBody>
          <a:bodyPr/>
          <a:lstStyle/>
          <a:p>
            <a:endParaRPr lang="en-US" dirty="0" smtClean="0"/>
          </a:p>
          <a:p>
            <a:pPr marL="136525" indent="0">
              <a:buNone/>
            </a:pPr>
            <a:r>
              <a:rPr lang="en-US" b="1" dirty="0">
                <a:solidFill>
                  <a:srgbClr val="990000"/>
                </a:solidFill>
              </a:rPr>
              <a:t>Pierre </a:t>
            </a:r>
            <a:r>
              <a:rPr lang="en-US" b="1" dirty="0" err="1" smtClean="0">
                <a:solidFill>
                  <a:srgbClr val="990000"/>
                </a:solidFill>
              </a:rPr>
              <a:t>Wack</a:t>
            </a:r>
            <a:r>
              <a:rPr lang="en-US" b="1" dirty="0" smtClean="0">
                <a:solidFill>
                  <a:srgbClr val="990000"/>
                </a:solidFill>
              </a:rPr>
              <a:t> : </a:t>
            </a:r>
            <a:endParaRPr lang="uk-UA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23233293"/>
              </p:ext>
            </p:extLst>
          </p:nvPr>
        </p:nvGraphicFramePr>
        <p:xfrm>
          <a:off x="2849731" y="550416"/>
          <a:ext cx="8416032" cy="586813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416032"/>
              </a:tblGrid>
              <a:tr h="5868139">
                <a:tc>
                  <a:txBody>
                    <a:bodyPr/>
                    <a:lstStyle/>
                    <a:p>
                      <a:pPr indent="457200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050" dirty="0">
                          <a:effectLst/>
                        </a:rPr>
                        <a:t>“</a:t>
                      </a:r>
                      <a:r>
                        <a:rPr lang="en-US" sz="2800" dirty="0">
                          <a:solidFill>
                            <a:srgbClr val="002060"/>
                          </a:solidFill>
                          <a:effectLst/>
                        </a:rPr>
                        <a:t>Scenarios deal with two worlds; the world of facts and the world of perceptions. </a:t>
                      </a:r>
                      <a:endParaRPr lang="en-US" sz="2800" dirty="0" smtClean="0">
                        <a:solidFill>
                          <a:srgbClr val="002060"/>
                        </a:solidFill>
                        <a:effectLst/>
                      </a:endParaRPr>
                    </a:p>
                    <a:p>
                      <a:pPr indent="457200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solidFill>
                            <a:srgbClr val="002060"/>
                          </a:solidFill>
                          <a:effectLst/>
                        </a:rPr>
                        <a:t>They </a:t>
                      </a:r>
                      <a:r>
                        <a:rPr lang="en-US" sz="2800" dirty="0">
                          <a:solidFill>
                            <a:srgbClr val="002060"/>
                          </a:solidFill>
                          <a:effectLst/>
                        </a:rPr>
                        <a:t>explore for facts but they aim at perceptions inside the heads of decision-makers. </a:t>
                      </a:r>
                      <a:endParaRPr lang="en-US" sz="2800" dirty="0" smtClean="0">
                        <a:solidFill>
                          <a:srgbClr val="002060"/>
                        </a:solidFill>
                        <a:effectLst/>
                      </a:endParaRPr>
                    </a:p>
                    <a:p>
                      <a:pPr indent="457200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solidFill>
                            <a:srgbClr val="002060"/>
                          </a:solidFill>
                          <a:effectLst/>
                        </a:rPr>
                        <a:t>Their </a:t>
                      </a:r>
                      <a:r>
                        <a:rPr lang="en-US" sz="2800" dirty="0">
                          <a:solidFill>
                            <a:srgbClr val="002060"/>
                          </a:solidFill>
                          <a:effectLst/>
                        </a:rPr>
                        <a:t>purpose is to gather and transform information of strategic significance into fresh perceptions. </a:t>
                      </a:r>
                      <a:endParaRPr lang="en-US" sz="2800" dirty="0" smtClean="0">
                        <a:solidFill>
                          <a:srgbClr val="002060"/>
                        </a:solidFill>
                        <a:effectLst/>
                      </a:endParaRPr>
                    </a:p>
                    <a:p>
                      <a:pPr indent="457200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solidFill>
                            <a:srgbClr val="002060"/>
                          </a:solidFill>
                          <a:effectLst/>
                        </a:rPr>
                        <a:t>This </a:t>
                      </a:r>
                      <a:r>
                        <a:rPr lang="en-US" sz="2800" dirty="0">
                          <a:solidFill>
                            <a:srgbClr val="002060"/>
                          </a:solidFill>
                          <a:effectLst/>
                        </a:rPr>
                        <a:t>transformation process is not trivial—more often than not it does not happen. When it works, it is a creative experience that generates a heartfelt ‘Aha' … and leads to strategic insights beyond the mind's reach.”</a:t>
                      </a:r>
                      <a:endParaRPr lang="ru-RU" sz="2800" dirty="0">
                        <a:solidFill>
                          <a:srgbClr val="002060"/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tx1">
                        <a:lumMod val="95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007542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ема1">
  <a:themeElements>
    <a:clrScheme name="Апекс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Классическая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Тема1" id="{325E0B6B-D815-40A3-B077-60FCCD61E081}" vid="{0470247F-09FC-4238-9EB7-F9FEA1767763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Тема1</Template>
  <TotalTime>1110</TotalTime>
  <Words>429</Words>
  <Application>Microsoft Office PowerPoint</Application>
  <PresentationFormat>Широкоэкранный</PresentationFormat>
  <Paragraphs>56</Paragraphs>
  <Slides>10</Slides>
  <Notes>3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8" baseType="lpstr">
      <vt:lpstr>Arial</vt:lpstr>
      <vt:lpstr>Book Antiqua</vt:lpstr>
      <vt:lpstr>Calibri</vt:lpstr>
      <vt:lpstr>Times New Roman</vt:lpstr>
      <vt:lpstr>Wingdings</vt:lpstr>
      <vt:lpstr>Wingdings 2</vt:lpstr>
      <vt:lpstr>Wingdings 3</vt:lpstr>
      <vt:lpstr>Тема1</vt:lpstr>
      <vt:lpstr>Презентация PowerPoint</vt:lpstr>
      <vt:lpstr>        Zaporizhzhya National University  Faculty of Social Science and Administration  </vt:lpstr>
      <vt:lpstr>Презентация PowerPoint</vt:lpstr>
      <vt:lpstr>Презентация PowerPoint</vt:lpstr>
      <vt:lpstr>Презентация PowerPoint</vt:lpstr>
      <vt:lpstr>Three of the founders (Guru) of modern scenario planning</vt:lpstr>
      <vt:lpstr>Three of the founders (Guru)  of modern scenario planning</vt:lpstr>
      <vt:lpstr>Three of the founders (Guru)  of modern scenario planning</vt:lpstr>
      <vt:lpstr>Презентация PowerPoint</vt:lpstr>
      <vt:lpstr>Презентация PowerPoint</vt:lpstr>
    </vt:vector>
  </TitlesOfParts>
  <Company>3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1</dc:creator>
  <cp:lastModifiedBy>1</cp:lastModifiedBy>
  <cp:revision>45</cp:revision>
  <dcterms:created xsi:type="dcterms:W3CDTF">2015-11-09T18:18:21Z</dcterms:created>
  <dcterms:modified xsi:type="dcterms:W3CDTF">2016-06-26T17:36:19Z</dcterms:modified>
</cp:coreProperties>
</file>