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58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34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9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36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7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10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48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10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27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0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62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CE576-596D-4AC8-A45A-F8E01274AF2B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B13C-EEC3-4394-B1B2-60AAFCF05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5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inregion.gov.ua/wp-content/uploads/2021/10/dodatok-7.-systema-pokaznykiv-dlya-monitoryngu-1.doc" TargetMode="External"/><Relationship Id="rId13" Type="http://schemas.openxmlformats.org/officeDocument/2006/relationships/hyperlink" Target="https://www.minregion.gov.ua/wp-content/uploads/2021/10/dodatok-12.-zvit-pro-rezultaty-provedennya-monitoryngu-strategiyi-1.doc" TargetMode="External"/><Relationship Id="rId3" Type="http://schemas.openxmlformats.org/officeDocument/2006/relationships/hyperlink" Target="https://www.minregion.gov.ua/wp-content/uploads/2021/10/dodatok-2.formy-opytuvannya-zainteresovanyh-storin-1.doc" TargetMode="External"/><Relationship Id="rId7" Type="http://schemas.openxmlformats.org/officeDocument/2006/relationships/hyperlink" Target="https://www.minregion.gov.ua/wp-content/uploads/2021/10/dodatok-6.-analiz-vidpovidnosti-polozhen-strategiyi-derzhavnij-ta-regionalnij-strategiyam-rozvytku-1.doc" TargetMode="External"/><Relationship Id="rId12" Type="http://schemas.openxmlformats.org/officeDocument/2006/relationships/hyperlink" Target="https://www.minregion.gov.ua/wp-content/uploads/2021/10/dodatok-11.-perelik-organizaczijnyh-zahodiv-planu-zahodiv-1.doc" TargetMode="External"/><Relationship Id="rId2" Type="http://schemas.openxmlformats.org/officeDocument/2006/relationships/hyperlink" Target="https://www.minregion.gov.ua/wp-content/uploads/2021/10/dodatok-1.-prymirna-struktura-strategiyi-rozvytku-terytorialnoyi-gromady-1.do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inregion.gov.ua/wp-content/uploads/2021/10/dodatok-5.-derevo-czilej.doc" TargetMode="External"/><Relationship Id="rId11" Type="http://schemas.openxmlformats.org/officeDocument/2006/relationships/hyperlink" Target="https://www.minregion.gov.ua/wp-content/uploads/2021/10/dodatok-10.-oriyentovnyj-finansovyj-plan-1.doc" TargetMode="External"/><Relationship Id="rId5" Type="http://schemas.openxmlformats.org/officeDocument/2006/relationships/hyperlink" Target="https://www.minregion.gov.ua/wp-content/uploads/2021/10/dodatok-4.-porivnyalni-perevagy-vyklyky-ta-ryzyky-1.doc" TargetMode="External"/><Relationship Id="rId15" Type="http://schemas.openxmlformats.org/officeDocument/2006/relationships/hyperlink" Target="https://www.minregion.gov.ua/wp-content/uploads/2021/10/metodychni-rekomendacziyi-shhodo-poryadku-rozroblennya-zatverdzhennya-realizacziyi-provedennya-monitoryngu-ta-oczinyuvannya-realizacziyi-strategij-rozvytku-terytorialnyh-gromad-1.pdf" TargetMode="External"/><Relationship Id="rId10" Type="http://schemas.openxmlformats.org/officeDocument/2006/relationships/hyperlink" Target="https://www.minregion.gov.ua/wp-content/uploads/2021/10/dodatok-9.-perelik-proektiv-misczevogo-rozvytku-planu-zahodiv-1.doc" TargetMode="External"/><Relationship Id="rId4" Type="http://schemas.openxmlformats.org/officeDocument/2006/relationships/hyperlink" Target="https://www.minregion.gov.ua/wp-content/uploads/2021/10/dodatok-3.-swot-analiz-1.doc" TargetMode="External"/><Relationship Id="rId9" Type="http://schemas.openxmlformats.org/officeDocument/2006/relationships/hyperlink" Target="https://www.minregion.gov.ua/wp-content/uploads/2021/10/dodatok-8.-forma-dlya-provedennya-monitoryngu-potenczijnyh-ryzykiv-1.doc" TargetMode="External"/><Relationship Id="rId14" Type="http://schemas.openxmlformats.org/officeDocument/2006/relationships/hyperlink" Target="https://www.minregion.gov.ua/wp-content/uploads/2021/10/dodatok-13.-zvit-pro-rezultaty-monitoryngu-planu-zahodiv-z-realizacziyi-strategiyi-1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5614" y="1817529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Тема 4. Стратегічне </a:t>
            </a:r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планування розвитку регіонів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2123728" y="188640"/>
            <a:ext cx="6769445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2212194" algn="ctr" rotWithShape="0">
                    <a:srgbClr val="CC3300"/>
                  </a:outerShdw>
                </a:effectLst>
              </a14:hiddenEffects>
            </a:ext>
          </a:extLst>
        </p:spPr>
        <p:txBody>
          <a:bodyPr anchor="b" anchorCtr="1"/>
          <a:lstStyle/>
          <a:p>
            <a:pPr algn="ctr">
              <a:lnSpc>
                <a:spcPct val="85000"/>
              </a:lnSpc>
              <a:defRPr/>
            </a:pPr>
            <a:r>
              <a:rPr lang="uk-UA" sz="3200" b="1" dirty="0">
                <a:solidFill>
                  <a:srgbClr val="000066"/>
                </a:solidFill>
                <a:latin typeface="+mj-lt"/>
              </a:rPr>
              <a:t>Регіональний </a:t>
            </a:r>
            <a:r>
              <a:rPr lang="uk-UA" sz="3200" b="1" dirty="0">
                <a:solidFill>
                  <a:srgbClr val="000066"/>
                </a:solidFill>
                <a:latin typeface="+mj-lt"/>
              </a:rPr>
              <a:t>економічний розвиток: інновації, </a:t>
            </a:r>
            <a:r>
              <a:rPr lang="uk-UA" sz="3200" b="1" dirty="0" err="1">
                <a:solidFill>
                  <a:srgbClr val="000066"/>
                </a:solidFill>
                <a:latin typeface="+mj-lt"/>
              </a:rPr>
              <a:t>еко-система</a:t>
            </a:r>
            <a:r>
              <a:rPr lang="uk-UA" sz="3200" b="1" dirty="0">
                <a:solidFill>
                  <a:srgbClr val="000066"/>
                </a:solidFill>
                <a:latin typeface="+mj-lt"/>
              </a:rPr>
              <a:t>, місцеве самоврядування</a:t>
            </a:r>
            <a:endParaRPr lang="en-US" sz="32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7787" y="3756280"/>
            <a:ext cx="5480050" cy="2895600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r" eaLnBrk="1" hangingPunct="1">
              <a:spcBef>
                <a:spcPts val="0"/>
              </a:spcBef>
              <a:defRPr/>
            </a:pPr>
            <a:r>
              <a:rPr lang="uk-UA" sz="2400" b="1" i="1" dirty="0">
                <a:solidFill>
                  <a:srgbClr val="000066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uk-UA" sz="24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Ажажа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Марина Андріївна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r>
              <a:rPr lang="uk-UA" sz="2400" b="1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д.н.держ.упр</a:t>
            </a:r>
            <a:r>
              <a:rPr lang="uk-UA" sz="24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., професор кафедри менеджменту організацій та управління проектами </a:t>
            </a:r>
            <a:endParaRPr lang="uk-UA" sz="24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r>
              <a:rPr lang="uk-UA" sz="24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Інженерного навчально-наукового </a:t>
            </a:r>
            <a:r>
              <a:rPr lang="uk-UA" sz="24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інституту ім. Ю.М. Потебні </a:t>
            </a:r>
            <a:endParaRPr lang="uk-UA" sz="24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algn="r" eaLnBrk="1" hangingPunct="1">
              <a:spcBef>
                <a:spcPts val="0"/>
              </a:spcBef>
              <a:defRPr/>
            </a:pPr>
            <a:r>
              <a:rPr lang="uk-UA" sz="2400" b="1" i="1" dirty="0">
                <a:solidFill>
                  <a:srgbClr val="002060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 eaLnBrk="1" hangingPunct="1">
              <a:spcBef>
                <a:spcPts val="0"/>
              </a:spcBef>
              <a:defRPr/>
            </a:pPr>
            <a:endParaRPr lang="uk-UA" sz="2400" i="1" dirty="0">
              <a:solidFill>
                <a:srgbClr val="000066"/>
              </a:solidFill>
              <a:latin typeface="Cambria" panose="02040503050406030204" pitchFamily="18" charset="0"/>
            </a:endParaRPr>
          </a:p>
          <a:p>
            <a:pPr algn="l" eaLnBrk="1" hangingPunct="1">
              <a:spcBef>
                <a:spcPts val="0"/>
              </a:spcBef>
              <a:defRPr/>
            </a:pPr>
            <a:endParaRPr lang="uk-UA" sz="2400" dirty="0">
              <a:solidFill>
                <a:srgbClr val="000066"/>
              </a:solidFill>
              <a:latin typeface="Cambria" panose="02040503050406030204" pitchFamily="18" charset="0"/>
            </a:endParaRPr>
          </a:p>
          <a:p>
            <a:pPr algn="l" eaLnBrk="1" hangingPunct="1">
              <a:spcBef>
                <a:spcPts val="0"/>
              </a:spcBef>
              <a:defRPr/>
            </a:pPr>
            <a:endParaRPr lang="ru-RU" sz="2400" dirty="0">
              <a:solidFill>
                <a:srgbClr val="000066"/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Ажажа Марина Андріївна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764" b="29551"/>
          <a:stretch/>
        </p:blipFill>
        <p:spPr bwMode="auto">
          <a:xfrm>
            <a:off x="9527" y="3140968"/>
            <a:ext cx="4099155" cy="358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771588"/>
              </p:ext>
            </p:extLst>
          </p:nvPr>
        </p:nvGraphicFramePr>
        <p:xfrm>
          <a:off x="0" y="228600"/>
          <a:ext cx="2133600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4" imgW="6125430" imgH="3971429" progId="PBrush">
                  <p:embed/>
                </p:oleObj>
              </mc:Choice>
              <mc:Fallback>
                <p:oleObj r:id="rId4" imgW="6125430" imgH="3971429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DBDBA4"/>
                          </a:clrFrom>
                          <a:clrTo>
                            <a:srgbClr val="DBDBA4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819" t="6688" r="7123" b="10188"/>
                      <a:stretch>
                        <a:fillRect/>
                      </a:stretch>
                    </p:blipFill>
                    <p:spPr bwMode="auto">
                      <a:xfrm>
                        <a:off x="0" y="228600"/>
                        <a:ext cx="2133600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ger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8921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89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50748"/>
            <a:ext cx="41044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Стратегічне</a:t>
            </a: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розвитком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умов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динамічних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12096492_886383204742640_2878167675651109044_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9" b="4892"/>
          <a:stretch/>
        </p:blipFill>
        <p:spPr bwMode="auto">
          <a:xfrm>
            <a:off x="4572000" y="332656"/>
            <a:ext cx="4408133" cy="288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3645024"/>
            <a:ext cx="844058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Стратегічне планування регіонального розвитку сприяє: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подоланню фрагментарності та диспропорційності економічного, соціального та екологічного розвитку територій;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консолідації економічних ресурсів на досягненні найважливіших, пріоритетних цілей розвитку;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посиленню довіри у системі взаємовідносин "влада – бізнес – громадянське суспільство".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15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історії незалежної України можна виокремити </a:t>
            </a:r>
            <a:r>
              <a:rPr lang="uk-UA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два стратегічних орієнтири розвитку держави, економіки та суспільства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а саме: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 середини 2000-х років – перехід від планової до ринкової економіки;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після того й донині – інтеграція до Європейського Союзу.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36912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Стратегічні  пріоритети почали оформляти, починаючи з такого документа, як: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Програма "Україна – 2010", надалі – Послання Президента України до Верховної Ради України "Європейський вибір. Концептуальні засади стратегії економічного та соціального розвитку України на 2002–2011 роки;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Стратегія економічного і соціального розвитку України "Шляхом європейської інтеграції" (2004–2015 рр.);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Стратегія сталого розвитку «Україна – 2020»;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Стратегія сталого розвитку України до 2030 року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9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8" t="13958" r="9459" b="4167"/>
          <a:stretch/>
        </p:blipFill>
        <p:spPr bwMode="auto">
          <a:xfrm>
            <a:off x="43295" y="116632"/>
            <a:ext cx="8942040" cy="497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2752" y="5229200"/>
            <a:ext cx="8942040" cy="16312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ttps://www.minregion.gov.ua/napryamki-diyalnosti/derzhavna-rehional-na-polityka/strategichne-planuvannya-regionalnogo-rozvitku/strategichne-planuvannya-regionalnogo-rozvytku-na-period-do-2027-roku/regionalni-strategiyi-rozvytku-na-period-do-2027-roku/strategiya-regionalnogo-rozvytku-zaporizkoyi-oblasti-na-period-do-2027-roku/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61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8" t="17708" r="14377" b="6250"/>
          <a:stretch/>
        </p:blipFill>
        <p:spPr bwMode="auto">
          <a:xfrm>
            <a:off x="0" y="260647"/>
            <a:ext cx="9036495" cy="5074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663" y="5380672"/>
            <a:ext cx="9014831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https://www.minregion.gov.ua/napryamki-diyalnosti/derzhavna-rehional-na-polityka/strategichne-planuvannya-regionalnogo-rozvitku/strategichne-planuvannya-rozvytku-terytorialnyh-gromad/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71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317" y="1484784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Додаток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/>
              </a:rPr>
              <a:t>Примірна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 структура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/>
              </a:rPr>
              <a:t>Стратегії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/>
              </a:rPr>
              <a:t>територіальної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/>
              </a:rPr>
              <a:t>громади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3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/>
              </a:rPr>
              <a:t> 2.Форми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3"/>
              </a:rPr>
              <a:t>опитування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3"/>
              </a:rPr>
              <a:t>заінтересованих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3"/>
              </a:rPr>
              <a:t>сторін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4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4"/>
              </a:rPr>
              <a:t> 3. 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4"/>
              </a:rPr>
              <a:t>SWOT-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4"/>
              </a:rPr>
              <a:t>АНАЛІЗ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5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/>
              </a:rPr>
              <a:t> 4.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/>
              </a:rPr>
              <a:t>Порівняльні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/>
              </a:rPr>
              <a:t>переваги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/>
              </a:rPr>
              <a:t>виклики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/>
              </a:rPr>
              <a:t>ризики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6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6"/>
              </a:rPr>
              <a:t> 5. Дерево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6"/>
              </a:rPr>
              <a:t>цілей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6.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відповідності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положень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Стратегії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Державній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регіональній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стратегіям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7"/>
              </a:rPr>
              <a:t>розвитку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8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8"/>
              </a:rPr>
              <a:t> 7. Система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8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/>
              </a:rPr>
              <a:t>моніторингу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9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/>
              </a:rPr>
              <a:t> 8. Форма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/>
              </a:rPr>
              <a:t>моніторингу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/>
              </a:rPr>
              <a:t>потенційних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/>
              </a:rPr>
              <a:t>ризиків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/>
              </a:rPr>
              <a:t> 9.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проектів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місцевого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/>
              </a:rPr>
              <a:t> плану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0"/>
              </a:rPr>
              <a:t>заходів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11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1"/>
              </a:rPr>
              <a:t> 10.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/>
              </a:rPr>
              <a:t>Орієнтовний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1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1"/>
              </a:rPr>
              <a:t> план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12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2"/>
              </a:rPr>
              <a:t> 11.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2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2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2"/>
              </a:rPr>
              <a:t>організаційних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2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2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2"/>
              </a:rPr>
              <a:t> Плану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2"/>
              </a:rPr>
              <a:t>заходів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3"/>
              </a:rPr>
              <a:t> 12.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Звіт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3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результати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3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3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моніторингу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3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3"/>
              </a:rPr>
              <a:t>Стратегії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Додаток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13.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Звіт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результати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моніторингу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Плану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4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4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14"/>
              </a:rPr>
              <a:t>Стратегії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Методичні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рекомендації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щодо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порядку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розроблення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затвердження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реалізації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проведення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моніторингу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та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оцінювання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реалізації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стратегій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розвитку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15"/>
              </a:rPr>
              <a:t>територіальних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15"/>
              </a:rPr>
              <a:t> громад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71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363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12</cp:revision>
  <dcterms:created xsi:type="dcterms:W3CDTF">2022-10-21T11:04:52Z</dcterms:created>
  <dcterms:modified xsi:type="dcterms:W3CDTF">2022-11-09T08:55:46Z</dcterms:modified>
</cp:coreProperties>
</file>