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126E5-2374-4E0E-A28E-5DF6D1E92E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D3DC06-84D1-478D-B26E-624E01B881C5}">
      <dgm:prSet/>
      <dgm:spPr/>
      <dgm:t>
        <a:bodyPr/>
        <a:lstStyle/>
        <a:p>
          <a:pPr rtl="0"/>
          <a:r>
            <a:rPr lang="ru-RU"/>
            <a:t>Если рассматривать геополитические устремления Японии в исторической ретроспективе, то можно выделить три, свойственные ей модели.</a:t>
          </a:r>
        </a:p>
      </dgm:t>
    </dgm:pt>
    <dgm:pt modelId="{F21F59E7-BDAC-46AF-8C9A-E004F1FBE045}" type="parTrans" cxnId="{C6426FB2-EA55-4B42-92CD-E5CCE79D8F33}">
      <dgm:prSet/>
      <dgm:spPr/>
      <dgm:t>
        <a:bodyPr/>
        <a:lstStyle/>
        <a:p>
          <a:endParaRPr lang="ru-RU"/>
        </a:p>
      </dgm:t>
    </dgm:pt>
    <dgm:pt modelId="{A4E5882A-8219-4E19-A23B-F44E93592943}" type="sibTrans" cxnId="{C6426FB2-EA55-4B42-92CD-E5CCE79D8F33}">
      <dgm:prSet/>
      <dgm:spPr/>
      <dgm:t>
        <a:bodyPr/>
        <a:lstStyle/>
        <a:p>
          <a:endParaRPr lang="ru-RU"/>
        </a:p>
      </dgm:t>
    </dgm:pt>
    <dgm:pt modelId="{352E2B47-D92E-46B7-90A5-183402174F34}">
      <dgm:prSet/>
      <dgm:spPr/>
      <dgm:t>
        <a:bodyPr/>
        <a:lstStyle/>
        <a:p>
          <a:pPr rtl="0"/>
          <a:r>
            <a:rPr lang="ru-RU"/>
            <a:t>“</a:t>
          </a:r>
          <a:r>
            <a:rPr lang="ru-RU" b="1"/>
            <a:t>Пан-японизм</a:t>
          </a:r>
          <a:r>
            <a:rPr lang="ru-RU"/>
            <a:t>”. Данная модель предусматривает для Японии глобальную экономическую и военно-стратегическую роль. Она предусматривает единоличное доминирование страны в Азиатско-Тихоокеанском регионе (АТР), совместный с другими великими державами контроль энергоресурсов Ближнего Востока и глобальную экономическую конкуренцию и вовлеченность во все значимые для Японии международные проблемы.</a:t>
          </a:r>
        </a:p>
      </dgm:t>
    </dgm:pt>
    <dgm:pt modelId="{974268E3-A4B2-4E8E-8A60-5E12B079E5F9}" type="parTrans" cxnId="{3223F4A8-2A8C-4801-8EE2-DA88D865E694}">
      <dgm:prSet/>
      <dgm:spPr/>
      <dgm:t>
        <a:bodyPr/>
        <a:lstStyle/>
        <a:p>
          <a:endParaRPr lang="ru-RU"/>
        </a:p>
      </dgm:t>
    </dgm:pt>
    <dgm:pt modelId="{54E130C3-3BFC-4146-B1C2-59D10CE55D03}" type="sibTrans" cxnId="{3223F4A8-2A8C-4801-8EE2-DA88D865E694}">
      <dgm:prSet/>
      <dgm:spPr/>
      <dgm:t>
        <a:bodyPr/>
        <a:lstStyle/>
        <a:p>
          <a:endParaRPr lang="ru-RU"/>
        </a:p>
      </dgm:t>
    </dgm:pt>
    <dgm:pt modelId="{7120271C-12AC-4A14-BE6F-CCBC4CF802E0}">
      <dgm:prSet/>
      <dgm:spPr/>
      <dgm:t>
        <a:bodyPr/>
        <a:lstStyle/>
        <a:p>
          <a:pPr rtl="0"/>
          <a:r>
            <a:rPr lang="ru-RU"/>
            <a:t>“</a:t>
          </a:r>
          <a:r>
            <a:rPr lang="ru-RU" b="1"/>
            <a:t>Азияцентризм</a:t>
          </a:r>
          <a:r>
            <a:rPr lang="ru-RU"/>
            <a:t>”. Он предусматривает географическое ограничение активности Японии Азиатско-Тихоокеанским регионом при исключительной концентрации на нем. Данная модель была использована Японией между двумя мировыми войнами и во время Второй мировой войны. Пространство АТР, согласно этой модели, организуется японскими геостратегами в виде концентрических кругов. Первый из них образует территория собственно метрополии, защита которой представляется жизненным интересом страны. Второй круг образуют побережье континентального Китая, Корейский п-ов, Приморье и о. Сахалин. Третий круг формируют территории государств АСЕАН и Индокитай, а также океанические акватории от побережья Индии до Гавайских островов.</a:t>
          </a:r>
        </a:p>
      </dgm:t>
    </dgm:pt>
    <dgm:pt modelId="{7F4E987F-9057-489A-A032-1AA7D0EB592E}" type="parTrans" cxnId="{BE493A81-D1AC-4A82-96DF-0DE0F7D793C9}">
      <dgm:prSet/>
      <dgm:spPr/>
      <dgm:t>
        <a:bodyPr/>
        <a:lstStyle/>
        <a:p>
          <a:endParaRPr lang="ru-RU"/>
        </a:p>
      </dgm:t>
    </dgm:pt>
    <dgm:pt modelId="{95929109-5673-46C0-9A79-DCEB1DAD9E7D}" type="sibTrans" cxnId="{BE493A81-D1AC-4A82-96DF-0DE0F7D793C9}">
      <dgm:prSet/>
      <dgm:spPr/>
      <dgm:t>
        <a:bodyPr/>
        <a:lstStyle/>
        <a:p>
          <a:endParaRPr lang="ru-RU"/>
        </a:p>
      </dgm:t>
    </dgm:pt>
    <dgm:pt modelId="{A73A9C77-D2E8-4356-9286-71B68F44B2E9}">
      <dgm:prSet/>
      <dgm:spPr/>
      <dgm:t>
        <a:bodyPr/>
        <a:lstStyle/>
        <a:p>
          <a:pPr rtl="0"/>
          <a:r>
            <a:rPr lang="ru-RU"/>
            <a:t>“</a:t>
          </a:r>
          <a:r>
            <a:rPr lang="ru-RU" b="1"/>
            <a:t>Совместный азияцентризм</a:t>
          </a:r>
          <a:r>
            <a:rPr lang="ru-RU"/>
            <a:t>”. Данная модель определяет геополитическое видение роли Японии на настоящем этапе, в условиях тесного военно-политического взаимодействия с США и ограниченности силовых инструментов национальной мощи. В военном плане она может быть охарактеризована как частично-изоляционистская, а в целом - регионалистская.</a:t>
          </a:r>
        </a:p>
      </dgm:t>
    </dgm:pt>
    <dgm:pt modelId="{4B19F53A-9E98-45B4-B7D4-1EC92C62D7CD}" type="parTrans" cxnId="{BD8187B2-8B6D-42EF-BFEF-852B9158F10B}">
      <dgm:prSet/>
      <dgm:spPr/>
      <dgm:t>
        <a:bodyPr/>
        <a:lstStyle/>
        <a:p>
          <a:endParaRPr lang="ru-RU"/>
        </a:p>
      </dgm:t>
    </dgm:pt>
    <dgm:pt modelId="{5F8F8EA6-AD63-4310-A387-0F04A9003409}" type="sibTrans" cxnId="{BD8187B2-8B6D-42EF-BFEF-852B9158F10B}">
      <dgm:prSet/>
      <dgm:spPr/>
      <dgm:t>
        <a:bodyPr/>
        <a:lstStyle/>
        <a:p>
          <a:endParaRPr lang="ru-RU"/>
        </a:p>
      </dgm:t>
    </dgm:pt>
    <dgm:pt modelId="{A717EFB3-2715-4CB8-BE75-0FA741329247}" type="pres">
      <dgm:prSet presAssocID="{71A126E5-2374-4E0E-A28E-5DF6D1E92EEC}" presName="linear" presStyleCnt="0">
        <dgm:presLayoutVars>
          <dgm:animLvl val="lvl"/>
          <dgm:resizeHandles val="exact"/>
        </dgm:presLayoutVars>
      </dgm:prSet>
      <dgm:spPr/>
    </dgm:pt>
    <dgm:pt modelId="{6AA295C1-45C3-4C04-9E02-6136B8FA5608}" type="pres">
      <dgm:prSet presAssocID="{BCD3DC06-84D1-478D-B26E-624E01B881C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D8C3D51-CBB5-4040-9E8F-73D044A5C21E}" type="pres">
      <dgm:prSet presAssocID="{BCD3DC06-84D1-478D-B26E-624E01B881C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D23AF0F-54A7-4E14-965A-BDBB7261808B}" type="presOf" srcId="{71A126E5-2374-4E0E-A28E-5DF6D1E92EEC}" destId="{A717EFB3-2715-4CB8-BE75-0FA741329247}" srcOrd="0" destOrd="0" presId="urn:microsoft.com/office/officeart/2005/8/layout/vList2"/>
    <dgm:cxn modelId="{9E7C4618-2989-4D69-BE94-506E8A1CFA06}" type="presOf" srcId="{BCD3DC06-84D1-478D-B26E-624E01B881C5}" destId="{6AA295C1-45C3-4C04-9E02-6136B8FA5608}" srcOrd="0" destOrd="0" presId="urn:microsoft.com/office/officeart/2005/8/layout/vList2"/>
    <dgm:cxn modelId="{3070A91C-6EC0-4442-BDDA-219A0A7B350A}" type="presOf" srcId="{352E2B47-D92E-46B7-90A5-183402174F34}" destId="{4D8C3D51-CBB5-4040-9E8F-73D044A5C21E}" srcOrd="0" destOrd="0" presId="urn:microsoft.com/office/officeart/2005/8/layout/vList2"/>
    <dgm:cxn modelId="{6F8D772B-3DA8-4DDC-B4A1-8FC21748E65A}" type="presOf" srcId="{7120271C-12AC-4A14-BE6F-CCBC4CF802E0}" destId="{4D8C3D51-CBB5-4040-9E8F-73D044A5C21E}" srcOrd="0" destOrd="1" presId="urn:microsoft.com/office/officeart/2005/8/layout/vList2"/>
    <dgm:cxn modelId="{D42F2545-B36A-46EE-A906-D937A7B867D8}" type="presOf" srcId="{A73A9C77-D2E8-4356-9286-71B68F44B2E9}" destId="{4D8C3D51-CBB5-4040-9E8F-73D044A5C21E}" srcOrd="0" destOrd="2" presId="urn:microsoft.com/office/officeart/2005/8/layout/vList2"/>
    <dgm:cxn modelId="{BE493A81-D1AC-4A82-96DF-0DE0F7D793C9}" srcId="{BCD3DC06-84D1-478D-B26E-624E01B881C5}" destId="{7120271C-12AC-4A14-BE6F-CCBC4CF802E0}" srcOrd="1" destOrd="0" parTransId="{7F4E987F-9057-489A-A032-1AA7D0EB592E}" sibTransId="{95929109-5673-46C0-9A79-DCEB1DAD9E7D}"/>
    <dgm:cxn modelId="{3223F4A8-2A8C-4801-8EE2-DA88D865E694}" srcId="{BCD3DC06-84D1-478D-B26E-624E01B881C5}" destId="{352E2B47-D92E-46B7-90A5-183402174F34}" srcOrd="0" destOrd="0" parTransId="{974268E3-A4B2-4E8E-8A60-5E12B079E5F9}" sibTransId="{54E130C3-3BFC-4146-B1C2-59D10CE55D03}"/>
    <dgm:cxn modelId="{C6426FB2-EA55-4B42-92CD-E5CCE79D8F33}" srcId="{71A126E5-2374-4E0E-A28E-5DF6D1E92EEC}" destId="{BCD3DC06-84D1-478D-B26E-624E01B881C5}" srcOrd="0" destOrd="0" parTransId="{F21F59E7-BDAC-46AF-8C9A-E004F1FBE045}" sibTransId="{A4E5882A-8219-4E19-A23B-F44E93592943}"/>
    <dgm:cxn modelId="{BD8187B2-8B6D-42EF-BFEF-852B9158F10B}" srcId="{BCD3DC06-84D1-478D-B26E-624E01B881C5}" destId="{A73A9C77-D2E8-4356-9286-71B68F44B2E9}" srcOrd="2" destOrd="0" parTransId="{4B19F53A-9E98-45B4-B7D4-1EC92C62D7CD}" sibTransId="{5F8F8EA6-AD63-4310-A387-0F04A9003409}"/>
    <dgm:cxn modelId="{781CC84B-33BC-459D-A22B-4BF0DA52F5E5}" type="presParOf" srcId="{A717EFB3-2715-4CB8-BE75-0FA741329247}" destId="{6AA295C1-45C3-4C04-9E02-6136B8FA5608}" srcOrd="0" destOrd="0" presId="urn:microsoft.com/office/officeart/2005/8/layout/vList2"/>
    <dgm:cxn modelId="{5BF77ECB-866A-4346-8FB6-FFD90BD65954}" type="presParOf" srcId="{A717EFB3-2715-4CB8-BE75-0FA741329247}" destId="{4D8C3D51-CBB5-4040-9E8F-73D044A5C2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F766D-6B04-4CCE-8087-64E50BD8328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71768F9-F06F-41E7-8637-3C35D27E633C}">
      <dgm:prSet custT="1"/>
      <dgm:spPr/>
      <dgm:t>
        <a:bodyPr/>
        <a:lstStyle/>
        <a:p>
          <a:pPr rtl="0"/>
          <a:r>
            <a:rPr lang="ru-RU" sz="1600" dirty="0"/>
            <a:t>Ярким примером такого копирования стала т.н. “доктрина Кайфу”, основанная на американской доктрине нового мирового порядка Дж. Буша. </a:t>
          </a:r>
        </a:p>
      </dgm:t>
    </dgm:pt>
    <dgm:pt modelId="{578DFF8B-8F6C-4575-8512-D1696AE3029E}" type="parTrans" cxnId="{ECD577DF-0314-4205-BA27-CE501296A6D5}">
      <dgm:prSet/>
      <dgm:spPr/>
      <dgm:t>
        <a:bodyPr/>
        <a:lstStyle/>
        <a:p>
          <a:endParaRPr lang="ru-RU"/>
        </a:p>
      </dgm:t>
    </dgm:pt>
    <dgm:pt modelId="{C436B4B2-EAD1-4255-8146-41E75CCAAFB4}" type="sibTrans" cxnId="{ECD577DF-0314-4205-BA27-CE501296A6D5}">
      <dgm:prSet/>
      <dgm:spPr/>
      <dgm:t>
        <a:bodyPr/>
        <a:lstStyle/>
        <a:p>
          <a:endParaRPr lang="ru-RU"/>
        </a:p>
      </dgm:t>
    </dgm:pt>
    <dgm:pt modelId="{C6AFAEA7-7E34-4D6F-AE54-D9522B891414}">
      <dgm:prSet custT="1"/>
      <dgm:spPr/>
      <dgm:t>
        <a:bodyPr/>
        <a:lstStyle/>
        <a:p>
          <a:pPr rtl="0"/>
          <a:r>
            <a:rPr lang="ru-RU" sz="1800" dirty="0"/>
            <a:t>Согласно “доктрине Кайфу” Япония ставит следующие цели: </a:t>
          </a:r>
        </a:p>
      </dgm:t>
    </dgm:pt>
    <dgm:pt modelId="{468E2AEB-621A-497B-851E-8D8571B1A0EF}" type="parTrans" cxnId="{14616874-0EC0-4361-A981-CC672830C446}">
      <dgm:prSet/>
      <dgm:spPr/>
      <dgm:t>
        <a:bodyPr/>
        <a:lstStyle/>
        <a:p>
          <a:endParaRPr lang="ru-RU"/>
        </a:p>
      </dgm:t>
    </dgm:pt>
    <dgm:pt modelId="{19E02ED0-CF57-441F-AF9E-E89DCF29FD9C}" type="sibTrans" cxnId="{14616874-0EC0-4361-A981-CC672830C446}">
      <dgm:prSet/>
      <dgm:spPr/>
      <dgm:t>
        <a:bodyPr/>
        <a:lstStyle/>
        <a:p>
          <a:endParaRPr lang="ru-RU"/>
        </a:p>
      </dgm:t>
    </dgm:pt>
    <dgm:pt modelId="{2D296835-0D51-41F5-832A-FFEBADB7BD02}">
      <dgm:prSet custT="1"/>
      <dgm:spPr/>
      <dgm:t>
        <a:bodyPr/>
        <a:lstStyle/>
        <a:p>
          <a:pPr rtl="0"/>
          <a:r>
            <a:rPr lang="ru-RU" sz="1050" dirty="0"/>
            <a:t>гарантировать мир и безопасность; </a:t>
          </a:r>
        </a:p>
      </dgm:t>
    </dgm:pt>
    <dgm:pt modelId="{EBB93404-6701-4804-8B0A-3F198BA1F109}" type="parTrans" cxnId="{1CA9A460-F35E-4C1F-BF75-79E1647ECC3D}">
      <dgm:prSet/>
      <dgm:spPr/>
      <dgm:t>
        <a:bodyPr/>
        <a:lstStyle/>
        <a:p>
          <a:endParaRPr lang="ru-RU"/>
        </a:p>
      </dgm:t>
    </dgm:pt>
    <dgm:pt modelId="{148278A5-535F-4749-B794-A387723018F2}" type="sibTrans" cxnId="{1CA9A460-F35E-4C1F-BF75-79E1647ECC3D}">
      <dgm:prSet/>
      <dgm:spPr/>
      <dgm:t>
        <a:bodyPr/>
        <a:lstStyle/>
        <a:p>
          <a:endParaRPr lang="ru-RU"/>
        </a:p>
      </dgm:t>
    </dgm:pt>
    <dgm:pt modelId="{AA19B2A5-1E4C-4D61-9BE9-5BA5CCEB1854}">
      <dgm:prSet custT="1"/>
      <dgm:spPr/>
      <dgm:t>
        <a:bodyPr/>
        <a:lstStyle/>
        <a:p>
          <a:pPr rtl="0"/>
          <a:r>
            <a:rPr lang="ru-RU" sz="1100" dirty="0"/>
            <a:t>уважать свободу и демократию; </a:t>
          </a:r>
        </a:p>
      </dgm:t>
    </dgm:pt>
    <dgm:pt modelId="{9C8DB1B8-60E0-4BD4-B45A-EAD8667C57EF}" type="parTrans" cxnId="{94B30C25-0A7C-4504-B52D-BEBF9F073671}">
      <dgm:prSet/>
      <dgm:spPr/>
      <dgm:t>
        <a:bodyPr/>
        <a:lstStyle/>
        <a:p>
          <a:endParaRPr lang="ru-RU"/>
        </a:p>
      </dgm:t>
    </dgm:pt>
    <dgm:pt modelId="{8E494AF9-BFCC-45BF-A686-D7B618B62E0A}" type="sibTrans" cxnId="{94B30C25-0A7C-4504-B52D-BEBF9F073671}">
      <dgm:prSet/>
      <dgm:spPr/>
      <dgm:t>
        <a:bodyPr/>
        <a:lstStyle/>
        <a:p>
          <a:endParaRPr lang="ru-RU"/>
        </a:p>
      </dgm:t>
    </dgm:pt>
    <dgm:pt modelId="{9D5E7F15-7FEE-44C8-B096-BD606651AF7B}">
      <dgm:prSet custT="1"/>
      <dgm:spPr/>
      <dgm:t>
        <a:bodyPr/>
        <a:lstStyle/>
        <a:p>
          <a:pPr rtl="0"/>
          <a:r>
            <a:rPr lang="ru-RU" sz="900" dirty="0"/>
            <a:t>обеспечить безопасность и процветание в мире в рамках открытой рыночной экономики; </a:t>
          </a:r>
        </a:p>
      </dgm:t>
    </dgm:pt>
    <dgm:pt modelId="{0CA1BD8B-16C6-4533-9ABD-E3C8C2AF3E5F}" type="parTrans" cxnId="{757AF711-81AB-4E2E-A3A8-DAFBBE27BD3E}">
      <dgm:prSet/>
      <dgm:spPr/>
      <dgm:t>
        <a:bodyPr/>
        <a:lstStyle/>
        <a:p>
          <a:endParaRPr lang="ru-RU"/>
        </a:p>
      </dgm:t>
    </dgm:pt>
    <dgm:pt modelId="{96C6EC33-3E80-4565-846B-D821C0340B67}" type="sibTrans" cxnId="{757AF711-81AB-4E2E-A3A8-DAFBBE27BD3E}">
      <dgm:prSet/>
      <dgm:spPr/>
      <dgm:t>
        <a:bodyPr/>
        <a:lstStyle/>
        <a:p>
          <a:endParaRPr lang="ru-RU"/>
        </a:p>
      </dgm:t>
    </dgm:pt>
    <dgm:pt modelId="{4C1EA699-BAD2-4BB5-878B-8A406BE3549A}">
      <dgm:prSet custT="1"/>
      <dgm:spPr/>
      <dgm:t>
        <a:bodyPr/>
        <a:lstStyle/>
        <a:p>
          <a:pPr rtl="0"/>
          <a:r>
            <a:rPr lang="ru-RU" sz="1000" dirty="0"/>
            <a:t>защитить окружающую среду и гуманитарные стандарты; </a:t>
          </a:r>
        </a:p>
      </dgm:t>
    </dgm:pt>
    <dgm:pt modelId="{EF4C8816-836D-4592-B504-99DE1FD28F7F}" type="parTrans" cxnId="{B6E9B2CF-257A-4C51-A7B4-5A973A1F26F1}">
      <dgm:prSet/>
      <dgm:spPr/>
      <dgm:t>
        <a:bodyPr/>
        <a:lstStyle/>
        <a:p>
          <a:endParaRPr lang="ru-RU"/>
        </a:p>
      </dgm:t>
    </dgm:pt>
    <dgm:pt modelId="{51DAEF3E-56CD-4CF4-975F-28BCBC48979B}" type="sibTrans" cxnId="{B6E9B2CF-257A-4C51-A7B4-5A973A1F26F1}">
      <dgm:prSet/>
      <dgm:spPr/>
      <dgm:t>
        <a:bodyPr/>
        <a:lstStyle/>
        <a:p>
          <a:endParaRPr lang="ru-RU"/>
        </a:p>
      </dgm:t>
    </dgm:pt>
    <dgm:pt modelId="{2C12C82A-47D8-44B2-B031-69EA3D668F7C}">
      <dgm:prSet custT="1"/>
      <dgm:spPr/>
      <dgm:t>
        <a:bodyPr/>
        <a:lstStyle/>
        <a:p>
          <a:pPr rtl="0"/>
          <a:r>
            <a:rPr lang="ru-RU" sz="900" dirty="0"/>
            <a:t>обеспечить стабильные международные отношения на основе диалога и сотрудничества.</a:t>
          </a:r>
        </a:p>
      </dgm:t>
    </dgm:pt>
    <dgm:pt modelId="{3FFFA280-F6DC-4628-A43B-FA677973064E}" type="parTrans" cxnId="{073FACD0-C698-449F-AA00-BF24676B5712}">
      <dgm:prSet/>
      <dgm:spPr/>
      <dgm:t>
        <a:bodyPr/>
        <a:lstStyle/>
        <a:p>
          <a:endParaRPr lang="ru-RU"/>
        </a:p>
      </dgm:t>
    </dgm:pt>
    <dgm:pt modelId="{7BCFA7E1-D87D-46E0-A626-2334C99BD8A2}" type="sibTrans" cxnId="{073FACD0-C698-449F-AA00-BF24676B5712}">
      <dgm:prSet/>
      <dgm:spPr/>
      <dgm:t>
        <a:bodyPr/>
        <a:lstStyle/>
        <a:p>
          <a:endParaRPr lang="ru-RU"/>
        </a:p>
      </dgm:t>
    </dgm:pt>
    <dgm:pt modelId="{BFD06AAA-7DC8-4AB5-9EEE-D91AB0594BD2}">
      <dgm:prSet custT="1"/>
      <dgm:spPr/>
      <dgm:t>
        <a:bodyPr/>
        <a:lstStyle/>
        <a:p>
          <a:pPr rtl="0"/>
          <a:r>
            <a:rPr lang="ru-RU" sz="1800" dirty="0"/>
            <a:t>В добавление к перечисленным целям у </a:t>
          </a:r>
          <a:r>
            <a:rPr lang="ru-RU" sz="1800" dirty="0" err="1"/>
            <a:t>Миядзава</a:t>
          </a:r>
          <a:r>
            <a:rPr lang="ru-RU" sz="1800" dirty="0"/>
            <a:t> добавились </a:t>
          </a:r>
        </a:p>
      </dgm:t>
    </dgm:pt>
    <dgm:pt modelId="{3C7AC090-EB6C-45B2-95C6-4D7AB54881C4}" type="parTrans" cxnId="{C414529F-46A6-4831-B34B-63B85BD38449}">
      <dgm:prSet/>
      <dgm:spPr/>
      <dgm:t>
        <a:bodyPr/>
        <a:lstStyle/>
        <a:p>
          <a:endParaRPr lang="ru-RU"/>
        </a:p>
      </dgm:t>
    </dgm:pt>
    <dgm:pt modelId="{F1232E69-391B-4336-8B75-1DDDD3A66438}" type="sibTrans" cxnId="{C414529F-46A6-4831-B34B-63B85BD38449}">
      <dgm:prSet/>
      <dgm:spPr/>
      <dgm:t>
        <a:bodyPr/>
        <a:lstStyle/>
        <a:p>
          <a:endParaRPr lang="ru-RU"/>
        </a:p>
      </dgm:t>
    </dgm:pt>
    <dgm:pt modelId="{E8FC1819-52F4-4517-8E34-8C1571C28726}">
      <dgm:prSet custT="1"/>
      <dgm:spPr/>
      <dgm:t>
        <a:bodyPr/>
        <a:lstStyle/>
        <a:p>
          <a:pPr rtl="0"/>
          <a:r>
            <a:rPr lang="ru-RU" sz="1050" dirty="0"/>
            <a:t>цели большего сотрудничества со странами АСЕАН</a:t>
          </a:r>
        </a:p>
      </dgm:t>
    </dgm:pt>
    <dgm:pt modelId="{F81D855C-0355-413A-803F-3E619949D2B3}" type="parTrans" cxnId="{97C6FBA4-2D9E-4E08-B814-478DB1D3A338}">
      <dgm:prSet/>
      <dgm:spPr/>
      <dgm:t>
        <a:bodyPr/>
        <a:lstStyle/>
        <a:p>
          <a:endParaRPr lang="ru-RU"/>
        </a:p>
      </dgm:t>
    </dgm:pt>
    <dgm:pt modelId="{4ADC2B77-68A4-4DEF-90C1-0FF380B32777}" type="sibTrans" cxnId="{97C6FBA4-2D9E-4E08-B814-478DB1D3A338}">
      <dgm:prSet/>
      <dgm:spPr/>
      <dgm:t>
        <a:bodyPr/>
        <a:lstStyle/>
        <a:p>
          <a:endParaRPr lang="ru-RU"/>
        </a:p>
      </dgm:t>
    </dgm:pt>
    <dgm:pt modelId="{D34A2B50-7856-4F6B-8AB3-FCF8B72CB898}">
      <dgm:prSet custT="1"/>
      <dgm:spPr/>
      <dgm:t>
        <a:bodyPr/>
        <a:lstStyle/>
        <a:p>
          <a:pPr rtl="0"/>
          <a:r>
            <a:rPr lang="ru-RU" sz="1100" dirty="0"/>
            <a:t>и более активной роли Японии в формировании мира и безопасности в Восточной Азии. </a:t>
          </a:r>
        </a:p>
      </dgm:t>
    </dgm:pt>
    <dgm:pt modelId="{D2DCF0CD-8983-4411-B249-28F52F572463}" type="parTrans" cxnId="{2ABD6113-C440-48E7-9718-04E71B37085F}">
      <dgm:prSet/>
      <dgm:spPr/>
      <dgm:t>
        <a:bodyPr/>
        <a:lstStyle/>
        <a:p>
          <a:endParaRPr lang="ru-RU"/>
        </a:p>
      </dgm:t>
    </dgm:pt>
    <dgm:pt modelId="{B9031825-EBB6-4AB6-A0A8-A7198189B531}" type="sibTrans" cxnId="{2ABD6113-C440-48E7-9718-04E71B37085F}">
      <dgm:prSet/>
      <dgm:spPr/>
      <dgm:t>
        <a:bodyPr/>
        <a:lstStyle/>
        <a:p>
          <a:endParaRPr lang="ru-RU"/>
        </a:p>
      </dgm:t>
    </dgm:pt>
    <dgm:pt modelId="{07CAE7B7-DD57-4E6B-BEF5-43ECF4237B54}">
      <dgm:prSet custT="1"/>
      <dgm:spPr/>
      <dgm:t>
        <a:bodyPr/>
        <a:lstStyle/>
        <a:p>
          <a:pPr rtl="0"/>
          <a:r>
            <a:rPr lang="ru-RU" sz="1200" dirty="0"/>
            <a:t>Правительство </a:t>
          </a:r>
          <a:r>
            <a:rPr lang="ru-RU" sz="1200" dirty="0" err="1"/>
            <a:t>Мураяма</a:t>
          </a:r>
          <a:r>
            <a:rPr lang="ru-RU" sz="1200" dirty="0"/>
            <a:t> сформировало концепцию национальной безопасности, базирующуюся на универсальных ценностях “демократии, свободы и уважения прав человека”, к которым “примыкают” три “столпа” политики национальной безопасности: </a:t>
          </a:r>
        </a:p>
      </dgm:t>
    </dgm:pt>
    <dgm:pt modelId="{22CE2BAF-782F-46D7-9F86-CCBF0D4BAC0B}" type="parTrans" cxnId="{66F5F148-47CF-4A30-9BCD-00330954EB9A}">
      <dgm:prSet/>
      <dgm:spPr/>
      <dgm:t>
        <a:bodyPr/>
        <a:lstStyle/>
        <a:p>
          <a:endParaRPr lang="ru-RU"/>
        </a:p>
      </dgm:t>
    </dgm:pt>
    <dgm:pt modelId="{EC6E544D-B020-466E-B6D6-FA98FC750823}" type="sibTrans" cxnId="{66F5F148-47CF-4A30-9BCD-00330954EB9A}">
      <dgm:prSet/>
      <dgm:spPr/>
      <dgm:t>
        <a:bodyPr/>
        <a:lstStyle/>
        <a:p>
          <a:endParaRPr lang="ru-RU"/>
        </a:p>
      </dgm:t>
    </dgm:pt>
    <dgm:pt modelId="{11A4C5F3-E5B7-4CD7-AA69-EE0D7CB374D1}">
      <dgm:prSet custT="1"/>
      <dgm:spPr/>
      <dgm:t>
        <a:bodyPr/>
        <a:lstStyle/>
        <a:p>
          <a:pPr rtl="0"/>
          <a:r>
            <a:rPr lang="ru-RU" sz="1050" dirty="0"/>
            <a:t>японо-американские отношения; </a:t>
          </a:r>
        </a:p>
      </dgm:t>
    </dgm:pt>
    <dgm:pt modelId="{CC16A007-9573-4A1E-AB44-D32DC8DC8ECB}" type="parTrans" cxnId="{F48ADC90-1290-4EEE-A0EE-27A65FAA96F7}">
      <dgm:prSet/>
      <dgm:spPr/>
      <dgm:t>
        <a:bodyPr/>
        <a:lstStyle/>
        <a:p>
          <a:endParaRPr lang="ru-RU"/>
        </a:p>
      </dgm:t>
    </dgm:pt>
    <dgm:pt modelId="{2E5D0F23-5AE9-473B-8B4E-F6FEED21A0C4}" type="sibTrans" cxnId="{F48ADC90-1290-4EEE-A0EE-27A65FAA96F7}">
      <dgm:prSet/>
      <dgm:spPr/>
      <dgm:t>
        <a:bodyPr/>
        <a:lstStyle/>
        <a:p>
          <a:endParaRPr lang="ru-RU"/>
        </a:p>
      </dgm:t>
    </dgm:pt>
    <dgm:pt modelId="{5AE928C3-FE1E-43A4-A770-5AAEEFA4CAC6}">
      <dgm:prSet custT="1"/>
      <dgm:spPr/>
      <dgm:t>
        <a:bodyPr/>
        <a:lstStyle/>
        <a:p>
          <a:pPr rtl="0"/>
          <a:r>
            <a:rPr lang="ru-RU" sz="1200" dirty="0"/>
            <a:t>укрепление отношений с АТР; </a:t>
          </a:r>
        </a:p>
      </dgm:t>
    </dgm:pt>
    <dgm:pt modelId="{13585F43-7451-48EB-AB02-695252259100}" type="parTrans" cxnId="{B3967E37-C00A-4F14-82DB-8B825CF24895}">
      <dgm:prSet/>
      <dgm:spPr/>
      <dgm:t>
        <a:bodyPr/>
        <a:lstStyle/>
        <a:p>
          <a:endParaRPr lang="ru-RU"/>
        </a:p>
      </dgm:t>
    </dgm:pt>
    <dgm:pt modelId="{840B94F6-9E43-4E53-B6C3-4AB3A4532E06}" type="sibTrans" cxnId="{B3967E37-C00A-4F14-82DB-8B825CF24895}">
      <dgm:prSet/>
      <dgm:spPr/>
      <dgm:t>
        <a:bodyPr/>
        <a:lstStyle/>
        <a:p>
          <a:endParaRPr lang="ru-RU"/>
        </a:p>
      </dgm:t>
    </dgm:pt>
    <dgm:pt modelId="{C68F9E58-C298-4A44-8D05-16F36CC031E4}">
      <dgm:prSet custT="1"/>
      <dgm:spPr/>
      <dgm:t>
        <a:bodyPr/>
        <a:lstStyle/>
        <a:p>
          <a:pPr rtl="0"/>
          <a:r>
            <a:rPr lang="ru-RU" sz="1000" dirty="0"/>
            <a:t>участие в решении глобальных проблем (нераспространение оружия массового поражения, гуманитарная помощь и т.д.).</a:t>
          </a:r>
        </a:p>
      </dgm:t>
    </dgm:pt>
    <dgm:pt modelId="{1E36BC99-1EB9-4F69-819A-2D701449F23E}" type="parTrans" cxnId="{B37391A8-11DE-4153-80F5-2FCAAD81BA17}">
      <dgm:prSet/>
      <dgm:spPr/>
      <dgm:t>
        <a:bodyPr/>
        <a:lstStyle/>
        <a:p>
          <a:endParaRPr lang="ru-RU"/>
        </a:p>
      </dgm:t>
    </dgm:pt>
    <dgm:pt modelId="{A664B6E6-B4DD-49CA-996D-54BE8A222B15}" type="sibTrans" cxnId="{B37391A8-11DE-4153-80F5-2FCAAD81BA17}">
      <dgm:prSet/>
      <dgm:spPr/>
      <dgm:t>
        <a:bodyPr/>
        <a:lstStyle/>
        <a:p>
          <a:endParaRPr lang="ru-RU"/>
        </a:p>
      </dgm:t>
    </dgm:pt>
    <dgm:pt modelId="{163B1915-E1A2-453F-AFFB-01622F325C36}" type="pres">
      <dgm:prSet presAssocID="{D6EF766D-6B04-4CCE-8087-64E50BD83285}" presName="Name0" presStyleCnt="0">
        <dgm:presLayoutVars>
          <dgm:dir/>
          <dgm:animLvl val="lvl"/>
          <dgm:resizeHandles val="exact"/>
        </dgm:presLayoutVars>
      </dgm:prSet>
      <dgm:spPr/>
    </dgm:pt>
    <dgm:pt modelId="{2D773B18-0954-453A-BA01-9CE43182D80E}" type="pres">
      <dgm:prSet presAssocID="{07CAE7B7-DD57-4E6B-BEF5-43ECF4237B54}" presName="boxAndChildren" presStyleCnt="0"/>
      <dgm:spPr/>
    </dgm:pt>
    <dgm:pt modelId="{4A683D32-CEAE-48C4-9DCE-2C2794DE7313}" type="pres">
      <dgm:prSet presAssocID="{07CAE7B7-DD57-4E6B-BEF5-43ECF4237B54}" presName="parentTextBox" presStyleLbl="node1" presStyleIdx="0" presStyleCnt="4"/>
      <dgm:spPr/>
    </dgm:pt>
    <dgm:pt modelId="{0C6E79EB-4F76-4668-9082-ECC6517B351B}" type="pres">
      <dgm:prSet presAssocID="{07CAE7B7-DD57-4E6B-BEF5-43ECF4237B54}" presName="entireBox" presStyleLbl="node1" presStyleIdx="0" presStyleCnt="4"/>
      <dgm:spPr/>
    </dgm:pt>
    <dgm:pt modelId="{27798006-9AFB-4CC9-8E6A-23CDBF9FD271}" type="pres">
      <dgm:prSet presAssocID="{07CAE7B7-DD57-4E6B-BEF5-43ECF4237B54}" presName="descendantBox" presStyleCnt="0"/>
      <dgm:spPr/>
    </dgm:pt>
    <dgm:pt modelId="{41DCE0D0-DBA0-4119-8F39-DD7E7FFC59B5}" type="pres">
      <dgm:prSet presAssocID="{11A4C5F3-E5B7-4CD7-AA69-EE0D7CB374D1}" presName="childTextBox" presStyleLbl="fgAccFollowNode1" presStyleIdx="0" presStyleCnt="10">
        <dgm:presLayoutVars>
          <dgm:bulletEnabled val="1"/>
        </dgm:presLayoutVars>
      </dgm:prSet>
      <dgm:spPr/>
    </dgm:pt>
    <dgm:pt modelId="{B29561BA-3F47-43BC-B76F-C5356B0D4D29}" type="pres">
      <dgm:prSet presAssocID="{5AE928C3-FE1E-43A4-A770-5AAEEFA4CAC6}" presName="childTextBox" presStyleLbl="fgAccFollowNode1" presStyleIdx="1" presStyleCnt="10">
        <dgm:presLayoutVars>
          <dgm:bulletEnabled val="1"/>
        </dgm:presLayoutVars>
      </dgm:prSet>
      <dgm:spPr/>
    </dgm:pt>
    <dgm:pt modelId="{699195DB-97BF-4814-AEDC-8221BD209F6A}" type="pres">
      <dgm:prSet presAssocID="{C68F9E58-C298-4A44-8D05-16F36CC031E4}" presName="childTextBox" presStyleLbl="fgAccFollowNode1" presStyleIdx="2" presStyleCnt="10">
        <dgm:presLayoutVars>
          <dgm:bulletEnabled val="1"/>
        </dgm:presLayoutVars>
      </dgm:prSet>
      <dgm:spPr/>
    </dgm:pt>
    <dgm:pt modelId="{13BD84D6-5F5A-4118-99FE-F9F9D7BD76D0}" type="pres">
      <dgm:prSet presAssocID="{F1232E69-391B-4336-8B75-1DDDD3A66438}" presName="sp" presStyleCnt="0"/>
      <dgm:spPr/>
    </dgm:pt>
    <dgm:pt modelId="{2E25404C-922D-4DA2-8F22-7387F2637305}" type="pres">
      <dgm:prSet presAssocID="{BFD06AAA-7DC8-4AB5-9EEE-D91AB0594BD2}" presName="arrowAndChildren" presStyleCnt="0"/>
      <dgm:spPr/>
    </dgm:pt>
    <dgm:pt modelId="{DC0B1810-E07A-4FFF-9191-4CF66DE31E54}" type="pres">
      <dgm:prSet presAssocID="{BFD06AAA-7DC8-4AB5-9EEE-D91AB0594BD2}" presName="parentTextArrow" presStyleLbl="node1" presStyleIdx="0" presStyleCnt="4"/>
      <dgm:spPr/>
    </dgm:pt>
    <dgm:pt modelId="{7FCD285E-85C7-4715-96F2-E36466864D80}" type="pres">
      <dgm:prSet presAssocID="{BFD06AAA-7DC8-4AB5-9EEE-D91AB0594BD2}" presName="arrow" presStyleLbl="node1" presStyleIdx="1" presStyleCnt="4"/>
      <dgm:spPr/>
    </dgm:pt>
    <dgm:pt modelId="{99FB2F1B-0CDD-4C58-A2D3-2EBD3B8E8BBA}" type="pres">
      <dgm:prSet presAssocID="{BFD06AAA-7DC8-4AB5-9EEE-D91AB0594BD2}" presName="descendantArrow" presStyleCnt="0"/>
      <dgm:spPr/>
    </dgm:pt>
    <dgm:pt modelId="{BCB8AADE-F866-4670-B817-874E475F3A90}" type="pres">
      <dgm:prSet presAssocID="{E8FC1819-52F4-4517-8E34-8C1571C28726}" presName="childTextArrow" presStyleLbl="fgAccFollowNode1" presStyleIdx="3" presStyleCnt="10">
        <dgm:presLayoutVars>
          <dgm:bulletEnabled val="1"/>
        </dgm:presLayoutVars>
      </dgm:prSet>
      <dgm:spPr/>
    </dgm:pt>
    <dgm:pt modelId="{692834C9-8FFA-47D2-B470-65E0585B3248}" type="pres">
      <dgm:prSet presAssocID="{D34A2B50-7856-4F6B-8AB3-FCF8B72CB898}" presName="childTextArrow" presStyleLbl="fgAccFollowNode1" presStyleIdx="4" presStyleCnt="10">
        <dgm:presLayoutVars>
          <dgm:bulletEnabled val="1"/>
        </dgm:presLayoutVars>
      </dgm:prSet>
      <dgm:spPr/>
    </dgm:pt>
    <dgm:pt modelId="{C6B476B8-E0BA-4A61-8177-54B004957859}" type="pres">
      <dgm:prSet presAssocID="{19E02ED0-CF57-441F-AF9E-E89DCF29FD9C}" presName="sp" presStyleCnt="0"/>
      <dgm:spPr/>
    </dgm:pt>
    <dgm:pt modelId="{2DEC3C2A-1D1E-4549-8335-DF8B2046AA11}" type="pres">
      <dgm:prSet presAssocID="{C6AFAEA7-7E34-4D6F-AE54-D9522B891414}" presName="arrowAndChildren" presStyleCnt="0"/>
      <dgm:spPr/>
    </dgm:pt>
    <dgm:pt modelId="{8DE1A920-7A11-4A5D-A118-A00EBD494599}" type="pres">
      <dgm:prSet presAssocID="{C6AFAEA7-7E34-4D6F-AE54-D9522B891414}" presName="parentTextArrow" presStyleLbl="node1" presStyleIdx="1" presStyleCnt="4"/>
      <dgm:spPr/>
    </dgm:pt>
    <dgm:pt modelId="{31FDA0E0-5D25-47C0-92CF-52CAD21B9B79}" type="pres">
      <dgm:prSet presAssocID="{C6AFAEA7-7E34-4D6F-AE54-D9522B891414}" presName="arrow" presStyleLbl="node1" presStyleIdx="2" presStyleCnt="4"/>
      <dgm:spPr/>
    </dgm:pt>
    <dgm:pt modelId="{18DCF0F6-4C4B-4E9C-8401-89753316674C}" type="pres">
      <dgm:prSet presAssocID="{C6AFAEA7-7E34-4D6F-AE54-D9522B891414}" presName="descendantArrow" presStyleCnt="0"/>
      <dgm:spPr/>
    </dgm:pt>
    <dgm:pt modelId="{CE15BDA2-9DAB-42CD-961F-BB2F7ED4FF88}" type="pres">
      <dgm:prSet presAssocID="{2D296835-0D51-41F5-832A-FFEBADB7BD02}" presName="childTextArrow" presStyleLbl="fgAccFollowNode1" presStyleIdx="5" presStyleCnt="10">
        <dgm:presLayoutVars>
          <dgm:bulletEnabled val="1"/>
        </dgm:presLayoutVars>
      </dgm:prSet>
      <dgm:spPr/>
    </dgm:pt>
    <dgm:pt modelId="{23B977C5-BF63-4721-8327-B6A2C19A3216}" type="pres">
      <dgm:prSet presAssocID="{AA19B2A5-1E4C-4D61-9BE9-5BA5CCEB1854}" presName="childTextArrow" presStyleLbl="fgAccFollowNode1" presStyleIdx="6" presStyleCnt="10">
        <dgm:presLayoutVars>
          <dgm:bulletEnabled val="1"/>
        </dgm:presLayoutVars>
      </dgm:prSet>
      <dgm:spPr/>
    </dgm:pt>
    <dgm:pt modelId="{B8BEA765-CF98-43C1-8449-CE8465D66954}" type="pres">
      <dgm:prSet presAssocID="{9D5E7F15-7FEE-44C8-B096-BD606651AF7B}" presName="childTextArrow" presStyleLbl="fgAccFollowNode1" presStyleIdx="7" presStyleCnt="10">
        <dgm:presLayoutVars>
          <dgm:bulletEnabled val="1"/>
        </dgm:presLayoutVars>
      </dgm:prSet>
      <dgm:spPr/>
    </dgm:pt>
    <dgm:pt modelId="{0E24AF13-4ADD-4D42-BC2E-B377F3915825}" type="pres">
      <dgm:prSet presAssocID="{4C1EA699-BAD2-4BB5-878B-8A406BE3549A}" presName="childTextArrow" presStyleLbl="fgAccFollowNode1" presStyleIdx="8" presStyleCnt="10">
        <dgm:presLayoutVars>
          <dgm:bulletEnabled val="1"/>
        </dgm:presLayoutVars>
      </dgm:prSet>
      <dgm:spPr/>
    </dgm:pt>
    <dgm:pt modelId="{669282E2-984C-4FBD-AE56-9AAFCE095F57}" type="pres">
      <dgm:prSet presAssocID="{2C12C82A-47D8-44B2-B031-69EA3D668F7C}" presName="childTextArrow" presStyleLbl="fgAccFollowNode1" presStyleIdx="9" presStyleCnt="10">
        <dgm:presLayoutVars>
          <dgm:bulletEnabled val="1"/>
        </dgm:presLayoutVars>
      </dgm:prSet>
      <dgm:spPr/>
    </dgm:pt>
    <dgm:pt modelId="{5B65B385-4ED1-49DC-AF97-4244B0F71B52}" type="pres">
      <dgm:prSet presAssocID="{C436B4B2-EAD1-4255-8146-41E75CCAAFB4}" presName="sp" presStyleCnt="0"/>
      <dgm:spPr/>
    </dgm:pt>
    <dgm:pt modelId="{5DD4A97B-9F14-469E-BF0D-DD3F0A657E73}" type="pres">
      <dgm:prSet presAssocID="{D71768F9-F06F-41E7-8637-3C35D27E633C}" presName="arrowAndChildren" presStyleCnt="0"/>
      <dgm:spPr/>
    </dgm:pt>
    <dgm:pt modelId="{6A37EB46-2064-4843-BDEA-0E78BE0D0342}" type="pres">
      <dgm:prSet presAssocID="{D71768F9-F06F-41E7-8637-3C35D27E633C}" presName="parentTextArrow" presStyleLbl="node1" presStyleIdx="3" presStyleCnt="4"/>
      <dgm:spPr/>
    </dgm:pt>
  </dgm:ptLst>
  <dgm:cxnLst>
    <dgm:cxn modelId="{FAECD508-7585-41DD-9B86-F1A395E7686D}" type="presOf" srcId="{BFD06AAA-7DC8-4AB5-9EEE-D91AB0594BD2}" destId="{DC0B1810-E07A-4FFF-9191-4CF66DE31E54}" srcOrd="0" destOrd="0" presId="urn:microsoft.com/office/officeart/2005/8/layout/process4"/>
    <dgm:cxn modelId="{CC24B60E-71D4-4B42-87BE-5FA50DE26C9B}" type="presOf" srcId="{11A4C5F3-E5B7-4CD7-AA69-EE0D7CB374D1}" destId="{41DCE0D0-DBA0-4119-8F39-DD7E7FFC59B5}" srcOrd="0" destOrd="0" presId="urn:microsoft.com/office/officeart/2005/8/layout/process4"/>
    <dgm:cxn modelId="{757AF711-81AB-4E2E-A3A8-DAFBBE27BD3E}" srcId="{C6AFAEA7-7E34-4D6F-AE54-D9522B891414}" destId="{9D5E7F15-7FEE-44C8-B096-BD606651AF7B}" srcOrd="2" destOrd="0" parTransId="{0CA1BD8B-16C6-4533-9ABD-E3C8C2AF3E5F}" sibTransId="{96C6EC33-3E80-4565-846B-D821C0340B67}"/>
    <dgm:cxn modelId="{2ABD6113-C440-48E7-9718-04E71B37085F}" srcId="{BFD06AAA-7DC8-4AB5-9EEE-D91AB0594BD2}" destId="{D34A2B50-7856-4F6B-8AB3-FCF8B72CB898}" srcOrd="1" destOrd="0" parTransId="{D2DCF0CD-8983-4411-B249-28F52F572463}" sibTransId="{B9031825-EBB6-4AB6-A0A8-A7198189B531}"/>
    <dgm:cxn modelId="{78761E1E-438A-47E2-8295-FEC300B6E50A}" type="presOf" srcId="{9D5E7F15-7FEE-44C8-B096-BD606651AF7B}" destId="{B8BEA765-CF98-43C1-8449-CE8465D66954}" srcOrd="0" destOrd="0" presId="urn:microsoft.com/office/officeart/2005/8/layout/process4"/>
    <dgm:cxn modelId="{94B30C25-0A7C-4504-B52D-BEBF9F073671}" srcId="{C6AFAEA7-7E34-4D6F-AE54-D9522B891414}" destId="{AA19B2A5-1E4C-4D61-9BE9-5BA5CCEB1854}" srcOrd="1" destOrd="0" parTransId="{9C8DB1B8-60E0-4BD4-B45A-EAD8667C57EF}" sibTransId="{8E494AF9-BFCC-45BF-A686-D7B618B62E0A}"/>
    <dgm:cxn modelId="{A18DE72A-D1E8-4608-9849-42BE7BD16402}" type="presOf" srcId="{4C1EA699-BAD2-4BB5-878B-8A406BE3549A}" destId="{0E24AF13-4ADD-4D42-BC2E-B377F3915825}" srcOrd="0" destOrd="0" presId="urn:microsoft.com/office/officeart/2005/8/layout/process4"/>
    <dgm:cxn modelId="{BAB3042D-102D-42C7-B5C9-901DE89DC23D}" type="presOf" srcId="{D6EF766D-6B04-4CCE-8087-64E50BD83285}" destId="{163B1915-E1A2-453F-AFFB-01622F325C36}" srcOrd="0" destOrd="0" presId="urn:microsoft.com/office/officeart/2005/8/layout/process4"/>
    <dgm:cxn modelId="{B3967E37-C00A-4F14-82DB-8B825CF24895}" srcId="{07CAE7B7-DD57-4E6B-BEF5-43ECF4237B54}" destId="{5AE928C3-FE1E-43A4-A770-5AAEEFA4CAC6}" srcOrd="1" destOrd="0" parTransId="{13585F43-7451-48EB-AB02-695252259100}" sibTransId="{840B94F6-9E43-4E53-B6C3-4AB3A4532E06}"/>
    <dgm:cxn modelId="{03B94343-EF48-424B-8C8D-9B9005FD8548}" type="presOf" srcId="{C68F9E58-C298-4A44-8D05-16F36CC031E4}" destId="{699195DB-97BF-4814-AEDC-8221BD209F6A}" srcOrd="0" destOrd="0" presId="urn:microsoft.com/office/officeart/2005/8/layout/process4"/>
    <dgm:cxn modelId="{66F5F148-47CF-4A30-9BCD-00330954EB9A}" srcId="{D6EF766D-6B04-4CCE-8087-64E50BD83285}" destId="{07CAE7B7-DD57-4E6B-BEF5-43ECF4237B54}" srcOrd="3" destOrd="0" parTransId="{22CE2BAF-782F-46D7-9F86-CCBF0D4BAC0B}" sibTransId="{EC6E544D-B020-466E-B6D6-FA98FC750823}"/>
    <dgm:cxn modelId="{21E6455E-7477-4D92-BD72-AE4FE4A877D1}" type="presOf" srcId="{AA19B2A5-1E4C-4D61-9BE9-5BA5CCEB1854}" destId="{23B977C5-BF63-4721-8327-B6A2C19A3216}" srcOrd="0" destOrd="0" presId="urn:microsoft.com/office/officeart/2005/8/layout/process4"/>
    <dgm:cxn modelId="{1CA9A460-F35E-4C1F-BF75-79E1647ECC3D}" srcId="{C6AFAEA7-7E34-4D6F-AE54-D9522B891414}" destId="{2D296835-0D51-41F5-832A-FFEBADB7BD02}" srcOrd="0" destOrd="0" parTransId="{EBB93404-6701-4804-8B0A-3F198BA1F109}" sibTransId="{148278A5-535F-4749-B794-A387723018F2}"/>
    <dgm:cxn modelId="{BA9F0465-F9D2-4D37-8318-C321906922F4}" type="presOf" srcId="{E8FC1819-52F4-4517-8E34-8C1571C28726}" destId="{BCB8AADE-F866-4670-B817-874E475F3A90}" srcOrd="0" destOrd="0" presId="urn:microsoft.com/office/officeart/2005/8/layout/process4"/>
    <dgm:cxn modelId="{74DC9D67-7D30-4454-AD22-BE7D6E7E7D12}" type="presOf" srcId="{D71768F9-F06F-41E7-8637-3C35D27E633C}" destId="{6A37EB46-2064-4843-BDEA-0E78BE0D0342}" srcOrd="0" destOrd="0" presId="urn:microsoft.com/office/officeart/2005/8/layout/process4"/>
    <dgm:cxn modelId="{C084D36F-1007-4F9F-A448-C30511DCB4FF}" type="presOf" srcId="{C6AFAEA7-7E34-4D6F-AE54-D9522B891414}" destId="{31FDA0E0-5D25-47C0-92CF-52CAD21B9B79}" srcOrd="1" destOrd="0" presId="urn:microsoft.com/office/officeart/2005/8/layout/process4"/>
    <dgm:cxn modelId="{14616874-0EC0-4361-A981-CC672830C446}" srcId="{D6EF766D-6B04-4CCE-8087-64E50BD83285}" destId="{C6AFAEA7-7E34-4D6F-AE54-D9522B891414}" srcOrd="1" destOrd="0" parTransId="{468E2AEB-621A-497B-851E-8D8571B1A0EF}" sibTransId="{19E02ED0-CF57-441F-AF9E-E89DCF29FD9C}"/>
    <dgm:cxn modelId="{432CF479-06D6-4309-9795-85BC3E7BA922}" type="presOf" srcId="{5AE928C3-FE1E-43A4-A770-5AAEEFA4CAC6}" destId="{B29561BA-3F47-43BC-B76F-C5356B0D4D29}" srcOrd="0" destOrd="0" presId="urn:microsoft.com/office/officeart/2005/8/layout/process4"/>
    <dgm:cxn modelId="{B887F583-60C1-49DE-9E8C-885E1D76031A}" type="presOf" srcId="{BFD06AAA-7DC8-4AB5-9EEE-D91AB0594BD2}" destId="{7FCD285E-85C7-4715-96F2-E36466864D80}" srcOrd="1" destOrd="0" presId="urn:microsoft.com/office/officeart/2005/8/layout/process4"/>
    <dgm:cxn modelId="{551B5484-C794-4A97-92F8-3CBA80D6A7CD}" type="presOf" srcId="{07CAE7B7-DD57-4E6B-BEF5-43ECF4237B54}" destId="{4A683D32-CEAE-48C4-9DCE-2C2794DE7313}" srcOrd="0" destOrd="0" presId="urn:microsoft.com/office/officeart/2005/8/layout/process4"/>
    <dgm:cxn modelId="{F48ADC90-1290-4EEE-A0EE-27A65FAA96F7}" srcId="{07CAE7B7-DD57-4E6B-BEF5-43ECF4237B54}" destId="{11A4C5F3-E5B7-4CD7-AA69-EE0D7CB374D1}" srcOrd="0" destOrd="0" parTransId="{CC16A007-9573-4A1E-AB44-D32DC8DC8ECB}" sibTransId="{2E5D0F23-5AE9-473B-8B4E-F6FEED21A0C4}"/>
    <dgm:cxn modelId="{C414529F-46A6-4831-B34B-63B85BD38449}" srcId="{D6EF766D-6B04-4CCE-8087-64E50BD83285}" destId="{BFD06AAA-7DC8-4AB5-9EEE-D91AB0594BD2}" srcOrd="2" destOrd="0" parTransId="{3C7AC090-EB6C-45B2-95C6-4D7AB54881C4}" sibTransId="{F1232E69-391B-4336-8B75-1DDDD3A66438}"/>
    <dgm:cxn modelId="{97C6FBA4-2D9E-4E08-B814-478DB1D3A338}" srcId="{BFD06AAA-7DC8-4AB5-9EEE-D91AB0594BD2}" destId="{E8FC1819-52F4-4517-8E34-8C1571C28726}" srcOrd="0" destOrd="0" parTransId="{F81D855C-0355-413A-803F-3E619949D2B3}" sibTransId="{4ADC2B77-68A4-4DEF-90C1-0FF380B32777}"/>
    <dgm:cxn modelId="{B37391A8-11DE-4153-80F5-2FCAAD81BA17}" srcId="{07CAE7B7-DD57-4E6B-BEF5-43ECF4237B54}" destId="{C68F9E58-C298-4A44-8D05-16F36CC031E4}" srcOrd="2" destOrd="0" parTransId="{1E36BC99-1EB9-4F69-819A-2D701449F23E}" sibTransId="{A664B6E6-B4DD-49CA-996D-54BE8A222B15}"/>
    <dgm:cxn modelId="{F9ECFCB4-4D72-453A-AA8B-96CAFC892640}" type="presOf" srcId="{2D296835-0D51-41F5-832A-FFEBADB7BD02}" destId="{CE15BDA2-9DAB-42CD-961F-BB2F7ED4FF88}" srcOrd="0" destOrd="0" presId="urn:microsoft.com/office/officeart/2005/8/layout/process4"/>
    <dgm:cxn modelId="{B66B7CC0-640F-441D-8045-1503AFA20533}" type="presOf" srcId="{D34A2B50-7856-4F6B-8AB3-FCF8B72CB898}" destId="{692834C9-8FFA-47D2-B470-65E0585B3248}" srcOrd="0" destOrd="0" presId="urn:microsoft.com/office/officeart/2005/8/layout/process4"/>
    <dgm:cxn modelId="{B6E9B2CF-257A-4C51-A7B4-5A973A1F26F1}" srcId="{C6AFAEA7-7E34-4D6F-AE54-D9522B891414}" destId="{4C1EA699-BAD2-4BB5-878B-8A406BE3549A}" srcOrd="3" destOrd="0" parTransId="{EF4C8816-836D-4592-B504-99DE1FD28F7F}" sibTransId="{51DAEF3E-56CD-4CF4-975F-28BCBC48979B}"/>
    <dgm:cxn modelId="{073FACD0-C698-449F-AA00-BF24676B5712}" srcId="{C6AFAEA7-7E34-4D6F-AE54-D9522B891414}" destId="{2C12C82A-47D8-44B2-B031-69EA3D668F7C}" srcOrd="4" destOrd="0" parTransId="{3FFFA280-F6DC-4628-A43B-FA677973064E}" sibTransId="{7BCFA7E1-D87D-46E0-A626-2334C99BD8A2}"/>
    <dgm:cxn modelId="{DDEE32DF-FCA9-4C07-AAA7-BB994D2D8CE5}" type="presOf" srcId="{07CAE7B7-DD57-4E6B-BEF5-43ECF4237B54}" destId="{0C6E79EB-4F76-4668-9082-ECC6517B351B}" srcOrd="1" destOrd="0" presId="urn:microsoft.com/office/officeart/2005/8/layout/process4"/>
    <dgm:cxn modelId="{ECD577DF-0314-4205-BA27-CE501296A6D5}" srcId="{D6EF766D-6B04-4CCE-8087-64E50BD83285}" destId="{D71768F9-F06F-41E7-8637-3C35D27E633C}" srcOrd="0" destOrd="0" parTransId="{578DFF8B-8F6C-4575-8512-D1696AE3029E}" sibTransId="{C436B4B2-EAD1-4255-8146-41E75CCAAFB4}"/>
    <dgm:cxn modelId="{19437EF2-87D4-4965-B281-B9187CDBFF47}" type="presOf" srcId="{C6AFAEA7-7E34-4D6F-AE54-D9522B891414}" destId="{8DE1A920-7A11-4A5D-A118-A00EBD494599}" srcOrd="0" destOrd="0" presId="urn:microsoft.com/office/officeart/2005/8/layout/process4"/>
    <dgm:cxn modelId="{82127DFA-3BE4-4CB5-9710-9BC86D91CC6D}" type="presOf" srcId="{2C12C82A-47D8-44B2-B031-69EA3D668F7C}" destId="{669282E2-984C-4FBD-AE56-9AAFCE095F57}" srcOrd="0" destOrd="0" presId="urn:microsoft.com/office/officeart/2005/8/layout/process4"/>
    <dgm:cxn modelId="{3EB8E07E-7326-4886-AD75-C057889FDAD4}" type="presParOf" srcId="{163B1915-E1A2-453F-AFFB-01622F325C36}" destId="{2D773B18-0954-453A-BA01-9CE43182D80E}" srcOrd="0" destOrd="0" presId="urn:microsoft.com/office/officeart/2005/8/layout/process4"/>
    <dgm:cxn modelId="{29B385B4-BA83-4798-9A32-B487AD70748D}" type="presParOf" srcId="{2D773B18-0954-453A-BA01-9CE43182D80E}" destId="{4A683D32-CEAE-48C4-9DCE-2C2794DE7313}" srcOrd="0" destOrd="0" presId="urn:microsoft.com/office/officeart/2005/8/layout/process4"/>
    <dgm:cxn modelId="{3DCEE43C-50B9-4BB9-90C8-1E1A26B57E0A}" type="presParOf" srcId="{2D773B18-0954-453A-BA01-9CE43182D80E}" destId="{0C6E79EB-4F76-4668-9082-ECC6517B351B}" srcOrd="1" destOrd="0" presId="urn:microsoft.com/office/officeart/2005/8/layout/process4"/>
    <dgm:cxn modelId="{C3F85C62-C391-4C0B-97A5-5E79B59DBBC3}" type="presParOf" srcId="{2D773B18-0954-453A-BA01-9CE43182D80E}" destId="{27798006-9AFB-4CC9-8E6A-23CDBF9FD271}" srcOrd="2" destOrd="0" presId="urn:microsoft.com/office/officeart/2005/8/layout/process4"/>
    <dgm:cxn modelId="{129FE6B8-5928-4468-8052-FE88EDD22362}" type="presParOf" srcId="{27798006-9AFB-4CC9-8E6A-23CDBF9FD271}" destId="{41DCE0D0-DBA0-4119-8F39-DD7E7FFC59B5}" srcOrd="0" destOrd="0" presId="urn:microsoft.com/office/officeart/2005/8/layout/process4"/>
    <dgm:cxn modelId="{13B8D50F-FE25-4446-A249-5B911C4B7B07}" type="presParOf" srcId="{27798006-9AFB-4CC9-8E6A-23CDBF9FD271}" destId="{B29561BA-3F47-43BC-B76F-C5356B0D4D29}" srcOrd="1" destOrd="0" presId="urn:microsoft.com/office/officeart/2005/8/layout/process4"/>
    <dgm:cxn modelId="{240D7E60-EDA9-4F6E-8FE6-2A3C1B7D58CC}" type="presParOf" srcId="{27798006-9AFB-4CC9-8E6A-23CDBF9FD271}" destId="{699195DB-97BF-4814-AEDC-8221BD209F6A}" srcOrd="2" destOrd="0" presId="urn:microsoft.com/office/officeart/2005/8/layout/process4"/>
    <dgm:cxn modelId="{D86FCD0F-1743-4F5E-B352-B76F47370619}" type="presParOf" srcId="{163B1915-E1A2-453F-AFFB-01622F325C36}" destId="{13BD84D6-5F5A-4118-99FE-F9F9D7BD76D0}" srcOrd="1" destOrd="0" presId="urn:microsoft.com/office/officeart/2005/8/layout/process4"/>
    <dgm:cxn modelId="{B4F3C00F-E4A1-4DE0-8416-773DB113626C}" type="presParOf" srcId="{163B1915-E1A2-453F-AFFB-01622F325C36}" destId="{2E25404C-922D-4DA2-8F22-7387F2637305}" srcOrd="2" destOrd="0" presId="urn:microsoft.com/office/officeart/2005/8/layout/process4"/>
    <dgm:cxn modelId="{6AC751F4-99C9-4BB7-AD2F-6B7B70C049BD}" type="presParOf" srcId="{2E25404C-922D-4DA2-8F22-7387F2637305}" destId="{DC0B1810-E07A-4FFF-9191-4CF66DE31E54}" srcOrd="0" destOrd="0" presId="urn:microsoft.com/office/officeart/2005/8/layout/process4"/>
    <dgm:cxn modelId="{8419C799-AD2C-449B-B8B5-EA4B4F42A906}" type="presParOf" srcId="{2E25404C-922D-4DA2-8F22-7387F2637305}" destId="{7FCD285E-85C7-4715-96F2-E36466864D80}" srcOrd="1" destOrd="0" presId="urn:microsoft.com/office/officeart/2005/8/layout/process4"/>
    <dgm:cxn modelId="{90D26E53-C1B5-43E8-A68C-DFF4CDF055BC}" type="presParOf" srcId="{2E25404C-922D-4DA2-8F22-7387F2637305}" destId="{99FB2F1B-0CDD-4C58-A2D3-2EBD3B8E8BBA}" srcOrd="2" destOrd="0" presId="urn:microsoft.com/office/officeart/2005/8/layout/process4"/>
    <dgm:cxn modelId="{245BABFD-4D97-4156-B3A3-8C073E7D8D35}" type="presParOf" srcId="{99FB2F1B-0CDD-4C58-A2D3-2EBD3B8E8BBA}" destId="{BCB8AADE-F866-4670-B817-874E475F3A90}" srcOrd="0" destOrd="0" presId="urn:microsoft.com/office/officeart/2005/8/layout/process4"/>
    <dgm:cxn modelId="{268C457A-4B0A-478F-806D-453A0F581CEC}" type="presParOf" srcId="{99FB2F1B-0CDD-4C58-A2D3-2EBD3B8E8BBA}" destId="{692834C9-8FFA-47D2-B470-65E0585B3248}" srcOrd="1" destOrd="0" presId="urn:microsoft.com/office/officeart/2005/8/layout/process4"/>
    <dgm:cxn modelId="{6C657EA8-C8CE-46A8-AA63-CBD28D4EC93B}" type="presParOf" srcId="{163B1915-E1A2-453F-AFFB-01622F325C36}" destId="{C6B476B8-E0BA-4A61-8177-54B004957859}" srcOrd="3" destOrd="0" presId="urn:microsoft.com/office/officeart/2005/8/layout/process4"/>
    <dgm:cxn modelId="{8F303E23-CBD4-47BD-BFF7-8C3E76F2AA61}" type="presParOf" srcId="{163B1915-E1A2-453F-AFFB-01622F325C36}" destId="{2DEC3C2A-1D1E-4549-8335-DF8B2046AA11}" srcOrd="4" destOrd="0" presId="urn:microsoft.com/office/officeart/2005/8/layout/process4"/>
    <dgm:cxn modelId="{C00E4CA5-93B0-4D9E-BABA-99F0DFC997DB}" type="presParOf" srcId="{2DEC3C2A-1D1E-4549-8335-DF8B2046AA11}" destId="{8DE1A920-7A11-4A5D-A118-A00EBD494599}" srcOrd="0" destOrd="0" presId="urn:microsoft.com/office/officeart/2005/8/layout/process4"/>
    <dgm:cxn modelId="{EFEE0208-8CCD-411E-A606-D6AF68EE0669}" type="presParOf" srcId="{2DEC3C2A-1D1E-4549-8335-DF8B2046AA11}" destId="{31FDA0E0-5D25-47C0-92CF-52CAD21B9B79}" srcOrd="1" destOrd="0" presId="urn:microsoft.com/office/officeart/2005/8/layout/process4"/>
    <dgm:cxn modelId="{CAAEEF65-9131-4E62-A5F9-2268C89ACB03}" type="presParOf" srcId="{2DEC3C2A-1D1E-4549-8335-DF8B2046AA11}" destId="{18DCF0F6-4C4B-4E9C-8401-89753316674C}" srcOrd="2" destOrd="0" presId="urn:microsoft.com/office/officeart/2005/8/layout/process4"/>
    <dgm:cxn modelId="{F2C614E1-F1A8-4597-AEA4-FB5730F9E712}" type="presParOf" srcId="{18DCF0F6-4C4B-4E9C-8401-89753316674C}" destId="{CE15BDA2-9DAB-42CD-961F-BB2F7ED4FF88}" srcOrd="0" destOrd="0" presId="urn:microsoft.com/office/officeart/2005/8/layout/process4"/>
    <dgm:cxn modelId="{5635EAD3-9277-4F5B-9698-88A858D0567B}" type="presParOf" srcId="{18DCF0F6-4C4B-4E9C-8401-89753316674C}" destId="{23B977C5-BF63-4721-8327-B6A2C19A3216}" srcOrd="1" destOrd="0" presId="urn:microsoft.com/office/officeart/2005/8/layout/process4"/>
    <dgm:cxn modelId="{BEC7B909-F6A7-425C-A91F-C52566DC8035}" type="presParOf" srcId="{18DCF0F6-4C4B-4E9C-8401-89753316674C}" destId="{B8BEA765-CF98-43C1-8449-CE8465D66954}" srcOrd="2" destOrd="0" presId="urn:microsoft.com/office/officeart/2005/8/layout/process4"/>
    <dgm:cxn modelId="{46F638AF-B8A0-4F60-AA10-6755DEB0A700}" type="presParOf" srcId="{18DCF0F6-4C4B-4E9C-8401-89753316674C}" destId="{0E24AF13-4ADD-4D42-BC2E-B377F3915825}" srcOrd="3" destOrd="0" presId="urn:microsoft.com/office/officeart/2005/8/layout/process4"/>
    <dgm:cxn modelId="{7C0EFC5F-2CE5-4EC0-80A9-6A364B18A9AB}" type="presParOf" srcId="{18DCF0F6-4C4B-4E9C-8401-89753316674C}" destId="{669282E2-984C-4FBD-AE56-9AAFCE095F57}" srcOrd="4" destOrd="0" presId="urn:microsoft.com/office/officeart/2005/8/layout/process4"/>
    <dgm:cxn modelId="{778F2230-A2B9-46A1-993E-96579F804D08}" type="presParOf" srcId="{163B1915-E1A2-453F-AFFB-01622F325C36}" destId="{5B65B385-4ED1-49DC-AF97-4244B0F71B52}" srcOrd="5" destOrd="0" presId="urn:microsoft.com/office/officeart/2005/8/layout/process4"/>
    <dgm:cxn modelId="{63A3C561-2940-42CC-B609-C9835B8324F9}" type="presParOf" srcId="{163B1915-E1A2-453F-AFFB-01622F325C36}" destId="{5DD4A97B-9F14-469E-BF0D-DD3F0A657E73}" srcOrd="6" destOrd="0" presId="urn:microsoft.com/office/officeart/2005/8/layout/process4"/>
    <dgm:cxn modelId="{AB1550AB-7045-4380-81C9-329F42C8EE10}" type="presParOf" srcId="{5DD4A97B-9F14-469E-BF0D-DD3F0A657E73}" destId="{6A37EB46-2064-4843-BDEA-0E78BE0D034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83A46-88BE-4222-B1F1-ADD363EABF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4D40DEA-7267-4EA3-A7BD-3FA965635FBB}">
      <dgm:prSet/>
      <dgm:spPr/>
      <dgm:t>
        <a:bodyPr/>
        <a:lstStyle/>
        <a:p>
          <a:pPr rtl="0"/>
          <a:r>
            <a:rPr lang="ru-RU"/>
            <a:t>Основными принципами внешнего поведения Японии выступают: </a:t>
          </a:r>
        </a:p>
      </dgm:t>
    </dgm:pt>
    <dgm:pt modelId="{792F9487-D2E9-4B88-B1D7-91E85E4FB552}" type="parTrans" cxnId="{C67897A8-69EA-4AAC-AAE5-0092DADA1656}">
      <dgm:prSet/>
      <dgm:spPr/>
      <dgm:t>
        <a:bodyPr/>
        <a:lstStyle/>
        <a:p>
          <a:endParaRPr lang="ru-RU"/>
        </a:p>
      </dgm:t>
    </dgm:pt>
    <dgm:pt modelId="{81836864-78F5-4AAD-B843-C462F18E8A2C}" type="sibTrans" cxnId="{C67897A8-69EA-4AAC-AAE5-0092DADA1656}">
      <dgm:prSet/>
      <dgm:spPr/>
      <dgm:t>
        <a:bodyPr/>
        <a:lstStyle/>
        <a:p>
          <a:endParaRPr lang="ru-RU"/>
        </a:p>
      </dgm:t>
    </dgm:pt>
    <dgm:pt modelId="{1B5924E7-7148-4F1F-B3C8-D9B9BC216B9C}">
      <dgm:prSet/>
      <dgm:spPr/>
      <dgm:t>
        <a:bodyPr/>
        <a:lstStyle/>
        <a:p>
          <a:pPr rtl="0"/>
          <a:r>
            <a:rPr lang="ru-RU"/>
            <a:t>три неядерных принципа; </a:t>
          </a:r>
        </a:p>
      </dgm:t>
    </dgm:pt>
    <dgm:pt modelId="{7BDC1E05-9E70-4E56-A1BB-FDF84C956CBB}" type="parTrans" cxnId="{41B6125D-D0AA-41D7-9C98-E2E15A8F08F6}">
      <dgm:prSet/>
      <dgm:spPr/>
      <dgm:t>
        <a:bodyPr/>
        <a:lstStyle/>
        <a:p>
          <a:endParaRPr lang="ru-RU"/>
        </a:p>
      </dgm:t>
    </dgm:pt>
    <dgm:pt modelId="{1BC62C40-BAA2-42FC-BFA1-95EA1CB3D30F}" type="sibTrans" cxnId="{41B6125D-D0AA-41D7-9C98-E2E15A8F08F6}">
      <dgm:prSet/>
      <dgm:spPr/>
      <dgm:t>
        <a:bodyPr/>
        <a:lstStyle/>
        <a:p>
          <a:endParaRPr lang="ru-RU"/>
        </a:p>
      </dgm:t>
    </dgm:pt>
    <dgm:pt modelId="{60209A12-148E-44A7-9632-7C6B85BBB545}">
      <dgm:prSet/>
      <dgm:spPr/>
      <dgm:t>
        <a:bodyPr/>
        <a:lstStyle/>
        <a:p>
          <a:pPr rtl="0"/>
          <a:r>
            <a:rPr lang="ru-RU"/>
            <a:t>отказ от милитаризации; </a:t>
          </a:r>
        </a:p>
      </dgm:t>
    </dgm:pt>
    <dgm:pt modelId="{F1B5D0FC-1E59-44AC-82D0-4143CF9428E4}" type="parTrans" cxnId="{B6755EED-AD86-4398-AC7A-822474BBC63D}">
      <dgm:prSet/>
      <dgm:spPr/>
      <dgm:t>
        <a:bodyPr/>
        <a:lstStyle/>
        <a:p>
          <a:endParaRPr lang="ru-RU"/>
        </a:p>
      </dgm:t>
    </dgm:pt>
    <dgm:pt modelId="{E6E603B9-5583-4119-B768-B157EB0CE692}" type="sibTrans" cxnId="{B6755EED-AD86-4398-AC7A-822474BBC63D}">
      <dgm:prSet/>
      <dgm:spPr/>
      <dgm:t>
        <a:bodyPr/>
        <a:lstStyle/>
        <a:p>
          <a:endParaRPr lang="ru-RU"/>
        </a:p>
      </dgm:t>
    </dgm:pt>
    <dgm:pt modelId="{600F84F2-4325-4BF6-9293-3C5C08E5F697}">
      <dgm:prSet/>
      <dgm:spPr/>
      <dgm:t>
        <a:bodyPr/>
        <a:lstStyle/>
        <a:p>
          <a:pPr rtl="0"/>
          <a:r>
            <a:rPr lang="ru-RU"/>
            <a:t>открытость; </a:t>
          </a:r>
        </a:p>
      </dgm:t>
    </dgm:pt>
    <dgm:pt modelId="{D97497B0-1E54-4FEA-AA23-A37C32749E03}" type="parTrans" cxnId="{31521DF0-4575-4EB4-96C3-F95EE6F2B5C8}">
      <dgm:prSet/>
      <dgm:spPr/>
      <dgm:t>
        <a:bodyPr/>
        <a:lstStyle/>
        <a:p>
          <a:endParaRPr lang="ru-RU"/>
        </a:p>
      </dgm:t>
    </dgm:pt>
    <dgm:pt modelId="{9CA8204A-91A0-47BB-95B4-5736040AD3E7}" type="sibTrans" cxnId="{31521DF0-4575-4EB4-96C3-F95EE6F2B5C8}">
      <dgm:prSet/>
      <dgm:spPr/>
      <dgm:t>
        <a:bodyPr/>
        <a:lstStyle/>
        <a:p>
          <a:endParaRPr lang="ru-RU"/>
        </a:p>
      </dgm:t>
    </dgm:pt>
    <dgm:pt modelId="{F0906633-C645-44D8-8FB5-CD72A22C03CD}">
      <dgm:prSet/>
      <dgm:spPr/>
      <dgm:t>
        <a:bodyPr/>
        <a:lstStyle/>
        <a:p>
          <a:pPr rtl="0"/>
          <a:r>
            <a:rPr lang="ru-RU"/>
            <a:t>глобализация и взаимозависимость.</a:t>
          </a:r>
        </a:p>
      </dgm:t>
    </dgm:pt>
    <dgm:pt modelId="{7783EBDD-9367-4B2E-8506-96B32268C3D9}" type="parTrans" cxnId="{04B9286F-B648-4D0A-A1C4-F55617760747}">
      <dgm:prSet/>
      <dgm:spPr/>
      <dgm:t>
        <a:bodyPr/>
        <a:lstStyle/>
        <a:p>
          <a:endParaRPr lang="ru-RU"/>
        </a:p>
      </dgm:t>
    </dgm:pt>
    <dgm:pt modelId="{2CF89A82-4616-441C-889C-FF9E6D77A74F}" type="sibTrans" cxnId="{04B9286F-B648-4D0A-A1C4-F55617760747}">
      <dgm:prSet/>
      <dgm:spPr/>
      <dgm:t>
        <a:bodyPr/>
        <a:lstStyle/>
        <a:p>
          <a:endParaRPr lang="ru-RU"/>
        </a:p>
      </dgm:t>
    </dgm:pt>
    <dgm:pt modelId="{FD532CCB-62A2-44FD-84F4-64CA9BEA88B1}">
      <dgm:prSet/>
      <dgm:spPr/>
      <dgm:t>
        <a:bodyPr/>
        <a:lstStyle/>
        <a:p>
          <a:pPr rtl="0"/>
          <a:r>
            <a:rPr lang="ru-RU"/>
            <a:t>Геополитическая модель Японии становится в чистом виде “пан-японской”, о чем свидетельствуют основные направления двусторонних приоритетов: </a:t>
          </a:r>
        </a:p>
      </dgm:t>
    </dgm:pt>
    <dgm:pt modelId="{D492BA50-FF15-4771-863E-4874F2AB6899}" type="parTrans" cxnId="{FA388D9F-1794-4B65-8A05-4E9D78B8B711}">
      <dgm:prSet/>
      <dgm:spPr/>
      <dgm:t>
        <a:bodyPr/>
        <a:lstStyle/>
        <a:p>
          <a:endParaRPr lang="ru-RU"/>
        </a:p>
      </dgm:t>
    </dgm:pt>
    <dgm:pt modelId="{168EA486-5F13-42EC-9466-B325C8892222}" type="sibTrans" cxnId="{FA388D9F-1794-4B65-8A05-4E9D78B8B711}">
      <dgm:prSet/>
      <dgm:spPr/>
      <dgm:t>
        <a:bodyPr/>
        <a:lstStyle/>
        <a:p>
          <a:endParaRPr lang="ru-RU"/>
        </a:p>
      </dgm:t>
    </dgm:pt>
    <dgm:pt modelId="{5E287D75-321B-4544-AF1A-F770FF8C0989}">
      <dgm:prSet/>
      <dgm:spPr/>
      <dgm:t>
        <a:bodyPr/>
        <a:lstStyle/>
        <a:p>
          <a:pPr rtl="0"/>
          <a:r>
            <a:rPr lang="ru-RU"/>
            <a:t>США, как основной партнер и союзник Японии; </a:t>
          </a:r>
        </a:p>
      </dgm:t>
    </dgm:pt>
    <dgm:pt modelId="{47476765-DE95-48D0-B4E4-67783A6EF76D}" type="parTrans" cxnId="{89D52C60-B560-46CE-9353-C31365E4BC08}">
      <dgm:prSet/>
      <dgm:spPr/>
      <dgm:t>
        <a:bodyPr/>
        <a:lstStyle/>
        <a:p>
          <a:endParaRPr lang="ru-RU"/>
        </a:p>
      </dgm:t>
    </dgm:pt>
    <dgm:pt modelId="{F0CA0229-146A-4978-A2BB-E649B94C63C3}" type="sibTrans" cxnId="{89D52C60-B560-46CE-9353-C31365E4BC08}">
      <dgm:prSet/>
      <dgm:spPr/>
      <dgm:t>
        <a:bodyPr/>
        <a:lstStyle/>
        <a:p>
          <a:endParaRPr lang="ru-RU"/>
        </a:p>
      </dgm:t>
    </dgm:pt>
    <dgm:pt modelId="{EEDB3354-AC59-45F8-8886-9EFCACB9FED9}">
      <dgm:prSet/>
      <dgm:spPr/>
      <dgm:t>
        <a:bodyPr/>
        <a:lstStyle/>
        <a:p>
          <a:pPr rtl="0"/>
          <a:r>
            <a:rPr lang="ru-RU"/>
            <a:t>АТР в целом как растущий регион будущего; </a:t>
          </a:r>
        </a:p>
      </dgm:t>
    </dgm:pt>
    <dgm:pt modelId="{3F955927-5603-41A8-BDB2-C6A63412A639}" type="parTrans" cxnId="{A2374639-A864-4A50-9EE8-C9DD1059D002}">
      <dgm:prSet/>
      <dgm:spPr/>
      <dgm:t>
        <a:bodyPr/>
        <a:lstStyle/>
        <a:p>
          <a:endParaRPr lang="ru-RU"/>
        </a:p>
      </dgm:t>
    </dgm:pt>
    <dgm:pt modelId="{8993ED73-A87C-4FA0-A04D-D5DBDE6D82F8}" type="sibTrans" cxnId="{A2374639-A864-4A50-9EE8-C9DD1059D002}">
      <dgm:prSet/>
      <dgm:spPr/>
      <dgm:t>
        <a:bodyPr/>
        <a:lstStyle/>
        <a:p>
          <a:endParaRPr lang="ru-RU"/>
        </a:p>
      </dgm:t>
    </dgm:pt>
    <dgm:pt modelId="{3EB58936-3509-4E03-B7A6-111EE978E64B}">
      <dgm:prSet/>
      <dgm:spPr/>
      <dgm:t>
        <a:bodyPr/>
        <a:lstStyle/>
        <a:p>
          <a:pPr rtl="0"/>
          <a:r>
            <a:rPr lang="ru-RU"/>
            <a:t>Корейский полуостров и его стабильность; </a:t>
          </a:r>
        </a:p>
      </dgm:t>
    </dgm:pt>
    <dgm:pt modelId="{D113C28E-BA8A-4A0E-84BC-018390964AC2}" type="parTrans" cxnId="{A598F049-F29B-4D54-AD70-90E29513420C}">
      <dgm:prSet/>
      <dgm:spPr/>
      <dgm:t>
        <a:bodyPr/>
        <a:lstStyle/>
        <a:p>
          <a:endParaRPr lang="ru-RU"/>
        </a:p>
      </dgm:t>
    </dgm:pt>
    <dgm:pt modelId="{057DDA25-5E51-4CE7-B9A2-6E9C94A7DF0F}" type="sibTrans" cxnId="{A598F049-F29B-4D54-AD70-90E29513420C}">
      <dgm:prSet/>
      <dgm:spPr/>
      <dgm:t>
        <a:bodyPr/>
        <a:lstStyle/>
        <a:p>
          <a:endParaRPr lang="ru-RU"/>
        </a:p>
      </dgm:t>
    </dgm:pt>
    <dgm:pt modelId="{DED598CE-AEE1-4C68-B579-1C9791A3055D}">
      <dgm:prSet/>
      <dgm:spPr/>
      <dgm:t>
        <a:bodyPr/>
        <a:lstStyle/>
        <a:p>
          <a:pPr rtl="0"/>
          <a:r>
            <a:rPr lang="ru-RU"/>
            <a:t>Китай, как великая держава будущего; </a:t>
          </a:r>
        </a:p>
      </dgm:t>
    </dgm:pt>
    <dgm:pt modelId="{A73C38F5-3C61-49C5-A7CF-AD2C870CBB07}" type="parTrans" cxnId="{64144794-AAD0-4ADD-B0ED-06764DA6EC63}">
      <dgm:prSet/>
      <dgm:spPr/>
      <dgm:t>
        <a:bodyPr/>
        <a:lstStyle/>
        <a:p>
          <a:endParaRPr lang="ru-RU"/>
        </a:p>
      </dgm:t>
    </dgm:pt>
    <dgm:pt modelId="{D8F8F485-0BB9-495E-B671-85F01EBF9038}" type="sibTrans" cxnId="{64144794-AAD0-4ADD-B0ED-06764DA6EC63}">
      <dgm:prSet/>
      <dgm:spPr/>
      <dgm:t>
        <a:bodyPr/>
        <a:lstStyle/>
        <a:p>
          <a:endParaRPr lang="ru-RU"/>
        </a:p>
      </dgm:t>
    </dgm:pt>
    <dgm:pt modelId="{DC36E8DC-E52D-4BE6-94B0-0BBC74D48AC5}">
      <dgm:prSet/>
      <dgm:spPr/>
      <dgm:t>
        <a:bodyPr/>
        <a:lstStyle/>
        <a:p>
          <a:pPr rtl="0"/>
          <a:r>
            <a:rPr lang="ru-RU"/>
            <a:t>Россия как оккупант “северных территорий”; </a:t>
          </a:r>
        </a:p>
      </dgm:t>
    </dgm:pt>
    <dgm:pt modelId="{4A0D27DA-8641-4F84-9FDE-7BAD38E95D2B}" type="parTrans" cxnId="{09308CCC-7487-4FC3-A7BE-88795481413E}">
      <dgm:prSet/>
      <dgm:spPr/>
      <dgm:t>
        <a:bodyPr/>
        <a:lstStyle/>
        <a:p>
          <a:endParaRPr lang="ru-RU"/>
        </a:p>
      </dgm:t>
    </dgm:pt>
    <dgm:pt modelId="{CCDA2BB1-7EFB-47BF-865E-E3F791097D19}" type="sibTrans" cxnId="{09308CCC-7487-4FC3-A7BE-88795481413E}">
      <dgm:prSet/>
      <dgm:spPr/>
      <dgm:t>
        <a:bodyPr/>
        <a:lstStyle/>
        <a:p>
          <a:endParaRPr lang="ru-RU"/>
        </a:p>
      </dgm:t>
    </dgm:pt>
    <dgm:pt modelId="{F8A2581D-42FD-40D2-A19A-A4D10BD9FD2F}">
      <dgm:prSet/>
      <dgm:spPr/>
      <dgm:t>
        <a:bodyPr/>
        <a:lstStyle/>
        <a:p>
          <a:pPr rtl="0"/>
          <a:r>
            <a:rPr lang="ru-RU"/>
            <a:t>Европа, как глобальный центр мирового развития.</a:t>
          </a:r>
        </a:p>
      </dgm:t>
    </dgm:pt>
    <dgm:pt modelId="{A1EA3696-0B39-45ED-A43B-A07EB99473CE}" type="parTrans" cxnId="{F6134226-4087-4A82-A559-D0F7C76E4038}">
      <dgm:prSet/>
      <dgm:spPr/>
      <dgm:t>
        <a:bodyPr/>
        <a:lstStyle/>
        <a:p>
          <a:endParaRPr lang="ru-RU"/>
        </a:p>
      </dgm:t>
    </dgm:pt>
    <dgm:pt modelId="{4E9D1C69-24C2-4487-AB3F-DAEDDDFA12E2}" type="sibTrans" cxnId="{F6134226-4087-4A82-A559-D0F7C76E4038}">
      <dgm:prSet/>
      <dgm:spPr/>
      <dgm:t>
        <a:bodyPr/>
        <a:lstStyle/>
        <a:p>
          <a:endParaRPr lang="ru-RU"/>
        </a:p>
      </dgm:t>
    </dgm:pt>
    <dgm:pt modelId="{30AD2214-257F-41C5-8704-37C9C3510171}" type="pres">
      <dgm:prSet presAssocID="{F8A83A46-88BE-4222-B1F1-ADD363EABF06}" presName="linear" presStyleCnt="0">
        <dgm:presLayoutVars>
          <dgm:animLvl val="lvl"/>
          <dgm:resizeHandles val="exact"/>
        </dgm:presLayoutVars>
      </dgm:prSet>
      <dgm:spPr/>
    </dgm:pt>
    <dgm:pt modelId="{569831F1-A5A2-44D2-AD34-28344BE0406A}" type="pres">
      <dgm:prSet presAssocID="{74D40DEA-7267-4EA3-A7BD-3FA965635F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CB30D4-1BE2-417B-A762-B529C9F09139}" type="pres">
      <dgm:prSet presAssocID="{74D40DEA-7267-4EA3-A7BD-3FA965635FBB}" presName="childText" presStyleLbl="revTx" presStyleIdx="0" presStyleCnt="2">
        <dgm:presLayoutVars>
          <dgm:bulletEnabled val="1"/>
        </dgm:presLayoutVars>
      </dgm:prSet>
      <dgm:spPr/>
    </dgm:pt>
    <dgm:pt modelId="{C4AEED02-1991-462D-A8B7-040EA1A65208}" type="pres">
      <dgm:prSet presAssocID="{FD532CCB-62A2-44FD-84F4-64CA9BEA88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4B6B53-5371-4898-A4B1-55B38627D3FA}" type="pres">
      <dgm:prSet presAssocID="{FD532CCB-62A2-44FD-84F4-64CA9BEA88B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B170006-6AB6-4D4E-BB74-5A2D1739D465}" type="presOf" srcId="{F0906633-C645-44D8-8FB5-CD72A22C03CD}" destId="{68CB30D4-1BE2-417B-A762-B529C9F09139}" srcOrd="0" destOrd="3" presId="urn:microsoft.com/office/officeart/2005/8/layout/vList2"/>
    <dgm:cxn modelId="{576DBC1A-37DB-4279-85FB-B3EDAC468402}" type="presOf" srcId="{3EB58936-3509-4E03-B7A6-111EE978E64B}" destId="{9D4B6B53-5371-4898-A4B1-55B38627D3FA}" srcOrd="0" destOrd="2" presId="urn:microsoft.com/office/officeart/2005/8/layout/vList2"/>
    <dgm:cxn modelId="{9BFD7320-6D78-441D-B7A6-8739DDB7C2AF}" type="presOf" srcId="{EEDB3354-AC59-45F8-8886-9EFCACB9FED9}" destId="{9D4B6B53-5371-4898-A4B1-55B38627D3FA}" srcOrd="0" destOrd="1" presId="urn:microsoft.com/office/officeart/2005/8/layout/vList2"/>
    <dgm:cxn modelId="{1FAC2B24-9E3D-494C-95A9-56322C6689F3}" type="presOf" srcId="{600F84F2-4325-4BF6-9293-3C5C08E5F697}" destId="{68CB30D4-1BE2-417B-A762-B529C9F09139}" srcOrd="0" destOrd="2" presId="urn:microsoft.com/office/officeart/2005/8/layout/vList2"/>
    <dgm:cxn modelId="{F6134226-4087-4A82-A559-D0F7C76E4038}" srcId="{FD532CCB-62A2-44FD-84F4-64CA9BEA88B1}" destId="{F8A2581D-42FD-40D2-A19A-A4D10BD9FD2F}" srcOrd="5" destOrd="0" parTransId="{A1EA3696-0B39-45ED-A43B-A07EB99473CE}" sibTransId="{4E9D1C69-24C2-4487-AB3F-DAEDDDFA12E2}"/>
    <dgm:cxn modelId="{A2374639-A864-4A50-9EE8-C9DD1059D002}" srcId="{FD532CCB-62A2-44FD-84F4-64CA9BEA88B1}" destId="{EEDB3354-AC59-45F8-8886-9EFCACB9FED9}" srcOrd="1" destOrd="0" parTransId="{3F955927-5603-41A8-BDB2-C6A63412A639}" sibTransId="{8993ED73-A87C-4FA0-A04D-D5DBDE6D82F8}"/>
    <dgm:cxn modelId="{D742A23B-3D1A-4B9C-BC7F-CD6414CE4BA5}" type="presOf" srcId="{5E287D75-321B-4544-AF1A-F770FF8C0989}" destId="{9D4B6B53-5371-4898-A4B1-55B38627D3FA}" srcOrd="0" destOrd="0" presId="urn:microsoft.com/office/officeart/2005/8/layout/vList2"/>
    <dgm:cxn modelId="{A598F049-F29B-4D54-AD70-90E29513420C}" srcId="{FD532CCB-62A2-44FD-84F4-64CA9BEA88B1}" destId="{3EB58936-3509-4E03-B7A6-111EE978E64B}" srcOrd="2" destOrd="0" parTransId="{D113C28E-BA8A-4A0E-84BC-018390964AC2}" sibTransId="{057DDA25-5E51-4CE7-B9A2-6E9C94A7DF0F}"/>
    <dgm:cxn modelId="{41B6125D-D0AA-41D7-9C98-E2E15A8F08F6}" srcId="{74D40DEA-7267-4EA3-A7BD-3FA965635FBB}" destId="{1B5924E7-7148-4F1F-B3C8-D9B9BC216B9C}" srcOrd="0" destOrd="0" parTransId="{7BDC1E05-9E70-4E56-A1BB-FDF84C956CBB}" sibTransId="{1BC62C40-BAA2-42FC-BFA1-95EA1CB3D30F}"/>
    <dgm:cxn modelId="{89D52C60-B560-46CE-9353-C31365E4BC08}" srcId="{FD532CCB-62A2-44FD-84F4-64CA9BEA88B1}" destId="{5E287D75-321B-4544-AF1A-F770FF8C0989}" srcOrd="0" destOrd="0" parTransId="{47476765-DE95-48D0-B4E4-67783A6EF76D}" sibTransId="{F0CA0229-146A-4978-A2BB-E649B94C63C3}"/>
    <dgm:cxn modelId="{C8FE8166-B797-4C8A-AA26-1CDBD77EBC96}" type="presOf" srcId="{F8A2581D-42FD-40D2-A19A-A4D10BD9FD2F}" destId="{9D4B6B53-5371-4898-A4B1-55B38627D3FA}" srcOrd="0" destOrd="5" presId="urn:microsoft.com/office/officeart/2005/8/layout/vList2"/>
    <dgm:cxn modelId="{04B9286F-B648-4D0A-A1C4-F55617760747}" srcId="{74D40DEA-7267-4EA3-A7BD-3FA965635FBB}" destId="{F0906633-C645-44D8-8FB5-CD72A22C03CD}" srcOrd="3" destOrd="0" parTransId="{7783EBDD-9367-4B2E-8506-96B32268C3D9}" sibTransId="{2CF89A82-4616-441C-889C-FF9E6D77A74F}"/>
    <dgm:cxn modelId="{64144794-AAD0-4ADD-B0ED-06764DA6EC63}" srcId="{FD532CCB-62A2-44FD-84F4-64CA9BEA88B1}" destId="{DED598CE-AEE1-4C68-B579-1C9791A3055D}" srcOrd="3" destOrd="0" parTransId="{A73C38F5-3C61-49C5-A7CF-AD2C870CBB07}" sibTransId="{D8F8F485-0BB9-495E-B671-85F01EBF9038}"/>
    <dgm:cxn modelId="{3FEB8F99-96F2-4085-A5A3-77AC0364B827}" type="presOf" srcId="{60209A12-148E-44A7-9632-7C6B85BBB545}" destId="{68CB30D4-1BE2-417B-A762-B529C9F09139}" srcOrd="0" destOrd="1" presId="urn:microsoft.com/office/officeart/2005/8/layout/vList2"/>
    <dgm:cxn modelId="{FA388D9F-1794-4B65-8A05-4E9D78B8B711}" srcId="{F8A83A46-88BE-4222-B1F1-ADD363EABF06}" destId="{FD532CCB-62A2-44FD-84F4-64CA9BEA88B1}" srcOrd="1" destOrd="0" parTransId="{D492BA50-FF15-4771-863E-4874F2AB6899}" sibTransId="{168EA486-5F13-42EC-9466-B325C8892222}"/>
    <dgm:cxn modelId="{C67897A8-69EA-4AAC-AAE5-0092DADA1656}" srcId="{F8A83A46-88BE-4222-B1F1-ADD363EABF06}" destId="{74D40DEA-7267-4EA3-A7BD-3FA965635FBB}" srcOrd="0" destOrd="0" parTransId="{792F9487-D2E9-4B88-B1D7-91E85E4FB552}" sibTransId="{81836864-78F5-4AAD-B843-C462F18E8A2C}"/>
    <dgm:cxn modelId="{FB6BBEAF-0B9B-420A-A4B4-6665B976AB29}" type="presOf" srcId="{74D40DEA-7267-4EA3-A7BD-3FA965635FBB}" destId="{569831F1-A5A2-44D2-AD34-28344BE0406A}" srcOrd="0" destOrd="0" presId="urn:microsoft.com/office/officeart/2005/8/layout/vList2"/>
    <dgm:cxn modelId="{A81C03C3-C20C-4AFA-A3B7-6744C8178B78}" type="presOf" srcId="{FD532CCB-62A2-44FD-84F4-64CA9BEA88B1}" destId="{C4AEED02-1991-462D-A8B7-040EA1A65208}" srcOrd="0" destOrd="0" presId="urn:microsoft.com/office/officeart/2005/8/layout/vList2"/>
    <dgm:cxn modelId="{09308CCC-7487-4FC3-A7BE-88795481413E}" srcId="{FD532CCB-62A2-44FD-84F4-64CA9BEA88B1}" destId="{DC36E8DC-E52D-4BE6-94B0-0BBC74D48AC5}" srcOrd="4" destOrd="0" parTransId="{4A0D27DA-8641-4F84-9FDE-7BAD38E95D2B}" sibTransId="{CCDA2BB1-7EFB-47BF-865E-E3F791097D19}"/>
    <dgm:cxn modelId="{21F083E1-2CE2-43EB-8F49-AEE295FA0414}" type="presOf" srcId="{F8A83A46-88BE-4222-B1F1-ADD363EABF06}" destId="{30AD2214-257F-41C5-8704-37C9C3510171}" srcOrd="0" destOrd="0" presId="urn:microsoft.com/office/officeart/2005/8/layout/vList2"/>
    <dgm:cxn modelId="{B6755EED-AD86-4398-AC7A-822474BBC63D}" srcId="{74D40DEA-7267-4EA3-A7BD-3FA965635FBB}" destId="{60209A12-148E-44A7-9632-7C6B85BBB545}" srcOrd="1" destOrd="0" parTransId="{F1B5D0FC-1E59-44AC-82D0-4143CF9428E4}" sibTransId="{E6E603B9-5583-4119-B768-B157EB0CE692}"/>
    <dgm:cxn modelId="{31521DF0-4575-4EB4-96C3-F95EE6F2B5C8}" srcId="{74D40DEA-7267-4EA3-A7BD-3FA965635FBB}" destId="{600F84F2-4325-4BF6-9293-3C5C08E5F697}" srcOrd="2" destOrd="0" parTransId="{D97497B0-1E54-4FEA-AA23-A37C32749E03}" sibTransId="{9CA8204A-91A0-47BB-95B4-5736040AD3E7}"/>
    <dgm:cxn modelId="{93AAD0F6-8A3F-4DD8-A097-90CF481F2759}" type="presOf" srcId="{1B5924E7-7148-4F1F-B3C8-D9B9BC216B9C}" destId="{68CB30D4-1BE2-417B-A762-B529C9F09139}" srcOrd="0" destOrd="0" presId="urn:microsoft.com/office/officeart/2005/8/layout/vList2"/>
    <dgm:cxn modelId="{9C1F60F9-E5E1-44F8-9EA4-78DECCD63B6E}" type="presOf" srcId="{DC36E8DC-E52D-4BE6-94B0-0BBC74D48AC5}" destId="{9D4B6B53-5371-4898-A4B1-55B38627D3FA}" srcOrd="0" destOrd="4" presId="urn:microsoft.com/office/officeart/2005/8/layout/vList2"/>
    <dgm:cxn modelId="{EC6B18FD-B40D-48C6-82D6-99D29ABB6364}" type="presOf" srcId="{DED598CE-AEE1-4C68-B579-1C9791A3055D}" destId="{9D4B6B53-5371-4898-A4B1-55B38627D3FA}" srcOrd="0" destOrd="3" presId="urn:microsoft.com/office/officeart/2005/8/layout/vList2"/>
    <dgm:cxn modelId="{4D7DADAD-686B-4E8B-99D9-3E5C6FF3104D}" type="presParOf" srcId="{30AD2214-257F-41C5-8704-37C9C3510171}" destId="{569831F1-A5A2-44D2-AD34-28344BE0406A}" srcOrd="0" destOrd="0" presId="urn:microsoft.com/office/officeart/2005/8/layout/vList2"/>
    <dgm:cxn modelId="{91D4BC2E-0BCF-4CB8-BCF8-FE282ED36CC1}" type="presParOf" srcId="{30AD2214-257F-41C5-8704-37C9C3510171}" destId="{68CB30D4-1BE2-417B-A762-B529C9F09139}" srcOrd="1" destOrd="0" presId="urn:microsoft.com/office/officeart/2005/8/layout/vList2"/>
    <dgm:cxn modelId="{0F0C9DB3-D60A-4FEB-982A-54A5C6D2F433}" type="presParOf" srcId="{30AD2214-257F-41C5-8704-37C9C3510171}" destId="{C4AEED02-1991-462D-A8B7-040EA1A65208}" srcOrd="2" destOrd="0" presId="urn:microsoft.com/office/officeart/2005/8/layout/vList2"/>
    <dgm:cxn modelId="{9CFBFAD1-2385-4EF7-9D21-957691832E88}" type="presParOf" srcId="{30AD2214-257F-41C5-8704-37C9C3510171}" destId="{9D4B6B53-5371-4898-A4B1-55B38627D3F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295C1-45C3-4C04-9E02-6136B8FA5608}">
      <dsp:nvSpPr>
        <dsp:cNvPr id="0" name=""/>
        <dsp:cNvSpPr/>
      </dsp:nvSpPr>
      <dsp:spPr>
        <a:xfrm>
          <a:off x="0" y="223560"/>
          <a:ext cx="877505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Если рассматривать геополитические устремления Японии в исторической ретроспективе, то можно выделить три, свойственные ей модели.</a:t>
          </a:r>
        </a:p>
      </dsp:txBody>
      <dsp:txXfrm>
        <a:off x="33012" y="256572"/>
        <a:ext cx="8709028" cy="610236"/>
      </dsp:txXfrm>
    </dsp:sp>
    <dsp:sp modelId="{4D8C3D51-CBB5-4040-9E8F-73D044A5C21E}">
      <dsp:nvSpPr>
        <dsp:cNvPr id="0" name=""/>
        <dsp:cNvSpPr/>
      </dsp:nvSpPr>
      <dsp:spPr>
        <a:xfrm>
          <a:off x="0" y="899820"/>
          <a:ext cx="8775052" cy="344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608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/>
            <a:t>“</a:t>
          </a:r>
          <a:r>
            <a:rPr lang="ru-RU" sz="1300" b="1" kern="1200"/>
            <a:t>Пан-японизм</a:t>
          </a:r>
          <a:r>
            <a:rPr lang="ru-RU" sz="1300" kern="1200"/>
            <a:t>”. Данная модель предусматривает для Японии глобальную экономическую и военно-стратегическую роль. Она предусматривает единоличное доминирование страны в Азиатско-Тихоокеанском регионе (АТР), совместный с другими великими державами контроль энергоресурсов Ближнего Востока и глобальную экономическую конкуренцию и вовлеченность во все значимые для Японии международные проблемы.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/>
            <a:t>“</a:t>
          </a:r>
          <a:r>
            <a:rPr lang="ru-RU" sz="1300" b="1" kern="1200"/>
            <a:t>Азияцентризм</a:t>
          </a:r>
          <a:r>
            <a:rPr lang="ru-RU" sz="1300" kern="1200"/>
            <a:t>”. Он предусматривает географическое ограничение активности Японии Азиатско-Тихоокеанским регионом при исключительной концентрации на нем. Данная модель была использована Японией между двумя мировыми войнами и во время Второй мировой войны. Пространство АТР, согласно этой модели, организуется японскими геостратегами в виде концентрических кругов. Первый из них образует территория собственно метрополии, защита которой представляется жизненным интересом страны. Второй круг образуют побережье континентального Китая, Корейский п-ов, Приморье и о. Сахалин. Третий круг формируют территории государств АСЕАН и Индокитай, а также океанические акватории от побережья Индии до Гавайских островов.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/>
            <a:t>“</a:t>
          </a:r>
          <a:r>
            <a:rPr lang="ru-RU" sz="1300" b="1" kern="1200"/>
            <a:t>Совместный азияцентризм</a:t>
          </a:r>
          <a:r>
            <a:rPr lang="ru-RU" sz="1300" kern="1200"/>
            <a:t>”. Данная модель определяет геополитическое видение роли Японии на настоящем этапе, в условиях тесного военно-политического взаимодействия с США и ограниченности силовых инструментов национальной мощи. В военном плане она может быть охарактеризована как частично-изоляционистская, а в целом - регионалистская.</a:t>
          </a:r>
        </a:p>
      </dsp:txBody>
      <dsp:txXfrm>
        <a:off x="0" y="899820"/>
        <a:ext cx="8775052" cy="344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E79EB-4F76-4668-9082-ECC6517B351B}">
      <dsp:nvSpPr>
        <dsp:cNvPr id="0" name=""/>
        <dsp:cNvSpPr/>
      </dsp:nvSpPr>
      <dsp:spPr>
        <a:xfrm>
          <a:off x="0" y="4775060"/>
          <a:ext cx="8229600" cy="104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Правительство </a:t>
          </a:r>
          <a:r>
            <a:rPr lang="ru-RU" sz="1200" kern="1200" dirty="0" err="1"/>
            <a:t>Мураяма</a:t>
          </a:r>
          <a:r>
            <a:rPr lang="ru-RU" sz="1200" kern="1200" dirty="0"/>
            <a:t> сформировало концепцию национальной безопасности, базирующуюся на универсальных ценностях “демократии, свободы и уважения прав человека”, к которым “примыкают” три “столпа” политики национальной безопасности: </a:t>
          </a:r>
        </a:p>
      </dsp:txBody>
      <dsp:txXfrm>
        <a:off x="0" y="4775060"/>
        <a:ext cx="8229600" cy="564119"/>
      </dsp:txXfrm>
    </dsp:sp>
    <dsp:sp modelId="{41DCE0D0-DBA0-4119-8F39-DD7E7FFC59B5}">
      <dsp:nvSpPr>
        <dsp:cNvPr id="0" name=""/>
        <dsp:cNvSpPr/>
      </dsp:nvSpPr>
      <dsp:spPr>
        <a:xfrm>
          <a:off x="4018" y="5318286"/>
          <a:ext cx="2740521" cy="4805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японо-американские отношения; </a:t>
          </a:r>
        </a:p>
      </dsp:txBody>
      <dsp:txXfrm>
        <a:off x="4018" y="5318286"/>
        <a:ext cx="2740521" cy="480546"/>
      </dsp:txXfrm>
    </dsp:sp>
    <dsp:sp modelId="{B29561BA-3F47-43BC-B76F-C5356B0D4D29}">
      <dsp:nvSpPr>
        <dsp:cNvPr id="0" name=""/>
        <dsp:cNvSpPr/>
      </dsp:nvSpPr>
      <dsp:spPr>
        <a:xfrm>
          <a:off x="2744539" y="5318286"/>
          <a:ext cx="2740521" cy="4805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укрепление отношений с АТР; </a:t>
          </a:r>
        </a:p>
      </dsp:txBody>
      <dsp:txXfrm>
        <a:off x="2744539" y="5318286"/>
        <a:ext cx="2740521" cy="480546"/>
      </dsp:txXfrm>
    </dsp:sp>
    <dsp:sp modelId="{699195DB-97BF-4814-AEDC-8221BD209F6A}">
      <dsp:nvSpPr>
        <dsp:cNvPr id="0" name=""/>
        <dsp:cNvSpPr/>
      </dsp:nvSpPr>
      <dsp:spPr>
        <a:xfrm>
          <a:off x="5485060" y="5318286"/>
          <a:ext cx="2740521" cy="4805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участие в решении глобальных проблем (нераспространение оружия массового поражения, гуманитарная помощь и т.д.).</a:t>
          </a:r>
        </a:p>
      </dsp:txBody>
      <dsp:txXfrm>
        <a:off x="5485060" y="5318286"/>
        <a:ext cx="2740521" cy="480546"/>
      </dsp:txXfrm>
    </dsp:sp>
    <dsp:sp modelId="{7FCD285E-85C7-4715-96F2-E36466864D80}">
      <dsp:nvSpPr>
        <dsp:cNvPr id="0" name=""/>
        <dsp:cNvSpPr/>
      </dsp:nvSpPr>
      <dsp:spPr>
        <a:xfrm rot="10800000">
          <a:off x="0" y="3184033"/>
          <a:ext cx="8229600" cy="16066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добавление к перечисленным целям у </a:t>
          </a:r>
          <a:r>
            <a:rPr lang="ru-RU" sz="1800" kern="1200" dirty="0" err="1"/>
            <a:t>Миядзава</a:t>
          </a:r>
          <a:r>
            <a:rPr lang="ru-RU" sz="1800" kern="1200" dirty="0"/>
            <a:t> добавились </a:t>
          </a:r>
        </a:p>
      </dsp:txBody>
      <dsp:txXfrm rot="-10800000">
        <a:off x="0" y="3184033"/>
        <a:ext cx="8229600" cy="563950"/>
      </dsp:txXfrm>
    </dsp:sp>
    <dsp:sp modelId="{BCB8AADE-F866-4670-B817-874E475F3A90}">
      <dsp:nvSpPr>
        <dsp:cNvPr id="0" name=""/>
        <dsp:cNvSpPr/>
      </dsp:nvSpPr>
      <dsp:spPr>
        <a:xfrm>
          <a:off x="0" y="3747983"/>
          <a:ext cx="4114799" cy="4804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цели большего сотрудничества со странами АСЕАН</a:t>
          </a:r>
        </a:p>
      </dsp:txBody>
      <dsp:txXfrm>
        <a:off x="0" y="3747983"/>
        <a:ext cx="4114799" cy="480402"/>
      </dsp:txXfrm>
    </dsp:sp>
    <dsp:sp modelId="{692834C9-8FFA-47D2-B470-65E0585B3248}">
      <dsp:nvSpPr>
        <dsp:cNvPr id="0" name=""/>
        <dsp:cNvSpPr/>
      </dsp:nvSpPr>
      <dsp:spPr>
        <a:xfrm>
          <a:off x="4114800" y="3747983"/>
          <a:ext cx="4114799" cy="4804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 более активной роли Японии в формировании мира и безопасности в Восточной Азии. </a:t>
          </a:r>
        </a:p>
      </dsp:txBody>
      <dsp:txXfrm>
        <a:off x="4114800" y="3747983"/>
        <a:ext cx="4114799" cy="480402"/>
      </dsp:txXfrm>
    </dsp:sp>
    <dsp:sp modelId="{31FDA0E0-5D25-47C0-92CF-52CAD21B9B79}">
      <dsp:nvSpPr>
        <dsp:cNvPr id="0" name=""/>
        <dsp:cNvSpPr/>
      </dsp:nvSpPr>
      <dsp:spPr>
        <a:xfrm rot="10800000">
          <a:off x="0" y="1593006"/>
          <a:ext cx="8229600" cy="16066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Согласно “доктрине Кайфу” Япония ставит следующие цели: </a:t>
          </a:r>
        </a:p>
      </dsp:txBody>
      <dsp:txXfrm rot="-10800000">
        <a:off x="0" y="1593006"/>
        <a:ext cx="8229600" cy="563950"/>
      </dsp:txXfrm>
    </dsp:sp>
    <dsp:sp modelId="{CE15BDA2-9DAB-42CD-961F-BB2F7ED4FF88}">
      <dsp:nvSpPr>
        <dsp:cNvPr id="0" name=""/>
        <dsp:cNvSpPr/>
      </dsp:nvSpPr>
      <dsp:spPr>
        <a:xfrm>
          <a:off x="1004" y="2156956"/>
          <a:ext cx="1645518" cy="4804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гарантировать мир и безопасность; </a:t>
          </a:r>
        </a:p>
      </dsp:txBody>
      <dsp:txXfrm>
        <a:off x="1004" y="2156956"/>
        <a:ext cx="1645518" cy="480402"/>
      </dsp:txXfrm>
    </dsp:sp>
    <dsp:sp modelId="{23B977C5-BF63-4721-8327-B6A2C19A3216}">
      <dsp:nvSpPr>
        <dsp:cNvPr id="0" name=""/>
        <dsp:cNvSpPr/>
      </dsp:nvSpPr>
      <dsp:spPr>
        <a:xfrm>
          <a:off x="1646522" y="2156956"/>
          <a:ext cx="1645518" cy="4804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уважать свободу и демократию; </a:t>
          </a:r>
        </a:p>
      </dsp:txBody>
      <dsp:txXfrm>
        <a:off x="1646522" y="2156956"/>
        <a:ext cx="1645518" cy="480402"/>
      </dsp:txXfrm>
    </dsp:sp>
    <dsp:sp modelId="{B8BEA765-CF98-43C1-8449-CE8465D66954}">
      <dsp:nvSpPr>
        <dsp:cNvPr id="0" name=""/>
        <dsp:cNvSpPr/>
      </dsp:nvSpPr>
      <dsp:spPr>
        <a:xfrm>
          <a:off x="3292040" y="2156956"/>
          <a:ext cx="1645518" cy="4804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обеспечить безопасность и процветание в мире в рамках открытой рыночной экономики; </a:t>
          </a:r>
        </a:p>
      </dsp:txBody>
      <dsp:txXfrm>
        <a:off x="3292040" y="2156956"/>
        <a:ext cx="1645518" cy="480402"/>
      </dsp:txXfrm>
    </dsp:sp>
    <dsp:sp modelId="{0E24AF13-4ADD-4D42-BC2E-B377F3915825}">
      <dsp:nvSpPr>
        <dsp:cNvPr id="0" name=""/>
        <dsp:cNvSpPr/>
      </dsp:nvSpPr>
      <dsp:spPr>
        <a:xfrm>
          <a:off x="4937559" y="2156956"/>
          <a:ext cx="1645518" cy="4804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защитить окружающую среду и гуманитарные стандарты; </a:t>
          </a:r>
        </a:p>
      </dsp:txBody>
      <dsp:txXfrm>
        <a:off x="4937559" y="2156956"/>
        <a:ext cx="1645518" cy="480402"/>
      </dsp:txXfrm>
    </dsp:sp>
    <dsp:sp modelId="{669282E2-984C-4FBD-AE56-9AAFCE095F57}">
      <dsp:nvSpPr>
        <dsp:cNvPr id="0" name=""/>
        <dsp:cNvSpPr/>
      </dsp:nvSpPr>
      <dsp:spPr>
        <a:xfrm>
          <a:off x="6583077" y="2156956"/>
          <a:ext cx="1645518" cy="4804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обеспечить стабильные международные отношения на основе диалога и сотрудничества.</a:t>
          </a:r>
        </a:p>
      </dsp:txBody>
      <dsp:txXfrm>
        <a:off x="6583077" y="2156956"/>
        <a:ext cx="1645518" cy="480402"/>
      </dsp:txXfrm>
    </dsp:sp>
    <dsp:sp modelId="{6A37EB46-2064-4843-BDEA-0E78BE0D0342}">
      <dsp:nvSpPr>
        <dsp:cNvPr id="0" name=""/>
        <dsp:cNvSpPr/>
      </dsp:nvSpPr>
      <dsp:spPr>
        <a:xfrm rot="10800000">
          <a:off x="0" y="1979"/>
          <a:ext cx="8229600" cy="16066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Ярким примером такого копирования стала т.н. “доктрина Кайфу”, основанная на американской доктрине нового мирового порядка Дж. Буша. </a:t>
          </a:r>
        </a:p>
      </dsp:txBody>
      <dsp:txXfrm rot="10800000">
        <a:off x="0" y="1979"/>
        <a:ext cx="8229600" cy="1043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831F1-A5A2-44D2-AD34-28344BE0406A}">
      <dsp:nvSpPr>
        <dsp:cNvPr id="0" name=""/>
        <dsp:cNvSpPr/>
      </dsp:nvSpPr>
      <dsp:spPr>
        <a:xfrm>
          <a:off x="0" y="142526"/>
          <a:ext cx="5943600" cy="1346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Основными принципами внешнего поведения Японии выступают: </a:t>
          </a:r>
        </a:p>
      </dsp:txBody>
      <dsp:txXfrm>
        <a:off x="65721" y="208247"/>
        <a:ext cx="5812158" cy="1214862"/>
      </dsp:txXfrm>
    </dsp:sp>
    <dsp:sp modelId="{68CB30D4-1BE2-417B-A762-B529C9F09139}">
      <dsp:nvSpPr>
        <dsp:cNvPr id="0" name=""/>
        <dsp:cNvSpPr/>
      </dsp:nvSpPr>
      <dsp:spPr>
        <a:xfrm>
          <a:off x="0" y="1488830"/>
          <a:ext cx="5943600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709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три неядерных принципа;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отказ от милитаризации;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открытость;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глобализация и взаимозависимость.</a:t>
          </a:r>
        </a:p>
      </dsp:txBody>
      <dsp:txXfrm>
        <a:off x="0" y="1488830"/>
        <a:ext cx="5943600" cy="1042245"/>
      </dsp:txXfrm>
    </dsp:sp>
    <dsp:sp modelId="{C4AEED02-1991-462D-A8B7-040EA1A65208}">
      <dsp:nvSpPr>
        <dsp:cNvPr id="0" name=""/>
        <dsp:cNvSpPr/>
      </dsp:nvSpPr>
      <dsp:spPr>
        <a:xfrm>
          <a:off x="0" y="2531075"/>
          <a:ext cx="5943600" cy="1346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Геополитическая модель Японии становится в чистом виде “пан-японской”, о чем свидетельствуют основные направления двусторонних приоритетов: </a:t>
          </a:r>
        </a:p>
      </dsp:txBody>
      <dsp:txXfrm>
        <a:off x="65721" y="2596796"/>
        <a:ext cx="5812158" cy="1214862"/>
      </dsp:txXfrm>
    </dsp:sp>
    <dsp:sp modelId="{9D4B6B53-5371-4898-A4B1-55B38627D3FA}">
      <dsp:nvSpPr>
        <dsp:cNvPr id="0" name=""/>
        <dsp:cNvSpPr/>
      </dsp:nvSpPr>
      <dsp:spPr>
        <a:xfrm>
          <a:off x="0" y="3877379"/>
          <a:ext cx="5943600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709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США, как основной партнер и союзник Японии;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АТР в целом как растущий регион будущего;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Корейский полуостров и его стабильность;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Китай, как великая держава будущего;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Россия как оккупант “северных территорий”;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/>
            <a:t>Европа, как глобальный центр мирового развития.</a:t>
          </a:r>
        </a:p>
      </dsp:txBody>
      <dsp:txXfrm>
        <a:off x="0" y="3877379"/>
        <a:ext cx="5943600" cy="157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5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2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8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4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0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0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839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1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96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008" y="2269063"/>
            <a:ext cx="9068586" cy="2590800"/>
          </a:xfrm>
        </p:spPr>
        <p:txBody>
          <a:bodyPr/>
          <a:lstStyle/>
          <a:p>
            <a:r>
              <a:rPr lang="ru-RU" dirty="0"/>
              <a:t>Геополитические доктрины Японии </a:t>
            </a:r>
          </a:p>
        </p:txBody>
      </p:sp>
    </p:spTree>
    <p:extLst>
      <p:ext uri="{BB962C8B-B14F-4D97-AF65-F5344CB8AC3E}">
        <p14:creationId xmlns:p14="http://schemas.microsoft.com/office/powerpoint/2010/main" val="99811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579094"/>
            <a:ext cx="2895600" cy="1351306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Доктрина </a:t>
            </a:r>
            <a:br>
              <a:rPr lang="ru-RU" dirty="0"/>
            </a:br>
            <a:r>
              <a:rPr lang="ru-RU" dirty="0"/>
              <a:t>Кайфу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675034"/>
              </p:ext>
            </p:extLst>
          </p:nvPr>
        </p:nvGraphicFramePr>
        <p:xfrm>
          <a:off x="3543300" y="579094"/>
          <a:ext cx="8229600" cy="582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44832">
            <a:off x="1107997" y="1848937"/>
            <a:ext cx="2352675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1886">
            <a:off x="503240" y="3252523"/>
            <a:ext cx="2559116" cy="154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35895">
            <a:off x="1093973" y="4683444"/>
            <a:ext cx="2295525" cy="1582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48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591794"/>
            <a:ext cx="3175000" cy="1371600"/>
          </a:xfrm>
        </p:spPr>
        <p:txBody>
          <a:bodyPr>
            <a:normAutofit fontScale="90000"/>
          </a:bodyPr>
          <a:lstStyle/>
          <a:p>
            <a:r>
              <a:rPr lang="uk-UA" dirty="0"/>
              <a:t>Доктрина </a:t>
            </a:r>
            <a:br>
              <a:rPr lang="uk-UA" dirty="0"/>
            </a:br>
            <a:r>
              <a:rPr lang="uk-UA" dirty="0" err="1"/>
              <a:t>Хасимото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39143"/>
              </p:ext>
            </p:extLst>
          </p:nvPr>
        </p:nvGraphicFramePr>
        <p:xfrm>
          <a:off x="5613400" y="591794"/>
          <a:ext cx="5943600" cy="559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635000" y="2052306"/>
            <a:ext cx="4851400" cy="413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Относительную стройность приобрела концепция национальной безопасности премьер-министра </a:t>
            </a:r>
            <a:r>
              <a:rPr lang="ru-RU" sz="1200" dirty="0" err="1"/>
              <a:t>Р.Хасимото</a:t>
            </a:r>
            <a:r>
              <a:rPr lang="ru-RU" sz="1200" dirty="0"/>
              <a:t>. </a:t>
            </a:r>
          </a:p>
          <a:p>
            <a:r>
              <a:rPr lang="ru-RU" sz="1200" dirty="0"/>
              <a:t>Политика национальной безопасности в трактовке его кабинета опирается на “фундаментальные ценности и идеалы: свободу, демократию и рынок”. </a:t>
            </a:r>
          </a:p>
          <a:p>
            <a:r>
              <a:rPr lang="ru-RU" sz="1200" dirty="0"/>
              <a:t>Миссия Японии сформулирована как “выполнение творческой роли в создании нового международного порядка”, что предполагает глобализацию политики Японии, направленной на достижение стабильности во всем мире, развитие развивающихся стран, благосостояние каждого гражданина глобального общества. </a:t>
            </a:r>
          </a:p>
          <a:p>
            <a:r>
              <a:rPr lang="ru-RU" sz="1200" dirty="0"/>
              <a:t>В 90-е гг. произошли также и некоторые изменения в японских взглядах на оборонную безопасность. С 1991 по 1995 гг. происходит постепенное размывание России как основной угрозы для Японии. Ее место занимает Корейский полуостров и Китай, а также проблемы нераспространения ядерного оружия и прочие транснациональные угрозы.</a:t>
            </a:r>
            <a:endParaRPr lang="uk-UA" sz="1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937000" y="9779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8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7900" y="2103120"/>
            <a:ext cx="4843780" cy="37490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Таким образом, анализ концепций национальной безопасности Японии позволил выявить как бы четыре </a:t>
            </a:r>
            <a:r>
              <a:rPr lang="ru-RU" b="1" dirty="0"/>
              <a:t>основных этапа </a:t>
            </a:r>
            <a:r>
              <a:rPr lang="ru-RU" dirty="0"/>
              <a:t>в ее формулировании. При этом, наблюдались </a:t>
            </a:r>
            <a:r>
              <a:rPr lang="ru-RU" b="1" dirty="0"/>
              <a:t>две основные тенденции </a:t>
            </a:r>
            <a:r>
              <a:rPr lang="ru-RU" dirty="0"/>
              <a:t>в эволюции концепций национальной безопасности.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Во-первых, это “ползучая” глобализация роли Японии в мире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Во-вторых, – постепенная автономизация ее в рамках союза с США. При этом, чем более Япония видит себя глобальной державой, тем меньше консервативных и реалистических аспектов остается в ее доктрине национальных интересов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Необходимо также отметить, что основная роль, которую исполняла Япония во внешнем мире была роль “бесплатного наездника США” в военно-стратегическом плане и роль их младшего партнера в политическом и экономическом планах. </a:t>
            </a:r>
          </a:p>
          <a:p>
            <a:r>
              <a:rPr lang="ru-RU" dirty="0"/>
              <a:t>При этом в настоящее время наблюдается тенденция постепенного отказа Японии от роли “младшего партнера” в сфере как экономики, так и политики. </a:t>
            </a:r>
          </a:p>
          <a:p>
            <a:r>
              <a:rPr lang="ru-RU" dirty="0"/>
              <a:t>Страна пытается занять место лидера не только на уровне Азиатско-Тихоокеанского региона, но и на глобальном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56390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993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Гомогенность и закрытость японского общества</a:t>
            </a:r>
          </a:p>
          <a:p>
            <a:r>
              <a:rPr lang="ru-RU" dirty="0"/>
              <a:t>Три модели</a:t>
            </a:r>
            <a:r>
              <a:rPr lang="uk-UA" dirty="0"/>
              <a:t> </a:t>
            </a:r>
            <a:r>
              <a:rPr lang="ru-RU" dirty="0"/>
              <a:t>геополитических устремлений Японии</a:t>
            </a:r>
          </a:p>
          <a:p>
            <a:r>
              <a:rPr lang="ru-RU" dirty="0"/>
              <a:t>Формировании политики национальной безопасности</a:t>
            </a:r>
          </a:p>
          <a:p>
            <a:r>
              <a:rPr lang="ru-RU" dirty="0"/>
              <a:t>Доктрина </a:t>
            </a:r>
            <a:r>
              <a:rPr lang="ru-RU" dirty="0" err="1"/>
              <a:t>Ёсида</a:t>
            </a:r>
            <a:endParaRPr lang="ru-RU" dirty="0"/>
          </a:p>
          <a:p>
            <a:r>
              <a:rPr lang="ru-RU" dirty="0"/>
              <a:t>Доктрина «комплексного обеспечения национальной безопасности»</a:t>
            </a:r>
          </a:p>
          <a:p>
            <a:r>
              <a:rPr lang="ru-RU" dirty="0"/>
              <a:t>Доктрина Кайфу</a:t>
            </a:r>
          </a:p>
          <a:p>
            <a:r>
              <a:rPr lang="uk-UA" dirty="0"/>
              <a:t>Доктрина </a:t>
            </a:r>
            <a:r>
              <a:rPr lang="uk-UA" dirty="0" err="1"/>
              <a:t>Хасимото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27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Гомогенность и закрытость японского общества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4259580"/>
          </a:xfrm>
        </p:spPr>
        <p:txBody>
          <a:bodyPr>
            <a:noAutofit/>
          </a:bodyPr>
          <a:lstStyle/>
          <a:p>
            <a:r>
              <a:rPr lang="ru-RU" sz="1500" dirty="0"/>
              <a:t>К национальным особенностям Японии, определяющим формирование ее взглядов на проведение политики национальной безопасности, относится, прежде всего, </a:t>
            </a:r>
            <a:r>
              <a:rPr lang="ru-RU" sz="1500" b="1" dirty="0"/>
              <a:t>гомогенность и закрытость японского общества</a:t>
            </a:r>
            <a:r>
              <a:rPr lang="ru-RU" sz="1500" dirty="0"/>
              <a:t>, что определилось длительным, почти трехсотлетним (вплоть до середины XIX века) периодом ее самоизоляции. </a:t>
            </a:r>
          </a:p>
          <a:p>
            <a:r>
              <a:rPr lang="ru-RU" sz="1500" b="1" dirty="0"/>
              <a:t>Гомогенность</a:t>
            </a:r>
            <a:r>
              <a:rPr lang="ru-RU" sz="1500" dirty="0"/>
              <a:t> не способствует преодолению закрытости общества и выражается в самоидентификации японцев как частичек единого государства (“одна нация – одно сердце (</a:t>
            </a:r>
            <a:r>
              <a:rPr lang="ru-RU" sz="1500" dirty="0" err="1"/>
              <a:t>иккоку</a:t>
            </a:r>
            <a:r>
              <a:rPr lang="ru-RU" sz="1500" dirty="0"/>
              <a:t> –</a:t>
            </a:r>
            <a:r>
              <a:rPr lang="ru-RU" sz="1500" dirty="0" err="1"/>
              <a:t>иссин</a:t>
            </a:r>
            <a:r>
              <a:rPr lang="ru-RU" sz="1500" dirty="0"/>
              <a:t>)”). </a:t>
            </a:r>
            <a:endParaRPr lang="de-DE" sz="1500" dirty="0"/>
          </a:p>
          <a:p>
            <a:r>
              <a:rPr lang="ru-RU" sz="1500" dirty="0"/>
              <a:t>Кроме того, в сознании японского общества закрепилась традиция оценки окружения страны сквозь призму “</a:t>
            </a:r>
            <a:r>
              <a:rPr lang="ru-RU" sz="1500" b="1" dirty="0" err="1"/>
              <a:t>японоцентричности</a:t>
            </a:r>
            <a:r>
              <a:rPr lang="ru-RU" sz="1500" dirty="0"/>
              <a:t>”.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42595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Японский социум ориентирован на непосредственное реагирование на изменения в окружающей среде. Если на Западе цели задаются заранее и механизмы определяются необходимостью их достижения, то японские структуры не формулируют цели жестко. Цели не задаются извне, а гибко формулируются в рамках текущего контекста.</a:t>
            </a:r>
          </a:p>
          <a:p>
            <a:r>
              <a:rPr lang="ru-RU" dirty="0"/>
              <a:t>Необходимо отметить, что по представлению японцев “никто не может служить двум хозяевам”. Именно поэтому, выбирая между великими державами, Япония предпочитает однозначно ориентироваться на США, и имеет гораздо более прохладные связи с Россией и Китаем.</a:t>
            </a:r>
          </a:p>
          <a:p>
            <a:r>
              <a:rPr lang="ru-RU" dirty="0"/>
              <a:t>Япония, так же как и США, рассматривает себя преимущественно островной страной, развитие которой связано с морской геополитической ориентацией.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5375">
            <a:off x="9222128" y="543998"/>
            <a:ext cx="2315821" cy="142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22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Три модели</a:t>
            </a:r>
            <a:r>
              <a:rPr lang="uk-UA" dirty="0"/>
              <a:t> </a:t>
            </a:r>
            <a:r>
              <a:rPr lang="ru-RU" dirty="0"/>
              <a:t>геополитических устремлений Японии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440899"/>
              </p:ext>
            </p:extLst>
          </p:nvPr>
        </p:nvGraphicFramePr>
        <p:xfrm>
          <a:off x="2866798" y="1917700"/>
          <a:ext cx="877505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48579">
            <a:off x="632345" y="2395194"/>
            <a:ext cx="1778049" cy="182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15459">
            <a:off x="463549" y="4157937"/>
            <a:ext cx="2290687" cy="152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896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Формировании политики национальной безопасности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49800" cy="41833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Япония формально является монархическим государством во главе с императором, который является “символом государства и единства народа”. Либерально-демократическая партия Японии (ЛДП), традиционно опиралась на большинство в парламенте и формировала однопартийное правительство, являясь правящей, вплоть до начала 1990-х гг. </a:t>
            </a:r>
          </a:p>
          <a:p>
            <a:r>
              <a:rPr lang="ru-RU" dirty="0"/>
              <a:t>Премьер-министр Японии, как правило, один из лидеров ЛДП, лишь формально руководит, но не определяет общую политику кабинета. Реальное руководство внешней и оборонной политикой находится в руках кабинета. При этом официальная доктрина Японии состоит в том, что общая политика вырабатывается всеми членами кабинета, что подтверждает существование традиции “увязывания корней” в процессе выработки ключевых решений в области национальной безопасности страны.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62700" y="2103120"/>
            <a:ext cx="4762500" cy="41833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После окончания холодной войны институциональная система Японии начала давать заметные сбои в формулировании и формировании политики национальной безопасности. </a:t>
            </a:r>
            <a:endParaRPr lang="de-DE" dirty="0"/>
          </a:p>
          <a:p>
            <a:r>
              <a:rPr lang="ru-RU" dirty="0"/>
              <a:t>Это было связано с тем, что реальная внешняя угроза фактически перестала существовать (СССР распался, а Россия, по мнению самих же японцев, Союзу – не ровня). </a:t>
            </a:r>
            <a:endParaRPr lang="de-DE" dirty="0"/>
          </a:p>
          <a:p>
            <a:r>
              <a:rPr lang="ru-RU" dirty="0"/>
              <a:t>В настоящее время ситуация с формированием основ политики национальной безопасности сходна с тем американским вариантом, когда отсутствует серьезная внешняя угроза. Текущие обоснования политики национальной безопасности Японии носят беспорядочный и ситуативный характер и отражают представления определенной группы правящих кругов при отсутствии общенациональной платформы.</a:t>
            </a:r>
          </a:p>
        </p:txBody>
      </p:sp>
    </p:spTree>
    <p:extLst>
      <p:ext uri="{BB962C8B-B14F-4D97-AF65-F5344CB8AC3E}">
        <p14:creationId xmlns:p14="http://schemas.microsoft.com/office/powerpoint/2010/main" val="119815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Доктрина </a:t>
            </a:r>
            <a:r>
              <a:rPr lang="ru-RU" dirty="0" err="1"/>
              <a:t>Ёсида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2278354"/>
            <a:ext cx="9055100" cy="39319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Одновременное заключение Японо-американского договора о гарантиях безопасности, по которому страна стала союзником США и предоставила им право создавать на своей территории военные базы и содержать неограниченную группировку передового присутствия, фактически заложило основы концепции национальной безопасности Японии, получившей наименование доктрины </a:t>
            </a:r>
            <a:r>
              <a:rPr lang="ru-RU" dirty="0" err="1"/>
              <a:t>Ёсида</a:t>
            </a:r>
            <a:r>
              <a:rPr lang="ru-RU" dirty="0"/>
              <a:t>.</a:t>
            </a:r>
          </a:p>
          <a:p>
            <a:r>
              <a:rPr lang="ru-RU" dirty="0"/>
              <a:t>Доктрина </a:t>
            </a:r>
            <a:r>
              <a:rPr lang="ru-RU" dirty="0" err="1"/>
              <a:t>Ёсида</a:t>
            </a:r>
            <a:r>
              <a:rPr lang="ru-RU" dirty="0"/>
              <a:t> (по имени премьер-министра Японии и председателя Либеральной партии в 1946-1954 гг.) заложила магистральное направление послевоенной политики национальной безопасности Японии, предусматривающее ускоренное экономическое развитие, резкое ограничение военных расходов и тесный союз с США. Это была доктрина экономического национализма (практического национализма), основной целью которой было развитие японской экономики под американским ядерным зонтиком.</a:t>
            </a:r>
          </a:p>
          <a:p>
            <a:r>
              <a:rPr lang="ru-RU" dirty="0"/>
              <a:t>Доктрина </a:t>
            </a:r>
            <a:r>
              <a:rPr lang="ru-RU" dirty="0" err="1"/>
              <a:t>Ёсида</a:t>
            </a:r>
            <a:r>
              <a:rPr lang="ru-RU" dirty="0"/>
              <a:t> оставалась в основе проведения политики безопасности кабинетов </a:t>
            </a:r>
            <a:r>
              <a:rPr lang="ru-RU" dirty="0" err="1"/>
              <a:t>Хатояма</a:t>
            </a:r>
            <a:r>
              <a:rPr lang="ru-RU" dirty="0"/>
              <a:t> (1954–1956), </a:t>
            </a:r>
            <a:r>
              <a:rPr lang="ru-RU" dirty="0" err="1"/>
              <a:t>Исибаси</a:t>
            </a:r>
            <a:r>
              <a:rPr lang="ru-RU" dirty="0"/>
              <a:t> (1956–1957), </a:t>
            </a:r>
            <a:r>
              <a:rPr lang="ru-RU" dirty="0" err="1"/>
              <a:t>Киси</a:t>
            </a:r>
            <a:r>
              <a:rPr lang="ru-RU" dirty="0"/>
              <a:t> (1957–1960), </a:t>
            </a:r>
            <a:r>
              <a:rPr lang="ru-RU" dirty="0" err="1"/>
              <a:t>Икэда</a:t>
            </a:r>
            <a:r>
              <a:rPr lang="ru-RU" dirty="0"/>
              <a:t> (1960 – 1964) и </a:t>
            </a:r>
            <a:r>
              <a:rPr lang="ru-RU" dirty="0" err="1"/>
              <a:t>Сато</a:t>
            </a:r>
            <a:r>
              <a:rPr lang="ru-RU" dirty="0"/>
              <a:t> (1964 –1972). За это время Японии удалось добиться колоссального экономического прогресса (в 1968 г. страна заняла 2-е место в капиталистическом мире по объему промышленного производства), перезаключить в 1960 г. договор о безопасности с США на более равноправной основе. В целом, доктрина </a:t>
            </a:r>
            <a:r>
              <a:rPr lang="ru-RU" dirty="0" err="1"/>
              <a:t>Ёсида</a:t>
            </a:r>
            <a:r>
              <a:rPr lang="ru-RU" dirty="0"/>
              <a:t> являлась основой для проведения классического варианта политики национальной безопасности.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3681">
            <a:off x="9961992" y="591794"/>
            <a:ext cx="1619250" cy="224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678">
            <a:off x="9641384" y="2789016"/>
            <a:ext cx="2260469" cy="210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4899">
            <a:off x="7231360" y="599482"/>
            <a:ext cx="2538770" cy="1651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428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490194"/>
            <a:ext cx="10058400" cy="1371600"/>
          </a:xfrm>
        </p:spPr>
        <p:txBody>
          <a:bodyPr/>
          <a:lstStyle/>
          <a:p>
            <a:r>
              <a:rPr lang="ru-RU" dirty="0"/>
              <a:t>Доктрина </a:t>
            </a:r>
            <a:r>
              <a:rPr lang="ru-RU" dirty="0" err="1"/>
              <a:t>Ёсида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1671320"/>
            <a:ext cx="8674100" cy="4665980"/>
          </a:xfrm>
        </p:spPr>
        <p:txBody>
          <a:bodyPr>
            <a:noAutofit/>
          </a:bodyPr>
          <a:lstStyle/>
          <a:p>
            <a:r>
              <a:rPr lang="ru-RU" sz="1400" dirty="0"/>
              <a:t>Основной геополитической моделью Японии в период действия доктрины </a:t>
            </a:r>
            <a:r>
              <a:rPr lang="ru-RU" sz="1400" dirty="0" err="1"/>
              <a:t>Ёсида</a:t>
            </a:r>
            <a:r>
              <a:rPr lang="ru-RU" sz="1400" dirty="0"/>
              <a:t> стало сочетание “Совместного </a:t>
            </a:r>
            <a:r>
              <a:rPr lang="ru-RU" sz="1400" dirty="0" err="1"/>
              <a:t>азияцентризма</a:t>
            </a:r>
            <a:r>
              <a:rPr lang="ru-RU" sz="1400" dirty="0"/>
              <a:t>” (в военно-политической сфере) и чистого “</a:t>
            </a:r>
            <a:r>
              <a:rPr lang="ru-RU" sz="1400" dirty="0" err="1"/>
              <a:t>азияцентризма</a:t>
            </a:r>
            <a:r>
              <a:rPr lang="ru-RU" sz="1400" dirty="0"/>
              <a:t>” в экономической сфере. </a:t>
            </a:r>
          </a:p>
          <a:p>
            <a:r>
              <a:rPr lang="ru-RU" sz="1400" dirty="0"/>
              <a:t>Японский “</a:t>
            </a:r>
            <a:r>
              <a:rPr lang="ru-RU" sz="1400" dirty="0" err="1"/>
              <a:t>азияцентризм</a:t>
            </a:r>
            <a:r>
              <a:rPr lang="ru-RU" sz="1400" dirty="0"/>
              <a:t>” развивался на пути различных вариантов создания “Тихоокеанского объединения” при лидирующей экономической и политической роли Японии. В соответствии с идеями формирования подконтрольного Японии “тихоокеанского сообщества” были разработаны региональные доктрины “Тихоокеанского объединения” (автор </a:t>
            </a:r>
            <a:r>
              <a:rPr lang="ru-RU" sz="1400" dirty="0" err="1"/>
              <a:t>И.Коно</a:t>
            </a:r>
            <a:r>
              <a:rPr lang="ru-RU" sz="1400" dirty="0"/>
              <a:t>, 1959 г.), Тихоокеанской зоны свободной торговли (1965 г.), “Пан-Азии” (доктрина премьер-министра </a:t>
            </a:r>
            <a:r>
              <a:rPr lang="ru-RU" sz="1400" dirty="0" err="1"/>
              <a:t>Э.Сато</a:t>
            </a:r>
            <a:r>
              <a:rPr lang="ru-RU" sz="1400" dirty="0"/>
              <a:t>, 1969 г.). Большинство этих доктрин основывались на т.н. “азиатском национализме” и даже на антиамериканизме (особенно доктрина “Пан-Азии” </a:t>
            </a:r>
            <a:r>
              <a:rPr lang="ru-RU" sz="1400" dirty="0" err="1"/>
              <a:t>Э.Сато</a:t>
            </a:r>
            <a:r>
              <a:rPr lang="ru-RU" sz="1400" dirty="0"/>
              <a:t>). Тем не менее, “зона мира и стабильности” для Японии в 60-е гг. была ограничена регионом Дальнего Востока.</a:t>
            </a:r>
          </a:p>
          <a:p>
            <a:r>
              <a:rPr lang="ru-RU" sz="1400" dirty="0"/>
              <a:t>В начале 70-х гг. доктрина </a:t>
            </a:r>
            <a:r>
              <a:rPr lang="ru-RU" sz="1400" dirty="0" err="1"/>
              <a:t>Ёсида</a:t>
            </a:r>
            <a:r>
              <a:rPr lang="ru-RU" sz="1400" dirty="0"/>
              <a:t> трансформируется в классическую доктрину национальных интересов, состоявшую из </a:t>
            </a:r>
            <a:r>
              <a:rPr lang="ru-RU" sz="1400" dirty="0" err="1"/>
              <a:t>внутрисоциального</a:t>
            </a:r>
            <a:r>
              <a:rPr lang="ru-RU" sz="1400" dirty="0"/>
              <a:t> (общественная безопасность), военного (национальная безопасность) и внешнеполитического (мир и стабильность во всем мире) компонентов. Этой доктрины придерживались правительства </a:t>
            </a:r>
            <a:r>
              <a:rPr lang="ru-RU" sz="1400" dirty="0" err="1"/>
              <a:t>Сато</a:t>
            </a:r>
            <a:r>
              <a:rPr lang="ru-RU" sz="1400" dirty="0"/>
              <a:t> (с 1970 по 1972), </a:t>
            </a:r>
            <a:r>
              <a:rPr lang="ru-RU" sz="1400" dirty="0" err="1"/>
              <a:t>Танаки</a:t>
            </a:r>
            <a:r>
              <a:rPr lang="ru-RU" sz="1400" dirty="0"/>
              <a:t> (1972–1974), Мики (1974–1976) и Фукуда (1976–1978).</a:t>
            </a:r>
          </a:p>
          <a:p>
            <a:r>
              <a:rPr lang="ru-RU" sz="1400" dirty="0"/>
              <a:t>В этот период основной целью политики национальной безопасности Японии стало приведение ее внешнеполитической роли в мире в соответствие с ее экономическим потенциалом. </a:t>
            </a:r>
          </a:p>
          <a:p>
            <a:r>
              <a:rPr lang="ru-RU" sz="1400" dirty="0"/>
              <a:t>Достижение данной цели планировалось осуществить через решение трех задач: содействие развитию рыночных демократий в мире; обеспечение стратегического баланса между капитализмом и социализмом; вклад в стабильные экономические и политические отношения между Севером и Югом, в особенности в Азии.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37" y="490194"/>
            <a:ext cx="1533525" cy="1962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775" y="1769091"/>
            <a:ext cx="1533525" cy="2152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537" y="2845416"/>
            <a:ext cx="1343025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100" y="4532312"/>
            <a:ext cx="1562100" cy="17049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489281" y="621643"/>
            <a:ext cx="947737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Сато</a:t>
            </a:r>
            <a:endParaRPr lang="uk-UA" sz="1400" dirty="0"/>
          </a:p>
        </p:txBody>
      </p:sp>
      <p:sp>
        <p:nvSpPr>
          <p:cNvPr id="9" name="Овал 8"/>
          <p:cNvSpPr/>
          <p:nvPr/>
        </p:nvSpPr>
        <p:spPr>
          <a:xfrm>
            <a:off x="8610600" y="2082801"/>
            <a:ext cx="939800" cy="47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err="1"/>
              <a:t>Танаки</a:t>
            </a:r>
            <a:endParaRPr lang="uk-UA" sz="1050" dirty="0"/>
          </a:p>
        </p:txBody>
      </p:sp>
      <p:sp>
        <p:nvSpPr>
          <p:cNvPr id="10" name="Овал 9"/>
          <p:cNvSpPr/>
          <p:nvPr/>
        </p:nvSpPr>
        <p:spPr>
          <a:xfrm>
            <a:off x="9774237" y="4019512"/>
            <a:ext cx="863600" cy="412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Мики</a:t>
            </a:r>
            <a:endParaRPr lang="uk-UA" sz="1200" dirty="0"/>
          </a:p>
        </p:txBody>
      </p:sp>
      <p:sp>
        <p:nvSpPr>
          <p:cNvPr id="11" name="Овал 10"/>
          <p:cNvSpPr/>
          <p:nvPr/>
        </p:nvSpPr>
        <p:spPr>
          <a:xfrm>
            <a:off x="10206037" y="5608637"/>
            <a:ext cx="957263" cy="472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Фукуда</a:t>
            </a:r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82007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04494"/>
            <a:ext cx="11087100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Доктрина «комплексного обеспечения национальной безопасности»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В условиях нового обострения противостояния по линии СССР – Запад в Японии впервые была разработана доктрина “комплексного обеспечения национальной безопасности” (КОНБ).</a:t>
            </a:r>
          </a:p>
          <a:p>
            <a:r>
              <a:rPr lang="ru-RU" sz="1600" dirty="0"/>
              <a:t>На первый план была поставлена политическая безопасность, основывающаяся на концепции “</a:t>
            </a:r>
            <a:r>
              <a:rPr lang="ru-RU" sz="1600" dirty="0" err="1"/>
              <a:t>трехсторонности</a:t>
            </a:r>
            <a:r>
              <a:rPr lang="ru-RU" sz="1600" dirty="0"/>
              <a:t>” и формирования большого треугольника “США–Япония–Европа”, который для Азии дополняется малым треугольником “США–Япония–Китай”. </a:t>
            </a:r>
          </a:p>
          <a:p>
            <a:r>
              <a:rPr lang="ru-RU" sz="1600" dirty="0"/>
              <a:t>Другими словами, Япония “расширяла” “зону мира и стабильности”, присоединяя к АТР еще США и Западную Европу.</a:t>
            </a:r>
          </a:p>
          <a:p>
            <a:r>
              <a:rPr lang="ru-RU" sz="1600" dirty="0"/>
              <a:t>В экономическом плане основной целью выдвигалась необходимость решения противоречий Запад-Восток и Север-Юг. </a:t>
            </a:r>
          </a:p>
          <a:p>
            <a:r>
              <a:rPr lang="ru-RU" sz="1600" dirty="0"/>
              <a:t>В практическом плане это означало, что Япония будет стремиться к улучшению международной экономики в виде внешней помощи, перераспределения долгов и вклада в международные институты, ориентируясь на содействие американской политике. </a:t>
            </a:r>
          </a:p>
          <a:p>
            <a:r>
              <a:rPr lang="ru-RU" sz="1600" dirty="0"/>
              <a:t>В военном плане сохранилась жесткая ориентация на совместную с США оборону Японских островов.</a:t>
            </a:r>
          </a:p>
        </p:txBody>
      </p:sp>
    </p:spTree>
    <p:extLst>
      <p:ext uri="{BB962C8B-B14F-4D97-AF65-F5344CB8AC3E}">
        <p14:creationId xmlns:p14="http://schemas.microsoft.com/office/powerpoint/2010/main" val="142735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617194"/>
            <a:ext cx="11023600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Доктрина «комплексного обеспечения национальной безопасности»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8521700" cy="42341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правительстве </a:t>
            </a:r>
            <a:r>
              <a:rPr lang="ru-RU" dirty="0" err="1"/>
              <a:t>Охиры</a:t>
            </a:r>
            <a:r>
              <a:rPr lang="ru-RU" dirty="0"/>
              <a:t> получили дальнейшее развитие идеи Тихоокеанского сообщества. Однако было подчеркнуто, что это более декларация, нежели конкретная политическая или экономическая программа. Премьер-министры Судзуки (1980–1982) и </a:t>
            </a:r>
            <a:r>
              <a:rPr lang="ru-RU" dirty="0" err="1"/>
              <a:t>Накасоне</a:t>
            </a:r>
            <a:r>
              <a:rPr lang="ru-RU" dirty="0"/>
              <a:t> (1982–1987), хотя и придерживались идеи о необходимости сообщества, но перекладывали ответственность за его формирование на государства АСЕАН и частные предпринимательские структуры, чтобы не спровоцировать роста антияпонских настроений в АТР.</a:t>
            </a:r>
          </a:p>
          <a:p>
            <a:r>
              <a:rPr lang="ru-RU" dirty="0"/>
              <a:t>Если в период кабинета </a:t>
            </a:r>
            <a:r>
              <a:rPr lang="ru-RU" dirty="0" err="1"/>
              <a:t>Охира</a:t>
            </a:r>
            <a:r>
              <a:rPr lang="ru-RU" dirty="0"/>
              <a:t> КОНБ носила более экономический уклон, то Судзуки политизировал эту доктрину, а </a:t>
            </a:r>
            <a:r>
              <a:rPr lang="ru-RU" dirty="0" err="1"/>
              <a:t>Накасоне</a:t>
            </a:r>
            <a:r>
              <a:rPr lang="ru-RU" dirty="0"/>
              <a:t> сделал упор на военно-политические аспекты и рост военной мощи Японии.</a:t>
            </a:r>
          </a:p>
          <a:p>
            <a:r>
              <a:rPr lang="ru-RU" dirty="0"/>
              <a:t>Доктрина КОНБ исчерпала себя к началу 90-х гг. и с распадом СССР, основной угрозы Японии. Часто сменяющие друг друга кабинеты (</a:t>
            </a:r>
            <a:r>
              <a:rPr lang="ru-RU" dirty="0" err="1"/>
              <a:t>Такесита</a:t>
            </a:r>
            <a:r>
              <a:rPr lang="ru-RU" dirty="0"/>
              <a:t> (1987–1989), Кайфу (1989–1991), </a:t>
            </a:r>
            <a:r>
              <a:rPr lang="ru-RU" dirty="0" err="1"/>
              <a:t>Миядзава</a:t>
            </a:r>
            <a:r>
              <a:rPr lang="ru-RU" dirty="0"/>
              <a:t> (1991–1993), </a:t>
            </a:r>
            <a:r>
              <a:rPr lang="ru-RU" dirty="0" err="1"/>
              <a:t>Хосокава</a:t>
            </a:r>
            <a:r>
              <a:rPr lang="ru-RU" dirty="0"/>
              <a:t> (1993–1994), </a:t>
            </a:r>
            <a:r>
              <a:rPr lang="ru-RU" dirty="0" err="1"/>
              <a:t>Мураяма</a:t>
            </a:r>
            <a:r>
              <a:rPr lang="ru-RU" dirty="0"/>
              <a:t> (1994–1995), Хасимото (1995–1998), </a:t>
            </a:r>
            <a:r>
              <a:rPr lang="ru-RU" dirty="0" err="1"/>
              <a:t>Обути</a:t>
            </a:r>
            <a:r>
              <a:rPr lang="ru-RU" dirty="0"/>
              <a:t> (</a:t>
            </a:r>
            <a:r>
              <a:rPr lang="ru-RU" dirty="0" err="1"/>
              <a:t>наст.вр</a:t>
            </a:r>
            <a:r>
              <a:rPr lang="ru-RU" dirty="0"/>
              <a:t>.)), а также кризис правящей ЛДП обусловили не только отсутствие целостной концепции национальной безопасности, но и ситуативность и субъективность определения роли Японии в мире. Эти факторы обусловили фактическое копирование японскими официальными институтами стратегий национальной безопасности США в 90-е гг.</a:t>
            </a:r>
          </a:p>
          <a:p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712" y="1323288"/>
            <a:ext cx="1638615" cy="2028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901" y="2570323"/>
            <a:ext cx="1514475" cy="217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54" y="4136024"/>
            <a:ext cx="1689149" cy="180980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346027" y="1734676"/>
            <a:ext cx="9271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/>
              <a:t>Охира</a:t>
            </a:r>
            <a:endParaRPr lang="uk-UA" sz="1100" dirty="0"/>
          </a:p>
        </p:txBody>
      </p:sp>
      <p:sp>
        <p:nvSpPr>
          <p:cNvPr id="8" name="Овал 7"/>
          <p:cNvSpPr/>
          <p:nvPr/>
        </p:nvSpPr>
        <p:spPr>
          <a:xfrm>
            <a:off x="10289855" y="3459402"/>
            <a:ext cx="1003064" cy="581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Судзуки</a:t>
            </a:r>
            <a:endParaRPr lang="uk-UA" sz="1000" dirty="0"/>
          </a:p>
        </p:txBody>
      </p:sp>
      <p:sp>
        <p:nvSpPr>
          <p:cNvPr id="9" name="Овал 8"/>
          <p:cNvSpPr/>
          <p:nvPr/>
        </p:nvSpPr>
        <p:spPr>
          <a:xfrm>
            <a:off x="9540555" y="5526543"/>
            <a:ext cx="1216203" cy="730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Накасоне</a:t>
            </a:r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1149056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294</TotalTime>
  <Words>2023</Words>
  <Application>Microsoft Macintosh PowerPoint</Application>
  <PresentationFormat>Широкоэкранный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Савон</vt:lpstr>
      <vt:lpstr>Геополитические доктрины Японии </vt:lpstr>
      <vt:lpstr>СОДЕРЖАНИЕ</vt:lpstr>
      <vt:lpstr>Гомогенность и закрытость японского общества</vt:lpstr>
      <vt:lpstr>Три модели геополитических устремлений Японии</vt:lpstr>
      <vt:lpstr>Формировании политики национальной безопасности</vt:lpstr>
      <vt:lpstr>Доктрина Ёсида</vt:lpstr>
      <vt:lpstr>Доктрина Ёсида</vt:lpstr>
      <vt:lpstr>Доктрина «комплексного обеспечения национальной безопасности»</vt:lpstr>
      <vt:lpstr>Доктрина «комплексного обеспечения национальной безопасности»</vt:lpstr>
      <vt:lpstr>Доктрина  Кайфу</vt:lpstr>
      <vt:lpstr>Доктрина  Хасимото</vt:lpstr>
      <vt:lpstr>Выводы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Геополитические доктрины Японии</dc:title>
  <dc:creator>Пользователь</dc:creator>
  <cp:lastModifiedBy>Microsoft Office User</cp:lastModifiedBy>
  <cp:revision>11</cp:revision>
  <dcterms:created xsi:type="dcterms:W3CDTF">2020-04-10T05:27:02Z</dcterms:created>
  <dcterms:modified xsi:type="dcterms:W3CDTF">2020-04-10T18:41:59Z</dcterms:modified>
</cp:coreProperties>
</file>